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5"/>
  </p:notesMasterIdLst>
  <p:handoutMasterIdLst>
    <p:handoutMasterId r:id="rId86"/>
  </p:handoutMasterIdLst>
  <p:sldIdLst>
    <p:sldId id="262" r:id="rId2"/>
    <p:sldId id="416" r:id="rId3"/>
    <p:sldId id="1155" r:id="rId4"/>
    <p:sldId id="1211" r:id="rId5"/>
    <p:sldId id="1124" r:id="rId6"/>
    <p:sldId id="1130" r:id="rId7"/>
    <p:sldId id="1132" r:id="rId8"/>
    <p:sldId id="1131" r:id="rId9"/>
    <p:sldId id="1154" r:id="rId10"/>
    <p:sldId id="1133" r:id="rId11"/>
    <p:sldId id="1175" r:id="rId12"/>
    <p:sldId id="1134" r:id="rId13"/>
    <p:sldId id="1136" r:id="rId14"/>
    <p:sldId id="1137" r:id="rId15"/>
    <p:sldId id="1138" r:id="rId16"/>
    <p:sldId id="1107" r:id="rId17"/>
    <p:sldId id="1139" r:id="rId18"/>
    <p:sldId id="1140" r:id="rId19"/>
    <p:sldId id="1142" r:id="rId20"/>
    <p:sldId id="1141" r:id="rId21"/>
    <p:sldId id="1143" r:id="rId22"/>
    <p:sldId id="1162" r:id="rId23"/>
    <p:sldId id="1161" r:id="rId24"/>
    <p:sldId id="1163" r:id="rId25"/>
    <p:sldId id="1058" r:id="rId26"/>
    <p:sldId id="1164" r:id="rId27"/>
    <p:sldId id="1165" r:id="rId28"/>
    <p:sldId id="1166" r:id="rId29"/>
    <p:sldId id="1186" r:id="rId30"/>
    <p:sldId id="1187" r:id="rId31"/>
    <p:sldId id="1188" r:id="rId32"/>
    <p:sldId id="1167" r:id="rId33"/>
    <p:sldId id="1061" r:id="rId34"/>
    <p:sldId id="1062" r:id="rId35"/>
    <p:sldId id="1063" r:id="rId36"/>
    <p:sldId id="1064" r:id="rId37"/>
    <p:sldId id="1065" r:id="rId38"/>
    <p:sldId id="1067" r:id="rId39"/>
    <p:sldId id="1068" r:id="rId40"/>
    <p:sldId id="1084" r:id="rId41"/>
    <p:sldId id="1086" r:id="rId42"/>
    <p:sldId id="2242" r:id="rId43"/>
    <p:sldId id="1070" r:id="rId44"/>
    <p:sldId id="1071" r:id="rId45"/>
    <p:sldId id="1072" r:id="rId46"/>
    <p:sldId id="1073" r:id="rId47"/>
    <p:sldId id="1074" r:id="rId48"/>
    <p:sldId id="1075" r:id="rId49"/>
    <p:sldId id="1085" r:id="rId50"/>
    <p:sldId id="1087" r:id="rId51"/>
    <p:sldId id="1076" r:id="rId52"/>
    <p:sldId id="1077" r:id="rId53"/>
    <p:sldId id="1078" r:id="rId54"/>
    <p:sldId id="1091" r:id="rId55"/>
    <p:sldId id="2241" r:id="rId56"/>
    <p:sldId id="1082" r:id="rId57"/>
    <p:sldId id="1079" r:id="rId58"/>
    <p:sldId id="1210" r:id="rId59"/>
    <p:sldId id="1156" r:id="rId60"/>
    <p:sldId id="1088" r:id="rId61"/>
    <p:sldId id="1110" r:id="rId62"/>
    <p:sldId id="1108" r:id="rId63"/>
    <p:sldId id="1109" r:id="rId64"/>
    <p:sldId id="1114" r:id="rId65"/>
    <p:sldId id="1089" r:id="rId66"/>
    <p:sldId id="1093" r:id="rId67"/>
    <p:sldId id="1101" r:id="rId68"/>
    <p:sldId id="1090" r:id="rId69"/>
    <p:sldId id="1096" r:id="rId70"/>
    <p:sldId id="1046" r:id="rId71"/>
    <p:sldId id="1102" r:id="rId72"/>
    <p:sldId id="1104" r:id="rId73"/>
    <p:sldId id="1192" r:id="rId74"/>
    <p:sldId id="1193" r:id="rId75"/>
    <p:sldId id="1194" r:id="rId76"/>
    <p:sldId id="1103" r:id="rId77"/>
    <p:sldId id="1105" r:id="rId78"/>
    <p:sldId id="1112" r:id="rId79"/>
    <p:sldId id="1157" r:id="rId80"/>
    <p:sldId id="1106" r:id="rId81"/>
    <p:sldId id="2243" r:id="rId82"/>
    <p:sldId id="1113" r:id="rId83"/>
    <p:sldId id="111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416"/>
            <p14:sldId id="1155"/>
            <p14:sldId id="1211"/>
            <p14:sldId id="1124"/>
            <p14:sldId id="1130"/>
            <p14:sldId id="1132"/>
            <p14:sldId id="1131"/>
            <p14:sldId id="1154"/>
            <p14:sldId id="1133"/>
            <p14:sldId id="1175"/>
            <p14:sldId id="1134"/>
            <p14:sldId id="1136"/>
            <p14:sldId id="1137"/>
            <p14:sldId id="1138"/>
            <p14:sldId id="1107"/>
            <p14:sldId id="1139"/>
            <p14:sldId id="1140"/>
            <p14:sldId id="1142"/>
            <p14:sldId id="1141"/>
            <p14:sldId id="1143"/>
            <p14:sldId id="1162"/>
            <p14:sldId id="1161"/>
            <p14:sldId id="1163"/>
            <p14:sldId id="1058"/>
            <p14:sldId id="1164"/>
            <p14:sldId id="1165"/>
            <p14:sldId id="1166"/>
            <p14:sldId id="1186"/>
            <p14:sldId id="1187"/>
            <p14:sldId id="1188"/>
            <p14:sldId id="1167"/>
            <p14:sldId id="1061"/>
            <p14:sldId id="1062"/>
            <p14:sldId id="1063"/>
            <p14:sldId id="1064"/>
            <p14:sldId id="1065"/>
            <p14:sldId id="1067"/>
            <p14:sldId id="1068"/>
            <p14:sldId id="1084"/>
            <p14:sldId id="1086"/>
            <p14:sldId id="2242"/>
            <p14:sldId id="1070"/>
            <p14:sldId id="1071"/>
            <p14:sldId id="1072"/>
            <p14:sldId id="1073"/>
            <p14:sldId id="1074"/>
            <p14:sldId id="1075"/>
            <p14:sldId id="1085"/>
            <p14:sldId id="1087"/>
            <p14:sldId id="1076"/>
            <p14:sldId id="1077"/>
            <p14:sldId id="1078"/>
            <p14:sldId id="1091"/>
            <p14:sldId id="2241"/>
            <p14:sldId id="1082"/>
            <p14:sldId id="1079"/>
            <p14:sldId id="1210"/>
            <p14:sldId id="1156"/>
            <p14:sldId id="1088"/>
            <p14:sldId id="1110"/>
            <p14:sldId id="1108"/>
            <p14:sldId id="1109"/>
            <p14:sldId id="1114"/>
            <p14:sldId id="1089"/>
            <p14:sldId id="1093"/>
            <p14:sldId id="1101"/>
            <p14:sldId id="1090"/>
            <p14:sldId id="1096"/>
            <p14:sldId id="1046"/>
            <p14:sldId id="1102"/>
            <p14:sldId id="1104"/>
            <p14:sldId id="1192"/>
            <p14:sldId id="1193"/>
            <p14:sldId id="1194"/>
            <p14:sldId id="1103"/>
            <p14:sldId id="1105"/>
            <p14:sldId id="1112"/>
            <p14:sldId id="1157"/>
            <p14:sldId id="1106"/>
            <p14:sldId id="2243"/>
            <p14:sldId id="1113"/>
            <p14:sldId id="11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9" autoAdjust="0"/>
    <p:restoredTop sz="67954" autoAdjust="0"/>
  </p:normalViewPr>
  <p:slideViewPr>
    <p:cSldViewPr snapToGrid="0" snapToObjects="1">
      <p:cViewPr varScale="1">
        <p:scale>
          <a:sx n="63" d="100"/>
          <a:sy n="63" d="100"/>
        </p:scale>
        <p:origin x="1686" y="78"/>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10/23/2019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10/23/2019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a:t>
            </a:r>
            <a:r>
              <a:rPr lang="en-US" baseline="0" dirty="0" smtClean="0"/>
              <a:t> would see these as rows and columns.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a:t>
            </a:fld>
            <a:endParaRPr lang="en-US"/>
          </a:p>
        </p:txBody>
      </p:sp>
    </p:spTree>
    <p:extLst>
      <p:ext uri="{BB962C8B-B14F-4D97-AF65-F5344CB8AC3E}">
        <p14:creationId xmlns:p14="http://schemas.microsoft.com/office/powerpoint/2010/main" val="3957342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density function’s </a:t>
            </a:r>
          </a:p>
          <a:p>
            <a:endParaRPr lang="en-US" dirty="0" smtClean="0"/>
          </a:p>
          <a:p>
            <a:r>
              <a:rPr lang="en-US" dirty="0" smtClean="0"/>
              <a:t>Makes the math make sense, not dealing with individual pdfs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12</a:t>
            </a:fld>
            <a:endParaRPr lang="en-US"/>
          </a:p>
        </p:txBody>
      </p:sp>
    </p:spTree>
    <p:extLst>
      <p:ext uri="{BB962C8B-B14F-4D97-AF65-F5344CB8AC3E}">
        <p14:creationId xmlns:p14="http://schemas.microsoft.com/office/powerpoint/2010/main" val="3634933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they are </a:t>
            </a:r>
            <a:r>
              <a:rPr lang="en-US" baseline="0" dirty="0" err="1" smtClean="0"/>
              <a:t>iid</a:t>
            </a:r>
            <a:r>
              <a:rPr lang="en-US" baseline="0" dirty="0" smtClean="0"/>
              <a:t> …</a:t>
            </a:r>
          </a:p>
          <a:p>
            <a:endParaRPr lang="en-US" baseline="0" dirty="0" smtClean="0"/>
          </a:p>
          <a:p>
            <a:r>
              <a:rPr lang="en-US" baseline="0" dirty="0" smtClean="0"/>
              <a:t>	We don’t have to treat them as individuals, can create one pdf.  Makes the math easier…</a:t>
            </a:r>
          </a:p>
          <a:p>
            <a:r>
              <a:rPr lang="en-US" baseline="0" dirty="0" smtClean="0"/>
              <a:t>	</a:t>
            </a:r>
          </a:p>
          <a:p>
            <a:r>
              <a:rPr lang="en-US" baseline="0" dirty="0" smtClean="0"/>
              <a:t>Focusing on notation – don’t necessarily need to get the math</a:t>
            </a:r>
          </a:p>
          <a:p>
            <a:r>
              <a:rPr lang="en-US" baseline="0" dirty="0" smtClean="0"/>
              <a:t>Warning!! Need to meet the </a:t>
            </a:r>
            <a:r>
              <a:rPr lang="en-US" baseline="0" dirty="0" err="1" smtClean="0"/>
              <a:t>iid</a:t>
            </a:r>
            <a:r>
              <a:rPr lang="en-US" baseline="0" dirty="0" smtClean="0"/>
              <a:t> assumptions!!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13</a:t>
            </a:fld>
            <a:endParaRPr lang="en-US"/>
          </a:p>
        </p:txBody>
      </p:sp>
    </p:spTree>
    <p:extLst>
      <p:ext uri="{BB962C8B-B14F-4D97-AF65-F5344CB8AC3E}">
        <p14:creationId xmlns:p14="http://schemas.microsoft.com/office/powerpoint/2010/main" val="2907014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care about individuals – want summaries!!</a:t>
            </a:r>
          </a:p>
          <a:p>
            <a:endParaRPr lang="en-US" dirty="0" smtClean="0"/>
          </a:p>
          <a:p>
            <a:r>
              <a:rPr lang="en-US" dirty="0" smtClean="0"/>
              <a:t>NOT</a:t>
            </a:r>
            <a:r>
              <a:rPr lang="en-US" baseline="0" dirty="0" smtClean="0"/>
              <a:t> stalking Xi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14</a:t>
            </a:fld>
            <a:endParaRPr lang="en-US"/>
          </a:p>
        </p:txBody>
      </p:sp>
    </p:spTree>
    <p:extLst>
      <p:ext uri="{BB962C8B-B14F-4D97-AF65-F5344CB8AC3E}">
        <p14:creationId xmlns:p14="http://schemas.microsoft.com/office/powerpoint/2010/main" val="182049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is</a:t>
            </a:r>
            <a:r>
              <a:rPr lang="en-US" baseline="0" dirty="0" smtClean="0"/>
              <a:t> a place holder for any function (mean, </a:t>
            </a:r>
            <a:r>
              <a:rPr lang="en-US" baseline="0" dirty="0" err="1" smtClean="0"/>
              <a:t>var</a:t>
            </a:r>
            <a:r>
              <a:rPr lang="en-US" baseline="0" dirty="0" smtClean="0"/>
              <a:t>, </a:t>
            </a:r>
            <a:r>
              <a:rPr lang="en-US" baseline="0" dirty="0" err="1" smtClean="0"/>
              <a:t>etc</a:t>
            </a:r>
            <a:r>
              <a:rPr lang="en-US" baseline="0" dirty="0" smtClean="0"/>
              <a:t>)</a:t>
            </a:r>
          </a:p>
          <a:p>
            <a:r>
              <a:rPr lang="en-US" baseline="0" dirty="0" smtClean="0"/>
              <a:t>	linear on non-linear combination of the observed values</a:t>
            </a:r>
          </a:p>
          <a:p>
            <a:r>
              <a:rPr lang="en-US" baseline="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Y 	is an </a:t>
            </a:r>
            <a:r>
              <a:rPr lang="en-US" baseline="0" dirty="0" err="1" smtClean="0"/>
              <a:t>rv</a:t>
            </a:r>
            <a:r>
              <a:rPr lang="en-US" baseline="0" dirty="0" smtClean="0"/>
              <a:t>, because X is an </a:t>
            </a:r>
            <a:r>
              <a:rPr lang="en-US" baseline="0" dirty="0" err="1" smtClean="0"/>
              <a:t>rv</a:t>
            </a: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has it’s own distribution – different from X</a:t>
            </a:r>
            <a:endParaRPr lang="en-US" dirty="0" smtClean="0"/>
          </a:p>
          <a:p>
            <a:endParaRPr lang="en-US" dirty="0" smtClean="0"/>
          </a:p>
          <a:p>
            <a:r>
              <a:rPr lang="en-US" dirty="0" smtClean="0"/>
              <a:t>Before: probability</a:t>
            </a:r>
            <a:r>
              <a:rPr lang="en-US" baseline="0" dirty="0" smtClean="0"/>
              <a:t> distribution (one value, or an interval)</a:t>
            </a:r>
          </a:p>
          <a:p>
            <a:r>
              <a:rPr lang="en-US" baseline="0" dirty="0" smtClean="0"/>
              <a:t>Now: summaries (multiple values)  </a:t>
            </a:r>
          </a:p>
          <a:p>
            <a:r>
              <a:rPr lang="en-US" baseline="0" dirty="0" smtClean="0"/>
              <a:t>	today -  known </a:t>
            </a:r>
            <a:r>
              <a:rPr lang="en-US" baseline="0" dirty="0" err="1" smtClean="0"/>
              <a:t>dists</a:t>
            </a:r>
            <a:r>
              <a:rPr lang="en-US" baseline="0" dirty="0" smtClean="0"/>
              <a:t> (unrealistic)</a:t>
            </a:r>
          </a:p>
          <a:p>
            <a:r>
              <a:rPr lang="en-US" baseline="0" dirty="0" smtClean="0"/>
              <a:t>	next class – potentially unknown </a:t>
            </a:r>
            <a:r>
              <a:rPr lang="en-US" baseline="0" dirty="0" err="1" smtClean="0"/>
              <a:t>dist</a:t>
            </a:r>
            <a:endParaRPr lang="en-US" baseline="0" dirty="0" smtClean="0"/>
          </a:p>
          <a:p>
            <a:endParaRPr lang="en-US" baseline="0" dirty="0" smtClean="0"/>
          </a:p>
          <a:p>
            <a:r>
              <a:rPr lang="en-US" baseline="0" dirty="0" smtClean="0"/>
              <a:t>Draw some pictures of probability </a:t>
            </a:r>
            <a:r>
              <a:rPr lang="en-US" baseline="0" dirty="0" err="1" smtClean="0"/>
              <a:t>dists</a:t>
            </a:r>
            <a:r>
              <a:rPr lang="en-US" baseline="0" dirty="0" smtClean="0"/>
              <a:t> vs sampling distribution of the mean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15</a:t>
            </a:fld>
            <a:endParaRPr lang="en-US"/>
          </a:p>
        </p:txBody>
      </p:sp>
    </p:spTree>
    <p:extLst>
      <p:ext uri="{BB962C8B-B14F-4D97-AF65-F5344CB8AC3E}">
        <p14:creationId xmlns:p14="http://schemas.microsoft.com/office/powerpoint/2010/main" val="2138129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 function of a parameter, must be random</a:t>
            </a:r>
          </a:p>
          <a:p>
            <a:endParaRPr lang="en-US" baseline="0" dirty="0" smtClean="0"/>
          </a:p>
          <a:p>
            <a:r>
              <a:rPr lang="en-US" baseline="0" dirty="0" smtClean="0"/>
              <a:t>Summarize data into a summary that makes a point or conclusion about the population</a:t>
            </a:r>
          </a:p>
          <a:p>
            <a:endParaRPr lang="en-US" baseline="0" dirty="0" smtClean="0"/>
          </a:p>
          <a:p>
            <a:r>
              <a:rPr lang="en-US" baseline="0" dirty="0" smtClean="0"/>
              <a:t>Just because they’re not a function of a parameter, doesn’t mean they can’t tell us something about a population</a:t>
            </a:r>
          </a:p>
          <a:p>
            <a:endParaRPr lang="en-US" baseline="0" dirty="0" smtClean="0"/>
          </a:p>
          <a:p>
            <a:endParaRPr lang="en-US" dirty="0" smtClean="0"/>
          </a:p>
          <a:p>
            <a:endParaRPr lang="en-US" dirty="0" smtClean="0"/>
          </a:p>
          <a:p>
            <a:r>
              <a:rPr lang="en-US" dirty="0" smtClean="0"/>
              <a:t>Estimator</a:t>
            </a:r>
            <a:r>
              <a:rPr lang="en-US" baseline="0" dirty="0" smtClean="0"/>
              <a:t> – like in linear regression</a:t>
            </a:r>
          </a:p>
          <a:p>
            <a:r>
              <a:rPr lang="en-US" baseline="0" dirty="0" smtClean="0"/>
              <a:t>Test statistics – like a t-test statistic or </a:t>
            </a:r>
            <a:r>
              <a:rPr lang="en-US" baseline="0" dirty="0" err="1" smtClean="0"/>
              <a:t>wilcoxon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16</a:t>
            </a:fld>
            <a:endParaRPr lang="en-US"/>
          </a:p>
        </p:txBody>
      </p:sp>
    </p:spTree>
    <p:extLst>
      <p:ext uri="{BB962C8B-B14F-4D97-AF65-F5344CB8AC3E}">
        <p14:creationId xmlns:p14="http://schemas.microsoft.com/office/powerpoint/2010/main" val="549292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it random? </a:t>
            </a:r>
          </a:p>
          <a:p>
            <a:endParaRPr lang="en-US" dirty="0" smtClean="0"/>
          </a:p>
          <a:p>
            <a:r>
              <a:rPr lang="en-US" dirty="0" smtClean="0"/>
              <a:t>Because it’s from a random sample. Lots of possible samples!!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17</a:t>
            </a:fld>
            <a:endParaRPr lang="en-US"/>
          </a:p>
        </p:txBody>
      </p:sp>
    </p:spTree>
    <p:extLst>
      <p:ext uri="{BB962C8B-B14F-4D97-AF65-F5344CB8AC3E}">
        <p14:creationId xmlns:p14="http://schemas.microsoft.com/office/powerpoint/2010/main" val="16623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x =&gt;</a:t>
            </a:r>
            <a:r>
              <a:rPr lang="en-US" baseline="0" dirty="0" smtClean="0"/>
              <a:t> sample data</a:t>
            </a:r>
            <a:endParaRPr lang="en-US" dirty="0" smtClean="0"/>
          </a:p>
          <a:p>
            <a:endParaRPr lang="en-US" dirty="0" smtClean="0"/>
          </a:p>
          <a:p>
            <a:r>
              <a:rPr lang="en-US" dirty="0" smtClean="0"/>
              <a:t>Notation nightmares!!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18</a:t>
            </a:fld>
            <a:endParaRPr lang="en-US"/>
          </a:p>
        </p:txBody>
      </p:sp>
    </p:spTree>
    <p:extLst>
      <p:ext uri="{BB962C8B-B14F-4D97-AF65-F5344CB8AC3E}">
        <p14:creationId xmlns:p14="http://schemas.microsoft.com/office/powerpoint/2010/main" val="1473688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S – definition of the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19</a:t>
            </a:fld>
            <a:endParaRPr lang="en-US"/>
          </a:p>
        </p:txBody>
      </p:sp>
    </p:spTree>
    <p:extLst>
      <p:ext uri="{BB962C8B-B14F-4D97-AF65-F5344CB8AC3E}">
        <p14:creationId xmlns:p14="http://schemas.microsoft.com/office/powerpoint/2010/main" val="234321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s – sample variance</a:t>
            </a:r>
          </a:p>
          <a:p>
            <a:endParaRPr lang="en-US" baseline="0" dirty="0" smtClean="0"/>
          </a:p>
          <a:p>
            <a:r>
              <a:rPr lang="en-US" baseline="0" dirty="0" smtClean="0"/>
              <a:t>Come back to n-1!</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20</a:t>
            </a:fld>
            <a:endParaRPr lang="en-US"/>
          </a:p>
        </p:txBody>
      </p:sp>
    </p:spTree>
    <p:extLst>
      <p:ext uri="{BB962C8B-B14F-4D97-AF65-F5344CB8AC3E}">
        <p14:creationId xmlns:p14="http://schemas.microsoft.com/office/powerpoint/2010/main" val="2846566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p>
          <a:p>
            <a:endParaRPr lang="en-US" dirty="0" smtClean="0"/>
          </a:p>
          <a:p>
            <a:r>
              <a:rPr lang="en-US" dirty="0" smtClean="0"/>
              <a:t>NOT</a:t>
            </a:r>
            <a:r>
              <a:rPr lang="en-US" baseline="0" dirty="0" smtClean="0"/>
              <a:t> saying the sample mean is the population mean</a:t>
            </a:r>
          </a:p>
          <a:p>
            <a:endParaRPr lang="en-US" baseline="0" dirty="0" smtClean="0"/>
          </a:p>
          <a:p>
            <a:r>
              <a:rPr lang="en-US" baseline="0" dirty="0" smtClean="0"/>
              <a:t>AM saying that the mean of all possible sample means is the population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25</a:t>
            </a:fld>
            <a:endParaRPr lang="en-US"/>
          </a:p>
        </p:txBody>
      </p:sp>
    </p:spTree>
    <p:extLst>
      <p:ext uri="{BB962C8B-B14F-4D97-AF65-F5344CB8AC3E}">
        <p14:creationId xmlns:p14="http://schemas.microsoft.com/office/powerpoint/2010/main" val="81902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Each observed value:</a:t>
            </a:r>
          </a:p>
          <a:p>
            <a:pPr marL="228600" indent="-228600">
              <a:buAutoNum type="arabicParenR"/>
            </a:pPr>
            <a:r>
              <a:rPr lang="en-US" dirty="0" smtClean="0"/>
              <a:t>… is drawn from it’s own peculiar distribution</a:t>
            </a:r>
          </a:p>
          <a:p>
            <a:pPr marL="228600" indent="-228600">
              <a:buAutoNum type="arabicParenR"/>
            </a:pPr>
            <a:r>
              <a:rPr lang="en-US" dirty="0" smtClean="0"/>
              <a:t>… is drawn from a</a:t>
            </a:r>
            <a:r>
              <a:rPr lang="en-US" baseline="0" dirty="0" smtClean="0"/>
              <a:t> </a:t>
            </a:r>
            <a:r>
              <a:rPr lang="en-US" baseline="0" dirty="0" err="1" smtClean="0"/>
              <a:t>dist</a:t>
            </a:r>
            <a:r>
              <a:rPr lang="en-US" baseline="0" dirty="0" smtClean="0"/>
              <a:t> with a common mean, but’s it’s own sd.</a:t>
            </a:r>
          </a:p>
          <a:p>
            <a:pPr marL="228600" indent="-228600">
              <a:buAutoNum type="arabicParenR"/>
            </a:pPr>
            <a:r>
              <a:rPr lang="en-US" baseline="0" dirty="0" smtClean="0"/>
              <a:t>… is drawn </a:t>
            </a:r>
            <a:r>
              <a:rPr lang="en-US" baseline="0" dirty="0" err="1" smtClean="0"/>
              <a:t>fron</a:t>
            </a:r>
            <a:r>
              <a:rPr lang="en-US" baseline="0" dirty="0" smtClean="0"/>
              <a:t> a </a:t>
            </a:r>
            <a:r>
              <a:rPr lang="en-US" baseline="0" dirty="0" err="1" smtClean="0"/>
              <a:t>dist</a:t>
            </a:r>
            <a:r>
              <a:rPr lang="en-US" baseline="0" dirty="0" smtClean="0"/>
              <a:t> with it’s own mean, but a common sd.</a:t>
            </a:r>
          </a:p>
          <a:p>
            <a:pPr marL="228600" indent="-228600">
              <a:buAutoNum type="arabicParenR"/>
            </a:pPr>
            <a:r>
              <a:rPr lang="en-US" baseline="0" dirty="0" smtClean="0"/>
              <a:t>… is drawn from the same </a:t>
            </a:r>
            <a:r>
              <a:rPr lang="en-US" baseline="0" dirty="0" err="1" smtClean="0"/>
              <a:t>dist</a:t>
            </a:r>
            <a:r>
              <a:rPr lang="en-US" baseline="0" dirty="0" smtClean="0"/>
              <a:t> – </a:t>
            </a:r>
            <a:r>
              <a:rPr lang="en-US" baseline="0" dirty="0" err="1" smtClean="0"/>
              <a:t>iid</a:t>
            </a:r>
            <a:r>
              <a:rPr lang="en-US" baseline="0" dirty="0" smtClean="0"/>
              <a:t>!!</a:t>
            </a:r>
          </a:p>
          <a:p>
            <a:pPr marL="228600" indent="-228600">
              <a:buAutoNum type="arabicParenR"/>
            </a:pPr>
            <a:endParaRPr lang="en-US" baseline="0" dirty="0" smtClean="0"/>
          </a:p>
          <a:p>
            <a:pPr marL="0" indent="0">
              <a:buNone/>
            </a:pPr>
            <a:r>
              <a:rPr lang="en-US" baseline="0" dirty="0" smtClean="0"/>
              <a:t>Think of it as each observed value is pulled from the same underlying distribution.</a:t>
            </a:r>
          </a:p>
          <a:p>
            <a:pPr marL="0" indent="0">
              <a:buNone/>
            </a:pPr>
            <a:r>
              <a:rPr lang="en-US" baseline="0" dirty="0" smtClean="0"/>
              <a:t>	doesn’t have to be normal.</a:t>
            </a:r>
          </a:p>
          <a:p>
            <a:pPr marL="0" indent="0">
              <a:buNone/>
            </a:pPr>
            <a:r>
              <a:rPr lang="en-US" baseline="0" dirty="0" smtClean="0"/>
              <a:t>	doesn’t have to be known.</a:t>
            </a:r>
          </a:p>
          <a:p>
            <a:pPr marL="0" indent="0">
              <a:buNone/>
            </a:pPr>
            <a:endParaRPr lang="en-US" baseline="0" dirty="0" smtClean="0"/>
          </a:p>
          <a:p>
            <a:pPr marL="0" indent="0">
              <a:buNone/>
            </a:pPr>
            <a:r>
              <a:rPr lang="en-US" baseline="0" dirty="0" smtClean="0"/>
              <a:t>Ex Problems: Linguistic data or siblings/SAT scores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a:t>
            </a:fld>
            <a:endParaRPr lang="en-US"/>
          </a:p>
        </p:txBody>
      </p:sp>
    </p:spTree>
    <p:extLst>
      <p:ext uri="{BB962C8B-B14F-4D97-AF65-F5344CB8AC3E}">
        <p14:creationId xmlns:p14="http://schemas.microsoft.com/office/powerpoint/2010/main" val="1800623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variance &lt;&gt; variance of the sample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29</a:t>
            </a:fld>
            <a:endParaRPr lang="en-US"/>
          </a:p>
        </p:txBody>
      </p:sp>
    </p:spTree>
    <p:extLst>
      <p:ext uri="{BB962C8B-B14F-4D97-AF65-F5344CB8AC3E}">
        <p14:creationId xmlns:p14="http://schemas.microsoft.com/office/powerpoint/2010/main" val="1570961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Less important as n increases – but we just go ahead and do it anyway.</a:t>
            </a:r>
          </a:p>
          <a:p>
            <a:endParaRPr lang="en-US" dirty="0" smtClean="0"/>
          </a:p>
          <a:p>
            <a:endParaRPr lang="en-US" dirty="0" smtClean="0"/>
          </a:p>
          <a:p>
            <a:r>
              <a:rPr lang="en-US" dirty="0" smtClean="0"/>
              <a:t>Aside; Using n does NOT lead to a biased sd.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30</a:t>
            </a:fld>
            <a:endParaRPr lang="en-US"/>
          </a:p>
        </p:txBody>
      </p:sp>
    </p:spTree>
    <p:extLst>
      <p:ext uri="{BB962C8B-B14F-4D97-AF65-F5344CB8AC3E}">
        <p14:creationId xmlns:p14="http://schemas.microsoft.com/office/powerpoint/2010/main" val="3330824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Sampling distributions</a:t>
            </a:r>
            <a:r>
              <a:rPr lang="en-US" baseline="0" dirty="0" smtClean="0"/>
              <a:t> = Distribution of ALL the possible sample means (with a given n)</a:t>
            </a:r>
          </a:p>
          <a:p>
            <a:r>
              <a:rPr lang="en-US" baseline="0" dirty="0" smtClean="0"/>
              <a:t>	Now - enumerate and calculate</a:t>
            </a:r>
          </a:p>
          <a:p>
            <a:endParaRPr lang="en-US" baseline="0" dirty="0" smtClean="0"/>
          </a:p>
          <a:p>
            <a:r>
              <a:rPr lang="en-US" baseline="0" dirty="0" smtClean="0"/>
              <a:t>	Code-along – </a:t>
            </a:r>
          </a:p>
          <a:p>
            <a:r>
              <a:rPr lang="en-US" baseline="0" dirty="0" smtClean="0"/>
              <a:t>		enumerate and calculate, </a:t>
            </a:r>
          </a:p>
          <a:p>
            <a:r>
              <a:rPr lang="en-US" baseline="0" dirty="0" smtClean="0"/>
              <a:t>		random sample with replacement</a:t>
            </a:r>
          </a:p>
          <a:p>
            <a:endParaRPr lang="en-US" baseline="0" dirty="0" smtClean="0"/>
          </a:p>
          <a:p>
            <a:r>
              <a:rPr lang="en-US" baseline="0" dirty="0" smtClean="0"/>
              <a:t>	Next class – </a:t>
            </a:r>
          </a:p>
          <a:p>
            <a:r>
              <a:rPr lang="en-US" baseline="0" dirty="0" smtClean="0"/>
              <a:t>		sample only</a:t>
            </a:r>
          </a:p>
          <a:p>
            <a:r>
              <a:rPr lang="en-US" baseline="0" dirty="0" smtClean="0"/>
              <a:t>		and classical…</a:t>
            </a:r>
          </a:p>
          <a:p>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C289A014-D9CD-BA42-8A9B-34979EE71D77}" type="slidenum">
              <a:rPr lang="en-US" smtClean="0"/>
              <a:t>32</a:t>
            </a:fld>
            <a:endParaRPr lang="en-US"/>
          </a:p>
        </p:txBody>
      </p:sp>
    </p:spTree>
    <p:extLst>
      <p:ext uri="{BB962C8B-B14F-4D97-AF65-F5344CB8AC3E}">
        <p14:creationId xmlns:p14="http://schemas.microsoft.com/office/powerpoint/2010/main" val="1611281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 …</a:t>
            </a:r>
          </a:p>
          <a:p>
            <a:endParaRPr lang="en-US" dirty="0" smtClean="0"/>
          </a:p>
          <a:p>
            <a:r>
              <a:rPr lang="en-US" dirty="0" smtClean="0"/>
              <a:t>Which one can you create? Sample </a:t>
            </a:r>
            <a:r>
              <a:rPr lang="en-US" dirty="0" err="1" smtClean="0"/>
              <a:t>dist</a:t>
            </a:r>
            <a:r>
              <a:rPr lang="en-US" dirty="0" smtClean="0"/>
              <a:t> </a:t>
            </a:r>
          </a:p>
          <a:p>
            <a:r>
              <a:rPr lang="en-US" dirty="0" smtClean="0"/>
              <a:t>	use</a:t>
            </a:r>
            <a:r>
              <a:rPr lang="en-US" baseline="0" dirty="0" smtClean="0"/>
              <a:t> it to make assumptions about the other two</a:t>
            </a:r>
          </a:p>
          <a:p>
            <a:r>
              <a:rPr lang="en-US" baseline="0" dirty="0" smtClean="0"/>
              <a:t>	it’s an estimate</a:t>
            </a:r>
            <a:endParaRPr lang="en-US" dirty="0" smtClean="0"/>
          </a:p>
          <a:p>
            <a:endParaRPr lang="en-US" dirty="0" smtClean="0"/>
          </a:p>
          <a:p>
            <a:r>
              <a:rPr lang="en-US" dirty="0" smtClean="0"/>
              <a:t>Population</a:t>
            </a:r>
            <a:r>
              <a:rPr lang="en-US" baseline="0" dirty="0" smtClean="0"/>
              <a:t> is real (to frequentists), but </a:t>
            </a:r>
            <a:r>
              <a:rPr lang="en-US" baseline="0" dirty="0" err="1" smtClean="0"/>
              <a:t>unseeable</a:t>
            </a:r>
            <a:r>
              <a:rPr lang="en-US" baseline="0" dirty="0" smtClean="0"/>
              <a:t> </a:t>
            </a:r>
          </a:p>
          <a:p>
            <a:r>
              <a:rPr lang="en-US" baseline="0" dirty="0" smtClean="0"/>
              <a:t>	Too large</a:t>
            </a:r>
          </a:p>
          <a:p>
            <a:r>
              <a:rPr lang="en-US" baseline="0" dirty="0" smtClean="0"/>
              <a:t>	changing?</a:t>
            </a:r>
          </a:p>
          <a:p>
            <a:endParaRPr lang="en-US" baseline="0" dirty="0" smtClean="0"/>
          </a:p>
          <a:p>
            <a:r>
              <a:rPr lang="en-US" baseline="0" dirty="0" smtClean="0"/>
              <a:t>Sampling distribution</a:t>
            </a:r>
          </a:p>
          <a:p>
            <a:r>
              <a:rPr lang="en-US" baseline="0" dirty="0" smtClean="0"/>
              <a:t>	theoretical</a:t>
            </a:r>
          </a:p>
          <a:p>
            <a:r>
              <a:rPr lang="en-US" baseline="0" dirty="0" smtClean="0"/>
              <a:t>	let’s you make inferences about your statistic!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34</a:t>
            </a:fld>
            <a:endParaRPr lang="en-US"/>
          </a:p>
        </p:txBody>
      </p:sp>
    </p:spTree>
    <p:extLst>
      <p:ext uri="{BB962C8B-B14F-4D97-AF65-F5344CB8AC3E}">
        <p14:creationId xmlns:p14="http://schemas.microsoft.com/office/powerpoint/2010/main" val="159610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number of throws</a:t>
            </a:r>
          </a:p>
          <a:p>
            <a:endParaRPr lang="en-US" dirty="0" smtClean="0"/>
          </a:p>
          <a:p>
            <a:r>
              <a:rPr lang="en-US" dirty="0" smtClean="0"/>
              <a:t>Entire probability space – equally probably</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35</a:t>
            </a:fld>
            <a:endParaRPr lang="en-US"/>
          </a:p>
        </p:txBody>
      </p:sp>
    </p:spTree>
    <p:extLst>
      <p:ext uri="{BB962C8B-B14F-4D97-AF65-F5344CB8AC3E}">
        <p14:creationId xmlns:p14="http://schemas.microsoft.com/office/powerpoint/2010/main" val="2557691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E</a:t>
            </a:r>
          </a:p>
          <a:p>
            <a:endParaRPr lang="en-US" dirty="0" smtClean="0"/>
          </a:p>
          <a:p>
            <a:r>
              <a:rPr lang="en-US" dirty="0" smtClean="0"/>
              <a:t>3.5 is not observable – outside the probability space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37</a:t>
            </a:fld>
            <a:endParaRPr lang="en-US"/>
          </a:p>
        </p:txBody>
      </p:sp>
    </p:spTree>
    <p:extLst>
      <p:ext uri="{BB962C8B-B14F-4D97-AF65-F5344CB8AC3E}">
        <p14:creationId xmlns:p14="http://schemas.microsoft.com/office/powerpoint/2010/main" val="97728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of a single number is that number…</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39</a:t>
            </a:fld>
            <a:endParaRPr lang="en-US"/>
          </a:p>
        </p:txBody>
      </p:sp>
    </p:spTree>
    <p:extLst>
      <p:ext uri="{BB962C8B-B14F-4D97-AF65-F5344CB8AC3E}">
        <p14:creationId xmlns:p14="http://schemas.microsoft.com/office/powerpoint/2010/main" val="1616382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very interesting – </a:t>
            </a:r>
            <a:r>
              <a:rPr lang="en-US" dirty="0" err="1" smtClean="0"/>
              <a:t>equiprobable</a:t>
            </a:r>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40</a:t>
            </a:fld>
            <a:endParaRPr lang="en-US"/>
          </a:p>
        </p:txBody>
      </p:sp>
    </p:spTree>
    <p:extLst>
      <p:ext uri="{BB962C8B-B14F-4D97-AF65-F5344CB8AC3E}">
        <p14:creationId xmlns:p14="http://schemas.microsoft.com/office/powerpoint/2010/main" val="3441362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can’t get 3.5</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41</a:t>
            </a:fld>
            <a:endParaRPr lang="en-US"/>
          </a:p>
        </p:txBody>
      </p:sp>
    </p:spTree>
    <p:extLst>
      <p:ext uri="{BB962C8B-B14F-4D97-AF65-F5344CB8AC3E}">
        <p14:creationId xmlns:p14="http://schemas.microsoft.com/office/powerpoint/2010/main" val="2045511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X as the last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40745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 </a:t>
            </a:r>
          </a:p>
          <a:p>
            <a:r>
              <a:rPr lang="en-US" dirty="0" smtClean="0"/>
              <a:t>	If we had a known population, we could</a:t>
            </a:r>
            <a:r>
              <a:rPr lang="en-US" baseline="0" dirty="0" smtClean="0"/>
              <a:t> use probability to describe an individual observation</a:t>
            </a:r>
          </a:p>
          <a:p>
            <a:r>
              <a:rPr lang="en-US" dirty="0" smtClean="0"/>
              <a:t>Statistics - </a:t>
            </a:r>
          </a:p>
          <a:p>
            <a:r>
              <a:rPr lang="en-US" dirty="0" smtClean="0"/>
              <a:t>	Samples are assumed to represent populations, and we want to use our sample to infer “things” about the larger</a:t>
            </a:r>
            <a:r>
              <a:rPr lang="en-US" baseline="0" dirty="0" smtClean="0"/>
              <a:t> population</a:t>
            </a:r>
          </a:p>
          <a:p>
            <a:endParaRPr lang="en-US" dirty="0" smtClean="0"/>
          </a:p>
          <a:p>
            <a:r>
              <a:rPr lang="en-US" dirty="0" smtClean="0"/>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a:t>
            </a:fld>
            <a:endParaRPr lang="en-US"/>
          </a:p>
        </p:txBody>
      </p:sp>
    </p:spTree>
    <p:extLst>
      <p:ext uri="{BB962C8B-B14F-4D97-AF65-F5344CB8AC3E}">
        <p14:creationId xmlns:p14="http://schemas.microsoft.com/office/powerpoint/2010/main" val="3979173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Expand.grid</a:t>
            </a:r>
            <a:r>
              <a:rPr lang="en-US" dirty="0" smtClean="0"/>
              <a:t> = fully cross factored</a:t>
            </a:r>
          </a:p>
          <a:p>
            <a:endParaRPr lang="en-US" dirty="0" smtClean="0"/>
          </a:p>
          <a:p>
            <a:r>
              <a:rPr lang="en-US" dirty="0" smtClean="0"/>
              <a:t>All </a:t>
            </a:r>
            <a:r>
              <a:rPr lang="en-US" smtClean="0"/>
              <a:t>possible </a:t>
            </a:r>
            <a:r>
              <a:rPr lang="en-US" smtClean="0"/>
              <a:t>combinations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44</a:t>
            </a:fld>
            <a:endParaRPr lang="en-US"/>
          </a:p>
        </p:txBody>
      </p:sp>
    </p:spTree>
    <p:extLst>
      <p:ext uri="{BB962C8B-B14F-4D97-AF65-F5344CB8AC3E}">
        <p14:creationId xmlns:p14="http://schemas.microsoft.com/office/powerpoint/2010/main" val="975507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46</a:t>
            </a:fld>
            <a:endParaRPr lang="en-US"/>
          </a:p>
        </p:txBody>
      </p:sp>
    </p:spTree>
    <p:extLst>
      <p:ext uri="{BB962C8B-B14F-4D97-AF65-F5344CB8AC3E}">
        <p14:creationId xmlns:p14="http://schemas.microsoft.com/office/powerpoint/2010/main" val="209256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that</a:t>
            </a:r>
            <a:r>
              <a:rPr lang="en-US" baseline="0" dirty="0" smtClean="0"/>
              <a:t> mean (E)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47</a:t>
            </a:fld>
            <a:endParaRPr lang="en-US"/>
          </a:p>
        </p:txBody>
      </p:sp>
    </p:spTree>
    <p:extLst>
      <p:ext uri="{BB962C8B-B14F-4D97-AF65-F5344CB8AC3E}">
        <p14:creationId xmlns:p14="http://schemas.microsoft.com/office/powerpoint/2010/main" val="720165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symmetry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48</a:t>
            </a:fld>
            <a:endParaRPr lang="en-US"/>
          </a:p>
        </p:txBody>
      </p:sp>
    </p:spTree>
    <p:extLst>
      <p:ext uri="{BB962C8B-B14F-4D97-AF65-F5344CB8AC3E}">
        <p14:creationId xmlns:p14="http://schemas.microsoft.com/office/powerpoint/2010/main" val="3903077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sample means – NOT outcomes</a:t>
            </a:r>
          </a:p>
          <a:p>
            <a:endParaRPr lang="en-US" dirty="0" smtClean="0"/>
          </a:p>
          <a:p>
            <a:r>
              <a:rPr lang="en-US" dirty="0" smtClean="0"/>
              <a:t>Still talking about a known</a:t>
            </a:r>
            <a:r>
              <a:rPr lang="en-US" baseline="0" dirty="0" smtClean="0"/>
              <a:t> random variable and it’s distribution – fully enumerated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49</a:t>
            </a:fld>
            <a:endParaRPr lang="en-US"/>
          </a:p>
        </p:txBody>
      </p:sp>
    </p:spTree>
    <p:extLst>
      <p:ext uri="{BB962C8B-B14F-4D97-AF65-F5344CB8AC3E}">
        <p14:creationId xmlns:p14="http://schemas.microsoft.com/office/powerpoint/2010/main" val="921139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50</a:t>
            </a:fld>
            <a:endParaRPr lang="en-US"/>
          </a:p>
        </p:txBody>
      </p:sp>
    </p:spTree>
    <p:extLst>
      <p:ext uri="{BB962C8B-B14F-4D97-AF65-F5344CB8AC3E}">
        <p14:creationId xmlns:p14="http://schemas.microsoft.com/office/powerpoint/2010/main" val="4022975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 of the sampling distribution</a:t>
            </a:r>
            <a:r>
              <a:rPr lang="en-US" baseline="0" dirty="0" smtClean="0"/>
              <a:t> of the sample means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51</a:t>
            </a:fld>
            <a:endParaRPr lang="en-US"/>
          </a:p>
        </p:txBody>
      </p:sp>
    </p:spTree>
    <p:extLst>
      <p:ext uri="{BB962C8B-B14F-4D97-AF65-F5344CB8AC3E}">
        <p14:creationId xmlns:p14="http://schemas.microsoft.com/office/powerpoint/2010/main" val="2159525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a:t>
            </a:r>
            <a:r>
              <a:rPr lang="en-US" baseline="0" dirty="0" smtClean="0"/>
              <a:t> value x probability </a:t>
            </a:r>
          </a:p>
          <a:p>
            <a:endParaRPr lang="en-US" baseline="0" dirty="0" smtClean="0"/>
          </a:p>
          <a:p>
            <a:r>
              <a:rPr lang="en-US" baseline="0" dirty="0" smtClean="0"/>
              <a:t>Right: </a:t>
            </a:r>
          </a:p>
          <a:p>
            <a:r>
              <a:rPr lang="en-US" baseline="0" dirty="0" smtClean="0"/>
              <a:t>	add another die, </a:t>
            </a:r>
          </a:p>
          <a:p>
            <a:r>
              <a:rPr lang="en-US" baseline="0" dirty="0" smtClean="0"/>
              <a:t>	mean sample mean x probability</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53</a:t>
            </a:fld>
            <a:endParaRPr lang="en-US"/>
          </a:p>
        </p:txBody>
      </p:sp>
    </p:spTree>
    <p:extLst>
      <p:ext uri="{BB962C8B-B14F-4D97-AF65-F5344CB8AC3E}">
        <p14:creationId xmlns:p14="http://schemas.microsoft.com/office/powerpoint/2010/main" val="2069436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die, but it could be any</a:t>
            </a:r>
            <a:r>
              <a:rPr lang="en-US" baseline="0" dirty="0" smtClean="0"/>
              <a:t> observation</a:t>
            </a:r>
            <a:r>
              <a:rPr lang="en-US" dirty="0" smtClean="0"/>
              <a:t> – just added observations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57</a:t>
            </a:fld>
            <a:endParaRPr lang="en-US"/>
          </a:p>
        </p:txBody>
      </p:sp>
    </p:spTree>
    <p:extLst>
      <p:ext uri="{BB962C8B-B14F-4D97-AF65-F5344CB8AC3E}">
        <p14:creationId xmlns:p14="http://schemas.microsoft.com/office/powerpoint/2010/main" val="3253265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dirty="0" smtClean="0"/>
              <a:t>We can</a:t>
            </a:r>
            <a:r>
              <a:rPr lang="en-US" baseline="0" dirty="0" smtClean="0"/>
              <a:t> make conclusions about a populations from our sample – about a theoretical distribution</a:t>
            </a:r>
          </a:p>
          <a:p>
            <a:endParaRPr lang="en-US" baseline="0" dirty="0" smtClean="0"/>
          </a:p>
          <a:p>
            <a:r>
              <a:rPr lang="en-US" baseline="0" dirty="0" smtClean="0"/>
              <a:t>We can go from a population to a sampling distributions of sample means </a:t>
            </a:r>
          </a:p>
          <a:p>
            <a:endParaRPr lang="en-US" baseline="0" dirty="0" smtClean="0"/>
          </a:p>
          <a:p>
            <a:r>
              <a:rPr lang="en-US" baseline="0" dirty="0" smtClean="0"/>
              <a:t>No matter how many I add, 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58</a:t>
            </a:fld>
            <a:endParaRPr lang="en-US"/>
          </a:p>
        </p:txBody>
      </p:sp>
    </p:spTree>
    <p:extLst>
      <p:ext uri="{BB962C8B-B14F-4D97-AF65-F5344CB8AC3E}">
        <p14:creationId xmlns:p14="http://schemas.microsoft.com/office/powerpoint/2010/main" val="222499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Observations</a:t>
            </a:r>
          </a:p>
          <a:p>
            <a:endParaRPr lang="en-US" dirty="0" smtClean="0"/>
          </a:p>
          <a:p>
            <a:r>
              <a:rPr lang="en-US" dirty="0" smtClean="0"/>
              <a:t>	Every time I pull an observations, it’s coming from the same population</a:t>
            </a:r>
          </a:p>
          <a:p>
            <a:endParaRPr lang="en-US" dirty="0" smtClean="0"/>
          </a:p>
          <a:p>
            <a:r>
              <a:rPr lang="en-US" dirty="0" smtClean="0"/>
              <a:t>What is the RV? # tweets per day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a:t>
            </a:fld>
            <a:endParaRPr lang="en-US"/>
          </a:p>
        </p:txBody>
      </p:sp>
    </p:spTree>
    <p:extLst>
      <p:ext uri="{BB962C8B-B14F-4D97-AF65-F5344CB8AC3E}">
        <p14:creationId xmlns:p14="http://schemas.microsoft.com/office/powerpoint/2010/main" val="1500316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unknown/unseen</a:t>
            </a:r>
          </a:p>
          <a:p>
            <a:endParaRPr lang="en-US" dirty="0" smtClean="0"/>
          </a:p>
          <a:p>
            <a:r>
              <a:rPr lang="en-US" dirty="0" smtClean="0"/>
              <a:t>Sampling – theoretical (</a:t>
            </a:r>
            <a:r>
              <a:rPr lang="en-US" dirty="0" err="1" smtClean="0"/>
              <a:t>sorta</a:t>
            </a:r>
            <a:r>
              <a:rPr lang="en-US" dirty="0" smtClean="0"/>
              <a:t>)</a:t>
            </a:r>
          </a:p>
          <a:p>
            <a:endParaRPr lang="en-US" dirty="0" smtClean="0"/>
          </a:p>
          <a:p>
            <a:r>
              <a:rPr lang="en-US" dirty="0" smtClean="0"/>
              <a:t>What happens to the expectation of certain statistics as n increases?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64</a:t>
            </a:fld>
            <a:endParaRPr lang="en-US"/>
          </a:p>
        </p:txBody>
      </p:sp>
    </p:spTree>
    <p:extLst>
      <p:ext uri="{BB962C8B-B14F-4D97-AF65-F5344CB8AC3E}">
        <p14:creationId xmlns:p14="http://schemas.microsoft.com/office/powerpoint/2010/main" val="3230635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Spread</a:t>
            </a:r>
            <a:r>
              <a:rPr lang="en-US" baseline="0" dirty="0" smtClean="0"/>
              <a:t> – what measures that?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65</a:t>
            </a:fld>
            <a:endParaRPr lang="en-US"/>
          </a:p>
        </p:txBody>
      </p:sp>
    </p:spTree>
    <p:extLst>
      <p:ext uri="{BB962C8B-B14F-4D97-AF65-F5344CB8AC3E}">
        <p14:creationId xmlns:p14="http://schemas.microsoft.com/office/powerpoint/2010/main" val="37121651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66</a:t>
            </a:fld>
            <a:endParaRPr lang="en-US"/>
          </a:p>
        </p:txBody>
      </p:sp>
    </p:spTree>
    <p:extLst>
      <p:ext uri="{BB962C8B-B14F-4D97-AF65-F5344CB8AC3E}">
        <p14:creationId xmlns:p14="http://schemas.microsoft.com/office/powerpoint/2010/main" val="28101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a:t>
            </a:r>
            <a:r>
              <a:rPr lang="en-US" baseline="0" dirty="0" smtClean="0"/>
              <a:t> based on </a:t>
            </a:r>
            <a:r>
              <a:rPr lang="en-US" baseline="0" dirty="0" err="1" smtClean="0"/>
              <a:t>sqrt</a:t>
            </a:r>
            <a:r>
              <a:rPr lang="en-US" baseline="0" dirty="0" smtClean="0"/>
              <a:t> of n</a:t>
            </a:r>
          </a:p>
          <a:p>
            <a:endParaRPr lang="en-US" baseline="0" dirty="0" smtClean="0"/>
          </a:p>
          <a:p>
            <a:r>
              <a:rPr lang="en-US" baseline="0" dirty="0" smtClean="0"/>
              <a:t>What does this mean? </a:t>
            </a:r>
          </a:p>
          <a:p>
            <a:endParaRPr lang="en-US" baseline="0" dirty="0" smtClean="0"/>
          </a:p>
          <a:p>
            <a:r>
              <a:rPr lang="en-US" baseline="0" dirty="0" smtClean="0"/>
              <a:t>As the sample size grows, the </a:t>
            </a:r>
            <a:r>
              <a:rPr lang="en-US" baseline="0" dirty="0" err="1" smtClean="0"/>
              <a:t>var</a:t>
            </a:r>
            <a:r>
              <a:rPr lang="en-US" baseline="0" dirty="0" smtClean="0"/>
              <a:t> get smaller. Sample means get closer to the true population mean.</a:t>
            </a:r>
          </a:p>
          <a:p>
            <a:endParaRPr lang="en-US" baseline="0" dirty="0" smtClean="0"/>
          </a:p>
          <a:p>
            <a:r>
              <a:rPr lang="en-US" baseline="0" dirty="0" smtClean="0"/>
              <a:t>Known to be true.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3360724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at n=1?</a:t>
            </a:r>
            <a:r>
              <a:rPr lang="en-US" baseline="0" dirty="0" smtClean="0"/>
              <a:t> </a:t>
            </a:r>
            <a:r>
              <a:rPr lang="en-US" dirty="0" smtClean="0"/>
              <a:t>It</a:t>
            </a:r>
            <a:r>
              <a:rPr lang="en-US" baseline="0" dirty="0" smtClean="0"/>
              <a:t> IS the population.</a:t>
            </a:r>
          </a:p>
          <a:p>
            <a:endParaRPr lang="en-US" baseline="0" dirty="0" smtClean="0"/>
          </a:p>
          <a:p>
            <a:r>
              <a:rPr lang="en-US" baseline="0" dirty="0" smtClean="0"/>
              <a:t>Standard error formulas for other statistics are online – also ugly. Use R.</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69</a:t>
            </a:fld>
            <a:endParaRPr lang="en-US"/>
          </a:p>
        </p:txBody>
      </p:sp>
    </p:spTree>
    <p:extLst>
      <p:ext uri="{BB962C8B-B14F-4D97-AF65-F5344CB8AC3E}">
        <p14:creationId xmlns:p14="http://schemas.microsoft.com/office/powerpoint/2010/main" val="2943773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 Reading…</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82</a:t>
            </a:fld>
            <a:endParaRPr lang="en-US"/>
          </a:p>
        </p:txBody>
      </p:sp>
    </p:spTree>
    <p:extLst>
      <p:ext uri="{BB962C8B-B14F-4D97-AF65-F5344CB8AC3E}">
        <p14:creationId xmlns:p14="http://schemas.microsoft.com/office/powerpoint/2010/main" val="214384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Independence assumption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a:t>
            </a:fld>
            <a:endParaRPr lang="en-US"/>
          </a:p>
        </p:txBody>
      </p:sp>
    </p:spTree>
    <p:extLst>
      <p:ext uri="{BB962C8B-B14F-4D97-AF65-F5344CB8AC3E}">
        <p14:creationId xmlns:p14="http://schemas.microsoft.com/office/powerpoint/2010/main" val="397706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X is an</a:t>
            </a:r>
            <a:r>
              <a:rPr lang="en-US" baseline="0" dirty="0" smtClean="0"/>
              <a:t> </a:t>
            </a:r>
            <a:r>
              <a:rPr lang="en-US" baseline="0" dirty="0" err="1" smtClean="0"/>
              <a:t>rv</a:t>
            </a:r>
            <a:endParaRPr lang="en-US" baseline="0" dirty="0" smtClean="0"/>
          </a:p>
          <a:p>
            <a:endParaRPr lang="en-US" baseline="0" dirty="0" smtClean="0"/>
          </a:p>
          <a:p>
            <a:r>
              <a:rPr lang="en-US" baseline="0" dirty="0" smtClean="0"/>
              <a:t>Small x is the observed values (essentially a placeholder for the values)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a:t>
            </a:fld>
            <a:endParaRPr lang="en-US"/>
          </a:p>
        </p:txBody>
      </p:sp>
    </p:spTree>
    <p:extLst>
      <p:ext uri="{BB962C8B-B14F-4D97-AF65-F5344CB8AC3E}">
        <p14:creationId xmlns:p14="http://schemas.microsoft.com/office/powerpoint/2010/main" val="184732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 problem!!</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9</a:t>
            </a:fld>
            <a:endParaRPr lang="en-US"/>
          </a:p>
        </p:txBody>
      </p:sp>
    </p:spTree>
    <p:extLst>
      <p:ext uri="{BB962C8B-B14F-4D97-AF65-F5344CB8AC3E}">
        <p14:creationId xmlns:p14="http://schemas.microsoft.com/office/powerpoint/2010/main" val="1435334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Xi might have it’s own pdf=f(xi)</a:t>
            </a:r>
          </a:p>
          <a:p>
            <a:endParaRPr lang="en-US" dirty="0" smtClean="0"/>
          </a:p>
          <a:p>
            <a:r>
              <a:rPr lang="en-US" dirty="0" smtClean="0"/>
              <a:t>pdf is a placeholder, not defined</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10</a:t>
            </a:fld>
            <a:endParaRPr lang="en-US"/>
          </a:p>
        </p:txBody>
      </p:sp>
    </p:spTree>
    <p:extLst>
      <p:ext uri="{BB962C8B-B14F-4D97-AF65-F5344CB8AC3E}">
        <p14:creationId xmlns:p14="http://schemas.microsoft.com/office/powerpoint/2010/main" val="2053126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Probability…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11</a:t>
            </a:fld>
            <a:endParaRPr lang="en-US"/>
          </a:p>
        </p:txBody>
      </p:sp>
    </p:spTree>
    <p:extLst>
      <p:ext uri="{BB962C8B-B14F-4D97-AF65-F5344CB8AC3E}">
        <p14:creationId xmlns:p14="http://schemas.microsoft.com/office/powerpoint/2010/main" val="172033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October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October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October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Wednesday, October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October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October 23,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October 23,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October 23,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October 23,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October 23,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October 23,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Wednesday, October 23,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5.emf"/></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5.emf"/><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6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ats.stackexchange.com/questions/101274/how-to-interpret-a-qq-plot" TargetMode="External"/><Relationship Id="rId2" Type="http://schemas.openxmlformats.org/officeDocument/2006/relationships/hyperlink" Target="https://xiongge.shinyapps.io/QQplo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4.1</a:t>
            </a:r>
            <a:endParaRPr lang="en-US" dirty="0"/>
          </a:p>
        </p:txBody>
      </p:sp>
      <p:sp>
        <p:nvSpPr>
          <p:cNvPr id="3" name="Subtitle 2"/>
          <p:cNvSpPr>
            <a:spLocks noGrp="1"/>
          </p:cNvSpPr>
          <p:nvPr>
            <p:ph type="subTitle" idx="1"/>
          </p:nvPr>
        </p:nvSpPr>
        <p:spPr/>
        <p:txBody>
          <a:bodyPr/>
          <a:lstStyle/>
          <a:p>
            <a:r>
              <a:rPr lang="en-US" dirty="0"/>
              <a:t>Sampling distributions</a:t>
            </a:r>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896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636010" y="5347592"/>
            <a:ext cx="2800350" cy="1281808"/>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74255"/>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2820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36343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51389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6776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63238"/>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8" y="4576807"/>
            <a:ext cx="1285241"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6"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2833436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270536"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1905918" y="5422900"/>
            <a:ext cx="5015582" cy="145513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4047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56500" y="5422900"/>
            <a:ext cx="1604527" cy="1604527"/>
          </a:xfrm>
          <a:prstGeom prst="rect">
            <a:avLst/>
          </a:prstGeom>
        </p:spPr>
      </p:pic>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all marginal densities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6" name="Picture 5"/>
          <p:cNvPicPr>
            <a:picLocks noChangeAspect="1"/>
          </p:cNvPicPr>
          <p:nvPr/>
        </p:nvPicPr>
        <p:blipFill>
          <a:blip r:embed="rId4"/>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1123985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Summarizing observed values of an </a:t>
            </a:r>
            <a:r>
              <a:rPr lang="en-US" dirty="0" err="1" smtClean="0"/>
              <a:t>rv</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dirty="0" smtClean="0">
                <a:solidFill>
                  <a:schemeClr val="tx1"/>
                </a:solidFill>
                <a:latin typeface="Gill Sans"/>
                <a:cs typeface="Gill Sans"/>
              </a:rPr>
              <a:t>After the sample </a:t>
            </a:r>
            <a:r>
              <a:rPr lang="en-US" i="1" dirty="0" smtClean="0">
                <a:solidFill>
                  <a:schemeClr val="tx1"/>
                </a:solidFill>
                <a:latin typeface="Gill Sans"/>
                <a:cs typeface="Gill Sans"/>
              </a:rPr>
              <a:t>X</a:t>
            </a:r>
            <a:r>
              <a:rPr lang="en-US" i="1" baseline="-25000" dirty="0" smtClean="0">
                <a:solidFill>
                  <a:schemeClr val="tx1"/>
                </a:solidFill>
                <a:latin typeface="Gill Sans"/>
                <a:cs typeface="Gill Sans"/>
              </a:rPr>
              <a:t>1</a:t>
            </a:r>
            <a:r>
              <a:rPr lang="en-US" i="1" dirty="0">
                <a:solidFill>
                  <a:schemeClr val="tx1"/>
                </a:solidFill>
                <a:latin typeface="Gill Sans"/>
                <a:cs typeface="Gill Sans"/>
              </a:rPr>
              <a:t>, X</a:t>
            </a:r>
            <a:r>
              <a:rPr lang="en-US" i="1" baseline="-25000" dirty="0">
                <a:solidFill>
                  <a:schemeClr val="tx1"/>
                </a:solidFill>
                <a:latin typeface="Gill Sans"/>
                <a:cs typeface="Gill Sans"/>
              </a:rPr>
              <a:t>2</a:t>
            </a:r>
            <a:r>
              <a:rPr lang="en-US" i="1" dirty="0">
                <a:solidFill>
                  <a:schemeClr val="tx1"/>
                </a:solidFill>
                <a:latin typeface="Gill Sans"/>
                <a:cs typeface="Gill Sans"/>
              </a:rPr>
              <a:t>, …</a:t>
            </a:r>
            <a:r>
              <a:rPr lang="en-US" i="1" dirty="0" err="1">
                <a:solidFill>
                  <a:schemeClr val="tx1"/>
                </a:solidFill>
                <a:latin typeface="Gill Sans"/>
                <a:cs typeface="Gill Sans"/>
              </a:rPr>
              <a:t>X</a:t>
            </a:r>
            <a:r>
              <a:rPr lang="en-US" i="1" baseline="-25000" dirty="0" err="1">
                <a:solidFill>
                  <a:schemeClr val="tx1"/>
                </a:solidFill>
                <a:latin typeface="Gill Sans"/>
                <a:cs typeface="Gill Sans"/>
              </a:rPr>
              <a:t>n</a:t>
            </a:r>
            <a:r>
              <a:rPr lang="en-US" baseline="-25000" dirty="0">
                <a:solidFill>
                  <a:schemeClr val="tx1"/>
                </a:solidFill>
                <a:latin typeface="Gill Sans"/>
                <a:cs typeface="Gill Sans"/>
              </a:rPr>
              <a:t> </a:t>
            </a:r>
            <a:r>
              <a:rPr lang="en-US" dirty="0">
                <a:solidFill>
                  <a:schemeClr val="tx1"/>
                </a:solidFill>
                <a:latin typeface="Gill Sans"/>
                <a:cs typeface="Gill Sans"/>
              </a:rPr>
              <a:t> </a:t>
            </a:r>
            <a:r>
              <a:rPr lang="en-US" dirty="0" smtClean="0">
                <a:solidFill>
                  <a:schemeClr val="tx1"/>
                </a:solidFill>
                <a:latin typeface="Gill Sans"/>
                <a:cs typeface="Gill Sans"/>
              </a:rPr>
              <a:t>is drawn, we usually want to create some summary of the </a:t>
            </a:r>
            <a:r>
              <a:rPr lang="en-US" i="1" dirty="0" smtClean="0">
                <a:solidFill>
                  <a:schemeClr val="tx1"/>
                </a:solidFill>
                <a:latin typeface="Gill Sans"/>
                <a:cs typeface="Gill Sans"/>
              </a:rPr>
              <a:t>x</a:t>
            </a:r>
            <a:r>
              <a:rPr lang="en-US" i="1" baseline="-25000" dirty="0">
                <a:solidFill>
                  <a:schemeClr val="tx1"/>
                </a:solidFill>
                <a:latin typeface="Gill Sans"/>
                <a:cs typeface="Gill Sans"/>
              </a:rPr>
              <a:t>i</a:t>
            </a:r>
            <a:r>
              <a:rPr lang="en-US" dirty="0" smtClean="0">
                <a:solidFill>
                  <a:schemeClr val="tx1"/>
                </a:solidFill>
                <a:latin typeface="Gill Sans"/>
                <a:cs typeface="Gill Sans"/>
              </a:rPr>
              <a:t> values</a:t>
            </a:r>
            <a:endParaRPr lang="en-US"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105791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r>
              <a:rPr lang="en-US" i="1" dirty="0" smtClean="0"/>
              <a:t>Y =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a sample as a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3"/>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3"/>
          <a:stretch>
            <a:fillRect/>
          </a:stretch>
        </p:blipFill>
        <p:spPr>
          <a:xfrm>
            <a:off x="457200" y="4757618"/>
            <a:ext cx="4445000" cy="1833682"/>
          </a:xfrm>
          <a:prstGeom prst="rect">
            <a:avLst/>
          </a:prstGeom>
        </p:spPr>
      </p:pic>
      <p:sp>
        <p:nvSpPr>
          <p:cNvPr id="6" name="Oval Callout 5"/>
          <p:cNvSpPr/>
          <p:nvPr/>
        </p:nvSpPr>
        <p:spPr>
          <a:xfrm>
            <a:off x="5299114" y="5270500"/>
            <a:ext cx="1838286"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4"/>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a:t> =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sp>
        <p:nvSpPr>
          <p:cNvPr id="6" name="Oval Callout 5"/>
          <p:cNvSpPr/>
          <p:nvPr/>
        </p:nvSpPr>
        <p:spPr>
          <a:xfrm>
            <a:off x="5387248" y="5270500"/>
            <a:ext cx="1750151"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grpSp>
        <p:nvGrpSpPr>
          <p:cNvPr id="39" name="Group 38"/>
          <p:cNvGrpSpPr/>
          <p:nvPr/>
        </p:nvGrpSpPr>
        <p:grpSpPr>
          <a:xfrm>
            <a:off x="723900" y="4832350"/>
            <a:ext cx="3749675" cy="1697038"/>
            <a:chOff x="723900" y="4832350"/>
            <a:chExt cx="3749675" cy="1697038"/>
          </a:xfrm>
        </p:grpSpPr>
        <p:sp>
          <p:nvSpPr>
            <p:cNvPr id="8" name="AutoShape 3"/>
            <p:cNvSpPr>
              <a:spLocks noChangeAspect="1" noChangeArrowheads="1" noTextEdit="1"/>
            </p:cNvSpPr>
            <p:nvPr/>
          </p:nvSpPr>
          <p:spPr bwMode="auto">
            <a:xfrm>
              <a:off x="723900" y="4832350"/>
              <a:ext cx="37465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33425" y="5100638"/>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742950" y="5151438"/>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082675" y="5180013"/>
              <a:ext cx="255588" cy="92075"/>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5271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8" y="54"/>
                    <a:pt x="159" y="10"/>
                    <a:pt x="193" y="10"/>
                  </a:cubicBezTo>
                  <a:cubicBezTo>
                    <a:pt x="195" y="10"/>
                    <a:pt x="207" y="10"/>
                    <a:pt x="217" y="16"/>
                  </a:cubicBezTo>
                  <a:cubicBezTo>
                    <a:pt x="203" y="19"/>
                    <a:pt x="194" y="31"/>
                    <a:pt x="194" y="42"/>
                  </a:cubicBezTo>
                  <a:cubicBezTo>
                    <a:pt x="194" y="50"/>
                    <a:pt x="199" y="59"/>
                    <a:pt x="212" y="59"/>
                  </a:cubicBezTo>
                  <a:cubicBezTo>
                    <a:pt x="223" y="59"/>
                    <a:pt x="238" y="50"/>
                    <a:pt x="238" y="31"/>
                  </a:cubicBezTo>
                  <a:cubicBezTo>
                    <a:pt x="238" y="6"/>
                    <a:pt x="210" y="0"/>
                    <a:pt x="193" y="0"/>
                  </a:cubicBezTo>
                  <a:cubicBezTo>
                    <a:pt x="166" y="0"/>
                    <a:pt x="149" y="25"/>
                    <a:pt x="143" y="36"/>
                  </a:cubicBezTo>
                  <a:cubicBezTo>
                    <a:pt x="131" y="4"/>
                    <a:pt x="105"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6" y="14"/>
                    <a:pt x="116" y="42"/>
                  </a:cubicBezTo>
                  <a:cubicBezTo>
                    <a:pt x="116" y="57"/>
                    <a:pt x="108" y="89"/>
                    <a:pt x="91"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4" y="216"/>
                    <a:pt x="45" y="216"/>
                  </a:cubicBezTo>
                  <a:cubicBezTo>
                    <a:pt x="76" y="216"/>
                    <a:pt x="93" y="183"/>
                    <a:pt x="95" y="180"/>
                  </a:cubicBezTo>
                  <a:cubicBezTo>
                    <a:pt x="101" y="197"/>
                    <a:pt x="118" y="216"/>
                    <a:pt x="147" y="216"/>
                  </a:cubicBezTo>
                  <a:cubicBezTo>
                    <a:pt x="196" y="216"/>
                    <a:pt x="223" y="154"/>
                    <a:pt x="223" y="142"/>
                  </a:cubicBezTo>
                  <a:cubicBezTo>
                    <a:pt x="223" y="138"/>
                    <a:pt x="219" y="138"/>
                    <a:pt x="217" y="138"/>
                  </a:cubicBezTo>
                  <a:cubicBezTo>
                    <a:pt x="213" y="138"/>
                    <a:pt x="212" y="140"/>
                    <a:pt x="211" y="143"/>
                  </a:cubicBezTo>
                  <a:cubicBezTo>
                    <a:pt x="195" y="194"/>
                    <a:pt x="163" y="206"/>
                    <a:pt x="147" y="206"/>
                  </a:cubicBezTo>
                  <a:cubicBezTo>
                    <a:pt x="129" y="206"/>
                    <a:pt x="121" y="190"/>
                    <a:pt x="121" y="174"/>
                  </a:cubicBezTo>
                  <a:cubicBezTo>
                    <a:pt x="121" y="163"/>
                    <a:pt x="124" y="153"/>
                    <a:pt x="129"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65300" y="4938713"/>
              <a:ext cx="98425" cy="180975"/>
            </a:xfrm>
            <a:custGeom>
              <a:avLst/>
              <a:gdLst>
                <a:gd name="T0" fmla="*/ 75 w 121"/>
                <a:gd name="T1" fmla="*/ 9 h 222"/>
                <a:gd name="T2" fmla="*/ 75 w 121"/>
                <a:gd name="T3" fmla="*/ 9 h 222"/>
                <a:gd name="T4" fmla="*/ 65 w 121"/>
                <a:gd name="T5" fmla="*/ 0 h 222"/>
                <a:gd name="T6" fmla="*/ 0 w 121"/>
                <a:gd name="T7" fmla="*/ 21 h 222"/>
                <a:gd name="T8" fmla="*/ 0 w 121"/>
                <a:gd name="T9" fmla="*/ 33 h 222"/>
                <a:gd name="T10" fmla="*/ 48 w 121"/>
                <a:gd name="T11" fmla="*/ 24 h 222"/>
                <a:gd name="T12" fmla="*/ 48 w 121"/>
                <a:gd name="T13" fmla="*/ 194 h 222"/>
                <a:gd name="T14" fmla="*/ 15 w 121"/>
                <a:gd name="T15" fmla="*/ 209 h 222"/>
                <a:gd name="T16" fmla="*/ 2 w 121"/>
                <a:gd name="T17" fmla="*/ 209 h 222"/>
                <a:gd name="T18" fmla="*/ 2 w 121"/>
                <a:gd name="T19" fmla="*/ 222 h 222"/>
                <a:gd name="T20" fmla="*/ 61 w 121"/>
                <a:gd name="T21" fmla="*/ 220 h 222"/>
                <a:gd name="T22" fmla="*/ 121 w 121"/>
                <a:gd name="T23" fmla="*/ 222 h 222"/>
                <a:gd name="T24" fmla="*/ 121 w 121"/>
                <a:gd name="T25" fmla="*/ 209 h 222"/>
                <a:gd name="T26" fmla="*/ 109 w 121"/>
                <a:gd name="T27" fmla="*/ 209 h 222"/>
                <a:gd name="T28" fmla="*/ 75 w 121"/>
                <a:gd name="T29" fmla="*/ 194 h 222"/>
                <a:gd name="T30" fmla="*/ 75 w 121"/>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9"/>
                  </a:moveTo>
                  <a:lnTo>
                    <a:pt x="75" y="9"/>
                  </a:lnTo>
                  <a:cubicBezTo>
                    <a:pt x="75" y="0"/>
                    <a:pt x="74" y="0"/>
                    <a:pt x="65" y="0"/>
                  </a:cubicBezTo>
                  <a:cubicBezTo>
                    <a:pt x="44" y="21"/>
                    <a:pt x="13" y="21"/>
                    <a:pt x="0" y="21"/>
                  </a:cubicBezTo>
                  <a:lnTo>
                    <a:pt x="0" y="33"/>
                  </a:lnTo>
                  <a:cubicBezTo>
                    <a:pt x="8" y="33"/>
                    <a:pt x="30" y="33"/>
                    <a:pt x="48" y="24"/>
                  </a:cubicBezTo>
                  <a:lnTo>
                    <a:pt x="48" y="194"/>
                  </a:lnTo>
                  <a:cubicBezTo>
                    <a:pt x="48" y="205"/>
                    <a:pt x="48" y="209"/>
                    <a:pt x="15" y="209"/>
                  </a:cubicBezTo>
                  <a:lnTo>
                    <a:pt x="2" y="209"/>
                  </a:lnTo>
                  <a:lnTo>
                    <a:pt x="2" y="222"/>
                  </a:lnTo>
                  <a:cubicBezTo>
                    <a:pt x="8" y="221"/>
                    <a:pt x="49" y="220"/>
                    <a:pt x="61" y="220"/>
                  </a:cubicBezTo>
                  <a:cubicBezTo>
                    <a:pt x="72" y="220"/>
                    <a:pt x="114" y="221"/>
                    <a:pt x="121" y="222"/>
                  </a:cubicBezTo>
                  <a:lnTo>
                    <a:pt x="121" y="209"/>
                  </a:lnTo>
                  <a:lnTo>
                    <a:pt x="109" y="209"/>
                  </a:lnTo>
                  <a:cubicBezTo>
                    <a:pt x="75" y="209"/>
                    <a:pt x="75" y="205"/>
                    <a:pt x="75" y="194"/>
                  </a:cubicBezTo>
                  <a:lnTo>
                    <a:pt x="75"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017713"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49 w 318"/>
                <a:gd name="T17" fmla="*/ 16 h 318"/>
                <a:gd name="T18" fmla="*/ 149 w 318"/>
                <a:gd name="T19" fmla="*/ 150 h 318"/>
                <a:gd name="T20" fmla="*/ 16 w 318"/>
                <a:gd name="T21" fmla="*/ 150 h 318"/>
                <a:gd name="T22" fmla="*/ 0 w 318"/>
                <a:gd name="T23" fmla="*/ 159 h 318"/>
                <a:gd name="T24" fmla="*/ 16 w 318"/>
                <a:gd name="T25" fmla="*/ 169 h 318"/>
                <a:gd name="T26" fmla="*/ 149 w 318"/>
                <a:gd name="T27" fmla="*/ 169 h 318"/>
                <a:gd name="T28" fmla="*/ 149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49" y="0"/>
                    <a:pt x="149" y="9"/>
                    <a:pt x="149" y="16"/>
                  </a:cubicBezTo>
                  <a:lnTo>
                    <a:pt x="149" y="150"/>
                  </a:lnTo>
                  <a:lnTo>
                    <a:pt x="16" y="150"/>
                  </a:lnTo>
                  <a:cubicBezTo>
                    <a:pt x="9" y="150"/>
                    <a:pt x="0" y="150"/>
                    <a:pt x="0" y="159"/>
                  </a:cubicBezTo>
                  <a:cubicBezTo>
                    <a:pt x="0" y="169"/>
                    <a:pt x="9" y="169"/>
                    <a:pt x="16" y="169"/>
                  </a:cubicBezTo>
                  <a:lnTo>
                    <a:pt x="149" y="169"/>
                  </a:lnTo>
                  <a:lnTo>
                    <a:pt x="149" y="303"/>
                  </a:lnTo>
                  <a:cubicBezTo>
                    <a:pt x="149" y="309"/>
                    <a:pt x="149"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392363" y="4889500"/>
              <a:ext cx="193675"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8 w 238"/>
                <a:gd name="T51" fmla="*/ 138 h 216"/>
                <a:gd name="T52" fmla="*/ 211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199" y="59"/>
                    <a:pt x="212" y="59"/>
                  </a:cubicBezTo>
                  <a:cubicBezTo>
                    <a:pt x="223" y="59"/>
                    <a:pt x="238" y="50"/>
                    <a:pt x="238" y="31"/>
                  </a:cubicBezTo>
                  <a:cubicBezTo>
                    <a:pt x="238" y="6"/>
                    <a:pt x="210" y="0"/>
                    <a:pt x="194" y="0"/>
                  </a:cubicBezTo>
                  <a:cubicBezTo>
                    <a:pt x="166" y="0"/>
                    <a:pt x="149" y="25"/>
                    <a:pt x="144" y="36"/>
                  </a:cubicBezTo>
                  <a:cubicBezTo>
                    <a:pt x="132" y="4"/>
                    <a:pt x="106" y="0"/>
                    <a:pt x="92" y="0"/>
                  </a:cubicBezTo>
                  <a:cubicBezTo>
                    <a:pt x="42" y="0"/>
                    <a:pt x="15" y="61"/>
                    <a:pt x="15" y="73"/>
                  </a:cubicBezTo>
                  <a:cubicBezTo>
                    <a:pt x="15" y="78"/>
                    <a:pt x="20" y="78"/>
                    <a:pt x="21" y="78"/>
                  </a:cubicBezTo>
                  <a:cubicBezTo>
                    <a:pt x="24" y="78"/>
                    <a:pt x="26" y="77"/>
                    <a:pt x="27" y="73"/>
                  </a:cubicBezTo>
                  <a:cubicBezTo>
                    <a:pt x="43" y="22"/>
                    <a:pt x="75" y="10"/>
                    <a:pt x="91" y="10"/>
                  </a:cubicBezTo>
                  <a:cubicBezTo>
                    <a:pt x="100" y="10"/>
                    <a:pt x="117" y="14"/>
                    <a:pt x="117" y="42"/>
                  </a:cubicBezTo>
                  <a:cubicBezTo>
                    <a:pt x="117" y="57"/>
                    <a:pt x="109" y="89"/>
                    <a:pt x="91" y="156"/>
                  </a:cubicBezTo>
                  <a:cubicBezTo>
                    <a:pt x="83" y="185"/>
                    <a:pt x="67" y="206"/>
                    <a:pt x="46" y="206"/>
                  </a:cubicBezTo>
                  <a:cubicBezTo>
                    <a:pt x="43" y="206"/>
                    <a:pt x="32" y="206"/>
                    <a:pt x="22" y="199"/>
                  </a:cubicBezTo>
                  <a:cubicBezTo>
                    <a:pt x="34" y="197"/>
                    <a:pt x="44" y="187"/>
                    <a:pt x="44" y="174"/>
                  </a:cubicBezTo>
                  <a:cubicBezTo>
                    <a:pt x="44" y="161"/>
                    <a:pt x="34" y="157"/>
                    <a:pt x="26" y="157"/>
                  </a:cubicBezTo>
                  <a:cubicBezTo>
                    <a:pt x="12" y="157"/>
                    <a:pt x="0" y="169"/>
                    <a:pt x="0" y="184"/>
                  </a:cubicBezTo>
                  <a:cubicBezTo>
                    <a:pt x="0" y="206"/>
                    <a:pt x="24" y="216"/>
                    <a:pt x="45" y="216"/>
                  </a:cubicBezTo>
                  <a:cubicBezTo>
                    <a:pt x="77" y="216"/>
                    <a:pt x="94" y="183"/>
                    <a:pt x="95" y="180"/>
                  </a:cubicBezTo>
                  <a:cubicBezTo>
                    <a:pt x="101" y="197"/>
                    <a:pt x="118" y="216"/>
                    <a:pt x="147" y="216"/>
                  </a:cubicBezTo>
                  <a:cubicBezTo>
                    <a:pt x="196" y="216"/>
                    <a:pt x="223" y="154"/>
                    <a:pt x="223" y="142"/>
                  </a:cubicBezTo>
                  <a:cubicBezTo>
                    <a:pt x="223" y="138"/>
                    <a:pt x="219" y="138"/>
                    <a:pt x="218" y="138"/>
                  </a:cubicBezTo>
                  <a:cubicBezTo>
                    <a:pt x="213" y="138"/>
                    <a:pt x="212" y="140"/>
                    <a:pt x="211" y="143"/>
                  </a:cubicBezTo>
                  <a:cubicBezTo>
                    <a:pt x="196" y="194"/>
                    <a:pt x="163" y="206"/>
                    <a:pt x="148" y="206"/>
                  </a:cubicBezTo>
                  <a:cubicBezTo>
                    <a:pt x="129" y="206"/>
                    <a:pt x="122" y="190"/>
                    <a:pt x="122" y="174"/>
                  </a:cubicBezTo>
                  <a:cubicBezTo>
                    <a:pt x="122" y="163"/>
                    <a:pt x="124"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619375" y="4938713"/>
              <a:ext cx="119063" cy="180975"/>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99 w 147"/>
                <a:gd name="T13" fmla="*/ 137 h 222"/>
                <a:gd name="T14" fmla="*/ 147 w 147"/>
                <a:gd name="T15" fmla="*/ 65 h 222"/>
                <a:gd name="T16" fmla="*/ 69 w 147"/>
                <a:gd name="T17" fmla="*/ 0 h 222"/>
                <a:gd name="T18" fmla="*/ 0 w 147"/>
                <a:gd name="T19" fmla="*/ 60 h 222"/>
                <a:gd name="T20" fmla="*/ 17 w 147"/>
                <a:gd name="T21" fmla="*/ 78 h 222"/>
                <a:gd name="T22" fmla="*/ 35 w 147"/>
                <a:gd name="T23" fmla="*/ 61 h 222"/>
                <a:gd name="T24" fmla="*/ 15 w 147"/>
                <a:gd name="T25" fmla="*/ 43 h 222"/>
                <a:gd name="T26" fmla="*/ 64 w 147"/>
                <a:gd name="T27" fmla="*/ 12 h 222"/>
                <a:gd name="T28" fmla="*/ 115 w 147"/>
                <a:gd name="T29" fmla="*/ 65 h 222"/>
                <a:gd name="T30" fmla="*/ 83 w 147"/>
                <a:gd name="T31" fmla="*/ 129 h 222"/>
                <a:gd name="T32" fmla="*/ 3 w 147"/>
                <a:gd name="T33" fmla="*/ 208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60"/>
                  </a:cubicBezTo>
                  <a:cubicBezTo>
                    <a:pt x="0" y="77"/>
                    <a:pt x="14" y="78"/>
                    <a:pt x="17" y="78"/>
                  </a:cubicBezTo>
                  <a:cubicBezTo>
                    <a:pt x="25" y="78"/>
                    <a:pt x="35" y="73"/>
                    <a:pt x="35" y="61"/>
                  </a:cubicBezTo>
                  <a:cubicBezTo>
                    <a:pt x="35" y="55"/>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882900"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28136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38931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495675" y="5019675"/>
              <a:ext cx="41275" cy="41275"/>
            </a:xfrm>
            <a:custGeom>
              <a:avLst/>
              <a:gdLst>
                <a:gd name="T0" fmla="*/ 51 w 51"/>
                <a:gd name="T1" fmla="*/ 25 h 51"/>
                <a:gd name="T2" fmla="*/ 51 w 51"/>
                <a:gd name="T3" fmla="*/ 25 h 51"/>
                <a:gd name="T4" fmla="*/ 26 w 51"/>
                <a:gd name="T5" fmla="*/ 0 h 51"/>
                <a:gd name="T6" fmla="*/ 0 w 51"/>
                <a:gd name="T7" fmla="*/ 25 h 51"/>
                <a:gd name="T8" fmla="*/ 26 w 51"/>
                <a:gd name="T9" fmla="*/ 51 h 51"/>
                <a:gd name="T10" fmla="*/ 51 w 51"/>
                <a:gd name="T11" fmla="*/ 25 h 51"/>
              </a:gdLst>
              <a:ahLst/>
              <a:cxnLst>
                <a:cxn ang="0">
                  <a:pos x="T0" y="T1"/>
                </a:cxn>
                <a:cxn ang="0">
                  <a:pos x="T2" y="T3"/>
                </a:cxn>
                <a:cxn ang="0">
                  <a:pos x="T4" y="T5"/>
                </a:cxn>
                <a:cxn ang="0">
                  <a:pos x="T6" y="T7"/>
                </a:cxn>
                <a:cxn ang="0">
                  <a:pos x="T8" y="T9"/>
                </a:cxn>
                <a:cxn ang="0">
                  <a:pos x="T10" y="T11"/>
                </a:cxn>
              </a:cxnLst>
              <a:rect l="0" t="0" r="r" b="b"/>
              <a:pathLst>
                <a:path w="51" h="51">
                  <a:moveTo>
                    <a:pt x="51" y="25"/>
                  </a:moveTo>
                  <a:lnTo>
                    <a:pt x="51" y="25"/>
                  </a:lnTo>
                  <a:cubicBezTo>
                    <a:pt x="51" y="12"/>
                    <a:pt x="40" y="0"/>
                    <a:pt x="26" y="0"/>
                  </a:cubicBezTo>
                  <a:cubicBezTo>
                    <a:pt x="12" y="0"/>
                    <a:pt x="0" y="12"/>
                    <a:pt x="0" y="25"/>
                  </a:cubicBezTo>
                  <a:cubicBezTo>
                    <a:pt x="0" y="39"/>
                    <a:pt x="12" y="51"/>
                    <a:pt x="26" y="51"/>
                  </a:cubicBezTo>
                  <a:cubicBezTo>
                    <a:pt x="40" y="51"/>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678238"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0544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7 w 238"/>
                <a:gd name="T39" fmla="*/ 157 h 216"/>
                <a:gd name="T40" fmla="*/ 0 w 238"/>
                <a:gd name="T41" fmla="*/ 184 h 216"/>
                <a:gd name="T42" fmla="*/ 45 w 238"/>
                <a:gd name="T43" fmla="*/ 216 h 216"/>
                <a:gd name="T44" fmla="*/ 96 w 238"/>
                <a:gd name="T45" fmla="*/ 180 h 216"/>
                <a:gd name="T46" fmla="*/ 147 w 238"/>
                <a:gd name="T47" fmla="*/ 216 h 216"/>
                <a:gd name="T48" fmla="*/ 224 w 238"/>
                <a:gd name="T49" fmla="*/ 142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200" y="59"/>
                    <a:pt x="213" y="59"/>
                  </a:cubicBezTo>
                  <a:cubicBezTo>
                    <a:pt x="223" y="59"/>
                    <a:pt x="238" y="50"/>
                    <a:pt x="238" y="31"/>
                  </a:cubicBezTo>
                  <a:cubicBezTo>
                    <a:pt x="238" y="6"/>
                    <a:pt x="210" y="0"/>
                    <a:pt x="194" y="0"/>
                  </a:cubicBezTo>
                  <a:cubicBezTo>
                    <a:pt x="166" y="0"/>
                    <a:pt x="150" y="25"/>
                    <a:pt x="144" y="36"/>
                  </a:cubicBezTo>
                  <a:cubicBezTo>
                    <a:pt x="132" y="4"/>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4"/>
                    <a:pt x="117" y="42"/>
                  </a:cubicBezTo>
                  <a:cubicBezTo>
                    <a:pt x="117" y="57"/>
                    <a:pt x="109" y="89"/>
                    <a:pt x="91" y="156"/>
                  </a:cubicBezTo>
                  <a:cubicBezTo>
                    <a:pt x="84" y="185"/>
                    <a:pt x="67" y="206"/>
                    <a:pt x="46" y="206"/>
                  </a:cubicBezTo>
                  <a:cubicBezTo>
                    <a:pt x="43" y="206"/>
                    <a:pt x="32" y="206"/>
                    <a:pt x="22" y="199"/>
                  </a:cubicBezTo>
                  <a:cubicBezTo>
                    <a:pt x="34" y="197"/>
                    <a:pt x="44" y="187"/>
                    <a:pt x="44" y="174"/>
                  </a:cubicBezTo>
                  <a:cubicBezTo>
                    <a:pt x="44" y="161"/>
                    <a:pt x="34" y="157"/>
                    <a:pt x="27" y="157"/>
                  </a:cubicBezTo>
                  <a:cubicBezTo>
                    <a:pt x="12" y="157"/>
                    <a:pt x="0" y="169"/>
                    <a:pt x="0" y="184"/>
                  </a:cubicBezTo>
                  <a:cubicBezTo>
                    <a:pt x="0" y="206"/>
                    <a:pt x="24" y="216"/>
                    <a:pt x="45" y="216"/>
                  </a:cubicBezTo>
                  <a:cubicBezTo>
                    <a:pt x="77" y="216"/>
                    <a:pt x="94" y="183"/>
                    <a:pt x="96" y="180"/>
                  </a:cubicBezTo>
                  <a:cubicBezTo>
                    <a:pt x="101" y="197"/>
                    <a:pt x="118" y="216"/>
                    <a:pt x="147" y="216"/>
                  </a:cubicBezTo>
                  <a:cubicBezTo>
                    <a:pt x="196" y="216"/>
                    <a:pt x="224" y="154"/>
                    <a:pt x="224" y="142"/>
                  </a:cubicBezTo>
                  <a:cubicBezTo>
                    <a:pt x="224" y="138"/>
                    <a:pt x="219" y="138"/>
                    <a:pt x="218" y="138"/>
                  </a:cubicBezTo>
                  <a:cubicBezTo>
                    <a:pt x="214" y="138"/>
                    <a:pt x="213" y="140"/>
                    <a:pt x="212" y="143"/>
                  </a:cubicBezTo>
                  <a:cubicBezTo>
                    <a:pt x="196" y="194"/>
                    <a:pt x="163" y="206"/>
                    <a:pt x="148" y="206"/>
                  </a:cubicBezTo>
                  <a:cubicBezTo>
                    <a:pt x="129" y="206"/>
                    <a:pt x="122" y="190"/>
                    <a:pt x="122" y="174"/>
                  </a:cubicBezTo>
                  <a:cubicBezTo>
                    <a:pt x="122" y="163"/>
                    <a:pt x="125"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276725" y="4999038"/>
              <a:ext cx="165100" cy="122238"/>
            </a:xfrm>
            <a:custGeom>
              <a:avLst/>
              <a:gdLst>
                <a:gd name="T0" fmla="*/ 25 w 204"/>
                <a:gd name="T1" fmla="*/ 126 h 151"/>
                <a:gd name="T2" fmla="*/ 25 w 204"/>
                <a:gd name="T3" fmla="*/ 126 h 151"/>
                <a:gd name="T4" fmla="*/ 21 w 204"/>
                <a:gd name="T5" fmla="*/ 140 h 151"/>
                <a:gd name="T6" fmla="*/ 33 w 204"/>
                <a:gd name="T7" fmla="*/ 151 h 151"/>
                <a:gd name="T8" fmla="*/ 46 w 204"/>
                <a:gd name="T9" fmla="*/ 143 h 151"/>
                <a:gd name="T10" fmla="*/ 52 w 204"/>
                <a:gd name="T11" fmla="*/ 123 h 151"/>
                <a:gd name="T12" fmla="*/ 59 w 204"/>
                <a:gd name="T13" fmla="*/ 93 h 151"/>
                <a:gd name="T14" fmla="*/ 65 w 204"/>
                <a:gd name="T15" fmla="*/ 70 h 151"/>
                <a:gd name="T16" fmla="*/ 79 w 204"/>
                <a:gd name="T17" fmla="*/ 40 h 151"/>
                <a:gd name="T18" fmla="*/ 129 w 204"/>
                <a:gd name="T19" fmla="*/ 10 h 151"/>
                <a:gd name="T20" fmla="*/ 148 w 204"/>
                <a:gd name="T21" fmla="*/ 33 h 151"/>
                <a:gd name="T22" fmla="*/ 129 w 204"/>
                <a:gd name="T23" fmla="*/ 104 h 151"/>
                <a:gd name="T24" fmla="*/ 124 w 204"/>
                <a:gd name="T25" fmla="*/ 122 h 151"/>
                <a:gd name="T26" fmla="*/ 156 w 204"/>
                <a:gd name="T27" fmla="*/ 151 h 151"/>
                <a:gd name="T28" fmla="*/ 204 w 204"/>
                <a:gd name="T29" fmla="*/ 100 h 151"/>
                <a:gd name="T30" fmla="*/ 198 w 204"/>
                <a:gd name="T31" fmla="*/ 95 h 151"/>
                <a:gd name="T32" fmla="*/ 192 w 204"/>
                <a:gd name="T33" fmla="*/ 101 h 151"/>
                <a:gd name="T34" fmla="*/ 157 w 204"/>
                <a:gd name="T35" fmla="*/ 141 h 151"/>
                <a:gd name="T36" fmla="*/ 148 w 204"/>
                <a:gd name="T37" fmla="*/ 130 h 151"/>
                <a:gd name="T38" fmla="*/ 156 w 204"/>
                <a:gd name="T39" fmla="*/ 103 h 151"/>
                <a:gd name="T40" fmla="*/ 174 w 204"/>
                <a:gd name="T41" fmla="*/ 38 h 151"/>
                <a:gd name="T42" fmla="*/ 130 w 204"/>
                <a:gd name="T43" fmla="*/ 0 h 151"/>
                <a:gd name="T44" fmla="*/ 74 w 204"/>
                <a:gd name="T45" fmla="*/ 31 h 151"/>
                <a:gd name="T46" fmla="*/ 38 w 204"/>
                <a:gd name="T47" fmla="*/ 0 h 151"/>
                <a:gd name="T48" fmla="*/ 12 w 204"/>
                <a:gd name="T49" fmla="*/ 18 h 151"/>
                <a:gd name="T50" fmla="*/ 0 w 204"/>
                <a:gd name="T51" fmla="*/ 51 h 151"/>
                <a:gd name="T52" fmla="*/ 5 w 204"/>
                <a:gd name="T53" fmla="*/ 56 h 151"/>
                <a:gd name="T54" fmla="*/ 13 w 204"/>
                <a:gd name="T55" fmla="*/ 46 h 151"/>
                <a:gd name="T56" fmla="*/ 37 w 204"/>
                <a:gd name="T57" fmla="*/ 10 h 151"/>
                <a:gd name="T58" fmla="*/ 48 w 204"/>
                <a:gd name="T59" fmla="*/ 26 h 151"/>
                <a:gd name="T60" fmla="*/ 43 w 204"/>
                <a:gd name="T61" fmla="*/ 54 h 151"/>
                <a:gd name="T62" fmla="*/ 35 w 204"/>
                <a:gd name="T63" fmla="*/ 84 h 151"/>
                <a:gd name="T64" fmla="*/ 25 w 204"/>
                <a:gd name="T65" fmla="*/ 1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51">
                  <a:moveTo>
                    <a:pt x="25" y="126"/>
                  </a:moveTo>
                  <a:lnTo>
                    <a:pt x="25" y="126"/>
                  </a:lnTo>
                  <a:cubicBezTo>
                    <a:pt x="23" y="131"/>
                    <a:pt x="21" y="139"/>
                    <a:pt x="21" y="140"/>
                  </a:cubicBezTo>
                  <a:cubicBezTo>
                    <a:pt x="21" y="148"/>
                    <a:pt x="27" y="151"/>
                    <a:pt x="33" y="151"/>
                  </a:cubicBezTo>
                  <a:cubicBezTo>
                    <a:pt x="39" y="151"/>
                    <a:pt x="44" y="147"/>
                    <a:pt x="46" y="143"/>
                  </a:cubicBezTo>
                  <a:cubicBezTo>
                    <a:pt x="47" y="140"/>
                    <a:pt x="50" y="130"/>
                    <a:pt x="52" y="123"/>
                  </a:cubicBezTo>
                  <a:cubicBezTo>
                    <a:pt x="53" y="116"/>
                    <a:pt x="57" y="101"/>
                    <a:pt x="59" y="93"/>
                  </a:cubicBezTo>
                  <a:cubicBezTo>
                    <a:pt x="61" y="85"/>
                    <a:pt x="63" y="78"/>
                    <a:pt x="65" y="70"/>
                  </a:cubicBezTo>
                  <a:cubicBezTo>
                    <a:pt x="68" y="57"/>
                    <a:pt x="69" y="54"/>
                    <a:pt x="79" y="40"/>
                  </a:cubicBezTo>
                  <a:cubicBezTo>
                    <a:pt x="88" y="27"/>
                    <a:pt x="104" y="10"/>
                    <a:pt x="129" y="10"/>
                  </a:cubicBezTo>
                  <a:cubicBezTo>
                    <a:pt x="148" y="10"/>
                    <a:pt x="148" y="27"/>
                    <a:pt x="148" y="33"/>
                  </a:cubicBezTo>
                  <a:cubicBezTo>
                    <a:pt x="148" y="53"/>
                    <a:pt x="134" y="90"/>
                    <a:pt x="129" y="104"/>
                  </a:cubicBezTo>
                  <a:cubicBezTo>
                    <a:pt x="125" y="113"/>
                    <a:pt x="124" y="116"/>
                    <a:pt x="124" y="122"/>
                  </a:cubicBezTo>
                  <a:cubicBezTo>
                    <a:pt x="124" y="140"/>
                    <a:pt x="138" y="151"/>
                    <a:pt x="156" y="151"/>
                  </a:cubicBezTo>
                  <a:cubicBezTo>
                    <a:pt x="189" y="151"/>
                    <a:pt x="204" y="105"/>
                    <a:pt x="204" y="100"/>
                  </a:cubicBezTo>
                  <a:cubicBezTo>
                    <a:pt x="204" y="95"/>
                    <a:pt x="199" y="95"/>
                    <a:pt x="198" y="95"/>
                  </a:cubicBezTo>
                  <a:cubicBezTo>
                    <a:pt x="194" y="95"/>
                    <a:pt x="193" y="97"/>
                    <a:pt x="192" y="101"/>
                  </a:cubicBezTo>
                  <a:cubicBezTo>
                    <a:pt x="184" y="128"/>
                    <a:pt x="170" y="141"/>
                    <a:pt x="157" y="141"/>
                  </a:cubicBezTo>
                  <a:cubicBezTo>
                    <a:pt x="149" y="141"/>
                    <a:pt x="148" y="137"/>
                    <a:pt x="148" y="130"/>
                  </a:cubicBezTo>
                  <a:cubicBezTo>
                    <a:pt x="148" y="122"/>
                    <a:pt x="150" y="118"/>
                    <a:pt x="156" y="103"/>
                  </a:cubicBezTo>
                  <a:cubicBezTo>
                    <a:pt x="160" y="92"/>
                    <a:pt x="174" y="57"/>
                    <a:pt x="174" y="38"/>
                  </a:cubicBezTo>
                  <a:cubicBezTo>
                    <a:pt x="174" y="6"/>
                    <a:pt x="148" y="0"/>
                    <a:pt x="130" y="0"/>
                  </a:cubicBezTo>
                  <a:cubicBezTo>
                    <a:pt x="102" y="0"/>
                    <a:pt x="84" y="17"/>
                    <a:pt x="74" y="31"/>
                  </a:cubicBezTo>
                  <a:cubicBezTo>
                    <a:pt x="71" y="8"/>
                    <a:pt x="52" y="0"/>
                    <a:pt x="38" y="0"/>
                  </a:cubicBezTo>
                  <a:cubicBezTo>
                    <a:pt x="24" y="0"/>
                    <a:pt x="16" y="11"/>
                    <a:pt x="12" y="18"/>
                  </a:cubicBezTo>
                  <a:cubicBezTo>
                    <a:pt x="4" y="31"/>
                    <a:pt x="0" y="50"/>
                    <a:pt x="0" y="51"/>
                  </a:cubicBezTo>
                  <a:cubicBezTo>
                    <a:pt x="0" y="56"/>
                    <a:pt x="4" y="56"/>
                    <a:pt x="5" y="56"/>
                  </a:cubicBezTo>
                  <a:cubicBezTo>
                    <a:pt x="10" y="56"/>
                    <a:pt x="10" y="55"/>
                    <a:pt x="13" y="46"/>
                  </a:cubicBezTo>
                  <a:cubicBezTo>
                    <a:pt x="18" y="26"/>
                    <a:pt x="24" y="10"/>
                    <a:pt x="37" y="10"/>
                  </a:cubicBezTo>
                  <a:cubicBezTo>
                    <a:pt x="46" y="10"/>
                    <a:pt x="48" y="17"/>
                    <a:pt x="48" y="26"/>
                  </a:cubicBezTo>
                  <a:cubicBezTo>
                    <a:pt x="48" y="32"/>
                    <a:pt x="45" y="45"/>
                    <a:pt x="43" y="54"/>
                  </a:cubicBezTo>
                  <a:cubicBezTo>
                    <a:pt x="40" y="63"/>
                    <a:pt x="37" y="76"/>
                    <a:pt x="35" y="84"/>
                  </a:cubicBezTo>
                  <a:lnTo>
                    <a:pt x="25" y="12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1514475" y="5226050"/>
              <a:ext cx="2959100" cy="0"/>
            </a:xfrm>
            <a:custGeom>
              <a:avLst/>
              <a:gdLst>
                <a:gd name="T0" fmla="*/ 0 w 3661"/>
                <a:gd name="T1" fmla="*/ 0 w 3661"/>
                <a:gd name="T2" fmla="*/ 3661 w 3661"/>
              </a:gdLst>
              <a:ahLst/>
              <a:cxnLst>
                <a:cxn ang="0">
                  <a:pos x="T0" y="0"/>
                </a:cxn>
                <a:cxn ang="0">
                  <a:pos x="T1" y="0"/>
                </a:cxn>
                <a:cxn ang="0">
                  <a:pos x="T2" y="0"/>
                </a:cxn>
              </a:cxnLst>
              <a:rect l="0" t="0" r="r" b="b"/>
              <a:pathLst>
                <a:path w="3661">
                  <a:moveTo>
                    <a:pt x="0" y="0"/>
                  </a:moveTo>
                  <a:lnTo>
                    <a:pt x="0" y="0"/>
                  </a:lnTo>
                  <a:lnTo>
                    <a:pt x="366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890838" y="5418138"/>
              <a:ext cx="207963" cy="174625"/>
            </a:xfrm>
            <a:custGeom>
              <a:avLst/>
              <a:gdLst>
                <a:gd name="T0" fmla="*/ 28 w 259"/>
                <a:gd name="T1" fmla="*/ 183 h 217"/>
                <a:gd name="T2" fmla="*/ 28 w 259"/>
                <a:gd name="T3" fmla="*/ 183 h 217"/>
                <a:gd name="T4" fmla="*/ 24 w 259"/>
                <a:gd name="T5" fmla="*/ 204 h 217"/>
                <a:gd name="T6" fmla="*/ 38 w 259"/>
                <a:gd name="T7" fmla="*/ 217 h 217"/>
                <a:gd name="T8" fmla="*/ 55 w 259"/>
                <a:gd name="T9" fmla="*/ 203 h 217"/>
                <a:gd name="T10" fmla="*/ 64 w 259"/>
                <a:gd name="T11" fmla="*/ 168 h 217"/>
                <a:gd name="T12" fmla="*/ 75 w 259"/>
                <a:gd name="T13" fmla="*/ 125 h 217"/>
                <a:gd name="T14" fmla="*/ 83 w 259"/>
                <a:gd name="T15" fmla="*/ 93 h 217"/>
                <a:gd name="T16" fmla="*/ 89 w 259"/>
                <a:gd name="T17" fmla="*/ 69 h 217"/>
                <a:gd name="T18" fmla="*/ 167 w 259"/>
                <a:gd name="T19" fmla="*/ 11 h 217"/>
                <a:gd name="T20" fmla="*/ 193 w 259"/>
                <a:gd name="T21" fmla="*/ 44 h 217"/>
                <a:gd name="T22" fmla="*/ 162 w 259"/>
                <a:gd name="T23" fmla="*/ 155 h 217"/>
                <a:gd name="T24" fmla="*/ 157 w 259"/>
                <a:gd name="T25" fmla="*/ 177 h 217"/>
                <a:gd name="T26" fmla="*/ 196 w 259"/>
                <a:gd name="T27" fmla="*/ 217 h 217"/>
                <a:gd name="T28" fmla="*/ 259 w 259"/>
                <a:gd name="T29" fmla="*/ 143 h 217"/>
                <a:gd name="T30" fmla="*/ 253 w 259"/>
                <a:gd name="T31" fmla="*/ 138 h 217"/>
                <a:gd name="T32" fmla="*/ 246 w 259"/>
                <a:gd name="T33" fmla="*/ 147 h 217"/>
                <a:gd name="T34" fmla="*/ 197 w 259"/>
                <a:gd name="T35" fmla="*/ 206 h 217"/>
                <a:gd name="T36" fmla="*/ 186 w 259"/>
                <a:gd name="T37" fmla="*/ 190 h 217"/>
                <a:gd name="T38" fmla="*/ 194 w 259"/>
                <a:gd name="T39" fmla="*/ 156 h 217"/>
                <a:gd name="T40" fmla="*/ 224 w 259"/>
                <a:gd name="T41" fmla="*/ 51 h 217"/>
                <a:gd name="T42" fmla="*/ 169 w 259"/>
                <a:gd name="T43" fmla="*/ 0 h 217"/>
                <a:gd name="T44" fmla="*/ 94 w 259"/>
                <a:gd name="T45" fmla="*/ 42 h 217"/>
                <a:gd name="T46" fmla="*/ 50 w 259"/>
                <a:gd name="T47" fmla="*/ 0 h 217"/>
                <a:gd name="T48" fmla="*/ 14 w 259"/>
                <a:gd name="T49" fmla="*/ 27 h 217"/>
                <a:gd name="T50" fmla="*/ 0 w 259"/>
                <a:gd name="T51" fmla="*/ 74 h 217"/>
                <a:gd name="T52" fmla="*/ 6 w 259"/>
                <a:gd name="T53" fmla="*/ 78 h 217"/>
                <a:gd name="T54" fmla="*/ 14 w 259"/>
                <a:gd name="T55" fmla="*/ 67 h 217"/>
                <a:gd name="T56" fmla="*/ 49 w 259"/>
                <a:gd name="T57" fmla="*/ 11 h 217"/>
                <a:gd name="T58" fmla="*/ 63 w 259"/>
                <a:gd name="T59" fmla="*/ 33 h 217"/>
                <a:gd name="T60" fmla="*/ 56 w 259"/>
                <a:gd name="T61" fmla="*/ 73 h 217"/>
                <a:gd name="T62" fmla="*/ 28 w 259"/>
                <a:gd name="T63" fmla="*/ 18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7">
                  <a:moveTo>
                    <a:pt x="28" y="183"/>
                  </a:moveTo>
                  <a:lnTo>
                    <a:pt x="28" y="183"/>
                  </a:lnTo>
                  <a:cubicBezTo>
                    <a:pt x="27" y="190"/>
                    <a:pt x="24" y="201"/>
                    <a:pt x="24" y="204"/>
                  </a:cubicBezTo>
                  <a:cubicBezTo>
                    <a:pt x="24" y="212"/>
                    <a:pt x="30" y="217"/>
                    <a:pt x="38" y="217"/>
                  </a:cubicBezTo>
                  <a:cubicBezTo>
                    <a:pt x="43" y="217"/>
                    <a:pt x="52" y="213"/>
                    <a:pt x="55" y="203"/>
                  </a:cubicBezTo>
                  <a:cubicBezTo>
                    <a:pt x="56" y="202"/>
                    <a:pt x="62" y="180"/>
                    <a:pt x="64" y="168"/>
                  </a:cubicBezTo>
                  <a:lnTo>
                    <a:pt x="75" y="125"/>
                  </a:lnTo>
                  <a:cubicBezTo>
                    <a:pt x="78" y="114"/>
                    <a:pt x="81" y="104"/>
                    <a:pt x="83" y="93"/>
                  </a:cubicBezTo>
                  <a:cubicBezTo>
                    <a:pt x="85" y="85"/>
                    <a:pt x="89" y="71"/>
                    <a:pt x="89" y="69"/>
                  </a:cubicBezTo>
                  <a:cubicBezTo>
                    <a:pt x="96" y="54"/>
                    <a:pt x="122" y="11"/>
                    <a:pt x="167" y="11"/>
                  </a:cubicBezTo>
                  <a:cubicBezTo>
                    <a:pt x="189" y="11"/>
                    <a:pt x="193" y="28"/>
                    <a:pt x="193" y="44"/>
                  </a:cubicBezTo>
                  <a:cubicBezTo>
                    <a:pt x="193" y="74"/>
                    <a:pt x="170" y="135"/>
                    <a:pt x="162" y="155"/>
                  </a:cubicBezTo>
                  <a:cubicBezTo>
                    <a:pt x="158" y="166"/>
                    <a:pt x="157" y="172"/>
                    <a:pt x="157" y="177"/>
                  </a:cubicBezTo>
                  <a:cubicBezTo>
                    <a:pt x="157" y="200"/>
                    <a:pt x="174" y="217"/>
                    <a:pt x="196" y="217"/>
                  </a:cubicBezTo>
                  <a:cubicBezTo>
                    <a:pt x="241" y="217"/>
                    <a:pt x="259" y="147"/>
                    <a:pt x="259" y="143"/>
                  </a:cubicBezTo>
                  <a:cubicBezTo>
                    <a:pt x="259" y="138"/>
                    <a:pt x="255" y="138"/>
                    <a:pt x="253" y="138"/>
                  </a:cubicBezTo>
                  <a:cubicBezTo>
                    <a:pt x="248" y="138"/>
                    <a:pt x="248" y="140"/>
                    <a:pt x="246" y="147"/>
                  </a:cubicBezTo>
                  <a:cubicBezTo>
                    <a:pt x="237" y="179"/>
                    <a:pt x="221" y="206"/>
                    <a:pt x="197" y="206"/>
                  </a:cubicBezTo>
                  <a:cubicBezTo>
                    <a:pt x="189" y="206"/>
                    <a:pt x="186" y="201"/>
                    <a:pt x="186" y="190"/>
                  </a:cubicBezTo>
                  <a:cubicBezTo>
                    <a:pt x="186" y="178"/>
                    <a:pt x="190" y="167"/>
                    <a:pt x="194" y="156"/>
                  </a:cubicBezTo>
                  <a:cubicBezTo>
                    <a:pt x="204" y="131"/>
                    <a:pt x="224" y="78"/>
                    <a:pt x="224" y="51"/>
                  </a:cubicBezTo>
                  <a:cubicBezTo>
                    <a:pt x="224" y="19"/>
                    <a:pt x="203" y="0"/>
                    <a:pt x="169" y="0"/>
                  </a:cubicBezTo>
                  <a:cubicBezTo>
                    <a:pt x="126" y="0"/>
                    <a:pt x="102" y="31"/>
                    <a:pt x="94" y="42"/>
                  </a:cubicBezTo>
                  <a:cubicBezTo>
                    <a:pt x="92" y="15"/>
                    <a:pt x="72" y="0"/>
                    <a:pt x="50" y="0"/>
                  </a:cubicBezTo>
                  <a:cubicBezTo>
                    <a:pt x="28" y="0"/>
                    <a:pt x="19" y="19"/>
                    <a:pt x="14" y="27"/>
                  </a:cubicBezTo>
                  <a:cubicBezTo>
                    <a:pt x="7" y="44"/>
                    <a:pt x="0" y="72"/>
                    <a:pt x="0" y="74"/>
                  </a:cubicBezTo>
                  <a:cubicBezTo>
                    <a:pt x="0" y="78"/>
                    <a:pt x="5" y="78"/>
                    <a:pt x="6" y="78"/>
                  </a:cubicBezTo>
                  <a:cubicBezTo>
                    <a:pt x="10" y="78"/>
                    <a:pt x="11" y="78"/>
                    <a:pt x="14" y="67"/>
                  </a:cubicBezTo>
                  <a:cubicBezTo>
                    <a:pt x="22" y="34"/>
                    <a:pt x="31" y="11"/>
                    <a:pt x="49" y="11"/>
                  </a:cubicBezTo>
                  <a:cubicBezTo>
                    <a:pt x="58" y="11"/>
                    <a:pt x="63" y="17"/>
                    <a:pt x="63" y="33"/>
                  </a:cubicBezTo>
                  <a:cubicBezTo>
                    <a:pt x="63" y="43"/>
                    <a:pt x="62" y="48"/>
                    <a:pt x="56" y="73"/>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1082675" y="6113463"/>
              <a:ext cx="255588" cy="90488"/>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1549400" y="5735638"/>
              <a:ext cx="127000" cy="257175"/>
            </a:xfrm>
            <a:custGeom>
              <a:avLst/>
              <a:gdLst>
                <a:gd name="T0" fmla="*/ 98 w 158"/>
                <a:gd name="T1" fmla="*/ 13 h 319"/>
                <a:gd name="T2" fmla="*/ 98 w 158"/>
                <a:gd name="T3" fmla="*/ 13 h 319"/>
                <a:gd name="T4" fmla="*/ 87 w 158"/>
                <a:gd name="T5" fmla="*/ 0 h 319"/>
                <a:gd name="T6" fmla="*/ 0 w 158"/>
                <a:gd name="T7" fmla="*/ 31 h 319"/>
                <a:gd name="T8" fmla="*/ 0 w 158"/>
                <a:gd name="T9" fmla="*/ 46 h 319"/>
                <a:gd name="T10" fmla="*/ 63 w 158"/>
                <a:gd name="T11" fmla="*/ 33 h 319"/>
                <a:gd name="T12" fmla="*/ 63 w 158"/>
                <a:gd name="T13" fmla="*/ 281 h 319"/>
                <a:gd name="T14" fmla="*/ 19 w 158"/>
                <a:gd name="T15" fmla="*/ 304 h 319"/>
                <a:gd name="T16" fmla="*/ 3 w 158"/>
                <a:gd name="T17" fmla="*/ 304 h 319"/>
                <a:gd name="T18" fmla="*/ 3 w 158"/>
                <a:gd name="T19" fmla="*/ 319 h 319"/>
                <a:gd name="T20" fmla="*/ 81 w 158"/>
                <a:gd name="T21" fmla="*/ 317 h 319"/>
                <a:gd name="T22" fmla="*/ 158 w 158"/>
                <a:gd name="T23" fmla="*/ 319 h 319"/>
                <a:gd name="T24" fmla="*/ 158 w 158"/>
                <a:gd name="T25" fmla="*/ 304 h 319"/>
                <a:gd name="T26" fmla="*/ 143 w 158"/>
                <a:gd name="T27" fmla="*/ 304 h 319"/>
                <a:gd name="T28" fmla="*/ 98 w 158"/>
                <a:gd name="T29" fmla="*/ 281 h 319"/>
                <a:gd name="T30" fmla="*/ 98 w 158"/>
                <a:gd name="T31" fmla="*/ 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9">
                  <a:moveTo>
                    <a:pt x="98" y="13"/>
                  </a:moveTo>
                  <a:lnTo>
                    <a:pt x="98" y="13"/>
                  </a:lnTo>
                  <a:cubicBezTo>
                    <a:pt x="98" y="1"/>
                    <a:pt x="98" y="0"/>
                    <a:pt x="87" y="0"/>
                  </a:cubicBezTo>
                  <a:cubicBezTo>
                    <a:pt x="58" y="31"/>
                    <a:pt x="16" y="31"/>
                    <a:pt x="0" y="31"/>
                  </a:cubicBezTo>
                  <a:lnTo>
                    <a:pt x="0" y="46"/>
                  </a:lnTo>
                  <a:cubicBezTo>
                    <a:pt x="10" y="46"/>
                    <a:pt x="38" y="46"/>
                    <a:pt x="63" y="33"/>
                  </a:cubicBezTo>
                  <a:lnTo>
                    <a:pt x="63" y="281"/>
                  </a:lnTo>
                  <a:cubicBezTo>
                    <a:pt x="63" y="298"/>
                    <a:pt x="62" y="304"/>
                    <a:pt x="19" y="304"/>
                  </a:cubicBezTo>
                  <a:lnTo>
                    <a:pt x="3" y="304"/>
                  </a:lnTo>
                  <a:lnTo>
                    <a:pt x="3" y="319"/>
                  </a:lnTo>
                  <a:cubicBezTo>
                    <a:pt x="20" y="317"/>
                    <a:pt x="62" y="317"/>
                    <a:pt x="81" y="317"/>
                  </a:cubicBezTo>
                  <a:cubicBezTo>
                    <a:pt x="100" y="317"/>
                    <a:pt x="141" y="317"/>
                    <a:pt x="158" y="319"/>
                  </a:cubicBezTo>
                  <a:lnTo>
                    <a:pt x="158" y="304"/>
                  </a:lnTo>
                  <a:lnTo>
                    <a:pt x="143" y="304"/>
                  </a:lnTo>
                  <a:cubicBezTo>
                    <a:pt x="100" y="304"/>
                    <a:pt x="98" y="299"/>
                    <a:pt x="98" y="281"/>
                  </a:cubicBezTo>
                  <a:lnTo>
                    <a:pt x="98" y="1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1514475" y="6159500"/>
              <a:ext cx="1936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531938" y="6262688"/>
              <a:ext cx="158750" cy="266700"/>
            </a:xfrm>
            <a:custGeom>
              <a:avLst/>
              <a:gdLst>
                <a:gd name="T0" fmla="*/ 43 w 198"/>
                <a:gd name="T1" fmla="*/ 162 h 329"/>
                <a:gd name="T2" fmla="*/ 43 w 198"/>
                <a:gd name="T3" fmla="*/ 162 h 329"/>
                <a:gd name="T4" fmla="*/ 43 w 198"/>
                <a:gd name="T5" fmla="*/ 150 h 329"/>
                <a:gd name="T6" fmla="*/ 127 w 198"/>
                <a:gd name="T7" fmla="*/ 12 h 329"/>
                <a:gd name="T8" fmla="*/ 169 w 198"/>
                <a:gd name="T9" fmla="*/ 31 h 329"/>
                <a:gd name="T10" fmla="*/ 142 w 198"/>
                <a:gd name="T11" fmla="*/ 53 h 329"/>
                <a:gd name="T12" fmla="*/ 164 w 198"/>
                <a:gd name="T13" fmla="*/ 75 h 329"/>
                <a:gd name="T14" fmla="*/ 186 w 198"/>
                <a:gd name="T15" fmla="*/ 52 h 329"/>
                <a:gd name="T16" fmla="*/ 126 w 198"/>
                <a:gd name="T17" fmla="*/ 0 h 329"/>
                <a:gd name="T18" fmla="*/ 0 w 198"/>
                <a:gd name="T19" fmla="*/ 167 h 329"/>
                <a:gd name="T20" fmla="*/ 100 w 198"/>
                <a:gd name="T21" fmla="*/ 329 h 329"/>
                <a:gd name="T22" fmla="*/ 198 w 198"/>
                <a:gd name="T23" fmla="*/ 221 h 329"/>
                <a:gd name="T24" fmla="*/ 103 w 198"/>
                <a:gd name="T25" fmla="*/ 114 h 329"/>
                <a:gd name="T26" fmla="*/ 43 w 198"/>
                <a:gd name="T27" fmla="*/ 162 h 329"/>
                <a:gd name="T28" fmla="*/ 100 w 198"/>
                <a:gd name="T29" fmla="*/ 315 h 329"/>
                <a:gd name="T30" fmla="*/ 100 w 198"/>
                <a:gd name="T31" fmla="*/ 315 h 329"/>
                <a:gd name="T32" fmla="*/ 53 w 198"/>
                <a:gd name="T33" fmla="*/ 280 h 329"/>
                <a:gd name="T34" fmla="*/ 44 w 198"/>
                <a:gd name="T35" fmla="*/ 210 h 329"/>
                <a:gd name="T36" fmla="*/ 102 w 198"/>
                <a:gd name="T37" fmla="*/ 125 h 329"/>
                <a:gd name="T38" fmla="*/ 147 w 198"/>
                <a:gd name="T39" fmla="*/ 155 h 329"/>
                <a:gd name="T40" fmla="*/ 155 w 198"/>
                <a:gd name="T41" fmla="*/ 220 h 329"/>
                <a:gd name="T42" fmla="*/ 147 w 198"/>
                <a:gd name="T43" fmla="*/ 284 h 329"/>
                <a:gd name="T44" fmla="*/ 100 w 198"/>
                <a:gd name="T45" fmla="*/ 31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 h="329">
                  <a:moveTo>
                    <a:pt x="43" y="162"/>
                  </a:moveTo>
                  <a:lnTo>
                    <a:pt x="43" y="162"/>
                  </a:lnTo>
                  <a:lnTo>
                    <a:pt x="43" y="150"/>
                  </a:lnTo>
                  <a:cubicBezTo>
                    <a:pt x="43" y="29"/>
                    <a:pt x="102" y="12"/>
                    <a:pt x="127" y="12"/>
                  </a:cubicBezTo>
                  <a:cubicBezTo>
                    <a:pt x="138" y="12"/>
                    <a:pt x="158" y="15"/>
                    <a:pt x="169" y="31"/>
                  </a:cubicBezTo>
                  <a:cubicBezTo>
                    <a:pt x="162" y="31"/>
                    <a:pt x="142" y="31"/>
                    <a:pt x="142" y="53"/>
                  </a:cubicBezTo>
                  <a:cubicBezTo>
                    <a:pt x="142" y="67"/>
                    <a:pt x="154" y="75"/>
                    <a:pt x="164" y="75"/>
                  </a:cubicBezTo>
                  <a:cubicBezTo>
                    <a:pt x="172" y="75"/>
                    <a:pt x="186" y="70"/>
                    <a:pt x="186" y="52"/>
                  </a:cubicBezTo>
                  <a:cubicBezTo>
                    <a:pt x="186" y="23"/>
                    <a:pt x="165" y="0"/>
                    <a:pt x="126" y="0"/>
                  </a:cubicBezTo>
                  <a:cubicBezTo>
                    <a:pt x="65" y="0"/>
                    <a:pt x="0" y="62"/>
                    <a:pt x="0" y="167"/>
                  </a:cubicBezTo>
                  <a:cubicBezTo>
                    <a:pt x="0" y="295"/>
                    <a:pt x="55" y="329"/>
                    <a:pt x="100" y="329"/>
                  </a:cubicBezTo>
                  <a:cubicBezTo>
                    <a:pt x="153" y="329"/>
                    <a:pt x="198" y="284"/>
                    <a:pt x="198" y="221"/>
                  </a:cubicBezTo>
                  <a:cubicBezTo>
                    <a:pt x="198" y="160"/>
                    <a:pt x="156" y="114"/>
                    <a:pt x="103" y="114"/>
                  </a:cubicBezTo>
                  <a:cubicBezTo>
                    <a:pt x="70" y="114"/>
                    <a:pt x="53" y="139"/>
                    <a:pt x="43" y="162"/>
                  </a:cubicBezTo>
                  <a:close/>
                  <a:moveTo>
                    <a:pt x="100" y="315"/>
                  </a:moveTo>
                  <a:lnTo>
                    <a:pt x="100" y="315"/>
                  </a:lnTo>
                  <a:cubicBezTo>
                    <a:pt x="70" y="315"/>
                    <a:pt x="55" y="287"/>
                    <a:pt x="53" y="280"/>
                  </a:cubicBezTo>
                  <a:cubicBezTo>
                    <a:pt x="44" y="257"/>
                    <a:pt x="44" y="219"/>
                    <a:pt x="44" y="210"/>
                  </a:cubicBezTo>
                  <a:cubicBezTo>
                    <a:pt x="44" y="173"/>
                    <a:pt x="59" y="125"/>
                    <a:pt x="102" y="125"/>
                  </a:cubicBezTo>
                  <a:cubicBezTo>
                    <a:pt x="110" y="125"/>
                    <a:pt x="132" y="125"/>
                    <a:pt x="147" y="155"/>
                  </a:cubicBezTo>
                  <a:cubicBezTo>
                    <a:pt x="155" y="173"/>
                    <a:pt x="155" y="197"/>
                    <a:pt x="155" y="220"/>
                  </a:cubicBezTo>
                  <a:cubicBezTo>
                    <a:pt x="155" y="243"/>
                    <a:pt x="155" y="267"/>
                    <a:pt x="147"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897063" y="6065838"/>
              <a:ext cx="187325" cy="185738"/>
            </a:xfrm>
            <a:custGeom>
              <a:avLst/>
              <a:gdLst>
                <a:gd name="T0" fmla="*/ 116 w 231"/>
                <a:gd name="T1" fmla="*/ 101 h 230"/>
                <a:gd name="T2" fmla="*/ 116 w 231"/>
                <a:gd name="T3" fmla="*/ 101 h 230"/>
                <a:gd name="T4" fmla="*/ 20 w 231"/>
                <a:gd name="T5" fmla="*/ 6 h 230"/>
                <a:gd name="T6" fmla="*/ 10 w 231"/>
                <a:gd name="T7" fmla="*/ 0 h 230"/>
                <a:gd name="T8" fmla="*/ 0 w 231"/>
                <a:gd name="T9" fmla="*/ 9 h 230"/>
                <a:gd name="T10" fmla="*/ 6 w 231"/>
                <a:gd name="T11" fmla="*/ 19 h 230"/>
                <a:gd name="T12" fmla="*/ 102 w 231"/>
                <a:gd name="T13" fmla="*/ 115 h 230"/>
                <a:gd name="T14" fmla="*/ 6 w 231"/>
                <a:gd name="T15" fmla="*/ 211 h 230"/>
                <a:gd name="T16" fmla="*/ 0 w 231"/>
                <a:gd name="T17" fmla="*/ 220 h 230"/>
                <a:gd name="T18" fmla="*/ 10 w 231"/>
                <a:gd name="T19" fmla="*/ 230 h 230"/>
                <a:gd name="T20" fmla="*/ 20 w 231"/>
                <a:gd name="T21" fmla="*/ 223 h 230"/>
                <a:gd name="T22" fmla="*/ 115 w 231"/>
                <a:gd name="T23" fmla="*/ 128 h 230"/>
                <a:gd name="T24" fmla="*/ 214 w 231"/>
                <a:gd name="T25" fmla="*/ 227 h 230"/>
                <a:gd name="T26" fmla="*/ 221 w 231"/>
                <a:gd name="T27" fmla="*/ 230 h 230"/>
                <a:gd name="T28" fmla="*/ 231 w 231"/>
                <a:gd name="T29" fmla="*/ 220 h 230"/>
                <a:gd name="T30" fmla="*/ 229 w 231"/>
                <a:gd name="T31" fmla="*/ 215 h 230"/>
                <a:gd name="T32" fmla="*/ 129 w 231"/>
                <a:gd name="T33" fmla="*/ 115 h 230"/>
                <a:gd name="T34" fmla="*/ 216 w 231"/>
                <a:gd name="T35" fmla="*/ 27 h 230"/>
                <a:gd name="T36" fmla="*/ 228 w 231"/>
                <a:gd name="T37" fmla="*/ 15 h 230"/>
                <a:gd name="T38" fmla="*/ 231 w 231"/>
                <a:gd name="T39" fmla="*/ 9 h 230"/>
                <a:gd name="T40" fmla="*/ 221 w 231"/>
                <a:gd name="T41" fmla="*/ 0 h 230"/>
                <a:gd name="T42" fmla="*/ 210 w 231"/>
                <a:gd name="T43" fmla="*/ 7 h 230"/>
                <a:gd name="T44" fmla="*/ 116 w 231"/>
                <a:gd name="T45" fmla="*/ 10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0">
                  <a:moveTo>
                    <a:pt x="116" y="101"/>
                  </a:moveTo>
                  <a:lnTo>
                    <a:pt x="116" y="101"/>
                  </a:lnTo>
                  <a:lnTo>
                    <a:pt x="20" y="6"/>
                  </a:lnTo>
                  <a:cubicBezTo>
                    <a:pt x="14" y="1"/>
                    <a:pt x="13" y="0"/>
                    <a:pt x="10" y="0"/>
                  </a:cubicBezTo>
                  <a:cubicBezTo>
                    <a:pt x="5" y="0"/>
                    <a:pt x="0" y="4"/>
                    <a:pt x="0" y="9"/>
                  </a:cubicBezTo>
                  <a:cubicBezTo>
                    <a:pt x="0" y="13"/>
                    <a:pt x="1" y="13"/>
                    <a:pt x="6" y="19"/>
                  </a:cubicBezTo>
                  <a:lnTo>
                    <a:pt x="102" y="115"/>
                  </a:lnTo>
                  <a:lnTo>
                    <a:pt x="6" y="211"/>
                  </a:lnTo>
                  <a:cubicBezTo>
                    <a:pt x="1" y="216"/>
                    <a:pt x="0" y="217"/>
                    <a:pt x="0" y="220"/>
                  </a:cubicBezTo>
                  <a:cubicBezTo>
                    <a:pt x="0" y="226"/>
                    <a:pt x="5" y="230"/>
                    <a:pt x="10" y="230"/>
                  </a:cubicBezTo>
                  <a:cubicBezTo>
                    <a:pt x="13" y="230"/>
                    <a:pt x="14" y="229"/>
                    <a:pt x="20" y="223"/>
                  </a:cubicBezTo>
                  <a:lnTo>
                    <a:pt x="115" y="128"/>
                  </a:lnTo>
                  <a:lnTo>
                    <a:pt x="214" y="227"/>
                  </a:lnTo>
                  <a:cubicBezTo>
                    <a:pt x="215" y="228"/>
                    <a:pt x="218" y="230"/>
                    <a:pt x="221" y="230"/>
                  </a:cubicBezTo>
                  <a:cubicBezTo>
                    <a:pt x="227" y="230"/>
                    <a:pt x="231" y="226"/>
                    <a:pt x="231" y="220"/>
                  </a:cubicBezTo>
                  <a:cubicBezTo>
                    <a:pt x="231" y="219"/>
                    <a:pt x="231" y="218"/>
                    <a:pt x="229" y="215"/>
                  </a:cubicBezTo>
                  <a:cubicBezTo>
                    <a:pt x="229" y="214"/>
                    <a:pt x="153" y="139"/>
                    <a:pt x="129" y="115"/>
                  </a:cubicBezTo>
                  <a:lnTo>
                    <a:pt x="216" y="27"/>
                  </a:lnTo>
                  <a:cubicBezTo>
                    <a:pt x="219" y="24"/>
                    <a:pt x="226" y="18"/>
                    <a:pt x="228" y="15"/>
                  </a:cubicBezTo>
                  <a:cubicBezTo>
                    <a:pt x="229" y="14"/>
                    <a:pt x="231" y="13"/>
                    <a:pt x="231" y="9"/>
                  </a:cubicBezTo>
                  <a:cubicBezTo>
                    <a:pt x="231" y="4"/>
                    <a:pt x="227" y="0"/>
                    <a:pt x="221" y="0"/>
                  </a:cubicBezTo>
                  <a:cubicBezTo>
                    <a:pt x="217" y="0"/>
                    <a:pt x="216" y="2"/>
                    <a:pt x="210" y="7"/>
                  </a:cubicBezTo>
                  <a:lnTo>
                    <a:pt x="116" y="10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246313" y="5997575"/>
              <a:ext cx="153988" cy="257175"/>
            </a:xfrm>
            <a:custGeom>
              <a:avLst/>
              <a:gdLst>
                <a:gd name="T0" fmla="*/ 37 w 191"/>
                <a:gd name="T1" fmla="*/ 281 h 318"/>
                <a:gd name="T2" fmla="*/ 37 w 191"/>
                <a:gd name="T3" fmla="*/ 281 h 318"/>
                <a:gd name="T4" fmla="*/ 87 w 191"/>
                <a:gd name="T5" fmla="*/ 232 h 318"/>
                <a:gd name="T6" fmla="*/ 191 w 191"/>
                <a:gd name="T7" fmla="*/ 93 h 318"/>
                <a:gd name="T8" fmla="*/ 89 w 191"/>
                <a:gd name="T9" fmla="*/ 0 h 318"/>
                <a:gd name="T10" fmla="*/ 0 w 191"/>
                <a:gd name="T11" fmla="*/ 86 h 318"/>
                <a:gd name="T12" fmla="*/ 25 w 191"/>
                <a:gd name="T13" fmla="*/ 113 h 318"/>
                <a:gd name="T14" fmla="*/ 50 w 191"/>
                <a:gd name="T15" fmla="*/ 88 h 318"/>
                <a:gd name="T16" fmla="*/ 25 w 191"/>
                <a:gd name="T17" fmla="*/ 63 h 318"/>
                <a:gd name="T18" fmla="*/ 18 w 191"/>
                <a:gd name="T19" fmla="*/ 64 h 318"/>
                <a:gd name="T20" fmla="*/ 83 w 191"/>
                <a:gd name="T21" fmla="*/ 15 h 318"/>
                <a:gd name="T22" fmla="*/ 147 w 191"/>
                <a:gd name="T23" fmla="*/ 93 h 318"/>
                <a:gd name="T24" fmla="*/ 97 w 191"/>
                <a:gd name="T25" fmla="*/ 198 h 318"/>
                <a:gd name="T26" fmla="*/ 5 w 191"/>
                <a:gd name="T27" fmla="*/ 301 h 318"/>
                <a:gd name="T28" fmla="*/ 0 w 191"/>
                <a:gd name="T29" fmla="*/ 318 h 318"/>
                <a:gd name="T30" fmla="*/ 177 w 191"/>
                <a:gd name="T31" fmla="*/ 318 h 318"/>
                <a:gd name="T32" fmla="*/ 191 w 191"/>
                <a:gd name="T33" fmla="*/ 235 h 318"/>
                <a:gd name="T34" fmla="*/ 179 w 191"/>
                <a:gd name="T35" fmla="*/ 235 h 318"/>
                <a:gd name="T36" fmla="*/ 168 w 191"/>
                <a:gd name="T37" fmla="*/ 278 h 318"/>
                <a:gd name="T38" fmla="*/ 123 w 191"/>
                <a:gd name="T39" fmla="*/ 281 h 318"/>
                <a:gd name="T40" fmla="*/ 37 w 191"/>
                <a:gd name="T41" fmla="*/ 28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318">
                  <a:moveTo>
                    <a:pt x="37" y="281"/>
                  </a:moveTo>
                  <a:lnTo>
                    <a:pt x="37" y="281"/>
                  </a:lnTo>
                  <a:lnTo>
                    <a:pt x="87" y="232"/>
                  </a:lnTo>
                  <a:cubicBezTo>
                    <a:pt x="162" y="166"/>
                    <a:pt x="191" y="140"/>
                    <a:pt x="191" y="93"/>
                  </a:cubicBezTo>
                  <a:cubicBezTo>
                    <a:pt x="191" y="38"/>
                    <a:pt x="147" y="0"/>
                    <a:pt x="89" y="0"/>
                  </a:cubicBezTo>
                  <a:cubicBezTo>
                    <a:pt x="35" y="0"/>
                    <a:pt x="0" y="44"/>
                    <a:pt x="0" y="86"/>
                  </a:cubicBezTo>
                  <a:cubicBezTo>
                    <a:pt x="0" y="113"/>
                    <a:pt x="24" y="113"/>
                    <a:pt x="25" y="113"/>
                  </a:cubicBezTo>
                  <a:cubicBezTo>
                    <a:pt x="33" y="113"/>
                    <a:pt x="50" y="108"/>
                    <a:pt x="50" y="88"/>
                  </a:cubicBezTo>
                  <a:cubicBezTo>
                    <a:pt x="50" y="75"/>
                    <a:pt x="41" y="63"/>
                    <a:pt x="25" y="63"/>
                  </a:cubicBezTo>
                  <a:cubicBezTo>
                    <a:pt x="21" y="63"/>
                    <a:pt x="20" y="63"/>
                    <a:pt x="18" y="64"/>
                  </a:cubicBezTo>
                  <a:cubicBezTo>
                    <a:pt x="29" y="32"/>
                    <a:pt x="55" y="15"/>
                    <a:pt x="83" y="15"/>
                  </a:cubicBezTo>
                  <a:cubicBezTo>
                    <a:pt x="126" y="15"/>
                    <a:pt x="147" y="53"/>
                    <a:pt x="147" y="93"/>
                  </a:cubicBezTo>
                  <a:cubicBezTo>
                    <a:pt x="147" y="131"/>
                    <a:pt x="123" y="169"/>
                    <a:pt x="97" y="198"/>
                  </a:cubicBezTo>
                  <a:lnTo>
                    <a:pt x="5" y="301"/>
                  </a:lnTo>
                  <a:cubicBezTo>
                    <a:pt x="0" y="306"/>
                    <a:pt x="0" y="307"/>
                    <a:pt x="0" y="318"/>
                  </a:cubicBezTo>
                  <a:lnTo>
                    <a:pt x="177" y="318"/>
                  </a:lnTo>
                  <a:lnTo>
                    <a:pt x="191" y="235"/>
                  </a:lnTo>
                  <a:lnTo>
                    <a:pt x="179" y="235"/>
                  </a:lnTo>
                  <a:cubicBezTo>
                    <a:pt x="176" y="249"/>
                    <a:pt x="173" y="271"/>
                    <a:pt x="168" y="278"/>
                  </a:cubicBezTo>
                  <a:cubicBezTo>
                    <a:pt x="165" y="281"/>
                    <a:pt x="133" y="281"/>
                    <a:pt x="123" y="281"/>
                  </a:cubicBezTo>
                  <a:lnTo>
                    <a:pt x="37" y="28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436813" y="5997575"/>
              <a:ext cx="160338" cy="266700"/>
            </a:xfrm>
            <a:custGeom>
              <a:avLst/>
              <a:gdLst>
                <a:gd name="T0" fmla="*/ 119 w 198"/>
                <a:gd name="T1" fmla="*/ 150 h 329"/>
                <a:gd name="T2" fmla="*/ 119 w 198"/>
                <a:gd name="T3" fmla="*/ 150 h 329"/>
                <a:gd name="T4" fmla="*/ 186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2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6" y="104"/>
                    <a:pt x="186" y="66"/>
                  </a:cubicBezTo>
                  <a:cubicBezTo>
                    <a:pt x="186"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2" y="22"/>
                    <a:pt x="142" y="65"/>
                  </a:cubicBezTo>
                  <a:cubicBezTo>
                    <a:pt x="142"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2"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5"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2743200" y="6113463"/>
              <a:ext cx="257175" cy="90488"/>
            </a:xfrm>
            <a:custGeom>
              <a:avLst/>
              <a:gdLst>
                <a:gd name="T0" fmla="*/ 301 w 318"/>
                <a:gd name="T1" fmla="*/ 19 h 112"/>
                <a:gd name="T2" fmla="*/ 301 w 318"/>
                <a:gd name="T3" fmla="*/ 19 h 112"/>
                <a:gd name="T4" fmla="*/ 318 w 318"/>
                <a:gd name="T5" fmla="*/ 9 h 112"/>
                <a:gd name="T6" fmla="*/ 302 w 318"/>
                <a:gd name="T7" fmla="*/ 0 h 112"/>
                <a:gd name="T8" fmla="*/ 16 w 318"/>
                <a:gd name="T9" fmla="*/ 0 h 112"/>
                <a:gd name="T10" fmla="*/ 0 w 318"/>
                <a:gd name="T11" fmla="*/ 9 h 112"/>
                <a:gd name="T12" fmla="*/ 16 w 318"/>
                <a:gd name="T13" fmla="*/ 19 h 112"/>
                <a:gd name="T14" fmla="*/ 301 w 318"/>
                <a:gd name="T15" fmla="*/ 19 h 112"/>
                <a:gd name="T16" fmla="*/ 302 w 318"/>
                <a:gd name="T17" fmla="*/ 112 h 112"/>
                <a:gd name="T18" fmla="*/ 302 w 318"/>
                <a:gd name="T19" fmla="*/ 112 h 112"/>
                <a:gd name="T20" fmla="*/ 318 w 318"/>
                <a:gd name="T21" fmla="*/ 102 h 112"/>
                <a:gd name="T22" fmla="*/ 301 w 318"/>
                <a:gd name="T23" fmla="*/ 93 h 112"/>
                <a:gd name="T24" fmla="*/ 16 w 318"/>
                <a:gd name="T25" fmla="*/ 93 h 112"/>
                <a:gd name="T26" fmla="*/ 0 w 318"/>
                <a:gd name="T27" fmla="*/ 102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19"/>
                  </a:moveTo>
                  <a:lnTo>
                    <a:pt x="301" y="19"/>
                  </a:lnTo>
                  <a:cubicBezTo>
                    <a:pt x="309" y="19"/>
                    <a:pt x="318" y="19"/>
                    <a:pt x="318" y="9"/>
                  </a:cubicBezTo>
                  <a:cubicBezTo>
                    <a:pt x="318" y="0"/>
                    <a:pt x="309" y="0"/>
                    <a:pt x="302" y="0"/>
                  </a:cubicBezTo>
                  <a:lnTo>
                    <a:pt x="16" y="0"/>
                  </a:lnTo>
                  <a:cubicBezTo>
                    <a:pt x="9" y="0"/>
                    <a:pt x="0" y="0"/>
                    <a:pt x="0" y="9"/>
                  </a:cubicBezTo>
                  <a:cubicBezTo>
                    <a:pt x="0" y="19"/>
                    <a:pt x="9" y="19"/>
                    <a:pt x="16" y="19"/>
                  </a:cubicBezTo>
                  <a:lnTo>
                    <a:pt x="301" y="19"/>
                  </a:lnTo>
                  <a:close/>
                  <a:moveTo>
                    <a:pt x="302" y="112"/>
                  </a:moveTo>
                  <a:lnTo>
                    <a:pt x="302" y="112"/>
                  </a:lnTo>
                  <a:cubicBezTo>
                    <a:pt x="309" y="112"/>
                    <a:pt x="318" y="112"/>
                    <a:pt x="318" y="102"/>
                  </a:cubicBezTo>
                  <a:cubicBezTo>
                    <a:pt x="318" y="93"/>
                    <a:pt x="309" y="93"/>
                    <a:pt x="301" y="93"/>
                  </a:cubicBezTo>
                  <a:lnTo>
                    <a:pt x="16" y="93"/>
                  </a:lnTo>
                  <a:cubicBezTo>
                    <a:pt x="9" y="93"/>
                    <a:pt x="0" y="93"/>
                    <a:pt x="0" y="102"/>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144838" y="5997575"/>
              <a:ext cx="160338" cy="266700"/>
            </a:xfrm>
            <a:custGeom>
              <a:avLst/>
              <a:gdLst>
                <a:gd name="T0" fmla="*/ 119 w 198"/>
                <a:gd name="T1" fmla="*/ 150 h 329"/>
                <a:gd name="T2" fmla="*/ 119 w 198"/>
                <a:gd name="T3" fmla="*/ 150 h 329"/>
                <a:gd name="T4" fmla="*/ 185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5" y="104"/>
                    <a:pt x="185" y="66"/>
                  </a:cubicBezTo>
                  <a:cubicBezTo>
                    <a:pt x="185"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4"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355975" y="6215063"/>
              <a:ext cx="41275" cy="39688"/>
            </a:xfrm>
            <a:custGeom>
              <a:avLst/>
              <a:gdLst>
                <a:gd name="T0" fmla="*/ 51 w 51"/>
                <a:gd name="T1" fmla="*/ 25 h 50"/>
                <a:gd name="T2" fmla="*/ 51 w 51"/>
                <a:gd name="T3" fmla="*/ 25 h 50"/>
                <a:gd name="T4" fmla="*/ 25 w 51"/>
                <a:gd name="T5" fmla="*/ 0 h 50"/>
                <a:gd name="T6" fmla="*/ 0 w 51"/>
                <a:gd name="T7" fmla="*/ 25 h 50"/>
                <a:gd name="T8" fmla="*/ 25 w 51"/>
                <a:gd name="T9" fmla="*/ 50 h 50"/>
                <a:gd name="T10" fmla="*/ 51 w 51"/>
                <a:gd name="T11" fmla="*/ 25 h 50"/>
              </a:gdLst>
              <a:ahLst/>
              <a:cxnLst>
                <a:cxn ang="0">
                  <a:pos x="T0" y="T1"/>
                </a:cxn>
                <a:cxn ang="0">
                  <a:pos x="T2" y="T3"/>
                </a:cxn>
                <a:cxn ang="0">
                  <a:pos x="T4" y="T5"/>
                </a:cxn>
                <a:cxn ang="0">
                  <a:pos x="T6" y="T7"/>
                </a:cxn>
                <a:cxn ang="0">
                  <a:pos x="T8" y="T9"/>
                </a:cxn>
                <a:cxn ang="0">
                  <a:pos x="T10" y="T11"/>
                </a:cxn>
              </a:cxnLst>
              <a:rect l="0" t="0" r="r" b="b"/>
              <a:pathLst>
                <a:path w="51" h="50">
                  <a:moveTo>
                    <a:pt x="51" y="25"/>
                  </a:moveTo>
                  <a:lnTo>
                    <a:pt x="51" y="25"/>
                  </a:lnTo>
                  <a:cubicBezTo>
                    <a:pt x="51" y="11"/>
                    <a:pt x="39" y="0"/>
                    <a:pt x="25" y="0"/>
                  </a:cubicBezTo>
                  <a:cubicBezTo>
                    <a:pt x="11" y="0"/>
                    <a:pt x="0" y="11"/>
                    <a:pt x="0" y="25"/>
                  </a:cubicBezTo>
                  <a:cubicBezTo>
                    <a:pt x="0" y="39"/>
                    <a:pt x="11" y="50"/>
                    <a:pt x="25" y="50"/>
                  </a:cubicBezTo>
                  <a:cubicBezTo>
                    <a:pt x="39" y="50"/>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3446463" y="5997575"/>
              <a:ext cx="160338" cy="266700"/>
            </a:xfrm>
            <a:custGeom>
              <a:avLst/>
              <a:gdLst>
                <a:gd name="T0" fmla="*/ 58 w 198"/>
                <a:gd name="T1" fmla="*/ 100 h 329"/>
                <a:gd name="T2" fmla="*/ 58 w 198"/>
                <a:gd name="T3" fmla="*/ 100 h 329"/>
                <a:gd name="T4" fmla="*/ 34 w 198"/>
                <a:gd name="T5" fmla="*/ 61 h 329"/>
                <a:gd name="T6" fmla="*/ 99 w 198"/>
                <a:gd name="T7" fmla="*/ 12 h 329"/>
                <a:gd name="T8" fmla="*/ 164 w 198"/>
                <a:gd name="T9" fmla="*/ 71 h 329"/>
                <a:gd name="T10" fmla="*/ 117 w 198"/>
                <a:gd name="T11" fmla="*/ 138 h 329"/>
                <a:gd name="T12" fmla="*/ 58 w 198"/>
                <a:gd name="T13" fmla="*/ 100 h 329"/>
                <a:gd name="T14" fmla="*/ 127 w 198"/>
                <a:gd name="T15" fmla="*/ 145 h 329"/>
                <a:gd name="T16" fmla="*/ 127 w 198"/>
                <a:gd name="T17" fmla="*/ 145 h 329"/>
                <a:gd name="T18" fmla="*/ 185 w 198"/>
                <a:gd name="T19" fmla="*/ 71 h 329"/>
                <a:gd name="T20" fmla="*/ 99 w 198"/>
                <a:gd name="T21" fmla="*/ 0 h 329"/>
                <a:gd name="T22" fmla="*/ 13 w 198"/>
                <a:gd name="T23" fmla="*/ 80 h 329"/>
                <a:gd name="T24" fmla="*/ 34 w 198"/>
                <a:gd name="T25" fmla="*/ 132 h 329"/>
                <a:gd name="T26" fmla="*/ 69 w 198"/>
                <a:gd name="T27" fmla="*/ 158 h 329"/>
                <a:gd name="T28" fmla="*/ 0 w 198"/>
                <a:gd name="T29" fmla="*/ 246 h 329"/>
                <a:gd name="T30" fmla="*/ 99 w 198"/>
                <a:gd name="T31" fmla="*/ 329 h 329"/>
                <a:gd name="T32" fmla="*/ 198 w 198"/>
                <a:gd name="T33" fmla="*/ 238 h 329"/>
                <a:gd name="T34" fmla="*/ 175 w 198"/>
                <a:gd name="T35" fmla="*/ 179 h 329"/>
                <a:gd name="T36" fmla="*/ 127 w 198"/>
                <a:gd name="T37" fmla="*/ 145 h 329"/>
                <a:gd name="T38" fmla="*/ 80 w 198"/>
                <a:gd name="T39" fmla="*/ 165 h 329"/>
                <a:gd name="T40" fmla="*/ 80 w 198"/>
                <a:gd name="T41" fmla="*/ 165 h 329"/>
                <a:gd name="T42" fmla="*/ 138 w 198"/>
                <a:gd name="T43" fmla="*/ 203 h 329"/>
                <a:gd name="T44" fmla="*/ 174 w 198"/>
                <a:gd name="T45" fmla="*/ 255 h 329"/>
                <a:gd name="T46" fmla="*/ 99 w 198"/>
                <a:gd name="T47" fmla="*/ 315 h 329"/>
                <a:gd name="T48" fmla="*/ 24 w 198"/>
                <a:gd name="T49" fmla="*/ 246 h 329"/>
                <a:gd name="T50" fmla="*/ 80 w 198"/>
                <a:gd name="T51" fmla="*/ 16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329">
                  <a:moveTo>
                    <a:pt x="58" y="100"/>
                  </a:moveTo>
                  <a:lnTo>
                    <a:pt x="58" y="100"/>
                  </a:lnTo>
                  <a:cubicBezTo>
                    <a:pt x="36" y="86"/>
                    <a:pt x="34" y="69"/>
                    <a:pt x="34" y="61"/>
                  </a:cubicBezTo>
                  <a:cubicBezTo>
                    <a:pt x="34" y="32"/>
                    <a:pt x="65" y="12"/>
                    <a:pt x="99" y="12"/>
                  </a:cubicBezTo>
                  <a:cubicBezTo>
                    <a:pt x="134" y="12"/>
                    <a:pt x="164" y="37"/>
                    <a:pt x="164" y="71"/>
                  </a:cubicBezTo>
                  <a:cubicBezTo>
                    <a:pt x="164" y="98"/>
                    <a:pt x="145" y="121"/>
                    <a:pt x="117" y="138"/>
                  </a:cubicBezTo>
                  <a:lnTo>
                    <a:pt x="58" y="100"/>
                  </a:lnTo>
                  <a:close/>
                  <a:moveTo>
                    <a:pt x="127" y="145"/>
                  </a:moveTo>
                  <a:lnTo>
                    <a:pt x="127" y="145"/>
                  </a:lnTo>
                  <a:cubicBezTo>
                    <a:pt x="162" y="128"/>
                    <a:pt x="185" y="103"/>
                    <a:pt x="185" y="71"/>
                  </a:cubicBezTo>
                  <a:cubicBezTo>
                    <a:pt x="185" y="27"/>
                    <a:pt x="143" y="0"/>
                    <a:pt x="99" y="0"/>
                  </a:cubicBezTo>
                  <a:cubicBezTo>
                    <a:pt x="51" y="0"/>
                    <a:pt x="13" y="35"/>
                    <a:pt x="13" y="80"/>
                  </a:cubicBezTo>
                  <a:cubicBezTo>
                    <a:pt x="13" y="88"/>
                    <a:pt x="14" y="110"/>
                    <a:pt x="34" y="132"/>
                  </a:cubicBezTo>
                  <a:cubicBezTo>
                    <a:pt x="39" y="138"/>
                    <a:pt x="57" y="150"/>
                    <a:pt x="69" y="158"/>
                  </a:cubicBezTo>
                  <a:cubicBezTo>
                    <a:pt x="41" y="172"/>
                    <a:pt x="0" y="199"/>
                    <a:pt x="0" y="246"/>
                  </a:cubicBezTo>
                  <a:cubicBezTo>
                    <a:pt x="0" y="297"/>
                    <a:pt x="48" y="329"/>
                    <a:pt x="99" y="329"/>
                  </a:cubicBezTo>
                  <a:cubicBezTo>
                    <a:pt x="153" y="329"/>
                    <a:pt x="198" y="289"/>
                    <a:pt x="198" y="238"/>
                  </a:cubicBezTo>
                  <a:cubicBezTo>
                    <a:pt x="198" y="221"/>
                    <a:pt x="193" y="199"/>
                    <a:pt x="175" y="179"/>
                  </a:cubicBezTo>
                  <a:cubicBezTo>
                    <a:pt x="166" y="169"/>
                    <a:pt x="158" y="164"/>
                    <a:pt x="127" y="145"/>
                  </a:cubicBezTo>
                  <a:close/>
                  <a:moveTo>
                    <a:pt x="80" y="165"/>
                  </a:moveTo>
                  <a:lnTo>
                    <a:pt x="80" y="165"/>
                  </a:lnTo>
                  <a:lnTo>
                    <a:pt x="138" y="203"/>
                  </a:lnTo>
                  <a:cubicBezTo>
                    <a:pt x="152" y="212"/>
                    <a:pt x="174" y="226"/>
                    <a:pt x="174" y="255"/>
                  </a:cubicBezTo>
                  <a:cubicBezTo>
                    <a:pt x="174" y="291"/>
                    <a:pt x="138" y="315"/>
                    <a:pt x="99" y="315"/>
                  </a:cubicBezTo>
                  <a:cubicBezTo>
                    <a:pt x="58" y="315"/>
                    <a:pt x="24" y="286"/>
                    <a:pt x="24" y="246"/>
                  </a:cubicBezTo>
                  <a:cubicBezTo>
                    <a:pt x="24" y="218"/>
                    <a:pt x="39" y="188"/>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640138" y="5997575"/>
              <a:ext cx="158750"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1 w 198"/>
                <a:gd name="T13" fmla="*/ 65 h 329"/>
                <a:gd name="T14" fmla="*/ 32 w 198"/>
                <a:gd name="T15" fmla="*/ 42 h 329"/>
                <a:gd name="T16" fmla="*/ 95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1" y="79"/>
                    <a:pt x="61" y="65"/>
                  </a:cubicBezTo>
                  <a:cubicBezTo>
                    <a:pt x="61" y="42"/>
                    <a:pt x="39" y="42"/>
                    <a:pt x="32" y="42"/>
                  </a:cubicBezTo>
                  <a:cubicBezTo>
                    <a:pt x="47" y="18"/>
                    <a:pt x="78" y="12"/>
                    <a:pt x="95"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0"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832225" y="5997575"/>
              <a:ext cx="160338"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1"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397500" y="5270500"/>
            <a:ext cx="1739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pic>
        <p:nvPicPr>
          <p:cNvPr id="4" name="Picture 3"/>
          <p:cNvPicPr>
            <a:picLocks noChangeAspect="1"/>
          </p:cNvPicPr>
          <p:nvPr/>
        </p:nvPicPr>
        <p:blipFill>
          <a:blip r:embed="rId4"/>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
        <p:nvSpPr>
          <p:cNvPr id="9" name="Oval Callout 8"/>
          <p:cNvSpPr/>
          <p:nvPr/>
        </p:nvSpPr>
        <p:spPr>
          <a:xfrm>
            <a:off x="5510196" y="5270500"/>
            <a:ext cx="1627203"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grpSp>
        <p:nvGrpSpPr>
          <p:cNvPr id="52" name="Group 51"/>
          <p:cNvGrpSpPr/>
          <p:nvPr/>
        </p:nvGrpSpPr>
        <p:grpSpPr>
          <a:xfrm>
            <a:off x="762000" y="3363913"/>
            <a:ext cx="4760913" cy="2187575"/>
            <a:chOff x="762000" y="3363913"/>
            <a:chExt cx="4760913" cy="2187575"/>
          </a:xfrm>
        </p:grpSpPr>
        <p:sp>
          <p:nvSpPr>
            <p:cNvPr id="5" name="AutoShape 3"/>
            <p:cNvSpPr>
              <a:spLocks noChangeAspect="1" noChangeArrowheads="1" noTextEdit="1"/>
            </p:cNvSpPr>
            <p:nvPr/>
          </p:nvSpPr>
          <p:spPr bwMode="auto">
            <a:xfrm>
              <a:off x="762000" y="3367088"/>
              <a:ext cx="47482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763588" y="3824288"/>
              <a:ext cx="152400" cy="187325"/>
            </a:xfrm>
            <a:custGeom>
              <a:avLst/>
              <a:gdLst>
                <a:gd name="T0" fmla="*/ 162 w 176"/>
                <a:gd name="T1" fmla="*/ 32 h 216"/>
                <a:gd name="T2" fmla="*/ 162 w 176"/>
                <a:gd name="T3" fmla="*/ 32 h 216"/>
                <a:gd name="T4" fmla="*/ 139 w 176"/>
                <a:gd name="T5" fmla="*/ 54 h 216"/>
                <a:gd name="T6" fmla="*/ 154 w 176"/>
                <a:gd name="T7" fmla="*/ 67 h 216"/>
                <a:gd name="T8" fmla="*/ 176 w 176"/>
                <a:gd name="T9" fmla="*/ 41 h 216"/>
                <a:gd name="T10" fmla="*/ 119 w 176"/>
                <a:gd name="T11" fmla="*/ 0 h 216"/>
                <a:gd name="T12" fmla="*/ 38 w 176"/>
                <a:gd name="T13" fmla="*/ 69 h 216"/>
                <a:gd name="T14" fmla="*/ 88 w 176"/>
                <a:gd name="T15" fmla="*/ 117 h 216"/>
                <a:gd name="T16" fmla="*/ 137 w 176"/>
                <a:gd name="T17" fmla="*/ 153 h 216"/>
                <a:gd name="T18" fmla="*/ 69 w 176"/>
                <a:gd name="T19" fmla="*/ 206 h 216"/>
                <a:gd name="T20" fmla="*/ 15 w 176"/>
                <a:gd name="T21" fmla="*/ 180 h 216"/>
                <a:gd name="T22" fmla="*/ 45 w 176"/>
                <a:gd name="T23" fmla="*/ 155 h 216"/>
                <a:gd name="T24" fmla="*/ 27 w 176"/>
                <a:gd name="T25" fmla="*/ 138 h 216"/>
                <a:gd name="T26" fmla="*/ 0 w 176"/>
                <a:gd name="T27" fmla="*/ 170 h 216"/>
                <a:gd name="T28" fmla="*/ 69 w 176"/>
                <a:gd name="T29" fmla="*/ 216 h 216"/>
                <a:gd name="T30" fmla="*/ 165 w 176"/>
                <a:gd name="T31" fmla="*/ 137 h 216"/>
                <a:gd name="T32" fmla="*/ 150 w 176"/>
                <a:gd name="T33" fmla="*/ 102 h 216"/>
                <a:gd name="T34" fmla="*/ 102 w 176"/>
                <a:gd name="T35" fmla="*/ 82 h 216"/>
                <a:gd name="T36" fmla="*/ 66 w 176"/>
                <a:gd name="T37" fmla="*/ 53 h 216"/>
                <a:gd name="T38" fmla="*/ 119 w 176"/>
                <a:gd name="T39" fmla="*/ 10 h 216"/>
                <a:gd name="T40" fmla="*/ 162 w 176"/>
                <a:gd name="T41" fmla="*/ 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16">
                  <a:moveTo>
                    <a:pt x="162" y="32"/>
                  </a:moveTo>
                  <a:lnTo>
                    <a:pt x="162" y="32"/>
                  </a:lnTo>
                  <a:cubicBezTo>
                    <a:pt x="149" y="33"/>
                    <a:pt x="139" y="43"/>
                    <a:pt x="139" y="54"/>
                  </a:cubicBezTo>
                  <a:cubicBezTo>
                    <a:pt x="139" y="60"/>
                    <a:pt x="144" y="67"/>
                    <a:pt x="154" y="67"/>
                  </a:cubicBezTo>
                  <a:cubicBezTo>
                    <a:pt x="165" y="67"/>
                    <a:pt x="176" y="59"/>
                    <a:pt x="176" y="41"/>
                  </a:cubicBezTo>
                  <a:cubicBezTo>
                    <a:pt x="176" y="19"/>
                    <a:pt x="156" y="0"/>
                    <a:pt x="119" y="0"/>
                  </a:cubicBezTo>
                  <a:cubicBezTo>
                    <a:pt x="56" y="0"/>
                    <a:pt x="38" y="48"/>
                    <a:pt x="38" y="69"/>
                  </a:cubicBezTo>
                  <a:cubicBezTo>
                    <a:pt x="38" y="107"/>
                    <a:pt x="74" y="114"/>
                    <a:pt x="88" y="117"/>
                  </a:cubicBezTo>
                  <a:cubicBezTo>
                    <a:pt x="113" y="122"/>
                    <a:pt x="137" y="127"/>
                    <a:pt x="137" y="153"/>
                  </a:cubicBezTo>
                  <a:cubicBezTo>
                    <a:pt x="137" y="165"/>
                    <a:pt x="126" y="206"/>
                    <a:pt x="69" y="206"/>
                  </a:cubicBezTo>
                  <a:cubicBezTo>
                    <a:pt x="62" y="206"/>
                    <a:pt x="26" y="206"/>
                    <a:pt x="15" y="180"/>
                  </a:cubicBezTo>
                  <a:cubicBezTo>
                    <a:pt x="33" y="183"/>
                    <a:pt x="45" y="168"/>
                    <a:pt x="45" y="155"/>
                  </a:cubicBezTo>
                  <a:cubicBezTo>
                    <a:pt x="45" y="144"/>
                    <a:pt x="37" y="138"/>
                    <a:pt x="27" y="138"/>
                  </a:cubicBezTo>
                  <a:cubicBezTo>
                    <a:pt x="15" y="138"/>
                    <a:pt x="0" y="148"/>
                    <a:pt x="0" y="170"/>
                  </a:cubicBezTo>
                  <a:cubicBezTo>
                    <a:pt x="0" y="197"/>
                    <a:pt x="28" y="216"/>
                    <a:pt x="69" y="216"/>
                  </a:cubicBezTo>
                  <a:cubicBezTo>
                    <a:pt x="146" y="216"/>
                    <a:pt x="165" y="158"/>
                    <a:pt x="165" y="137"/>
                  </a:cubicBezTo>
                  <a:cubicBezTo>
                    <a:pt x="165" y="120"/>
                    <a:pt x="156" y="108"/>
                    <a:pt x="150" y="102"/>
                  </a:cubicBezTo>
                  <a:cubicBezTo>
                    <a:pt x="137" y="89"/>
                    <a:pt x="123" y="86"/>
                    <a:pt x="102" y="82"/>
                  </a:cubicBezTo>
                  <a:cubicBezTo>
                    <a:pt x="85" y="78"/>
                    <a:pt x="66" y="75"/>
                    <a:pt x="66" y="53"/>
                  </a:cubicBezTo>
                  <a:cubicBezTo>
                    <a:pt x="66" y="39"/>
                    <a:pt x="77" y="10"/>
                    <a:pt x="119" y="10"/>
                  </a:cubicBezTo>
                  <a:cubicBezTo>
                    <a:pt x="131" y="10"/>
                    <a:pt x="155" y="13"/>
                    <a:pt x="162" y="3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54088" y="3644901"/>
              <a:ext cx="128588" cy="190500"/>
            </a:xfrm>
            <a:custGeom>
              <a:avLst/>
              <a:gdLst>
                <a:gd name="T0" fmla="*/ 147 w 147"/>
                <a:gd name="T1" fmla="*/ 161 h 221"/>
                <a:gd name="T2" fmla="*/ 147 w 147"/>
                <a:gd name="T3" fmla="*/ 161 h 221"/>
                <a:gd name="T4" fmla="*/ 136 w 147"/>
                <a:gd name="T5" fmla="*/ 161 h 221"/>
                <a:gd name="T6" fmla="*/ 127 w 147"/>
                <a:gd name="T7" fmla="*/ 191 h 221"/>
                <a:gd name="T8" fmla="*/ 94 w 147"/>
                <a:gd name="T9" fmla="*/ 193 h 221"/>
                <a:gd name="T10" fmla="*/ 33 w 147"/>
                <a:gd name="T11" fmla="*/ 193 h 221"/>
                <a:gd name="T12" fmla="*/ 99 w 147"/>
                <a:gd name="T13" fmla="*/ 137 h 221"/>
                <a:gd name="T14" fmla="*/ 147 w 147"/>
                <a:gd name="T15" fmla="*/ 65 h 221"/>
                <a:gd name="T16" fmla="*/ 69 w 147"/>
                <a:gd name="T17" fmla="*/ 0 h 221"/>
                <a:gd name="T18" fmla="*/ 0 w 147"/>
                <a:gd name="T19" fmla="*/ 59 h 221"/>
                <a:gd name="T20" fmla="*/ 17 w 147"/>
                <a:gd name="T21" fmla="*/ 78 h 221"/>
                <a:gd name="T22" fmla="*/ 35 w 147"/>
                <a:gd name="T23" fmla="*/ 60 h 221"/>
                <a:gd name="T24" fmla="*/ 15 w 147"/>
                <a:gd name="T25" fmla="*/ 43 h 221"/>
                <a:gd name="T26" fmla="*/ 64 w 147"/>
                <a:gd name="T27" fmla="*/ 12 h 221"/>
                <a:gd name="T28" fmla="*/ 115 w 147"/>
                <a:gd name="T29" fmla="*/ 65 h 221"/>
                <a:gd name="T30" fmla="*/ 83 w 147"/>
                <a:gd name="T31" fmla="*/ 129 h 221"/>
                <a:gd name="T32" fmla="*/ 3 w 147"/>
                <a:gd name="T33" fmla="*/ 208 h 221"/>
                <a:gd name="T34" fmla="*/ 0 w 147"/>
                <a:gd name="T35" fmla="*/ 221 h 221"/>
                <a:gd name="T36" fmla="*/ 137 w 147"/>
                <a:gd name="T37" fmla="*/ 221 h 221"/>
                <a:gd name="T38" fmla="*/ 147 w 147"/>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1">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59"/>
                  </a:cubicBezTo>
                  <a:cubicBezTo>
                    <a:pt x="0" y="76"/>
                    <a:pt x="14" y="78"/>
                    <a:pt x="17" y="78"/>
                  </a:cubicBezTo>
                  <a:cubicBezTo>
                    <a:pt x="25" y="78"/>
                    <a:pt x="35" y="72"/>
                    <a:pt x="35" y="60"/>
                  </a:cubicBezTo>
                  <a:cubicBezTo>
                    <a:pt x="35" y="54"/>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1"/>
                  </a:cubicBezTo>
                  <a:lnTo>
                    <a:pt x="137" y="221"/>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260475" y="3854451"/>
              <a:ext cx="274638" cy="98425"/>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136775" y="3451226"/>
              <a:ext cx="136525" cy="276225"/>
            </a:xfrm>
            <a:custGeom>
              <a:avLst/>
              <a:gdLst>
                <a:gd name="T0" fmla="*/ 98 w 158"/>
                <a:gd name="T1" fmla="*/ 12 h 318"/>
                <a:gd name="T2" fmla="*/ 98 w 158"/>
                <a:gd name="T3" fmla="*/ 12 h 318"/>
                <a:gd name="T4" fmla="*/ 87 w 158"/>
                <a:gd name="T5" fmla="*/ 0 h 318"/>
                <a:gd name="T6" fmla="*/ 0 w 158"/>
                <a:gd name="T7" fmla="*/ 31 h 318"/>
                <a:gd name="T8" fmla="*/ 0 w 158"/>
                <a:gd name="T9" fmla="*/ 45 h 318"/>
                <a:gd name="T10" fmla="*/ 63 w 158"/>
                <a:gd name="T11" fmla="*/ 33 h 318"/>
                <a:gd name="T12" fmla="*/ 63 w 158"/>
                <a:gd name="T13" fmla="*/ 281 h 318"/>
                <a:gd name="T14" fmla="*/ 19 w 158"/>
                <a:gd name="T15" fmla="*/ 304 h 318"/>
                <a:gd name="T16" fmla="*/ 3 w 158"/>
                <a:gd name="T17" fmla="*/ 304 h 318"/>
                <a:gd name="T18" fmla="*/ 3 w 158"/>
                <a:gd name="T19" fmla="*/ 318 h 318"/>
                <a:gd name="T20" fmla="*/ 81 w 158"/>
                <a:gd name="T21" fmla="*/ 317 h 318"/>
                <a:gd name="T22" fmla="*/ 158 w 158"/>
                <a:gd name="T23" fmla="*/ 318 h 318"/>
                <a:gd name="T24" fmla="*/ 158 w 158"/>
                <a:gd name="T25" fmla="*/ 304 h 318"/>
                <a:gd name="T26" fmla="*/ 143 w 158"/>
                <a:gd name="T27" fmla="*/ 304 h 318"/>
                <a:gd name="T28" fmla="*/ 98 w 158"/>
                <a:gd name="T29" fmla="*/ 281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8" y="31"/>
                    <a:pt x="16" y="31"/>
                    <a:pt x="0" y="31"/>
                  </a:cubicBezTo>
                  <a:lnTo>
                    <a:pt x="0" y="45"/>
                  </a:lnTo>
                  <a:cubicBezTo>
                    <a:pt x="10" y="45"/>
                    <a:pt x="38" y="45"/>
                    <a:pt x="63" y="33"/>
                  </a:cubicBezTo>
                  <a:lnTo>
                    <a:pt x="63" y="281"/>
                  </a:lnTo>
                  <a:cubicBezTo>
                    <a:pt x="63" y="298"/>
                    <a:pt x="62" y="304"/>
                    <a:pt x="19" y="304"/>
                  </a:cubicBezTo>
                  <a:lnTo>
                    <a:pt x="3" y="304"/>
                  </a:lnTo>
                  <a:lnTo>
                    <a:pt x="3" y="318"/>
                  </a:lnTo>
                  <a:cubicBezTo>
                    <a:pt x="20" y="317"/>
                    <a:pt x="62" y="317"/>
                    <a:pt x="81" y="317"/>
                  </a:cubicBezTo>
                  <a:cubicBezTo>
                    <a:pt x="100" y="317"/>
                    <a:pt x="141" y="317"/>
                    <a:pt x="158" y="318"/>
                  </a:cubicBezTo>
                  <a:lnTo>
                    <a:pt x="158" y="304"/>
                  </a:lnTo>
                  <a:lnTo>
                    <a:pt x="143" y="304"/>
                  </a:lnTo>
                  <a:cubicBezTo>
                    <a:pt x="100"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22438" y="3903663"/>
              <a:ext cx="962025" cy="0"/>
            </a:xfrm>
            <a:custGeom>
              <a:avLst/>
              <a:gdLst>
                <a:gd name="T0" fmla="*/ 0 w 1111"/>
                <a:gd name="T1" fmla="*/ 0 w 1111"/>
                <a:gd name="T2" fmla="*/ 1111 w 1111"/>
              </a:gdLst>
              <a:ahLst/>
              <a:cxnLst>
                <a:cxn ang="0">
                  <a:pos x="T0" y="0"/>
                </a:cxn>
                <a:cxn ang="0">
                  <a:pos x="T1" y="0"/>
                </a:cxn>
                <a:cxn ang="0">
                  <a:pos x="T2" y="0"/>
                </a:cxn>
              </a:cxnLst>
              <a:rect l="0" t="0" r="r" b="b"/>
              <a:pathLst>
                <a:path w="1111">
                  <a:moveTo>
                    <a:pt x="0" y="0"/>
                  </a:moveTo>
                  <a:lnTo>
                    <a:pt x="0" y="0"/>
                  </a:lnTo>
                  <a:lnTo>
                    <a:pt x="111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735138" y="4108451"/>
              <a:ext cx="223838" cy="187325"/>
            </a:xfrm>
            <a:custGeom>
              <a:avLst/>
              <a:gdLst>
                <a:gd name="T0" fmla="*/ 28 w 259"/>
                <a:gd name="T1" fmla="*/ 183 h 216"/>
                <a:gd name="T2" fmla="*/ 28 w 259"/>
                <a:gd name="T3" fmla="*/ 183 h 216"/>
                <a:gd name="T4" fmla="*/ 24 w 259"/>
                <a:gd name="T5" fmla="*/ 203 h 216"/>
                <a:gd name="T6" fmla="*/ 38 w 259"/>
                <a:gd name="T7" fmla="*/ 216 h 216"/>
                <a:gd name="T8" fmla="*/ 55 w 259"/>
                <a:gd name="T9" fmla="*/ 203 h 216"/>
                <a:gd name="T10" fmla="*/ 64 w 259"/>
                <a:gd name="T11" fmla="*/ 167 h 216"/>
                <a:gd name="T12" fmla="*/ 75 w 259"/>
                <a:gd name="T13" fmla="*/ 124 h 216"/>
                <a:gd name="T14" fmla="*/ 83 w 259"/>
                <a:gd name="T15" fmla="*/ 92 h 216"/>
                <a:gd name="T16" fmla="*/ 89 w 259"/>
                <a:gd name="T17" fmla="*/ 68 h 216"/>
                <a:gd name="T18" fmla="*/ 167 w 259"/>
                <a:gd name="T19" fmla="*/ 10 h 216"/>
                <a:gd name="T20" fmla="*/ 193 w 259"/>
                <a:gd name="T21" fmla="*/ 44 h 216"/>
                <a:gd name="T22" fmla="*/ 162 w 259"/>
                <a:gd name="T23" fmla="*/ 155 h 216"/>
                <a:gd name="T24" fmla="*/ 157 w 259"/>
                <a:gd name="T25" fmla="*/ 177 h 216"/>
                <a:gd name="T26" fmla="*/ 196 w 259"/>
                <a:gd name="T27" fmla="*/ 216 h 216"/>
                <a:gd name="T28" fmla="*/ 259 w 259"/>
                <a:gd name="T29" fmla="*/ 143 h 216"/>
                <a:gd name="T30" fmla="*/ 253 w 259"/>
                <a:gd name="T31" fmla="*/ 138 h 216"/>
                <a:gd name="T32" fmla="*/ 246 w 259"/>
                <a:gd name="T33" fmla="*/ 146 h 216"/>
                <a:gd name="T34" fmla="*/ 197 w 259"/>
                <a:gd name="T35" fmla="*/ 206 h 216"/>
                <a:gd name="T36" fmla="*/ 186 w 259"/>
                <a:gd name="T37" fmla="*/ 190 h 216"/>
                <a:gd name="T38" fmla="*/ 194 w 259"/>
                <a:gd name="T39" fmla="*/ 156 h 216"/>
                <a:gd name="T40" fmla="*/ 224 w 259"/>
                <a:gd name="T41" fmla="*/ 51 h 216"/>
                <a:gd name="T42" fmla="*/ 169 w 259"/>
                <a:gd name="T43" fmla="*/ 0 h 216"/>
                <a:gd name="T44" fmla="*/ 94 w 259"/>
                <a:gd name="T45" fmla="*/ 41 h 216"/>
                <a:gd name="T46" fmla="*/ 50 w 259"/>
                <a:gd name="T47" fmla="*/ 0 h 216"/>
                <a:gd name="T48" fmla="*/ 14 w 259"/>
                <a:gd name="T49" fmla="*/ 27 h 216"/>
                <a:gd name="T50" fmla="*/ 0 w 259"/>
                <a:gd name="T51" fmla="*/ 73 h 216"/>
                <a:gd name="T52" fmla="*/ 6 w 259"/>
                <a:gd name="T53" fmla="*/ 78 h 216"/>
                <a:gd name="T54" fmla="*/ 14 w 259"/>
                <a:gd name="T55" fmla="*/ 67 h 216"/>
                <a:gd name="T56" fmla="*/ 49 w 259"/>
                <a:gd name="T57" fmla="*/ 10 h 216"/>
                <a:gd name="T58" fmla="*/ 64 w 259"/>
                <a:gd name="T59" fmla="*/ 32 h 216"/>
                <a:gd name="T60" fmla="*/ 56 w 259"/>
                <a:gd name="T61" fmla="*/ 72 h 216"/>
                <a:gd name="T62" fmla="*/ 28 w 259"/>
                <a:gd name="T63"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6">
                  <a:moveTo>
                    <a:pt x="28" y="183"/>
                  </a:moveTo>
                  <a:lnTo>
                    <a:pt x="28" y="183"/>
                  </a:lnTo>
                  <a:cubicBezTo>
                    <a:pt x="27" y="190"/>
                    <a:pt x="24" y="201"/>
                    <a:pt x="24" y="203"/>
                  </a:cubicBezTo>
                  <a:cubicBezTo>
                    <a:pt x="24" y="212"/>
                    <a:pt x="31" y="216"/>
                    <a:pt x="38" y="216"/>
                  </a:cubicBezTo>
                  <a:cubicBezTo>
                    <a:pt x="43" y="216"/>
                    <a:pt x="52" y="212"/>
                    <a:pt x="55" y="203"/>
                  </a:cubicBezTo>
                  <a:cubicBezTo>
                    <a:pt x="56" y="202"/>
                    <a:pt x="62" y="179"/>
                    <a:pt x="64" y="167"/>
                  </a:cubicBezTo>
                  <a:lnTo>
                    <a:pt x="75" y="124"/>
                  </a:lnTo>
                  <a:cubicBezTo>
                    <a:pt x="78" y="114"/>
                    <a:pt x="81" y="103"/>
                    <a:pt x="83" y="92"/>
                  </a:cubicBezTo>
                  <a:cubicBezTo>
                    <a:pt x="85" y="84"/>
                    <a:pt x="89" y="70"/>
                    <a:pt x="89" y="68"/>
                  </a:cubicBezTo>
                  <a:cubicBezTo>
                    <a:pt x="96" y="54"/>
                    <a:pt x="122" y="10"/>
                    <a:pt x="167" y="10"/>
                  </a:cubicBezTo>
                  <a:cubicBezTo>
                    <a:pt x="189" y="10"/>
                    <a:pt x="193" y="28"/>
                    <a:pt x="193" y="44"/>
                  </a:cubicBezTo>
                  <a:cubicBezTo>
                    <a:pt x="193" y="73"/>
                    <a:pt x="170" y="134"/>
                    <a:pt x="162" y="155"/>
                  </a:cubicBezTo>
                  <a:cubicBezTo>
                    <a:pt x="158" y="166"/>
                    <a:pt x="157" y="172"/>
                    <a:pt x="157" y="177"/>
                  </a:cubicBezTo>
                  <a:cubicBezTo>
                    <a:pt x="157" y="199"/>
                    <a:pt x="174" y="216"/>
                    <a:pt x="196" y="216"/>
                  </a:cubicBezTo>
                  <a:cubicBezTo>
                    <a:pt x="241" y="216"/>
                    <a:pt x="259" y="146"/>
                    <a:pt x="259" y="143"/>
                  </a:cubicBezTo>
                  <a:cubicBezTo>
                    <a:pt x="259" y="138"/>
                    <a:pt x="255" y="138"/>
                    <a:pt x="253" y="138"/>
                  </a:cubicBezTo>
                  <a:cubicBezTo>
                    <a:pt x="248" y="138"/>
                    <a:pt x="248" y="139"/>
                    <a:pt x="246" y="146"/>
                  </a:cubicBezTo>
                  <a:cubicBezTo>
                    <a:pt x="237" y="179"/>
                    <a:pt x="221" y="206"/>
                    <a:pt x="197" y="206"/>
                  </a:cubicBezTo>
                  <a:cubicBezTo>
                    <a:pt x="189" y="206"/>
                    <a:pt x="186" y="201"/>
                    <a:pt x="186" y="190"/>
                  </a:cubicBezTo>
                  <a:cubicBezTo>
                    <a:pt x="186" y="178"/>
                    <a:pt x="190" y="166"/>
                    <a:pt x="194" y="156"/>
                  </a:cubicBezTo>
                  <a:cubicBezTo>
                    <a:pt x="204" y="131"/>
                    <a:pt x="224" y="78"/>
                    <a:pt x="224" y="51"/>
                  </a:cubicBezTo>
                  <a:cubicBezTo>
                    <a:pt x="224" y="19"/>
                    <a:pt x="203" y="0"/>
                    <a:pt x="169" y="0"/>
                  </a:cubicBezTo>
                  <a:cubicBezTo>
                    <a:pt x="126" y="0"/>
                    <a:pt x="102" y="30"/>
                    <a:pt x="94" y="41"/>
                  </a:cubicBezTo>
                  <a:cubicBezTo>
                    <a:pt x="92" y="14"/>
                    <a:pt x="72" y="0"/>
                    <a:pt x="50" y="0"/>
                  </a:cubicBezTo>
                  <a:cubicBezTo>
                    <a:pt x="28" y="0"/>
                    <a:pt x="19" y="18"/>
                    <a:pt x="14" y="27"/>
                  </a:cubicBezTo>
                  <a:cubicBezTo>
                    <a:pt x="7" y="43"/>
                    <a:pt x="0" y="71"/>
                    <a:pt x="0" y="73"/>
                  </a:cubicBezTo>
                  <a:cubicBezTo>
                    <a:pt x="0" y="78"/>
                    <a:pt x="5" y="78"/>
                    <a:pt x="6" y="78"/>
                  </a:cubicBezTo>
                  <a:cubicBezTo>
                    <a:pt x="10" y="78"/>
                    <a:pt x="11" y="78"/>
                    <a:pt x="14" y="67"/>
                  </a:cubicBezTo>
                  <a:cubicBezTo>
                    <a:pt x="22" y="33"/>
                    <a:pt x="31" y="10"/>
                    <a:pt x="49" y="10"/>
                  </a:cubicBezTo>
                  <a:cubicBezTo>
                    <a:pt x="58" y="10"/>
                    <a:pt x="64" y="16"/>
                    <a:pt x="64" y="32"/>
                  </a:cubicBezTo>
                  <a:cubicBezTo>
                    <a:pt x="64" y="42"/>
                    <a:pt x="62" y="47"/>
                    <a:pt x="56" y="72"/>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097088" y="4179888"/>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4" y="19"/>
                    <a:pt x="292" y="19"/>
                    <a:pt x="292" y="9"/>
                  </a:cubicBezTo>
                  <a:cubicBezTo>
                    <a:pt x="292" y="0"/>
                    <a:pt x="284" y="0"/>
                    <a:pt x="275" y="0"/>
                  </a:cubicBezTo>
                  <a:lnTo>
                    <a:pt x="17" y="0"/>
                  </a:lnTo>
                  <a:cubicBezTo>
                    <a:pt x="9" y="0"/>
                    <a:pt x="0" y="0"/>
                    <a:pt x="0" y="9"/>
                  </a:cubicBezTo>
                  <a:cubicBezTo>
                    <a:pt x="0" y="19"/>
                    <a:pt x="9"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513013" y="4016376"/>
              <a:ext cx="136525" cy="274638"/>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3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100" y="316"/>
                    <a:pt x="141" y="316"/>
                    <a:pt x="158" y="318"/>
                  </a:cubicBezTo>
                  <a:lnTo>
                    <a:pt x="158" y="303"/>
                  </a:lnTo>
                  <a:lnTo>
                    <a:pt x="143" y="303"/>
                  </a:lnTo>
                  <a:cubicBezTo>
                    <a:pt x="100"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3013075" y="3363913"/>
              <a:ext cx="176213" cy="128588"/>
            </a:xfrm>
            <a:custGeom>
              <a:avLst/>
              <a:gdLst>
                <a:gd name="T0" fmla="*/ 25 w 204"/>
                <a:gd name="T1" fmla="*/ 125 h 149"/>
                <a:gd name="T2" fmla="*/ 25 w 204"/>
                <a:gd name="T3" fmla="*/ 125 h 149"/>
                <a:gd name="T4" fmla="*/ 21 w 204"/>
                <a:gd name="T5" fmla="*/ 139 h 149"/>
                <a:gd name="T6" fmla="*/ 33 w 204"/>
                <a:gd name="T7" fmla="*/ 149 h 149"/>
                <a:gd name="T8" fmla="*/ 46 w 204"/>
                <a:gd name="T9" fmla="*/ 142 h 149"/>
                <a:gd name="T10" fmla="*/ 52 w 204"/>
                <a:gd name="T11" fmla="*/ 121 h 149"/>
                <a:gd name="T12" fmla="*/ 59 w 204"/>
                <a:gd name="T13" fmla="*/ 91 h 149"/>
                <a:gd name="T14" fmla="*/ 65 w 204"/>
                <a:gd name="T15" fmla="*/ 69 h 149"/>
                <a:gd name="T16" fmla="*/ 79 w 204"/>
                <a:gd name="T17" fmla="*/ 39 h 149"/>
                <a:gd name="T18" fmla="*/ 129 w 204"/>
                <a:gd name="T19" fmla="*/ 8 h 149"/>
                <a:gd name="T20" fmla="*/ 149 w 204"/>
                <a:gd name="T21" fmla="*/ 32 h 149"/>
                <a:gd name="T22" fmla="*/ 129 w 204"/>
                <a:gd name="T23" fmla="*/ 103 h 149"/>
                <a:gd name="T24" fmla="*/ 124 w 204"/>
                <a:gd name="T25" fmla="*/ 121 h 149"/>
                <a:gd name="T26" fmla="*/ 156 w 204"/>
                <a:gd name="T27" fmla="*/ 149 h 149"/>
                <a:gd name="T28" fmla="*/ 204 w 204"/>
                <a:gd name="T29" fmla="*/ 98 h 149"/>
                <a:gd name="T30" fmla="*/ 198 w 204"/>
                <a:gd name="T31" fmla="*/ 94 h 149"/>
                <a:gd name="T32" fmla="*/ 192 w 204"/>
                <a:gd name="T33" fmla="*/ 100 h 149"/>
                <a:gd name="T34" fmla="*/ 157 w 204"/>
                <a:gd name="T35" fmla="*/ 140 h 149"/>
                <a:gd name="T36" fmla="*/ 148 w 204"/>
                <a:gd name="T37" fmla="*/ 128 h 149"/>
                <a:gd name="T38" fmla="*/ 156 w 204"/>
                <a:gd name="T39" fmla="*/ 101 h 149"/>
                <a:gd name="T40" fmla="*/ 174 w 204"/>
                <a:gd name="T41" fmla="*/ 37 h 149"/>
                <a:gd name="T42" fmla="*/ 130 w 204"/>
                <a:gd name="T43" fmla="*/ 0 h 149"/>
                <a:gd name="T44" fmla="*/ 74 w 204"/>
                <a:gd name="T45" fmla="*/ 29 h 149"/>
                <a:gd name="T46" fmla="*/ 38 w 204"/>
                <a:gd name="T47" fmla="*/ 0 h 149"/>
                <a:gd name="T48" fmla="*/ 12 w 204"/>
                <a:gd name="T49" fmla="*/ 17 h 149"/>
                <a:gd name="T50" fmla="*/ 0 w 204"/>
                <a:gd name="T51" fmla="*/ 50 h 149"/>
                <a:gd name="T52" fmla="*/ 5 w 204"/>
                <a:gd name="T53" fmla="*/ 54 h 149"/>
                <a:gd name="T54" fmla="*/ 13 w 204"/>
                <a:gd name="T55" fmla="*/ 44 h 149"/>
                <a:gd name="T56" fmla="*/ 37 w 204"/>
                <a:gd name="T57" fmla="*/ 8 h 149"/>
                <a:gd name="T58" fmla="*/ 48 w 204"/>
                <a:gd name="T59" fmla="*/ 25 h 149"/>
                <a:gd name="T60" fmla="*/ 43 w 204"/>
                <a:gd name="T61" fmla="*/ 52 h 149"/>
                <a:gd name="T62" fmla="*/ 35 w 204"/>
                <a:gd name="T63" fmla="*/ 82 h 149"/>
                <a:gd name="T64" fmla="*/ 25 w 204"/>
                <a:gd name="T65" fmla="*/ 12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49">
                  <a:moveTo>
                    <a:pt x="25" y="125"/>
                  </a:moveTo>
                  <a:lnTo>
                    <a:pt x="25" y="125"/>
                  </a:lnTo>
                  <a:cubicBezTo>
                    <a:pt x="23" y="129"/>
                    <a:pt x="21" y="138"/>
                    <a:pt x="21" y="139"/>
                  </a:cubicBezTo>
                  <a:cubicBezTo>
                    <a:pt x="21" y="146"/>
                    <a:pt x="27" y="149"/>
                    <a:pt x="33" y="149"/>
                  </a:cubicBezTo>
                  <a:cubicBezTo>
                    <a:pt x="39" y="149"/>
                    <a:pt x="44" y="145"/>
                    <a:pt x="46" y="142"/>
                  </a:cubicBezTo>
                  <a:cubicBezTo>
                    <a:pt x="47" y="139"/>
                    <a:pt x="50" y="128"/>
                    <a:pt x="52" y="121"/>
                  </a:cubicBezTo>
                  <a:cubicBezTo>
                    <a:pt x="53" y="115"/>
                    <a:pt x="57" y="100"/>
                    <a:pt x="59" y="91"/>
                  </a:cubicBezTo>
                  <a:cubicBezTo>
                    <a:pt x="61" y="84"/>
                    <a:pt x="63" y="77"/>
                    <a:pt x="65" y="69"/>
                  </a:cubicBezTo>
                  <a:cubicBezTo>
                    <a:pt x="68" y="55"/>
                    <a:pt x="69" y="53"/>
                    <a:pt x="79" y="39"/>
                  </a:cubicBezTo>
                  <a:cubicBezTo>
                    <a:pt x="88" y="26"/>
                    <a:pt x="104" y="8"/>
                    <a:pt x="129" y="8"/>
                  </a:cubicBezTo>
                  <a:cubicBezTo>
                    <a:pt x="148" y="8"/>
                    <a:pt x="149" y="25"/>
                    <a:pt x="149" y="32"/>
                  </a:cubicBezTo>
                  <a:cubicBezTo>
                    <a:pt x="149" y="52"/>
                    <a:pt x="134" y="89"/>
                    <a:pt x="129" y="103"/>
                  </a:cubicBezTo>
                  <a:cubicBezTo>
                    <a:pt x="125" y="112"/>
                    <a:pt x="124" y="115"/>
                    <a:pt x="124" y="121"/>
                  </a:cubicBezTo>
                  <a:cubicBezTo>
                    <a:pt x="124" y="138"/>
                    <a:pt x="139" y="149"/>
                    <a:pt x="156" y="149"/>
                  </a:cubicBezTo>
                  <a:cubicBezTo>
                    <a:pt x="189" y="149"/>
                    <a:pt x="204" y="103"/>
                    <a:pt x="204" y="98"/>
                  </a:cubicBezTo>
                  <a:cubicBezTo>
                    <a:pt x="204" y="94"/>
                    <a:pt x="199" y="94"/>
                    <a:pt x="198" y="94"/>
                  </a:cubicBezTo>
                  <a:cubicBezTo>
                    <a:pt x="194" y="94"/>
                    <a:pt x="193" y="96"/>
                    <a:pt x="192" y="100"/>
                  </a:cubicBezTo>
                  <a:cubicBezTo>
                    <a:pt x="184" y="126"/>
                    <a:pt x="170" y="140"/>
                    <a:pt x="157" y="140"/>
                  </a:cubicBezTo>
                  <a:cubicBezTo>
                    <a:pt x="150" y="140"/>
                    <a:pt x="148" y="135"/>
                    <a:pt x="148" y="128"/>
                  </a:cubicBezTo>
                  <a:cubicBezTo>
                    <a:pt x="148" y="121"/>
                    <a:pt x="150" y="116"/>
                    <a:pt x="156" y="101"/>
                  </a:cubicBezTo>
                  <a:cubicBezTo>
                    <a:pt x="160" y="91"/>
                    <a:pt x="174" y="56"/>
                    <a:pt x="174" y="37"/>
                  </a:cubicBezTo>
                  <a:cubicBezTo>
                    <a:pt x="174" y="4"/>
                    <a:pt x="148" y="0"/>
                    <a:pt x="130" y="0"/>
                  </a:cubicBezTo>
                  <a:cubicBezTo>
                    <a:pt x="102" y="0"/>
                    <a:pt x="84" y="16"/>
                    <a:pt x="74" y="29"/>
                  </a:cubicBezTo>
                  <a:cubicBezTo>
                    <a:pt x="71" y="6"/>
                    <a:pt x="52" y="0"/>
                    <a:pt x="38" y="0"/>
                  </a:cubicBezTo>
                  <a:cubicBezTo>
                    <a:pt x="24" y="0"/>
                    <a:pt x="16" y="9"/>
                    <a:pt x="12" y="17"/>
                  </a:cubicBezTo>
                  <a:cubicBezTo>
                    <a:pt x="4" y="29"/>
                    <a:pt x="0" y="48"/>
                    <a:pt x="0" y="50"/>
                  </a:cubicBezTo>
                  <a:cubicBezTo>
                    <a:pt x="0" y="54"/>
                    <a:pt x="4" y="54"/>
                    <a:pt x="5" y="54"/>
                  </a:cubicBezTo>
                  <a:cubicBezTo>
                    <a:pt x="10" y="54"/>
                    <a:pt x="10" y="53"/>
                    <a:pt x="13" y="44"/>
                  </a:cubicBezTo>
                  <a:cubicBezTo>
                    <a:pt x="18" y="25"/>
                    <a:pt x="24" y="8"/>
                    <a:pt x="37" y="8"/>
                  </a:cubicBezTo>
                  <a:cubicBezTo>
                    <a:pt x="46" y="8"/>
                    <a:pt x="48" y="16"/>
                    <a:pt x="48" y="25"/>
                  </a:cubicBezTo>
                  <a:cubicBezTo>
                    <a:pt x="48" y="31"/>
                    <a:pt x="45" y="43"/>
                    <a:pt x="43" y="52"/>
                  </a:cubicBezTo>
                  <a:cubicBezTo>
                    <a:pt x="40" y="61"/>
                    <a:pt x="37" y="75"/>
                    <a:pt x="35" y="82"/>
                  </a:cubicBezTo>
                  <a:lnTo>
                    <a:pt x="25" y="12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2825750" y="3614738"/>
              <a:ext cx="549275" cy="579438"/>
            </a:xfrm>
            <a:custGeom>
              <a:avLst/>
              <a:gdLst>
                <a:gd name="T0" fmla="*/ 578 w 636"/>
                <a:gd name="T1" fmla="*/ 669 h 669"/>
                <a:gd name="T2" fmla="*/ 578 w 636"/>
                <a:gd name="T3" fmla="*/ 669 h 669"/>
                <a:gd name="T4" fmla="*/ 636 w 636"/>
                <a:gd name="T5" fmla="*/ 516 h 669"/>
                <a:gd name="T6" fmla="*/ 624 w 636"/>
                <a:gd name="T7" fmla="*/ 516 h 669"/>
                <a:gd name="T8" fmla="*/ 500 w 636"/>
                <a:gd name="T9" fmla="*/ 612 h 669"/>
                <a:gd name="T10" fmla="*/ 351 w 636"/>
                <a:gd name="T11" fmla="*/ 627 h 669"/>
                <a:gd name="T12" fmla="*/ 63 w 636"/>
                <a:gd name="T13" fmla="*/ 627 h 669"/>
                <a:gd name="T14" fmla="*/ 306 w 636"/>
                <a:gd name="T15" fmla="*/ 342 h 669"/>
                <a:gd name="T16" fmla="*/ 310 w 636"/>
                <a:gd name="T17" fmla="*/ 334 h 669"/>
                <a:gd name="T18" fmla="*/ 307 w 636"/>
                <a:gd name="T19" fmla="*/ 327 h 669"/>
                <a:gd name="T20" fmla="*/ 84 w 636"/>
                <a:gd name="T21" fmla="*/ 23 h 669"/>
                <a:gd name="T22" fmla="*/ 346 w 636"/>
                <a:gd name="T23" fmla="*/ 23 h 669"/>
                <a:gd name="T24" fmla="*/ 458 w 636"/>
                <a:gd name="T25" fmla="*/ 30 h 669"/>
                <a:gd name="T26" fmla="*/ 563 w 636"/>
                <a:gd name="T27" fmla="*/ 66 h 669"/>
                <a:gd name="T28" fmla="*/ 624 w 636"/>
                <a:gd name="T29" fmla="*/ 134 h 669"/>
                <a:gd name="T30" fmla="*/ 636 w 636"/>
                <a:gd name="T31" fmla="*/ 134 h 669"/>
                <a:gd name="T32" fmla="*/ 578 w 636"/>
                <a:gd name="T33" fmla="*/ 0 h 669"/>
                <a:gd name="T34" fmla="*/ 13 w 636"/>
                <a:gd name="T35" fmla="*/ 0 h 669"/>
                <a:gd name="T36" fmla="*/ 0 w 636"/>
                <a:gd name="T37" fmla="*/ 3 h 669"/>
                <a:gd name="T38" fmla="*/ 0 w 636"/>
                <a:gd name="T39" fmla="*/ 19 h 669"/>
                <a:gd name="T40" fmla="*/ 252 w 636"/>
                <a:gd name="T41" fmla="*/ 365 h 669"/>
                <a:gd name="T42" fmla="*/ 5 w 636"/>
                <a:gd name="T43" fmla="*/ 655 h 669"/>
                <a:gd name="T44" fmla="*/ 0 w 636"/>
                <a:gd name="T45" fmla="*/ 664 h 669"/>
                <a:gd name="T46" fmla="*/ 13 w 636"/>
                <a:gd name="T47" fmla="*/ 669 h 669"/>
                <a:gd name="T48" fmla="*/ 578 w 636"/>
                <a:gd name="T49" fmla="*/ 669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6" h="669">
                  <a:moveTo>
                    <a:pt x="578" y="669"/>
                  </a:moveTo>
                  <a:lnTo>
                    <a:pt x="578" y="669"/>
                  </a:lnTo>
                  <a:lnTo>
                    <a:pt x="636" y="516"/>
                  </a:lnTo>
                  <a:lnTo>
                    <a:pt x="624" y="516"/>
                  </a:lnTo>
                  <a:cubicBezTo>
                    <a:pt x="605" y="566"/>
                    <a:pt x="554" y="598"/>
                    <a:pt x="500" y="612"/>
                  </a:cubicBezTo>
                  <a:cubicBezTo>
                    <a:pt x="489" y="615"/>
                    <a:pt x="443" y="627"/>
                    <a:pt x="351" y="627"/>
                  </a:cubicBezTo>
                  <a:lnTo>
                    <a:pt x="63" y="627"/>
                  </a:lnTo>
                  <a:lnTo>
                    <a:pt x="306" y="342"/>
                  </a:lnTo>
                  <a:cubicBezTo>
                    <a:pt x="309" y="338"/>
                    <a:pt x="310" y="337"/>
                    <a:pt x="310" y="334"/>
                  </a:cubicBezTo>
                  <a:cubicBezTo>
                    <a:pt x="310" y="333"/>
                    <a:pt x="310" y="332"/>
                    <a:pt x="307" y="327"/>
                  </a:cubicBezTo>
                  <a:lnTo>
                    <a:pt x="84" y="23"/>
                  </a:lnTo>
                  <a:lnTo>
                    <a:pt x="346" y="23"/>
                  </a:lnTo>
                  <a:cubicBezTo>
                    <a:pt x="410" y="23"/>
                    <a:pt x="454" y="29"/>
                    <a:pt x="458" y="30"/>
                  </a:cubicBezTo>
                  <a:cubicBezTo>
                    <a:pt x="484" y="34"/>
                    <a:pt x="525" y="42"/>
                    <a:pt x="563" y="66"/>
                  </a:cubicBezTo>
                  <a:cubicBezTo>
                    <a:pt x="575" y="74"/>
                    <a:pt x="608" y="95"/>
                    <a:pt x="624" y="134"/>
                  </a:cubicBezTo>
                  <a:lnTo>
                    <a:pt x="636" y="134"/>
                  </a:lnTo>
                  <a:lnTo>
                    <a:pt x="578" y="0"/>
                  </a:lnTo>
                  <a:lnTo>
                    <a:pt x="13" y="0"/>
                  </a:lnTo>
                  <a:cubicBezTo>
                    <a:pt x="2" y="0"/>
                    <a:pt x="1" y="0"/>
                    <a:pt x="0" y="3"/>
                  </a:cubicBezTo>
                  <a:cubicBezTo>
                    <a:pt x="0" y="4"/>
                    <a:pt x="0" y="13"/>
                    <a:pt x="0" y="19"/>
                  </a:cubicBezTo>
                  <a:lnTo>
                    <a:pt x="252" y="365"/>
                  </a:lnTo>
                  <a:lnTo>
                    <a:pt x="5" y="655"/>
                  </a:lnTo>
                  <a:cubicBezTo>
                    <a:pt x="0" y="661"/>
                    <a:pt x="0" y="663"/>
                    <a:pt x="0" y="664"/>
                  </a:cubicBezTo>
                  <a:cubicBezTo>
                    <a:pt x="0" y="669"/>
                    <a:pt x="4" y="669"/>
                    <a:pt x="13" y="669"/>
                  </a:cubicBezTo>
                  <a:lnTo>
                    <a:pt x="578" y="6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2846388" y="4303713"/>
              <a:ext cx="87313" cy="195263"/>
            </a:xfrm>
            <a:custGeom>
              <a:avLst/>
              <a:gdLst>
                <a:gd name="T0" fmla="*/ 93 w 101"/>
                <a:gd name="T1" fmla="*/ 12 h 224"/>
                <a:gd name="T2" fmla="*/ 93 w 101"/>
                <a:gd name="T3" fmla="*/ 12 h 224"/>
                <a:gd name="T4" fmla="*/ 79 w 101"/>
                <a:gd name="T5" fmla="*/ 0 h 224"/>
                <a:gd name="T6" fmla="*/ 61 w 101"/>
                <a:gd name="T7" fmla="*/ 18 h 224"/>
                <a:gd name="T8" fmla="*/ 74 w 101"/>
                <a:gd name="T9" fmla="*/ 31 h 224"/>
                <a:gd name="T10" fmla="*/ 93 w 101"/>
                <a:gd name="T11" fmla="*/ 12 h 224"/>
                <a:gd name="T12" fmla="*/ 24 w 101"/>
                <a:gd name="T13" fmla="*/ 182 h 224"/>
                <a:gd name="T14" fmla="*/ 24 w 101"/>
                <a:gd name="T15" fmla="*/ 182 h 224"/>
                <a:gd name="T16" fmla="*/ 21 w 101"/>
                <a:gd name="T17" fmla="*/ 196 h 224"/>
                <a:gd name="T18" fmla="*/ 53 w 101"/>
                <a:gd name="T19" fmla="*/ 224 h 224"/>
                <a:gd name="T20" fmla="*/ 101 w 101"/>
                <a:gd name="T21" fmla="*/ 173 h 224"/>
                <a:gd name="T22" fmla="*/ 96 w 101"/>
                <a:gd name="T23" fmla="*/ 169 h 224"/>
                <a:gd name="T24" fmla="*/ 90 w 101"/>
                <a:gd name="T25" fmla="*/ 175 h 224"/>
                <a:gd name="T26" fmla="*/ 54 w 101"/>
                <a:gd name="T27" fmla="*/ 215 h 224"/>
                <a:gd name="T28" fmla="*/ 46 w 101"/>
                <a:gd name="T29" fmla="*/ 203 h 224"/>
                <a:gd name="T30" fmla="*/ 51 w 101"/>
                <a:gd name="T31" fmla="*/ 182 h 224"/>
                <a:gd name="T32" fmla="*/ 62 w 101"/>
                <a:gd name="T33" fmla="*/ 155 h 224"/>
                <a:gd name="T34" fmla="*/ 78 w 101"/>
                <a:gd name="T35" fmla="*/ 113 h 224"/>
                <a:gd name="T36" fmla="*/ 80 w 101"/>
                <a:gd name="T37" fmla="*/ 102 h 224"/>
                <a:gd name="T38" fmla="*/ 49 w 101"/>
                <a:gd name="T39" fmla="*/ 74 h 224"/>
                <a:gd name="T40" fmla="*/ 0 w 101"/>
                <a:gd name="T41" fmla="*/ 125 h 224"/>
                <a:gd name="T42" fmla="*/ 6 w 101"/>
                <a:gd name="T43" fmla="*/ 129 h 224"/>
                <a:gd name="T44" fmla="*/ 12 w 101"/>
                <a:gd name="T45" fmla="*/ 124 h 224"/>
                <a:gd name="T46" fmla="*/ 48 w 101"/>
                <a:gd name="T47" fmla="*/ 83 h 224"/>
                <a:gd name="T48" fmla="*/ 56 w 101"/>
                <a:gd name="T49" fmla="*/ 95 h 224"/>
                <a:gd name="T50" fmla="*/ 46 w 101"/>
                <a:gd name="T51" fmla="*/ 128 h 224"/>
                <a:gd name="T52" fmla="*/ 24 w 101"/>
                <a:gd name="T53" fmla="*/ 18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224">
                  <a:moveTo>
                    <a:pt x="93" y="12"/>
                  </a:moveTo>
                  <a:lnTo>
                    <a:pt x="93" y="12"/>
                  </a:lnTo>
                  <a:cubicBezTo>
                    <a:pt x="93" y="7"/>
                    <a:pt x="89" y="0"/>
                    <a:pt x="79" y="0"/>
                  </a:cubicBezTo>
                  <a:cubicBezTo>
                    <a:pt x="70" y="0"/>
                    <a:pt x="61" y="8"/>
                    <a:pt x="61" y="18"/>
                  </a:cubicBezTo>
                  <a:cubicBezTo>
                    <a:pt x="61" y="24"/>
                    <a:pt x="65" y="31"/>
                    <a:pt x="74" y="31"/>
                  </a:cubicBezTo>
                  <a:cubicBezTo>
                    <a:pt x="84" y="31"/>
                    <a:pt x="93" y="21"/>
                    <a:pt x="93" y="12"/>
                  </a:cubicBezTo>
                  <a:close/>
                  <a:moveTo>
                    <a:pt x="24" y="182"/>
                  </a:moveTo>
                  <a:lnTo>
                    <a:pt x="24" y="182"/>
                  </a:lnTo>
                  <a:cubicBezTo>
                    <a:pt x="23" y="186"/>
                    <a:pt x="21" y="190"/>
                    <a:pt x="21" y="196"/>
                  </a:cubicBezTo>
                  <a:cubicBezTo>
                    <a:pt x="21" y="212"/>
                    <a:pt x="35" y="224"/>
                    <a:pt x="53" y="224"/>
                  </a:cubicBezTo>
                  <a:cubicBezTo>
                    <a:pt x="87" y="224"/>
                    <a:pt x="101" y="178"/>
                    <a:pt x="101" y="173"/>
                  </a:cubicBezTo>
                  <a:cubicBezTo>
                    <a:pt x="101" y="169"/>
                    <a:pt x="97" y="169"/>
                    <a:pt x="96" y="169"/>
                  </a:cubicBezTo>
                  <a:cubicBezTo>
                    <a:pt x="91" y="169"/>
                    <a:pt x="91" y="171"/>
                    <a:pt x="90" y="175"/>
                  </a:cubicBezTo>
                  <a:cubicBezTo>
                    <a:pt x="82" y="201"/>
                    <a:pt x="67" y="215"/>
                    <a:pt x="54" y="215"/>
                  </a:cubicBezTo>
                  <a:cubicBezTo>
                    <a:pt x="48" y="215"/>
                    <a:pt x="46" y="211"/>
                    <a:pt x="46" y="203"/>
                  </a:cubicBezTo>
                  <a:cubicBezTo>
                    <a:pt x="46" y="196"/>
                    <a:pt x="48" y="189"/>
                    <a:pt x="51" y="182"/>
                  </a:cubicBezTo>
                  <a:cubicBezTo>
                    <a:pt x="55" y="173"/>
                    <a:pt x="58" y="164"/>
                    <a:pt x="62" y="155"/>
                  </a:cubicBezTo>
                  <a:cubicBezTo>
                    <a:pt x="65" y="147"/>
                    <a:pt x="77" y="117"/>
                    <a:pt x="78" y="113"/>
                  </a:cubicBezTo>
                  <a:cubicBezTo>
                    <a:pt x="79" y="110"/>
                    <a:pt x="80" y="106"/>
                    <a:pt x="80" y="102"/>
                  </a:cubicBezTo>
                  <a:cubicBezTo>
                    <a:pt x="80" y="86"/>
                    <a:pt x="67" y="74"/>
                    <a:pt x="49" y="74"/>
                  </a:cubicBezTo>
                  <a:cubicBezTo>
                    <a:pt x="15" y="74"/>
                    <a:pt x="0" y="119"/>
                    <a:pt x="0" y="125"/>
                  </a:cubicBezTo>
                  <a:cubicBezTo>
                    <a:pt x="0" y="129"/>
                    <a:pt x="5" y="129"/>
                    <a:pt x="6" y="129"/>
                  </a:cubicBezTo>
                  <a:cubicBezTo>
                    <a:pt x="10" y="129"/>
                    <a:pt x="11" y="128"/>
                    <a:pt x="12" y="124"/>
                  </a:cubicBezTo>
                  <a:cubicBezTo>
                    <a:pt x="20" y="95"/>
                    <a:pt x="35" y="83"/>
                    <a:pt x="48" y="83"/>
                  </a:cubicBezTo>
                  <a:cubicBezTo>
                    <a:pt x="53" y="83"/>
                    <a:pt x="56" y="86"/>
                    <a:pt x="56" y="95"/>
                  </a:cubicBezTo>
                  <a:cubicBezTo>
                    <a:pt x="56" y="103"/>
                    <a:pt x="54" y="108"/>
                    <a:pt x="46" y="128"/>
                  </a:cubicBezTo>
                  <a:lnTo>
                    <a:pt x="24" y="18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970213" y="4384676"/>
              <a:ext cx="212725" cy="77788"/>
            </a:xfrm>
            <a:custGeom>
              <a:avLst/>
              <a:gdLst>
                <a:gd name="T0" fmla="*/ 233 w 246"/>
                <a:gd name="T1" fmla="*/ 17 h 90"/>
                <a:gd name="T2" fmla="*/ 233 w 246"/>
                <a:gd name="T3" fmla="*/ 17 h 90"/>
                <a:gd name="T4" fmla="*/ 246 w 246"/>
                <a:gd name="T5" fmla="*/ 9 h 90"/>
                <a:gd name="T6" fmla="*/ 234 w 246"/>
                <a:gd name="T7" fmla="*/ 0 h 90"/>
                <a:gd name="T8" fmla="*/ 12 w 246"/>
                <a:gd name="T9" fmla="*/ 0 h 90"/>
                <a:gd name="T10" fmla="*/ 0 w 246"/>
                <a:gd name="T11" fmla="*/ 9 h 90"/>
                <a:gd name="T12" fmla="*/ 13 w 246"/>
                <a:gd name="T13" fmla="*/ 17 h 90"/>
                <a:gd name="T14" fmla="*/ 233 w 246"/>
                <a:gd name="T15" fmla="*/ 17 h 90"/>
                <a:gd name="T16" fmla="*/ 234 w 246"/>
                <a:gd name="T17" fmla="*/ 90 h 90"/>
                <a:gd name="T18" fmla="*/ 234 w 246"/>
                <a:gd name="T19" fmla="*/ 90 h 90"/>
                <a:gd name="T20" fmla="*/ 246 w 246"/>
                <a:gd name="T21" fmla="*/ 82 h 90"/>
                <a:gd name="T22" fmla="*/ 233 w 246"/>
                <a:gd name="T23" fmla="*/ 74 h 90"/>
                <a:gd name="T24" fmla="*/ 13 w 246"/>
                <a:gd name="T25" fmla="*/ 74 h 90"/>
                <a:gd name="T26" fmla="*/ 0 w 246"/>
                <a:gd name="T27" fmla="*/ 82 h 90"/>
                <a:gd name="T28" fmla="*/ 12 w 246"/>
                <a:gd name="T29" fmla="*/ 90 h 90"/>
                <a:gd name="T30" fmla="*/ 234 w 246"/>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90">
                  <a:moveTo>
                    <a:pt x="233" y="17"/>
                  </a:moveTo>
                  <a:lnTo>
                    <a:pt x="233" y="17"/>
                  </a:lnTo>
                  <a:cubicBezTo>
                    <a:pt x="238" y="17"/>
                    <a:pt x="246" y="17"/>
                    <a:pt x="246" y="9"/>
                  </a:cubicBezTo>
                  <a:cubicBezTo>
                    <a:pt x="246" y="0"/>
                    <a:pt x="238" y="0"/>
                    <a:pt x="234" y="0"/>
                  </a:cubicBezTo>
                  <a:lnTo>
                    <a:pt x="12" y="0"/>
                  </a:lnTo>
                  <a:cubicBezTo>
                    <a:pt x="8" y="0"/>
                    <a:pt x="0" y="0"/>
                    <a:pt x="0" y="9"/>
                  </a:cubicBezTo>
                  <a:cubicBezTo>
                    <a:pt x="0" y="17"/>
                    <a:pt x="8" y="17"/>
                    <a:pt x="13" y="17"/>
                  </a:cubicBezTo>
                  <a:lnTo>
                    <a:pt x="233" y="17"/>
                  </a:lnTo>
                  <a:close/>
                  <a:moveTo>
                    <a:pt x="234" y="90"/>
                  </a:moveTo>
                  <a:lnTo>
                    <a:pt x="234" y="90"/>
                  </a:lnTo>
                  <a:cubicBezTo>
                    <a:pt x="238" y="90"/>
                    <a:pt x="246" y="90"/>
                    <a:pt x="246" y="82"/>
                  </a:cubicBezTo>
                  <a:cubicBezTo>
                    <a:pt x="246" y="74"/>
                    <a:pt x="238" y="74"/>
                    <a:pt x="233" y="74"/>
                  </a:cubicBezTo>
                  <a:lnTo>
                    <a:pt x="13" y="74"/>
                  </a:lnTo>
                  <a:cubicBezTo>
                    <a:pt x="8" y="74"/>
                    <a:pt x="0" y="74"/>
                    <a:pt x="0" y="82"/>
                  </a:cubicBezTo>
                  <a:cubicBezTo>
                    <a:pt x="0" y="90"/>
                    <a:pt x="8" y="90"/>
                    <a:pt x="12" y="90"/>
                  </a:cubicBezTo>
                  <a:lnTo>
                    <a:pt x="234" y="9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35325" y="4303713"/>
              <a:ext cx="104775" cy="192088"/>
            </a:xfrm>
            <a:custGeom>
              <a:avLst/>
              <a:gdLst>
                <a:gd name="T0" fmla="*/ 75 w 121"/>
                <a:gd name="T1" fmla="*/ 10 h 222"/>
                <a:gd name="T2" fmla="*/ 75 w 121"/>
                <a:gd name="T3" fmla="*/ 10 h 222"/>
                <a:gd name="T4" fmla="*/ 65 w 121"/>
                <a:gd name="T5" fmla="*/ 0 h 222"/>
                <a:gd name="T6" fmla="*/ 0 w 121"/>
                <a:gd name="T7" fmla="*/ 22 h 222"/>
                <a:gd name="T8" fmla="*/ 0 w 121"/>
                <a:gd name="T9" fmla="*/ 34 h 222"/>
                <a:gd name="T10" fmla="*/ 48 w 121"/>
                <a:gd name="T11" fmla="*/ 24 h 222"/>
                <a:gd name="T12" fmla="*/ 48 w 121"/>
                <a:gd name="T13" fmla="*/ 195 h 222"/>
                <a:gd name="T14" fmla="*/ 15 w 121"/>
                <a:gd name="T15" fmla="*/ 210 h 222"/>
                <a:gd name="T16" fmla="*/ 2 w 121"/>
                <a:gd name="T17" fmla="*/ 210 h 222"/>
                <a:gd name="T18" fmla="*/ 2 w 121"/>
                <a:gd name="T19" fmla="*/ 222 h 222"/>
                <a:gd name="T20" fmla="*/ 61 w 121"/>
                <a:gd name="T21" fmla="*/ 221 h 222"/>
                <a:gd name="T22" fmla="*/ 121 w 121"/>
                <a:gd name="T23" fmla="*/ 222 h 222"/>
                <a:gd name="T24" fmla="*/ 121 w 121"/>
                <a:gd name="T25" fmla="*/ 210 h 222"/>
                <a:gd name="T26" fmla="*/ 109 w 121"/>
                <a:gd name="T27" fmla="*/ 210 h 222"/>
                <a:gd name="T28" fmla="*/ 75 w 121"/>
                <a:gd name="T29" fmla="*/ 195 h 222"/>
                <a:gd name="T30" fmla="*/ 75 w 121"/>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10"/>
                  </a:moveTo>
                  <a:lnTo>
                    <a:pt x="75" y="10"/>
                  </a:lnTo>
                  <a:cubicBezTo>
                    <a:pt x="75" y="1"/>
                    <a:pt x="74" y="0"/>
                    <a:pt x="65" y="0"/>
                  </a:cubicBezTo>
                  <a:cubicBezTo>
                    <a:pt x="44" y="21"/>
                    <a:pt x="13"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1" y="221"/>
                  </a:cubicBezTo>
                  <a:cubicBezTo>
                    <a:pt x="72" y="221"/>
                    <a:pt x="114" y="222"/>
                    <a:pt x="121" y="222"/>
                  </a:cubicBezTo>
                  <a:lnTo>
                    <a:pt x="121"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440113" y="3697288"/>
              <a:ext cx="96838" cy="412750"/>
            </a:xfrm>
            <a:custGeom>
              <a:avLst/>
              <a:gdLst>
                <a:gd name="T0" fmla="*/ 111 w 111"/>
                <a:gd name="T1" fmla="*/ 474 h 478"/>
                <a:gd name="T2" fmla="*/ 111 w 111"/>
                <a:gd name="T3" fmla="*/ 474 h 478"/>
                <a:gd name="T4" fmla="*/ 103 w 111"/>
                <a:gd name="T5" fmla="*/ 463 h 478"/>
                <a:gd name="T6" fmla="*/ 28 w 111"/>
                <a:gd name="T7" fmla="*/ 239 h 478"/>
                <a:gd name="T8" fmla="*/ 104 w 111"/>
                <a:gd name="T9" fmla="*/ 13 h 478"/>
                <a:gd name="T10" fmla="*/ 111 w 111"/>
                <a:gd name="T11" fmla="*/ 5 h 478"/>
                <a:gd name="T12" fmla="*/ 106 w 111"/>
                <a:gd name="T13" fmla="*/ 0 h 478"/>
                <a:gd name="T14" fmla="*/ 30 w 111"/>
                <a:gd name="T15" fmla="*/ 94 h 478"/>
                <a:gd name="T16" fmla="*/ 0 w 111"/>
                <a:gd name="T17" fmla="*/ 239 h 478"/>
                <a:gd name="T18" fmla="*/ 31 w 111"/>
                <a:gd name="T19" fmla="*/ 389 h 478"/>
                <a:gd name="T20" fmla="*/ 106 w 111"/>
                <a:gd name="T21" fmla="*/ 478 h 478"/>
                <a:gd name="T22" fmla="*/ 111 w 111"/>
                <a:gd name="T23" fmla="*/ 47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4"/>
                  </a:moveTo>
                  <a:lnTo>
                    <a:pt x="111" y="474"/>
                  </a:lnTo>
                  <a:cubicBezTo>
                    <a:pt x="111" y="472"/>
                    <a:pt x="111" y="471"/>
                    <a:pt x="103" y="463"/>
                  </a:cubicBezTo>
                  <a:cubicBezTo>
                    <a:pt x="43" y="403"/>
                    <a:pt x="28" y="313"/>
                    <a:pt x="28" y="239"/>
                  </a:cubicBezTo>
                  <a:cubicBezTo>
                    <a:pt x="28" y="156"/>
                    <a:pt x="46" y="73"/>
                    <a:pt x="104" y="13"/>
                  </a:cubicBezTo>
                  <a:cubicBezTo>
                    <a:pt x="111" y="8"/>
                    <a:pt x="111" y="7"/>
                    <a:pt x="111" y="5"/>
                  </a:cubicBezTo>
                  <a:cubicBezTo>
                    <a:pt x="111" y="2"/>
                    <a:pt x="109" y="0"/>
                    <a:pt x="106" y="0"/>
                  </a:cubicBezTo>
                  <a:cubicBezTo>
                    <a:pt x="101" y="0"/>
                    <a:pt x="58" y="33"/>
                    <a:pt x="30" y="94"/>
                  </a:cubicBezTo>
                  <a:cubicBezTo>
                    <a:pt x="6" y="146"/>
                    <a:pt x="0" y="199"/>
                    <a:pt x="0" y="239"/>
                  </a:cubicBezTo>
                  <a:cubicBezTo>
                    <a:pt x="0" y="277"/>
                    <a:pt x="5" y="335"/>
                    <a:pt x="31" y="389"/>
                  </a:cubicBezTo>
                  <a:cubicBezTo>
                    <a:pt x="60" y="447"/>
                    <a:pt x="101" y="478"/>
                    <a:pt x="106" y="478"/>
                  </a:cubicBezTo>
                  <a:cubicBezTo>
                    <a:pt x="109" y="478"/>
                    <a:pt x="111" y="477"/>
                    <a:pt x="111" y="47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p:nvSpPr>
          <p:spPr bwMode="auto">
            <a:xfrm>
              <a:off x="3916363" y="3878263"/>
              <a:ext cx="87313" cy="193675"/>
            </a:xfrm>
            <a:custGeom>
              <a:avLst/>
              <a:gdLst>
                <a:gd name="T0" fmla="*/ 93 w 102"/>
                <a:gd name="T1" fmla="*/ 13 h 225"/>
                <a:gd name="T2" fmla="*/ 93 w 102"/>
                <a:gd name="T3" fmla="*/ 13 h 225"/>
                <a:gd name="T4" fmla="*/ 80 w 102"/>
                <a:gd name="T5" fmla="*/ 0 h 225"/>
                <a:gd name="T6" fmla="*/ 61 w 102"/>
                <a:gd name="T7" fmla="*/ 19 h 225"/>
                <a:gd name="T8" fmla="*/ 74 w 102"/>
                <a:gd name="T9" fmla="*/ 31 h 225"/>
                <a:gd name="T10" fmla="*/ 93 w 102"/>
                <a:gd name="T11" fmla="*/ 13 h 225"/>
                <a:gd name="T12" fmla="*/ 25 w 102"/>
                <a:gd name="T13" fmla="*/ 183 h 225"/>
                <a:gd name="T14" fmla="*/ 25 w 102"/>
                <a:gd name="T15" fmla="*/ 183 h 225"/>
                <a:gd name="T16" fmla="*/ 22 w 102"/>
                <a:gd name="T17" fmla="*/ 197 h 225"/>
                <a:gd name="T18" fmla="*/ 53 w 102"/>
                <a:gd name="T19" fmla="*/ 225 h 225"/>
                <a:gd name="T20" fmla="*/ 102 w 102"/>
                <a:gd name="T21" fmla="*/ 174 h 225"/>
                <a:gd name="T22" fmla="*/ 96 w 102"/>
                <a:gd name="T23" fmla="*/ 169 h 225"/>
                <a:gd name="T24" fmla="*/ 90 w 102"/>
                <a:gd name="T25" fmla="*/ 175 h 225"/>
                <a:gd name="T26" fmla="*/ 54 w 102"/>
                <a:gd name="T27" fmla="*/ 216 h 225"/>
                <a:gd name="T28" fmla="*/ 46 w 102"/>
                <a:gd name="T29" fmla="*/ 204 h 225"/>
                <a:gd name="T30" fmla="*/ 51 w 102"/>
                <a:gd name="T31" fmla="*/ 183 h 225"/>
                <a:gd name="T32" fmla="*/ 62 w 102"/>
                <a:gd name="T33" fmla="*/ 156 h 225"/>
                <a:gd name="T34" fmla="*/ 79 w 102"/>
                <a:gd name="T35" fmla="*/ 113 h 225"/>
                <a:gd name="T36" fmla="*/ 81 w 102"/>
                <a:gd name="T37" fmla="*/ 103 h 225"/>
                <a:gd name="T38" fmla="*/ 49 w 102"/>
                <a:gd name="T39" fmla="*/ 74 h 225"/>
                <a:gd name="T40" fmla="*/ 0 w 102"/>
                <a:gd name="T41" fmla="*/ 125 h 225"/>
                <a:gd name="T42" fmla="*/ 6 w 102"/>
                <a:gd name="T43" fmla="*/ 130 h 225"/>
                <a:gd name="T44" fmla="*/ 12 w 102"/>
                <a:gd name="T45" fmla="*/ 124 h 225"/>
                <a:gd name="T46" fmla="*/ 48 w 102"/>
                <a:gd name="T47" fmla="*/ 84 h 225"/>
                <a:gd name="T48" fmla="*/ 56 w 102"/>
                <a:gd name="T49" fmla="*/ 95 h 225"/>
                <a:gd name="T50" fmla="*/ 46 w 102"/>
                <a:gd name="T51" fmla="*/ 129 h 225"/>
                <a:gd name="T52" fmla="*/ 25 w 102"/>
                <a:gd name="T53" fmla="*/ 18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225">
                  <a:moveTo>
                    <a:pt x="93" y="13"/>
                  </a:moveTo>
                  <a:lnTo>
                    <a:pt x="93" y="13"/>
                  </a:lnTo>
                  <a:cubicBezTo>
                    <a:pt x="93" y="8"/>
                    <a:pt x="89" y="0"/>
                    <a:pt x="80" y="0"/>
                  </a:cubicBezTo>
                  <a:cubicBezTo>
                    <a:pt x="70" y="0"/>
                    <a:pt x="61" y="9"/>
                    <a:pt x="61" y="19"/>
                  </a:cubicBezTo>
                  <a:cubicBezTo>
                    <a:pt x="61" y="24"/>
                    <a:pt x="65" y="31"/>
                    <a:pt x="74" y="31"/>
                  </a:cubicBezTo>
                  <a:cubicBezTo>
                    <a:pt x="84" y="31"/>
                    <a:pt x="93" y="22"/>
                    <a:pt x="93" y="13"/>
                  </a:cubicBezTo>
                  <a:close/>
                  <a:moveTo>
                    <a:pt x="25" y="183"/>
                  </a:moveTo>
                  <a:lnTo>
                    <a:pt x="25" y="183"/>
                  </a:lnTo>
                  <a:cubicBezTo>
                    <a:pt x="23" y="187"/>
                    <a:pt x="22" y="191"/>
                    <a:pt x="22" y="197"/>
                  </a:cubicBezTo>
                  <a:cubicBezTo>
                    <a:pt x="22" y="212"/>
                    <a:pt x="35" y="225"/>
                    <a:pt x="53" y="225"/>
                  </a:cubicBezTo>
                  <a:cubicBezTo>
                    <a:pt x="87" y="225"/>
                    <a:pt x="102" y="179"/>
                    <a:pt x="102" y="174"/>
                  </a:cubicBezTo>
                  <a:cubicBezTo>
                    <a:pt x="102" y="169"/>
                    <a:pt x="97" y="169"/>
                    <a:pt x="96" y="169"/>
                  </a:cubicBezTo>
                  <a:cubicBezTo>
                    <a:pt x="92" y="169"/>
                    <a:pt x="91" y="172"/>
                    <a:pt x="90" y="175"/>
                  </a:cubicBezTo>
                  <a:cubicBezTo>
                    <a:pt x="82" y="202"/>
                    <a:pt x="67" y="216"/>
                    <a:pt x="54" y="216"/>
                  </a:cubicBezTo>
                  <a:cubicBezTo>
                    <a:pt x="48" y="216"/>
                    <a:pt x="46" y="211"/>
                    <a:pt x="46" y="204"/>
                  </a:cubicBezTo>
                  <a:cubicBezTo>
                    <a:pt x="46" y="196"/>
                    <a:pt x="48" y="190"/>
                    <a:pt x="51" y="183"/>
                  </a:cubicBezTo>
                  <a:cubicBezTo>
                    <a:pt x="55" y="174"/>
                    <a:pt x="58" y="164"/>
                    <a:pt x="62" y="156"/>
                  </a:cubicBezTo>
                  <a:cubicBezTo>
                    <a:pt x="65" y="148"/>
                    <a:pt x="77" y="117"/>
                    <a:pt x="79" y="113"/>
                  </a:cubicBezTo>
                  <a:cubicBezTo>
                    <a:pt x="80" y="110"/>
                    <a:pt x="81" y="106"/>
                    <a:pt x="81" y="103"/>
                  </a:cubicBezTo>
                  <a:cubicBezTo>
                    <a:pt x="81" y="87"/>
                    <a:pt x="67" y="74"/>
                    <a:pt x="49" y="74"/>
                  </a:cubicBezTo>
                  <a:cubicBezTo>
                    <a:pt x="16" y="74"/>
                    <a:pt x="0" y="120"/>
                    <a:pt x="0" y="125"/>
                  </a:cubicBezTo>
                  <a:cubicBezTo>
                    <a:pt x="0" y="130"/>
                    <a:pt x="5" y="130"/>
                    <a:pt x="6" y="130"/>
                  </a:cubicBezTo>
                  <a:cubicBezTo>
                    <a:pt x="11" y="130"/>
                    <a:pt x="11" y="128"/>
                    <a:pt x="12" y="124"/>
                  </a:cubicBezTo>
                  <a:cubicBezTo>
                    <a:pt x="21" y="96"/>
                    <a:pt x="35" y="84"/>
                    <a:pt x="48" y="84"/>
                  </a:cubicBezTo>
                  <a:cubicBezTo>
                    <a:pt x="53" y="84"/>
                    <a:pt x="56" y="86"/>
                    <a:pt x="56" y="95"/>
                  </a:cubicBezTo>
                  <a:cubicBezTo>
                    <a:pt x="56" y="103"/>
                    <a:pt x="54" y="108"/>
                    <a:pt x="46" y="129"/>
                  </a:cubicBezTo>
                  <a:lnTo>
                    <a:pt x="25"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167188" y="3895726"/>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3" y="19"/>
                    <a:pt x="292" y="19"/>
                    <a:pt x="292" y="9"/>
                  </a:cubicBezTo>
                  <a:cubicBezTo>
                    <a:pt x="292" y="0"/>
                    <a:pt x="283" y="0"/>
                    <a:pt x="275" y="0"/>
                  </a:cubicBezTo>
                  <a:lnTo>
                    <a:pt x="17" y="0"/>
                  </a:lnTo>
                  <a:cubicBezTo>
                    <a:pt x="8" y="0"/>
                    <a:pt x="0" y="0"/>
                    <a:pt x="0" y="9"/>
                  </a:cubicBezTo>
                  <a:cubicBezTo>
                    <a:pt x="0" y="19"/>
                    <a:pt x="8"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4945063" y="3697288"/>
              <a:ext cx="95250" cy="412750"/>
            </a:xfrm>
            <a:custGeom>
              <a:avLst/>
              <a:gdLst>
                <a:gd name="T0" fmla="*/ 111 w 111"/>
                <a:gd name="T1" fmla="*/ 239 h 478"/>
                <a:gd name="T2" fmla="*/ 111 w 111"/>
                <a:gd name="T3" fmla="*/ 239 h 478"/>
                <a:gd name="T4" fmla="*/ 80 w 111"/>
                <a:gd name="T5" fmla="*/ 90 h 478"/>
                <a:gd name="T6" fmla="*/ 5 w 111"/>
                <a:gd name="T7" fmla="*/ 0 h 478"/>
                <a:gd name="T8" fmla="*/ 0 w 111"/>
                <a:gd name="T9" fmla="*/ 5 h 478"/>
                <a:gd name="T10" fmla="*/ 9 w 111"/>
                <a:gd name="T11" fmla="*/ 16 h 478"/>
                <a:gd name="T12" fmla="*/ 83 w 111"/>
                <a:gd name="T13" fmla="*/ 239 h 478"/>
                <a:gd name="T14" fmla="*/ 6 w 111"/>
                <a:gd name="T15" fmla="*/ 465 h 478"/>
                <a:gd name="T16" fmla="*/ 0 w 111"/>
                <a:gd name="T17" fmla="*/ 474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6" y="144"/>
                    <a:pt x="80" y="90"/>
                  </a:cubicBezTo>
                  <a:cubicBezTo>
                    <a:pt x="51" y="31"/>
                    <a:pt x="10" y="0"/>
                    <a:pt x="5" y="0"/>
                  </a:cubicBezTo>
                  <a:cubicBezTo>
                    <a:pt x="2" y="0"/>
                    <a:pt x="0" y="2"/>
                    <a:pt x="0" y="5"/>
                  </a:cubicBezTo>
                  <a:cubicBezTo>
                    <a:pt x="0" y="7"/>
                    <a:pt x="0" y="8"/>
                    <a:pt x="9" y="16"/>
                  </a:cubicBezTo>
                  <a:cubicBezTo>
                    <a:pt x="56" y="63"/>
                    <a:pt x="83" y="139"/>
                    <a:pt x="83" y="239"/>
                  </a:cubicBezTo>
                  <a:cubicBezTo>
                    <a:pt x="83" y="321"/>
                    <a:pt x="66" y="405"/>
                    <a:pt x="6" y="465"/>
                  </a:cubicBezTo>
                  <a:cubicBezTo>
                    <a:pt x="0" y="471"/>
                    <a:pt x="0" y="472"/>
                    <a:pt x="0" y="474"/>
                  </a:cubicBezTo>
                  <a:cubicBezTo>
                    <a:pt x="0" y="476"/>
                    <a:pt x="2" y="478"/>
                    <a:pt x="5" y="478"/>
                  </a:cubicBezTo>
                  <a:cubicBezTo>
                    <a:pt x="10" y="478"/>
                    <a:pt x="53" y="446"/>
                    <a:pt x="81" y="385"/>
                  </a:cubicBezTo>
                  <a:cubicBezTo>
                    <a:pt x="105" y="333"/>
                    <a:pt x="111" y="280"/>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100638" y="3644901"/>
              <a:ext cx="127000" cy="190500"/>
            </a:xfrm>
            <a:custGeom>
              <a:avLst/>
              <a:gdLst>
                <a:gd name="T0" fmla="*/ 148 w 148"/>
                <a:gd name="T1" fmla="*/ 161 h 221"/>
                <a:gd name="T2" fmla="*/ 148 w 148"/>
                <a:gd name="T3" fmla="*/ 161 h 221"/>
                <a:gd name="T4" fmla="*/ 136 w 148"/>
                <a:gd name="T5" fmla="*/ 161 h 221"/>
                <a:gd name="T6" fmla="*/ 128 w 148"/>
                <a:gd name="T7" fmla="*/ 191 h 221"/>
                <a:gd name="T8" fmla="*/ 95 w 148"/>
                <a:gd name="T9" fmla="*/ 193 h 221"/>
                <a:gd name="T10" fmla="*/ 33 w 148"/>
                <a:gd name="T11" fmla="*/ 193 h 221"/>
                <a:gd name="T12" fmla="*/ 100 w 148"/>
                <a:gd name="T13" fmla="*/ 137 h 221"/>
                <a:gd name="T14" fmla="*/ 148 w 148"/>
                <a:gd name="T15" fmla="*/ 65 h 221"/>
                <a:gd name="T16" fmla="*/ 70 w 148"/>
                <a:gd name="T17" fmla="*/ 0 h 221"/>
                <a:gd name="T18" fmla="*/ 0 w 148"/>
                <a:gd name="T19" fmla="*/ 59 h 221"/>
                <a:gd name="T20" fmla="*/ 18 w 148"/>
                <a:gd name="T21" fmla="*/ 78 h 221"/>
                <a:gd name="T22" fmla="*/ 35 w 148"/>
                <a:gd name="T23" fmla="*/ 60 h 221"/>
                <a:gd name="T24" fmla="*/ 16 w 148"/>
                <a:gd name="T25" fmla="*/ 43 h 221"/>
                <a:gd name="T26" fmla="*/ 64 w 148"/>
                <a:gd name="T27" fmla="*/ 12 h 221"/>
                <a:gd name="T28" fmla="*/ 115 w 148"/>
                <a:gd name="T29" fmla="*/ 65 h 221"/>
                <a:gd name="T30" fmla="*/ 84 w 148"/>
                <a:gd name="T31" fmla="*/ 129 h 221"/>
                <a:gd name="T32" fmla="*/ 3 w 148"/>
                <a:gd name="T33" fmla="*/ 208 h 221"/>
                <a:gd name="T34" fmla="*/ 0 w 148"/>
                <a:gd name="T35" fmla="*/ 221 h 221"/>
                <a:gd name="T36" fmla="*/ 138 w 148"/>
                <a:gd name="T37" fmla="*/ 221 h 221"/>
                <a:gd name="T38" fmla="*/ 148 w 148"/>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1">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4"/>
                    <a:pt x="112" y="0"/>
                    <a:pt x="70" y="0"/>
                  </a:cubicBezTo>
                  <a:cubicBezTo>
                    <a:pt x="28" y="0"/>
                    <a:pt x="0" y="29"/>
                    <a:pt x="0" y="59"/>
                  </a:cubicBezTo>
                  <a:cubicBezTo>
                    <a:pt x="0" y="76"/>
                    <a:pt x="14" y="78"/>
                    <a:pt x="18" y="78"/>
                  </a:cubicBezTo>
                  <a:cubicBezTo>
                    <a:pt x="26" y="78"/>
                    <a:pt x="35" y="72"/>
                    <a:pt x="35" y="60"/>
                  </a:cubicBezTo>
                  <a:cubicBezTo>
                    <a:pt x="35" y="54"/>
                    <a:pt x="33" y="43"/>
                    <a:pt x="16" y="43"/>
                  </a:cubicBezTo>
                  <a:cubicBezTo>
                    <a:pt x="26" y="19"/>
                    <a:pt x="49" y="12"/>
                    <a:pt x="64" y="12"/>
                  </a:cubicBezTo>
                  <a:cubicBezTo>
                    <a:pt x="98" y="12"/>
                    <a:pt x="115" y="38"/>
                    <a:pt x="115" y="65"/>
                  </a:cubicBezTo>
                  <a:cubicBezTo>
                    <a:pt x="115" y="94"/>
                    <a:pt x="95" y="117"/>
                    <a:pt x="84" y="129"/>
                  </a:cubicBezTo>
                  <a:lnTo>
                    <a:pt x="3" y="208"/>
                  </a:lnTo>
                  <a:cubicBezTo>
                    <a:pt x="0" y="211"/>
                    <a:pt x="0" y="212"/>
                    <a:pt x="0" y="221"/>
                  </a:cubicBezTo>
                  <a:lnTo>
                    <a:pt x="138" y="221"/>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1260475" y="5097463"/>
              <a:ext cx="274638" cy="96838"/>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1760538" y="4694238"/>
              <a:ext cx="134938" cy="274638"/>
            </a:xfrm>
            <a:custGeom>
              <a:avLst/>
              <a:gdLst>
                <a:gd name="T0" fmla="*/ 98 w 157"/>
                <a:gd name="T1" fmla="*/ 12 h 318"/>
                <a:gd name="T2" fmla="*/ 98 w 157"/>
                <a:gd name="T3" fmla="*/ 12 h 318"/>
                <a:gd name="T4" fmla="*/ 87 w 157"/>
                <a:gd name="T5" fmla="*/ 0 h 318"/>
                <a:gd name="T6" fmla="*/ 0 w 157"/>
                <a:gd name="T7" fmla="*/ 31 h 318"/>
                <a:gd name="T8" fmla="*/ 0 w 157"/>
                <a:gd name="T9" fmla="*/ 45 h 318"/>
                <a:gd name="T10" fmla="*/ 62 w 157"/>
                <a:gd name="T11" fmla="*/ 33 h 318"/>
                <a:gd name="T12" fmla="*/ 62 w 157"/>
                <a:gd name="T13" fmla="*/ 281 h 318"/>
                <a:gd name="T14" fmla="*/ 18 w 157"/>
                <a:gd name="T15" fmla="*/ 304 h 318"/>
                <a:gd name="T16" fmla="*/ 2 w 157"/>
                <a:gd name="T17" fmla="*/ 304 h 318"/>
                <a:gd name="T18" fmla="*/ 2 w 157"/>
                <a:gd name="T19" fmla="*/ 318 h 318"/>
                <a:gd name="T20" fmla="*/ 80 w 157"/>
                <a:gd name="T21" fmla="*/ 317 h 318"/>
                <a:gd name="T22" fmla="*/ 157 w 157"/>
                <a:gd name="T23" fmla="*/ 318 h 318"/>
                <a:gd name="T24" fmla="*/ 157 w 157"/>
                <a:gd name="T25" fmla="*/ 304 h 318"/>
                <a:gd name="T26" fmla="*/ 142 w 157"/>
                <a:gd name="T27" fmla="*/ 304 h 318"/>
                <a:gd name="T28" fmla="*/ 98 w 157"/>
                <a:gd name="T29" fmla="*/ 281 h 318"/>
                <a:gd name="T30" fmla="*/ 98 w 157"/>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318">
                  <a:moveTo>
                    <a:pt x="98" y="12"/>
                  </a:moveTo>
                  <a:lnTo>
                    <a:pt x="98" y="12"/>
                  </a:lnTo>
                  <a:cubicBezTo>
                    <a:pt x="98" y="1"/>
                    <a:pt x="98" y="0"/>
                    <a:pt x="87" y="0"/>
                  </a:cubicBezTo>
                  <a:cubicBezTo>
                    <a:pt x="57" y="31"/>
                    <a:pt x="15" y="31"/>
                    <a:pt x="0" y="31"/>
                  </a:cubicBezTo>
                  <a:lnTo>
                    <a:pt x="0" y="45"/>
                  </a:lnTo>
                  <a:cubicBezTo>
                    <a:pt x="9" y="45"/>
                    <a:pt x="37" y="45"/>
                    <a:pt x="62" y="33"/>
                  </a:cubicBezTo>
                  <a:lnTo>
                    <a:pt x="62" y="281"/>
                  </a:lnTo>
                  <a:cubicBezTo>
                    <a:pt x="62" y="298"/>
                    <a:pt x="61" y="304"/>
                    <a:pt x="18" y="304"/>
                  </a:cubicBezTo>
                  <a:lnTo>
                    <a:pt x="2" y="304"/>
                  </a:lnTo>
                  <a:lnTo>
                    <a:pt x="2" y="318"/>
                  </a:lnTo>
                  <a:cubicBezTo>
                    <a:pt x="19" y="317"/>
                    <a:pt x="61" y="317"/>
                    <a:pt x="80" y="317"/>
                  </a:cubicBezTo>
                  <a:cubicBezTo>
                    <a:pt x="99" y="317"/>
                    <a:pt x="141" y="317"/>
                    <a:pt x="157" y="318"/>
                  </a:cubicBezTo>
                  <a:lnTo>
                    <a:pt x="157" y="304"/>
                  </a:lnTo>
                  <a:lnTo>
                    <a:pt x="142" y="304"/>
                  </a:lnTo>
                  <a:cubicBezTo>
                    <a:pt x="99"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722438" y="5145088"/>
              <a:ext cx="2063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743075" y="5257801"/>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40 w 191"/>
                <a:gd name="T35" fmla="*/ 158 h 328"/>
                <a:gd name="T36" fmla="*/ 148 w 191"/>
                <a:gd name="T37" fmla="*/ 219 h 328"/>
                <a:gd name="T38" fmla="*/ 137 w 191"/>
                <a:gd name="T39" fmla="*/ 284 h 328"/>
                <a:gd name="T40" fmla="*/ 86 w 191"/>
                <a:gd name="T41" fmla="*/ 315 h 328"/>
                <a:gd name="T42" fmla="*/ 15 w 191"/>
                <a:gd name="T43" fmla="*/ 262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5"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3" y="153"/>
                    <a:pt x="60" y="128"/>
                    <a:pt x="99" y="128"/>
                  </a:cubicBezTo>
                  <a:cubicBezTo>
                    <a:pt x="124" y="128"/>
                    <a:pt x="136" y="150"/>
                    <a:pt x="140" y="158"/>
                  </a:cubicBezTo>
                  <a:cubicBezTo>
                    <a:pt x="147" y="176"/>
                    <a:pt x="148" y="195"/>
                    <a:pt x="148" y="219"/>
                  </a:cubicBezTo>
                  <a:cubicBezTo>
                    <a:pt x="148" y="235"/>
                    <a:pt x="148" y="264"/>
                    <a:pt x="137" y="284"/>
                  </a:cubicBezTo>
                  <a:cubicBezTo>
                    <a:pt x="125" y="303"/>
                    <a:pt x="108" y="315"/>
                    <a:pt x="86" y="315"/>
                  </a:cubicBezTo>
                  <a:cubicBezTo>
                    <a:pt x="51" y="315"/>
                    <a:pt x="23" y="290"/>
                    <a:pt x="15" y="262"/>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132013" y="5046663"/>
              <a:ext cx="200025" cy="200025"/>
            </a:xfrm>
            <a:custGeom>
              <a:avLst/>
              <a:gdLst>
                <a:gd name="T0" fmla="*/ 116 w 231"/>
                <a:gd name="T1" fmla="*/ 102 h 231"/>
                <a:gd name="T2" fmla="*/ 116 w 231"/>
                <a:gd name="T3" fmla="*/ 102 h 231"/>
                <a:gd name="T4" fmla="*/ 20 w 231"/>
                <a:gd name="T5" fmla="*/ 7 h 231"/>
                <a:gd name="T6" fmla="*/ 10 w 231"/>
                <a:gd name="T7" fmla="*/ 0 h 231"/>
                <a:gd name="T8" fmla="*/ 0 w 231"/>
                <a:gd name="T9" fmla="*/ 10 h 231"/>
                <a:gd name="T10" fmla="*/ 6 w 231"/>
                <a:gd name="T11" fmla="*/ 19 h 231"/>
                <a:gd name="T12" fmla="*/ 102 w 231"/>
                <a:gd name="T13" fmla="*/ 115 h 231"/>
                <a:gd name="T14" fmla="*/ 6 w 231"/>
                <a:gd name="T15" fmla="*/ 211 h 231"/>
                <a:gd name="T16" fmla="*/ 0 w 231"/>
                <a:gd name="T17" fmla="*/ 221 h 231"/>
                <a:gd name="T18" fmla="*/ 10 w 231"/>
                <a:gd name="T19" fmla="*/ 231 h 231"/>
                <a:gd name="T20" fmla="*/ 20 w 231"/>
                <a:gd name="T21" fmla="*/ 224 h 231"/>
                <a:gd name="T22" fmla="*/ 115 w 231"/>
                <a:gd name="T23" fmla="*/ 129 h 231"/>
                <a:gd name="T24" fmla="*/ 214 w 231"/>
                <a:gd name="T25" fmla="*/ 228 h 231"/>
                <a:gd name="T26" fmla="*/ 221 w 231"/>
                <a:gd name="T27" fmla="*/ 231 h 231"/>
                <a:gd name="T28" fmla="*/ 231 w 231"/>
                <a:gd name="T29" fmla="*/ 221 h 231"/>
                <a:gd name="T30" fmla="*/ 230 w 231"/>
                <a:gd name="T31" fmla="*/ 216 h 231"/>
                <a:gd name="T32" fmla="*/ 129 w 231"/>
                <a:gd name="T33" fmla="*/ 115 h 231"/>
                <a:gd name="T34" fmla="*/ 217 w 231"/>
                <a:gd name="T35" fmla="*/ 28 h 231"/>
                <a:gd name="T36" fmla="*/ 229 w 231"/>
                <a:gd name="T37" fmla="*/ 16 h 231"/>
                <a:gd name="T38" fmla="*/ 231 w 231"/>
                <a:gd name="T39" fmla="*/ 10 h 231"/>
                <a:gd name="T40" fmla="*/ 221 w 231"/>
                <a:gd name="T41" fmla="*/ 0 h 231"/>
                <a:gd name="T42" fmla="*/ 210 w 231"/>
                <a:gd name="T43" fmla="*/ 7 h 231"/>
                <a:gd name="T44" fmla="*/ 116 w 231"/>
                <a:gd name="T45" fmla="*/ 10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1">
                  <a:moveTo>
                    <a:pt x="116" y="102"/>
                  </a:moveTo>
                  <a:lnTo>
                    <a:pt x="116" y="102"/>
                  </a:lnTo>
                  <a:lnTo>
                    <a:pt x="20" y="7"/>
                  </a:lnTo>
                  <a:cubicBezTo>
                    <a:pt x="14" y="1"/>
                    <a:pt x="13" y="0"/>
                    <a:pt x="10" y="0"/>
                  </a:cubicBezTo>
                  <a:cubicBezTo>
                    <a:pt x="5" y="0"/>
                    <a:pt x="0" y="5"/>
                    <a:pt x="0" y="10"/>
                  </a:cubicBezTo>
                  <a:cubicBezTo>
                    <a:pt x="0" y="13"/>
                    <a:pt x="1" y="14"/>
                    <a:pt x="6" y="19"/>
                  </a:cubicBezTo>
                  <a:lnTo>
                    <a:pt x="102" y="115"/>
                  </a:lnTo>
                  <a:lnTo>
                    <a:pt x="6" y="211"/>
                  </a:lnTo>
                  <a:cubicBezTo>
                    <a:pt x="1" y="217"/>
                    <a:pt x="0" y="218"/>
                    <a:pt x="0" y="221"/>
                  </a:cubicBezTo>
                  <a:cubicBezTo>
                    <a:pt x="0" y="226"/>
                    <a:pt x="5" y="231"/>
                    <a:pt x="10" y="231"/>
                  </a:cubicBezTo>
                  <a:cubicBezTo>
                    <a:pt x="13" y="231"/>
                    <a:pt x="14" y="230"/>
                    <a:pt x="20" y="224"/>
                  </a:cubicBezTo>
                  <a:lnTo>
                    <a:pt x="115" y="129"/>
                  </a:lnTo>
                  <a:lnTo>
                    <a:pt x="214" y="228"/>
                  </a:lnTo>
                  <a:cubicBezTo>
                    <a:pt x="215" y="228"/>
                    <a:pt x="219" y="231"/>
                    <a:pt x="221" y="231"/>
                  </a:cubicBezTo>
                  <a:cubicBezTo>
                    <a:pt x="227" y="231"/>
                    <a:pt x="231" y="226"/>
                    <a:pt x="231" y="221"/>
                  </a:cubicBezTo>
                  <a:cubicBezTo>
                    <a:pt x="231" y="220"/>
                    <a:pt x="231" y="218"/>
                    <a:pt x="230" y="216"/>
                  </a:cubicBezTo>
                  <a:cubicBezTo>
                    <a:pt x="229" y="215"/>
                    <a:pt x="153" y="140"/>
                    <a:pt x="129" y="115"/>
                  </a:cubicBezTo>
                  <a:lnTo>
                    <a:pt x="217" y="28"/>
                  </a:lnTo>
                  <a:cubicBezTo>
                    <a:pt x="219" y="25"/>
                    <a:pt x="226" y="19"/>
                    <a:pt x="229" y="16"/>
                  </a:cubicBezTo>
                  <a:cubicBezTo>
                    <a:pt x="229" y="15"/>
                    <a:pt x="231" y="13"/>
                    <a:pt x="231" y="10"/>
                  </a:cubicBezTo>
                  <a:cubicBezTo>
                    <a:pt x="231" y="5"/>
                    <a:pt x="227" y="0"/>
                    <a:pt x="221" y="0"/>
                  </a:cubicBezTo>
                  <a:cubicBezTo>
                    <a:pt x="218" y="0"/>
                    <a:pt x="216" y="2"/>
                    <a:pt x="210" y="7"/>
                  </a:cubicBezTo>
                  <a:lnTo>
                    <a:pt x="116"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505075" y="4973638"/>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39 w 191"/>
                <a:gd name="T35" fmla="*/ 158 h 328"/>
                <a:gd name="T36" fmla="*/ 148 w 191"/>
                <a:gd name="T37" fmla="*/ 218 h 328"/>
                <a:gd name="T38" fmla="*/ 137 w 191"/>
                <a:gd name="T39" fmla="*/ 284 h 328"/>
                <a:gd name="T40" fmla="*/ 85 w 191"/>
                <a:gd name="T41" fmla="*/ 315 h 328"/>
                <a:gd name="T42" fmla="*/ 15 w 191"/>
                <a:gd name="T43" fmla="*/ 261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4"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2" y="153"/>
                    <a:pt x="60" y="128"/>
                    <a:pt x="99" y="128"/>
                  </a:cubicBezTo>
                  <a:cubicBezTo>
                    <a:pt x="124" y="128"/>
                    <a:pt x="136" y="150"/>
                    <a:pt x="139" y="158"/>
                  </a:cubicBezTo>
                  <a:cubicBezTo>
                    <a:pt x="147" y="176"/>
                    <a:pt x="148" y="195"/>
                    <a:pt x="148" y="218"/>
                  </a:cubicBezTo>
                  <a:cubicBezTo>
                    <a:pt x="148" y="235"/>
                    <a:pt x="148" y="264"/>
                    <a:pt x="137" y="284"/>
                  </a:cubicBezTo>
                  <a:cubicBezTo>
                    <a:pt x="125" y="303"/>
                    <a:pt x="107" y="315"/>
                    <a:pt x="85" y="315"/>
                  </a:cubicBezTo>
                  <a:cubicBezTo>
                    <a:pt x="51" y="315"/>
                    <a:pt x="23" y="290"/>
                    <a:pt x="15" y="261"/>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2708275" y="4973638"/>
              <a:ext cx="173038"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9"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933700"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3030538" y="4973638"/>
              <a:ext cx="171450"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8"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36913"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1 w 199"/>
                <a:gd name="T29" fmla="*/ 157 h 328"/>
                <a:gd name="T30" fmla="*/ 92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49" y="0"/>
                    <a:pt x="13" y="28"/>
                    <a:pt x="13" y="65"/>
                  </a:cubicBezTo>
                  <a:cubicBezTo>
                    <a:pt x="13" y="80"/>
                    <a:pt x="24" y="89"/>
                    <a:pt x="38" y="89"/>
                  </a:cubicBezTo>
                  <a:cubicBezTo>
                    <a:pt x="52" y="89"/>
                    <a:pt x="62" y="79"/>
                    <a:pt x="62" y="65"/>
                  </a:cubicBezTo>
                  <a:cubicBezTo>
                    <a:pt x="62" y="41"/>
                    <a:pt x="39" y="41"/>
                    <a:pt x="32" y="41"/>
                  </a:cubicBezTo>
                  <a:cubicBezTo>
                    <a:pt x="47" y="18"/>
                    <a:pt x="79" y="12"/>
                    <a:pt x="96" y="12"/>
                  </a:cubicBezTo>
                  <a:cubicBezTo>
                    <a:pt x="115" y="12"/>
                    <a:pt x="142" y="22"/>
                    <a:pt x="142" y="65"/>
                  </a:cubicBezTo>
                  <a:cubicBezTo>
                    <a:pt x="142" y="71"/>
                    <a:pt x="141" y="98"/>
                    <a:pt x="128" y="120"/>
                  </a:cubicBezTo>
                  <a:cubicBezTo>
                    <a:pt x="114" y="142"/>
                    <a:pt x="98" y="144"/>
                    <a:pt x="86" y="144"/>
                  </a:cubicBezTo>
                  <a:cubicBezTo>
                    <a:pt x="82" y="145"/>
                    <a:pt x="70" y="146"/>
                    <a:pt x="67" y="146"/>
                  </a:cubicBezTo>
                  <a:cubicBezTo>
                    <a:pt x="63" y="146"/>
                    <a:pt x="60" y="147"/>
                    <a:pt x="60" y="152"/>
                  </a:cubicBezTo>
                  <a:cubicBezTo>
                    <a:pt x="60" y="157"/>
                    <a:pt x="63" y="157"/>
                    <a:pt x="71" y="157"/>
                  </a:cubicBezTo>
                  <a:lnTo>
                    <a:pt x="92"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443288"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2" y="89"/>
                    <a:pt x="62" y="79"/>
                    <a:pt x="62" y="65"/>
                  </a:cubicBezTo>
                  <a:cubicBezTo>
                    <a:pt x="62" y="41"/>
                    <a:pt x="40" y="41"/>
                    <a:pt x="32" y="41"/>
                  </a:cubicBezTo>
                  <a:cubicBezTo>
                    <a:pt x="47" y="18"/>
                    <a:pt x="79" y="12"/>
                    <a:pt x="96" y="12"/>
                  </a:cubicBezTo>
                  <a:cubicBezTo>
                    <a:pt x="116" y="12"/>
                    <a:pt x="142" y="22"/>
                    <a:pt x="142" y="65"/>
                  </a:cubicBezTo>
                  <a:cubicBezTo>
                    <a:pt x="142" y="71"/>
                    <a:pt x="141" y="98"/>
                    <a:pt x="128" y="120"/>
                  </a:cubicBezTo>
                  <a:cubicBezTo>
                    <a:pt x="114" y="142"/>
                    <a:pt x="98" y="144"/>
                    <a:pt x="86" y="144"/>
                  </a:cubicBezTo>
                  <a:cubicBezTo>
                    <a:pt x="82" y="145"/>
                    <a:pt x="71" y="146"/>
                    <a:pt x="67" y="146"/>
                  </a:cubicBezTo>
                  <a:cubicBezTo>
                    <a:pt x="63" y="146"/>
                    <a:pt x="60" y="147"/>
                    <a:pt x="60" y="152"/>
                  </a:cubicBezTo>
                  <a:cubicBezTo>
                    <a:pt x="60" y="157"/>
                    <a:pt x="63" y="157"/>
                    <a:pt x="72" y="157"/>
                  </a:cubicBezTo>
                  <a:lnTo>
                    <a:pt x="93"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3651250" y="4973638"/>
              <a:ext cx="171450"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9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50 w 199"/>
                <a:gd name="T33" fmla="*/ 236 h 328"/>
                <a:gd name="T34" fmla="*/ 96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3" y="89"/>
                    <a:pt x="62" y="79"/>
                    <a:pt x="62" y="65"/>
                  </a:cubicBezTo>
                  <a:cubicBezTo>
                    <a:pt x="62" y="41"/>
                    <a:pt x="40" y="41"/>
                    <a:pt x="32" y="41"/>
                  </a:cubicBezTo>
                  <a:cubicBezTo>
                    <a:pt x="47" y="18"/>
                    <a:pt x="79" y="12"/>
                    <a:pt x="96" y="12"/>
                  </a:cubicBezTo>
                  <a:cubicBezTo>
                    <a:pt x="116" y="12"/>
                    <a:pt x="142" y="22"/>
                    <a:pt x="142" y="65"/>
                  </a:cubicBezTo>
                  <a:cubicBezTo>
                    <a:pt x="142" y="71"/>
                    <a:pt x="141" y="98"/>
                    <a:pt x="129" y="120"/>
                  </a:cubicBezTo>
                  <a:cubicBezTo>
                    <a:pt x="114" y="142"/>
                    <a:pt x="98" y="144"/>
                    <a:pt x="86" y="144"/>
                  </a:cubicBezTo>
                  <a:cubicBezTo>
                    <a:pt x="82" y="145"/>
                    <a:pt x="71" y="146"/>
                    <a:pt x="67" y="146"/>
                  </a:cubicBezTo>
                  <a:cubicBezTo>
                    <a:pt x="64" y="146"/>
                    <a:pt x="60" y="147"/>
                    <a:pt x="60" y="152"/>
                  </a:cubicBezTo>
                  <a:cubicBezTo>
                    <a:pt x="60" y="157"/>
                    <a:pt x="64" y="157"/>
                    <a:pt x="72" y="157"/>
                  </a:cubicBezTo>
                  <a:lnTo>
                    <a:pt x="93" y="157"/>
                  </a:lnTo>
                  <a:cubicBezTo>
                    <a:pt x="132" y="157"/>
                    <a:pt x="150" y="189"/>
                    <a:pt x="150" y="236"/>
                  </a:cubicBezTo>
                  <a:cubicBezTo>
                    <a:pt x="150" y="301"/>
                    <a:pt x="117" y="315"/>
                    <a:pt x="96"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3978275" y="5097463"/>
              <a:ext cx="274638" cy="96838"/>
            </a:xfrm>
            <a:custGeom>
              <a:avLst/>
              <a:gdLst>
                <a:gd name="T0" fmla="*/ 302 w 318"/>
                <a:gd name="T1" fmla="*/ 20 h 112"/>
                <a:gd name="T2" fmla="*/ 302 w 318"/>
                <a:gd name="T3" fmla="*/ 20 h 112"/>
                <a:gd name="T4" fmla="*/ 318 w 318"/>
                <a:gd name="T5" fmla="*/ 10 h 112"/>
                <a:gd name="T6" fmla="*/ 302 w 318"/>
                <a:gd name="T7" fmla="*/ 0 h 112"/>
                <a:gd name="T8" fmla="*/ 16 w 318"/>
                <a:gd name="T9" fmla="*/ 0 h 112"/>
                <a:gd name="T10" fmla="*/ 0 w 318"/>
                <a:gd name="T11" fmla="*/ 10 h 112"/>
                <a:gd name="T12" fmla="*/ 16 w 318"/>
                <a:gd name="T13" fmla="*/ 20 h 112"/>
                <a:gd name="T14" fmla="*/ 302 w 318"/>
                <a:gd name="T15" fmla="*/ 20 h 112"/>
                <a:gd name="T16" fmla="*/ 302 w 318"/>
                <a:gd name="T17" fmla="*/ 112 h 112"/>
                <a:gd name="T18" fmla="*/ 302 w 318"/>
                <a:gd name="T19" fmla="*/ 112 h 112"/>
                <a:gd name="T20" fmla="*/ 318 w 318"/>
                <a:gd name="T21" fmla="*/ 103 h 112"/>
                <a:gd name="T22" fmla="*/ 302 w 318"/>
                <a:gd name="T23" fmla="*/ 93 h 112"/>
                <a:gd name="T24" fmla="*/ 16 w 318"/>
                <a:gd name="T25" fmla="*/ 93 h 112"/>
                <a:gd name="T26" fmla="*/ 0 w 318"/>
                <a:gd name="T27" fmla="*/ 103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2" y="20"/>
                  </a:moveTo>
                  <a:lnTo>
                    <a:pt x="302" y="20"/>
                  </a:lnTo>
                  <a:cubicBezTo>
                    <a:pt x="309" y="20"/>
                    <a:pt x="318" y="20"/>
                    <a:pt x="318" y="10"/>
                  </a:cubicBezTo>
                  <a:cubicBezTo>
                    <a:pt x="318" y="0"/>
                    <a:pt x="309" y="0"/>
                    <a:pt x="302" y="0"/>
                  </a:cubicBezTo>
                  <a:lnTo>
                    <a:pt x="16" y="0"/>
                  </a:lnTo>
                  <a:cubicBezTo>
                    <a:pt x="9" y="0"/>
                    <a:pt x="0" y="0"/>
                    <a:pt x="0" y="10"/>
                  </a:cubicBezTo>
                  <a:cubicBezTo>
                    <a:pt x="0" y="20"/>
                    <a:pt x="9" y="20"/>
                    <a:pt x="16" y="20"/>
                  </a:cubicBezTo>
                  <a:lnTo>
                    <a:pt x="302" y="20"/>
                  </a:lnTo>
                  <a:close/>
                  <a:moveTo>
                    <a:pt x="302" y="112"/>
                  </a:moveTo>
                  <a:lnTo>
                    <a:pt x="302" y="112"/>
                  </a:lnTo>
                  <a:cubicBezTo>
                    <a:pt x="309" y="112"/>
                    <a:pt x="318" y="112"/>
                    <a:pt x="318" y="103"/>
                  </a:cubicBezTo>
                  <a:cubicBezTo>
                    <a:pt x="318" y="93"/>
                    <a:pt x="309" y="93"/>
                    <a:pt x="302" y="93"/>
                  </a:cubicBezTo>
                  <a:lnTo>
                    <a:pt x="16" y="93"/>
                  </a:lnTo>
                  <a:cubicBezTo>
                    <a:pt x="9" y="93"/>
                    <a:pt x="0" y="93"/>
                    <a:pt x="0" y="103"/>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4429125"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2 w 158"/>
                <a:gd name="T11" fmla="*/ 33 h 318"/>
                <a:gd name="T12" fmla="*/ 62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9" y="45"/>
                    <a:pt x="38" y="45"/>
                    <a:pt x="62" y="33"/>
                  </a:cubicBezTo>
                  <a:lnTo>
                    <a:pt x="62" y="280"/>
                  </a:lnTo>
                  <a:cubicBezTo>
                    <a:pt x="62" y="297"/>
                    <a:pt x="61" y="303"/>
                    <a:pt x="18" y="303"/>
                  </a:cubicBezTo>
                  <a:lnTo>
                    <a:pt x="3" y="303"/>
                  </a:lnTo>
                  <a:lnTo>
                    <a:pt x="3" y="318"/>
                  </a:lnTo>
                  <a:cubicBezTo>
                    <a:pt x="19"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4635500"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840288"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943475" y="4970463"/>
              <a:ext cx="177800" cy="287338"/>
            </a:xfrm>
            <a:custGeom>
              <a:avLst/>
              <a:gdLst>
                <a:gd name="T0" fmla="*/ 201 w 205"/>
                <a:gd name="T1" fmla="*/ 32 h 333"/>
                <a:gd name="T2" fmla="*/ 201 w 205"/>
                <a:gd name="T3" fmla="*/ 32 h 333"/>
                <a:gd name="T4" fmla="*/ 205 w 205"/>
                <a:gd name="T5" fmla="*/ 15 h 333"/>
                <a:gd name="T6" fmla="*/ 89 w 205"/>
                <a:gd name="T7" fmla="*/ 15 h 333"/>
                <a:gd name="T8" fmla="*/ 28 w 205"/>
                <a:gd name="T9" fmla="*/ 0 h 333"/>
                <a:gd name="T10" fmla="*/ 16 w 205"/>
                <a:gd name="T11" fmla="*/ 0 h 333"/>
                <a:gd name="T12" fmla="*/ 0 w 205"/>
                <a:gd name="T13" fmla="*/ 98 h 333"/>
                <a:gd name="T14" fmla="*/ 12 w 205"/>
                <a:gd name="T15" fmla="*/ 98 h 333"/>
                <a:gd name="T16" fmla="*/ 24 w 205"/>
                <a:gd name="T17" fmla="*/ 55 h 333"/>
                <a:gd name="T18" fmla="*/ 71 w 205"/>
                <a:gd name="T19" fmla="*/ 52 h 333"/>
                <a:gd name="T20" fmla="*/ 170 w 205"/>
                <a:gd name="T21" fmla="*/ 52 h 333"/>
                <a:gd name="T22" fmla="*/ 116 w 205"/>
                <a:gd name="T23" fmla="*/ 127 h 333"/>
                <a:gd name="T24" fmla="*/ 57 w 205"/>
                <a:gd name="T25" fmla="*/ 307 h 333"/>
                <a:gd name="T26" fmla="*/ 79 w 205"/>
                <a:gd name="T27" fmla="*/ 333 h 333"/>
                <a:gd name="T28" fmla="*/ 101 w 205"/>
                <a:gd name="T29" fmla="*/ 307 h 333"/>
                <a:gd name="T30" fmla="*/ 101 w 205"/>
                <a:gd name="T31" fmla="*/ 283 h 333"/>
                <a:gd name="T32" fmla="*/ 106 w 205"/>
                <a:gd name="T33" fmla="*/ 204 h 333"/>
                <a:gd name="T34" fmla="*/ 136 w 205"/>
                <a:gd name="T35" fmla="*/ 123 h 333"/>
                <a:gd name="T36" fmla="*/ 201 w 205"/>
                <a:gd name="T37" fmla="*/ 3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5" h="333">
                  <a:moveTo>
                    <a:pt x="201" y="32"/>
                  </a:moveTo>
                  <a:lnTo>
                    <a:pt x="201" y="32"/>
                  </a:lnTo>
                  <a:cubicBezTo>
                    <a:pt x="205" y="26"/>
                    <a:pt x="205" y="25"/>
                    <a:pt x="205" y="15"/>
                  </a:cubicBezTo>
                  <a:lnTo>
                    <a:pt x="89" y="15"/>
                  </a:lnTo>
                  <a:cubicBezTo>
                    <a:pt x="30" y="15"/>
                    <a:pt x="30" y="9"/>
                    <a:pt x="28" y="0"/>
                  </a:cubicBezTo>
                  <a:lnTo>
                    <a:pt x="16" y="0"/>
                  </a:lnTo>
                  <a:lnTo>
                    <a:pt x="0" y="98"/>
                  </a:lnTo>
                  <a:lnTo>
                    <a:pt x="12" y="98"/>
                  </a:lnTo>
                  <a:cubicBezTo>
                    <a:pt x="13" y="91"/>
                    <a:pt x="18" y="60"/>
                    <a:pt x="24" y="55"/>
                  </a:cubicBezTo>
                  <a:cubicBezTo>
                    <a:pt x="27" y="52"/>
                    <a:pt x="64" y="52"/>
                    <a:pt x="71" y="52"/>
                  </a:cubicBezTo>
                  <a:lnTo>
                    <a:pt x="170" y="52"/>
                  </a:lnTo>
                  <a:cubicBezTo>
                    <a:pt x="164" y="60"/>
                    <a:pt x="127" y="112"/>
                    <a:pt x="116" y="127"/>
                  </a:cubicBezTo>
                  <a:cubicBezTo>
                    <a:pt x="73" y="192"/>
                    <a:pt x="57" y="258"/>
                    <a:pt x="57" y="307"/>
                  </a:cubicBezTo>
                  <a:cubicBezTo>
                    <a:pt x="57" y="312"/>
                    <a:pt x="57" y="333"/>
                    <a:pt x="79" y="333"/>
                  </a:cubicBezTo>
                  <a:cubicBezTo>
                    <a:pt x="101" y="333"/>
                    <a:pt x="101" y="312"/>
                    <a:pt x="101" y="307"/>
                  </a:cubicBezTo>
                  <a:lnTo>
                    <a:pt x="101" y="283"/>
                  </a:lnTo>
                  <a:cubicBezTo>
                    <a:pt x="101" y="256"/>
                    <a:pt x="103" y="230"/>
                    <a:pt x="106" y="204"/>
                  </a:cubicBezTo>
                  <a:cubicBezTo>
                    <a:pt x="108" y="193"/>
                    <a:pt x="115" y="152"/>
                    <a:pt x="136" y="123"/>
                  </a:cubicBezTo>
                  <a:lnTo>
                    <a:pt x="201" y="3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5145088"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8"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5351463"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9"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Freeform 5"/>
          <p:cNvSpPr>
            <a:spLocks/>
          </p:cNvSpPr>
          <p:nvPr/>
        </p:nvSpPr>
        <p:spPr bwMode="auto">
          <a:xfrm>
            <a:off x="4630260" y="3803651"/>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3593184" y="3854451"/>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p:cNvSpPr>
          <p:nvPr/>
        </p:nvSpPr>
        <p:spPr bwMode="auto">
          <a:xfrm>
            <a:off x="4615914" y="3874647"/>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2"/>
          <a:stretch>
            <a:fillRect/>
          </a:stretch>
        </p:blipFill>
        <p:spPr>
          <a:xfrm>
            <a:off x="1790700" y="2730500"/>
            <a:ext cx="5562600" cy="1384300"/>
          </a:xfrm>
          <a:prstGeom prst="rect">
            <a:avLst/>
          </a:prstGeom>
        </p:spPr>
      </p:pic>
      <p:pic>
        <p:nvPicPr>
          <p:cNvPr id="5" name="Picture 4"/>
          <p:cNvPicPr>
            <a:picLocks noChangeAspect="1"/>
          </p:cNvPicPr>
          <p:nvPr/>
        </p:nvPicPr>
        <p:blipFill>
          <a:blip r:embed="rId3"/>
          <a:stretch>
            <a:fillRect/>
          </a:stretch>
        </p:blipFill>
        <p:spPr>
          <a:xfrm>
            <a:off x="3648726" y="5846285"/>
            <a:ext cx="4622800" cy="469900"/>
          </a:xfrm>
          <a:prstGeom prst="rect">
            <a:avLst/>
          </a:prstGeom>
        </p:spPr>
      </p:pic>
      <p:sp>
        <p:nvSpPr>
          <p:cNvPr id="6" name="TextBox 5"/>
          <p:cNvSpPr txBox="1"/>
          <p:nvPr/>
        </p:nvSpPr>
        <p:spPr>
          <a:xfrm>
            <a:off x="555205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2"/>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pic>
        <p:nvPicPr>
          <p:cNvPr id="5" name="Picture 4"/>
          <p:cNvPicPr>
            <a:picLocks noChangeAspect="1"/>
          </p:cNvPicPr>
          <p:nvPr/>
        </p:nvPicPr>
        <p:blipFill>
          <a:blip r:embed="rId4"/>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1843792"/>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3206750" y="827792"/>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sample variance!</a:t>
            </a:r>
            <a:endParaRPr lang="en-US"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sp>
        <p:nvSpPr>
          <p:cNvPr id="5" name="TextBox 4"/>
          <p:cNvSpPr txBox="1"/>
          <p:nvPr/>
        </p:nvSpPr>
        <p:spPr>
          <a:xfrm>
            <a:off x="7747000" y="4139168"/>
            <a:ext cx="1143000" cy="707886"/>
          </a:xfrm>
          <a:prstGeom prst="rect">
            <a:avLst/>
          </a:prstGeom>
          <a:noFill/>
        </p:spPr>
        <p:txBody>
          <a:bodyPr wrap="square" rtlCol="0">
            <a:spAutoFit/>
          </a:bodyPr>
          <a:lstStyle/>
          <a:p>
            <a:pPr algn="ctr"/>
            <a:r>
              <a:rPr lang="en-US" sz="4000" dirty="0" smtClean="0">
                <a:latin typeface="Gill Sans"/>
                <a:cs typeface="Gill Sans"/>
              </a:rPr>
              <a:t>???</a:t>
            </a:r>
            <a:endParaRPr lang="en-US" sz="4000" dirty="0">
              <a:latin typeface="Gill Sans"/>
              <a:cs typeface="Gill Sans"/>
            </a:endParaRPr>
          </a:p>
        </p:txBody>
      </p:sp>
      <p:pic>
        <p:nvPicPr>
          <p:cNvPr id="6" name="Picture 5"/>
          <p:cNvPicPr>
            <a:picLocks noChangeAspect="1"/>
          </p:cNvPicPr>
          <p:nvPr/>
        </p:nvPicPr>
        <p:blipFill>
          <a:blip r:embed="rId4"/>
          <a:stretch>
            <a:fillRect/>
          </a:stretch>
        </p:blipFill>
        <p:spPr>
          <a:xfrm>
            <a:off x="2659977" y="2670344"/>
            <a:ext cx="4749800" cy="1190456"/>
          </a:xfrm>
          <a:prstGeom prst="rect">
            <a:avLst/>
          </a:prstGeom>
        </p:spPr>
      </p:pic>
      <p:sp>
        <p:nvSpPr>
          <p:cNvPr id="3" name="Content Placeholder 2"/>
          <p:cNvSpPr>
            <a:spLocks noGrp="1"/>
          </p:cNvSpPr>
          <p:nvPr>
            <p:ph idx="1"/>
          </p:nvPr>
        </p:nvSpPr>
        <p:spPr/>
        <p:txBody>
          <a:bodyPr/>
          <a:lstStyle/>
          <a:p>
            <a:r>
              <a:rPr lang="en-US" dirty="0" smtClean="0"/>
              <a:t>The sample variance, </a:t>
            </a:r>
            <a:r>
              <a:rPr lang="en-US" i="1" dirty="0" smtClean="0"/>
              <a:t>S</a:t>
            </a:r>
            <a:r>
              <a:rPr lang="en-US" i="1" baseline="30000" dirty="0" smtClean="0"/>
              <a:t>2</a:t>
            </a:r>
            <a:r>
              <a:rPr lang="en-US" dirty="0" smtClean="0"/>
              <a:t>, is also a statistic, and also has an expectation. Recall this is the formula for the sample variance:</a:t>
            </a:r>
          </a:p>
          <a:p>
            <a:endParaRPr lang="en-US" dirty="0"/>
          </a:p>
          <a:p>
            <a:endParaRPr lang="en-US" dirty="0" smtClean="0"/>
          </a:p>
          <a:p>
            <a:endParaRPr lang="en-US" dirty="0"/>
          </a:p>
          <a:p>
            <a:pPr marL="0" indent="0">
              <a:buNone/>
            </a:pPr>
            <a:endParaRPr lang="en-US" dirty="0" smtClean="0"/>
          </a:p>
          <a:p>
            <a:r>
              <a:rPr lang="en-US" dirty="0" smtClean="0"/>
              <a:t>To get its expectation, we again take the expectation of </a:t>
            </a:r>
            <a:br>
              <a:rPr lang="en-US" dirty="0" smtClean="0"/>
            </a:br>
            <a:r>
              <a:rPr lang="en-US" dirty="0" smtClean="0"/>
              <a:t>both sides of the equation</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78629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171328"/>
              </p:ext>
            </p:extLst>
          </p:nvPr>
        </p:nvGraphicFramePr>
        <p:xfrm>
          <a:off x="457200" y="1600200"/>
          <a:ext cx="8407401" cy="3606800"/>
        </p:xfrm>
        <a:graphic>
          <a:graphicData uri="http://schemas.openxmlformats.org/drawingml/2006/table">
            <a:tbl>
              <a:tblPr bandRow="1">
                <a:tableStyleId>{073A0DAA-6AF3-43AB-8588-CEC1D06C72B9}</a:tableStyleId>
              </a:tblPr>
              <a:tblGrid>
                <a:gridCol w="629067"/>
                <a:gridCol w="654398"/>
                <a:gridCol w="3597805"/>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384931" y="5265797"/>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2580739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If </a:t>
            </a:r>
            <a:r>
              <a:rPr lang="en-US" i="1" dirty="0" smtClean="0"/>
              <a:t>S</a:t>
            </a:r>
            <a:r>
              <a:rPr lang="en-US" i="1" baseline="30000" dirty="0" smtClean="0"/>
              <a:t>2</a:t>
            </a:r>
            <a:r>
              <a:rPr lang="en-US" i="1" dirty="0" smtClean="0"/>
              <a:t> </a:t>
            </a:r>
            <a:r>
              <a:rPr lang="en-US" dirty="0" smtClean="0"/>
              <a:t>were defined with n rather than (n – 1) in the denominator, then </a:t>
            </a:r>
            <a:r>
              <a:rPr lang="en-US" i="1" dirty="0" smtClean="0"/>
              <a:t>E(S</a:t>
            </a:r>
            <a:r>
              <a:rPr lang="en-US" i="1" baseline="30000" dirty="0" smtClean="0"/>
              <a:t>2</a:t>
            </a:r>
            <a:r>
              <a:rPr lang="en-US" i="1" dirty="0" smtClean="0"/>
              <a:t>) </a:t>
            </a:r>
            <a:r>
              <a:rPr lang="en-US" dirty="0" smtClean="0"/>
              <a:t>would be biased and would not equal the population variance. We use (n – 1) in the denominator to create an unbiased estimator.</a:t>
            </a:r>
            <a:endParaRPr lang="en-US" dirty="0"/>
          </a:p>
        </p:txBody>
      </p:sp>
      <p:sp>
        <p:nvSpPr>
          <p:cNvPr id="2" name="Title 1"/>
          <p:cNvSpPr>
            <a:spLocks noGrp="1"/>
          </p:cNvSpPr>
          <p:nvPr>
            <p:ph type="title"/>
          </p:nvPr>
        </p:nvSpPr>
        <p:spPr/>
        <p:txBody>
          <a:bodyPr>
            <a:normAutofit fontScale="90000"/>
          </a:bodyPr>
          <a:lstStyle/>
          <a:p>
            <a:r>
              <a:rPr lang="en-US" dirty="0" smtClean="0"/>
              <a:t>Expectation of a statistic: the sample variance</a:t>
            </a:r>
            <a:endParaRPr lang="en-US" dirty="0"/>
          </a:p>
        </p:txBody>
      </p:sp>
      <p:pic>
        <p:nvPicPr>
          <p:cNvPr id="7" name="Picture 6"/>
          <p:cNvPicPr>
            <a:picLocks noChangeAspect="1"/>
          </p:cNvPicPr>
          <p:nvPr/>
        </p:nvPicPr>
        <p:blipFill>
          <a:blip r:embed="rId3"/>
          <a:stretch>
            <a:fillRect/>
          </a:stretch>
        </p:blipFill>
        <p:spPr>
          <a:xfrm>
            <a:off x="565404" y="1524000"/>
            <a:ext cx="7702296" cy="2895600"/>
          </a:xfrm>
          <a:prstGeom prst="rect">
            <a:avLst/>
          </a:prstGeom>
        </p:spPr>
      </p:pic>
    </p:spTree>
    <p:extLst>
      <p:ext uri="{BB962C8B-B14F-4D97-AF65-F5344CB8AC3E}">
        <p14:creationId xmlns:p14="http://schemas.microsoft.com/office/powerpoint/2010/main" val="1049732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expectation of the sample variance is the population variance”</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p:nvPr/>
        </p:nvCxnSpPr>
        <p:spPr>
          <a:xfrm>
            <a:off x="4565650" y="2108200"/>
            <a:ext cx="0" cy="1524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3441700" y="1565466"/>
            <a:ext cx="2260600" cy="520700"/>
          </a:xfrm>
          <a:prstGeom prst="rect">
            <a:avLst/>
          </a:prstGeom>
        </p:spPr>
      </p:pic>
    </p:spTree>
    <p:extLst>
      <p:ext uri="{BB962C8B-B14F-4D97-AF65-F5344CB8AC3E}">
        <p14:creationId xmlns:p14="http://schemas.microsoft.com/office/powerpoint/2010/main" val="2283124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true mean 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4"/>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p>
          <a:p>
            <a:pPr marL="0" indent="0">
              <a:spcBef>
                <a:spcPts val="0"/>
              </a:spcBef>
              <a:buNone/>
            </a:pP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4"/>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3"/>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4"/>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66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1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Tree>
    <p:extLst>
      <p:ext uri="{BB962C8B-B14F-4D97-AF65-F5344CB8AC3E}">
        <p14:creationId xmlns:p14="http://schemas.microsoft.com/office/powerpoint/2010/main" val="717667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dirty="0" smtClean="0">
                <a:latin typeface="Courier New"/>
                <a:cs typeface="Courier New"/>
              </a:rPr>
              <a:t>1</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2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70332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2486233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n2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3"/>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a:xfrm>
            <a:off x="457200" y="1737360"/>
            <a:ext cx="3931920" cy="762000"/>
          </a:xfrm>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a:xfrm>
            <a:off x="4754880" y="1676400"/>
            <a:ext cx="3931920" cy="1554480"/>
          </a:xfrm>
        </p:spPr>
        <p:txBody>
          <a:bodyPr>
            <a:noAutofit/>
          </a:bodyPr>
          <a:lstStyle/>
          <a:p>
            <a:r>
              <a:rPr lang="en-US" sz="2400" dirty="0" smtClean="0">
                <a:latin typeface="Lato" charset="0"/>
                <a:ea typeface="Lato" charset="0"/>
                <a:cs typeface="Lato" charset="0"/>
              </a:rPr>
              <a:t>Distribution: sampling distribution of the sample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3"/>
          <a:srcRect t="-281035" b="-281035"/>
          <a:stretch>
            <a:fillRect/>
          </a:stretch>
        </p:blipFill>
        <p:spPr/>
      </p:pic>
      <p:pic>
        <p:nvPicPr>
          <p:cNvPr id="10" name="Content Placeholder 9"/>
          <p:cNvPicPr>
            <a:picLocks noGrp="1" noChangeAspect="1"/>
          </p:cNvPicPr>
          <p:nvPr>
            <p:ph sz="half" idx="2"/>
          </p:nvPr>
        </p:nvPicPr>
        <p:blipFill>
          <a:blip r:embed="rId4"/>
          <a:srcRect t="-431774" b="-431774"/>
          <a:stretch>
            <a:fillRect/>
          </a:stretch>
        </p:blipFill>
        <p:spPr>
          <a:prstGeom prst="rect">
            <a:avLst/>
          </a:prstGeom>
        </p:spPr>
      </p:pic>
      <p:pic>
        <p:nvPicPr>
          <p:cNvPr id="12" name="Picture 11"/>
          <p:cNvPicPr>
            <a:picLocks noChangeAspect="1"/>
          </p:cNvPicPr>
          <p:nvPr/>
        </p:nvPicPr>
        <p:blipFill>
          <a:blip r:embed="rId5"/>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3"/>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of the below are a sequence of </a:t>
            </a:r>
            <a:r>
              <a:rPr lang="en-US" dirty="0" err="1" smtClean="0"/>
              <a:t>iid</a:t>
            </a:r>
            <a:r>
              <a:rPr lang="en-US" dirty="0" smtClean="0"/>
              <a:t> </a:t>
            </a:r>
            <a:r>
              <a:rPr lang="en-US" dirty="0" err="1" smtClean="0"/>
              <a:t>rvs</a:t>
            </a:r>
            <a:endParaRPr lang="en-US" dirty="0"/>
          </a:p>
        </p:txBody>
      </p:sp>
      <p:sp>
        <p:nvSpPr>
          <p:cNvPr id="3" name="Content Placeholder 2"/>
          <p:cNvSpPr>
            <a:spLocks noGrp="1"/>
          </p:cNvSpPr>
          <p:nvPr>
            <p:ph idx="1"/>
          </p:nvPr>
        </p:nvSpPr>
        <p:spPr/>
        <p:txBody>
          <a:bodyPr/>
          <a:lstStyle/>
          <a:p>
            <a:r>
              <a:rPr lang="en-US" dirty="0" smtClean="0"/>
              <a:t>The previous result applies whether:</a:t>
            </a:r>
          </a:p>
          <a:p>
            <a:pPr lvl="1"/>
            <a:r>
              <a:rPr lang="en-US" dirty="0"/>
              <a:t>I</a:t>
            </a:r>
            <a:r>
              <a:rPr lang="en-US" dirty="0" smtClean="0"/>
              <a:t> roll </a:t>
            </a:r>
            <a:r>
              <a:rPr lang="en-US" i="1" dirty="0" smtClean="0"/>
              <a:t>n</a:t>
            </a:r>
            <a:r>
              <a:rPr lang="en-US" dirty="0" smtClean="0"/>
              <a:t> dice all at once </a:t>
            </a:r>
          </a:p>
          <a:p>
            <a:pPr lvl="2"/>
            <a:r>
              <a:rPr lang="en-US" i="1" dirty="0"/>
              <a:t>n</a:t>
            </a:r>
            <a:r>
              <a:rPr lang="en-US" dirty="0" smtClean="0"/>
              <a:t> = number </a:t>
            </a:r>
            <a:r>
              <a:rPr lang="en-US" smtClean="0"/>
              <a:t>of dice</a:t>
            </a:r>
            <a:endParaRPr lang="en-US" dirty="0" smtClean="0"/>
          </a:p>
          <a:p>
            <a:pPr lvl="1"/>
            <a:r>
              <a:rPr lang="en-US" dirty="0"/>
              <a:t>I</a:t>
            </a:r>
            <a:r>
              <a:rPr lang="en-US" dirty="0" smtClean="0"/>
              <a:t> roll a single die </a:t>
            </a:r>
            <a:r>
              <a:rPr lang="en-US" i="1" dirty="0"/>
              <a:t>n</a:t>
            </a:r>
            <a:r>
              <a:rPr lang="en-US" dirty="0" smtClean="0"/>
              <a:t> times </a:t>
            </a:r>
            <a:r>
              <a:rPr lang="en-US" dirty="0"/>
              <a:t>(if I have a specific “style</a:t>
            </a:r>
            <a:r>
              <a:rPr lang="en-US" dirty="0" smtClean="0"/>
              <a:t>” or “method” </a:t>
            </a:r>
            <a:r>
              <a:rPr lang="en-US" dirty="0"/>
              <a:t>for rolling, could argue this is not </a:t>
            </a:r>
            <a:r>
              <a:rPr lang="en-US" dirty="0" err="1" smtClean="0"/>
              <a:t>iid</a:t>
            </a:r>
            <a:r>
              <a:rPr lang="en-US" dirty="0" smtClean="0"/>
              <a:t>…)</a:t>
            </a:r>
          </a:p>
          <a:p>
            <a:pPr lvl="2"/>
            <a:r>
              <a:rPr lang="en-US" i="1" dirty="0"/>
              <a:t>n</a:t>
            </a:r>
            <a:r>
              <a:rPr lang="en-US" dirty="0" smtClean="0"/>
              <a:t> = number of rolls</a:t>
            </a:r>
          </a:p>
          <a:p>
            <a:pPr lvl="1"/>
            <a:r>
              <a:rPr lang="en-US" i="1" dirty="0"/>
              <a:t>n</a:t>
            </a:r>
            <a:r>
              <a:rPr lang="en-US" dirty="0" smtClean="0"/>
              <a:t> people each roll a single die once </a:t>
            </a:r>
          </a:p>
          <a:p>
            <a:pPr lvl="2"/>
            <a:r>
              <a:rPr lang="en-US" i="1" dirty="0"/>
              <a:t>n</a:t>
            </a:r>
            <a:r>
              <a:rPr lang="en-US" dirty="0" smtClean="0"/>
              <a:t> = number of people</a:t>
            </a:r>
          </a:p>
          <a:p>
            <a:pPr lvl="1"/>
            <a:r>
              <a:rPr lang="en-US" i="1" dirty="0"/>
              <a:t>n</a:t>
            </a:r>
            <a:r>
              <a:rPr lang="en-US" dirty="0" smtClean="0"/>
              <a:t> fair dice are rolled; each by a different person</a:t>
            </a:r>
          </a:p>
          <a:p>
            <a:pPr lvl="2"/>
            <a:r>
              <a:rPr lang="en-US" i="1" dirty="0"/>
              <a:t>n</a:t>
            </a:r>
            <a:r>
              <a:rPr lang="en-US" dirty="0" smtClean="0"/>
              <a:t> </a:t>
            </a:r>
            <a:r>
              <a:rPr lang="en-US" dirty="0"/>
              <a:t>= </a:t>
            </a:r>
            <a:r>
              <a:rPr lang="en-US" dirty="0" smtClean="0"/>
              <a:t>number of each person/die combination</a:t>
            </a:r>
            <a:endParaRPr lang="en-US" dirty="0"/>
          </a:p>
          <a:p>
            <a:pPr marL="274320" lvl="1" indent="0">
              <a:buNone/>
            </a:pPr>
            <a:endParaRPr lang="en-US" dirty="0"/>
          </a:p>
        </p:txBody>
      </p:sp>
    </p:spTree>
    <p:extLst>
      <p:ext uri="{BB962C8B-B14F-4D97-AF65-F5344CB8AC3E}">
        <p14:creationId xmlns:p14="http://schemas.microsoft.com/office/powerpoint/2010/main" val="2155354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516530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39"/>
            <a:ext cx="3434080" cy="619301"/>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3"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6401399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4"/>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2"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511040"/>
            <a:ext cx="3594100" cy="169926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3"/>
          <a:stretch>
            <a:fillRect/>
          </a:stretch>
        </p:blipFill>
        <p:spPr>
          <a:xfrm>
            <a:off x="6692901" y="1803400"/>
            <a:ext cx="447675" cy="304800"/>
          </a:xfrm>
          <a:prstGeom prst="rect">
            <a:avLst/>
          </a:prstGeom>
        </p:spPr>
      </p:pic>
      <p:pic>
        <p:nvPicPr>
          <p:cNvPr id="5" name="Picture 4"/>
          <p:cNvPicPr>
            <a:picLocks noChangeAspect="1"/>
          </p:cNvPicPr>
          <p:nvPr/>
        </p:nvPicPr>
        <p:blipFill>
          <a:blip r:embed="rId4"/>
          <a:stretch>
            <a:fillRect/>
          </a:stretch>
        </p:blipFill>
        <p:spPr>
          <a:xfrm>
            <a:off x="4625976" y="1638300"/>
            <a:ext cx="447675" cy="476250"/>
          </a:xfrm>
          <a:prstGeom prst="rect">
            <a:avLst/>
          </a:prstGeom>
        </p:spPr>
      </p:pic>
      <p:pic>
        <p:nvPicPr>
          <p:cNvPr id="6" name="Picture 5"/>
          <p:cNvPicPr>
            <a:picLocks noChangeAspect="1"/>
          </p:cNvPicPr>
          <p:nvPr/>
        </p:nvPicPr>
        <p:blipFill>
          <a:blip r:embed="rId5"/>
          <a:stretch>
            <a:fillRect/>
          </a:stretch>
        </p:blipFill>
        <p:spPr>
          <a:xfrm>
            <a:off x="2578100" y="1746250"/>
            <a:ext cx="476250" cy="304800"/>
          </a:xfrm>
          <a:prstGeom prst="rect">
            <a:avLst/>
          </a:prstGeom>
        </p:spPr>
      </p:pic>
      <p:pic>
        <p:nvPicPr>
          <p:cNvPr id="8" name="Picture 7"/>
          <p:cNvPicPr>
            <a:picLocks noChangeAspect="1"/>
          </p:cNvPicPr>
          <p:nvPr/>
        </p:nvPicPr>
        <p:blipFill>
          <a:blip r:embed="rId6"/>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3"/>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2106517"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899" y="2364458"/>
            <a:ext cx="1983189"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8"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8"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0" y="4436050"/>
            <a:ext cx="1890615"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8"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709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2"/>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2204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8" y="4583965"/>
            <a:ext cx="990601"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6"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8256193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“I can average any large-</a:t>
            </a:r>
            <a:r>
              <a:rPr lang="en-US" i="1" dirty="0" err="1"/>
              <a:t>ish</a:t>
            </a:r>
            <a:r>
              <a:rPr lang="en-US" i="1" dirty="0"/>
              <a:t> bunch of numbers and divide by the </a:t>
            </a:r>
            <a:r>
              <a:rPr lang="en-US" i="1" dirty="0" err="1"/>
              <a:t>sd</a:t>
            </a:r>
            <a:r>
              <a:rPr lang="en-US" i="1" dirty="0"/>
              <a:t> and call it a z-score</a:t>
            </a:r>
            <a:r>
              <a:rPr lang="en-US" i="1" dirty="0" smtClean="0"/>
              <a:t>. Then </a:t>
            </a:r>
            <a:r>
              <a:rPr lang="en-US" i="1" dirty="0"/>
              <a:t>I can compare it to a N(0,1) to determine statistical significance. I’ve got a hit if the number’s greater than 1.96!” </a:t>
            </a:r>
            <a:endParaRPr lang="en-US" i="1" dirty="0" smtClean="0"/>
          </a:p>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Done-</a:t>
            </a:r>
            <a:r>
              <a:rPr lang="en-US" dirty="0" err="1" smtClean="0"/>
              <a:t>ish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615024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3"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2"/>
              </a:rPr>
              <a:t>https://xiongge.shinyapps.io/QQplots</a:t>
            </a:r>
            <a:r>
              <a:rPr lang="en-US" dirty="0" smtClean="0">
                <a:hlinkClick r:id="rId2"/>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3"/>
              </a:rPr>
              <a:t>http://</a:t>
            </a:r>
            <a:r>
              <a:rPr lang="en-US" dirty="0" smtClean="0">
                <a:hlinkClick r:id="rId3"/>
              </a:rPr>
              <a:t>stats.stackexchange.com/questions/101274/how-to-interpret-a-qq-plot</a:t>
            </a:r>
            <a:endParaRPr lang="en-US" dirty="0" smtClean="0"/>
          </a:p>
        </p:txBody>
      </p:sp>
    </p:spTree>
    <p:extLst>
      <p:ext uri="{BB962C8B-B14F-4D97-AF65-F5344CB8AC3E}">
        <p14:creationId xmlns:p14="http://schemas.microsoft.com/office/powerpoint/2010/main" val="3316187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5261612" y="3551209"/>
            <a:ext cx="881382" cy="804543"/>
          </a:xfrm>
          <a:prstGeom prst="rect">
            <a:avLst/>
          </a:prstGeom>
        </p:spPr>
      </p:pic>
      <p:pic>
        <p:nvPicPr>
          <p:cNvPr id="3" name="Picture 2"/>
          <p:cNvPicPr>
            <a:picLocks noChangeAspect="1"/>
          </p:cNvPicPr>
          <p:nvPr/>
        </p:nvPicPr>
        <p:blipFill>
          <a:blip r:embed="rId3"/>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83540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4"/>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4"/>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4"/>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4"/>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4"/>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5"/>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48139"/>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32805"/>
            <a:ext cx="523239" cy="35943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95885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6"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031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46263</TotalTime>
  <Words>4552</Words>
  <Application>Microsoft Office PowerPoint</Application>
  <PresentationFormat>On-screen Show (4:3)</PresentationFormat>
  <Paragraphs>941</Paragraphs>
  <Slides>83</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Aller</vt:lpstr>
      <vt:lpstr>Arial</vt:lpstr>
      <vt:lpstr>Calibri</vt:lpstr>
      <vt:lpstr>Courier New</vt:lpstr>
      <vt:lpstr>Gill Sans</vt:lpstr>
      <vt:lpstr>Lato</vt:lpstr>
      <vt:lpstr>Lobster Two</vt:lpstr>
      <vt:lpstr>Noto Serif</vt:lpstr>
      <vt:lpstr>Times New Roman</vt:lpstr>
      <vt:lpstr>Wingdings</vt:lpstr>
      <vt:lpstr>Clarity</vt:lpstr>
      <vt:lpstr>Math 530/630: CM 4.1</vt:lpstr>
      <vt:lpstr>Samples</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Summarizing observed values of an rv</vt:lpstr>
      <vt:lpstr>PowerPoint Presentation</vt:lpstr>
      <vt:lpstr>Statistics</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Different from sample variance!</vt:lpstr>
      <vt:lpstr>Expectation of a statistic: the sample variance</vt:lpstr>
      <vt:lpstr>PowerPoint Presentation</vt:lpstr>
      <vt:lpstr>Expectation and variance of the sample mean</vt:lpstr>
      <vt:lpstr>The sampling distribution of sample means</vt:lpstr>
      <vt:lpstr>Three distributions to keep in mind simultaneously</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PowerPoint Presentation</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All of the below are a sequence of iid rvs</vt:lpstr>
      <vt:lpstr>PowerPoint Presentation</vt:lpstr>
      <vt:lpstr>“Close to normal?”</vt:lpstr>
      <vt:lpstr>“Close to normal?”</vt:lpstr>
      <vt:lpstr>“Close to normal?”</vt:lpstr>
      <vt:lpstr>Sample means for 10,000 samples</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Applying the CLT</vt:lpstr>
      <vt:lpstr>Done-ish</vt:lpstr>
      <vt:lpstr>Population parameters are estimated by sampling</vt:lpstr>
      <vt:lpstr>QQplots in R</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6394</cp:revision>
  <cp:lastPrinted>2017-09-28T23:22:51Z</cp:lastPrinted>
  <dcterms:created xsi:type="dcterms:W3CDTF">2015-04-08T20:55:19Z</dcterms:created>
  <dcterms:modified xsi:type="dcterms:W3CDTF">2019-10-23T18:52:32Z</dcterms:modified>
  <cp:category/>
</cp:coreProperties>
</file>