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DD94-BE59-474B-8BE0-4E6B8E6AE2C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64C3-16E5-4E54-8544-E1005696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Fisher and Tea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if we wanted to know whether Muriel was </a:t>
            </a:r>
            <a:r>
              <a:rPr lang="en-US" sz="3200" i="1" dirty="0"/>
              <a:t>better</a:t>
            </a:r>
            <a:r>
              <a:rPr lang="en-US" sz="3200" dirty="0"/>
              <a:t> than “average”, with 𝝰 = .05</a:t>
            </a:r>
            <a:r>
              <a:rPr lang="en-US" sz="3200" dirty="0"/>
              <a:t>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the null hypothesis?</a:t>
            </a:r>
          </a:p>
          <a:p>
            <a:endParaRPr lang="en-US" dirty="0" smtClean="0"/>
          </a:p>
          <a:p>
            <a:r>
              <a:rPr lang="en-US" dirty="0" smtClean="0"/>
              <a:t>What is the alternative hypothesis?</a:t>
            </a:r>
          </a:p>
          <a:p>
            <a:endParaRPr lang="en-US" dirty="0" smtClean="0"/>
          </a:p>
          <a:p>
            <a:r>
              <a:rPr lang="en-US" dirty="0"/>
              <a:t>What if we ramp up to 100 cups of tea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will accept as evidence of better than average?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100_cups_of_tea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8519"/>
          <a:stretch>
            <a:fillRect/>
          </a:stretch>
        </p:blipFill>
        <p:spPr>
          <a:xfrm>
            <a:off x="1862667" y="2814070"/>
            <a:ext cx="6824133" cy="4043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95% confidence interval for known µ with 100 cups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qhyper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(.975,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50, 50, 50)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# upper tail p = .025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[1] </a:t>
            </a:r>
            <a:r>
              <a:rPr lang="en-US" sz="2000" b="1" dirty="0">
                <a:latin typeface="Courier New"/>
                <a:cs typeface="Courier New"/>
              </a:rPr>
              <a:t>30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  <a:latin typeface="Courier New"/>
                <a:cs typeface="Courier New"/>
              </a:rPr>
              <a:t>qhyper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(.025, 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50, 50, 50) 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# lower tail p = .025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[1] </a:t>
            </a:r>
            <a:r>
              <a:rPr lang="en-US" sz="2000" b="1" dirty="0">
                <a:latin typeface="Courier New"/>
                <a:cs typeface="Courier New"/>
              </a:rPr>
              <a:t>20</a:t>
            </a:r>
            <a:endParaRPr lang="en-US" sz="2000" b="1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0301" y="321733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ill Sans"/>
                <a:cs typeface="Gill Sans"/>
              </a:rPr>
              <a:t>p = .025</a:t>
            </a:r>
            <a:r>
              <a:rPr lang="en-US" i="1" dirty="0">
                <a:latin typeface="Gill Sans"/>
                <a:cs typeface="Gill Sans"/>
                <a:sym typeface="Wingdings"/>
              </a:rPr>
              <a:t></a:t>
            </a:r>
            <a:endParaRPr lang="en-US" i="1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5200" y="32173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ill Sans"/>
                <a:cs typeface="Gill Sans"/>
                <a:sym typeface="Wingdings"/>
              </a:rPr>
              <a:t> </a:t>
            </a:r>
            <a:r>
              <a:rPr lang="en-US" i="1" dirty="0">
                <a:latin typeface="Gill Sans"/>
                <a:cs typeface="Gill Sans"/>
              </a:rPr>
              <a:t>p = .025</a:t>
            </a:r>
            <a:endParaRPr lang="en-US" i="1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273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if Muriel got exactly 31 correct?</a:t>
            </a:r>
            <a:endParaRPr lang="en-US" sz="3200" dirty="0"/>
          </a:p>
        </p:txBody>
      </p:sp>
      <p:pic>
        <p:nvPicPr>
          <p:cNvPr id="5" name="Content Placeholder 4" descr="100_cups_of_tea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8519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6993467" y="210396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ill Sans"/>
                <a:cs typeface="Gill Sans"/>
                <a:sym typeface="Wingdings"/>
              </a:rPr>
              <a:t> </a:t>
            </a:r>
            <a:r>
              <a:rPr lang="en-US" i="1" dirty="0">
                <a:latin typeface="Gill Sans"/>
                <a:cs typeface="Gill Sans"/>
              </a:rPr>
              <a:t>p = .025</a:t>
            </a:r>
            <a:endParaRPr lang="en-US" i="1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2301" y="21082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ill Sans"/>
                <a:cs typeface="Gill Sans"/>
              </a:rPr>
              <a:t>p = .025</a:t>
            </a:r>
            <a:r>
              <a:rPr lang="en-US" i="1" dirty="0">
                <a:latin typeface="Gill Sans"/>
                <a:cs typeface="Gill Sans"/>
                <a:sym typeface="Wingdings"/>
              </a:rPr>
              <a:t></a:t>
            </a:r>
            <a:endParaRPr lang="en-US" i="1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5867" y="1365197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d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hyper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(31,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50, 50, 50) 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>
                <a:latin typeface="Courier New"/>
                <a:cs typeface="Courier New"/>
              </a:rPr>
              <a:t>1] 0.009163535</a:t>
            </a:r>
          </a:p>
        </p:txBody>
      </p:sp>
    </p:spTree>
    <p:extLst>
      <p:ext uri="{BB962C8B-B14F-4D97-AF65-F5344CB8AC3E}">
        <p14:creationId xmlns:p14="http://schemas.microsoft.com/office/powerpoint/2010/main" val="6703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 A. Fisher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experiment by R. A. Fisher (famous early statistician, 1890-1962) </a:t>
            </a:r>
          </a:p>
          <a:p>
            <a:r>
              <a:rPr lang="en-US" dirty="0"/>
              <a:t>A lady at a tea party claims that she can tell the difference between putting the milk in first and second. </a:t>
            </a:r>
          </a:p>
          <a:p>
            <a:r>
              <a:rPr lang="en-US" dirty="0"/>
              <a:t>How can we be sure?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647" r="-26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06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lady tasting tea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Fisher set up an experiment</a:t>
            </a:r>
          </a:p>
          <a:p>
            <a:endParaRPr lang="en-US" dirty="0"/>
          </a:p>
          <a:p>
            <a:r>
              <a:rPr lang="en-US" dirty="0" smtClean="0"/>
              <a:t>The lady (Muriel Bristol) was presented with 8 cups of tea</a:t>
            </a:r>
          </a:p>
          <a:p>
            <a:pPr lvl="1"/>
            <a:r>
              <a:rPr lang="en-US" dirty="0" smtClean="0"/>
              <a:t>4 had tea with milk added second</a:t>
            </a:r>
          </a:p>
          <a:p>
            <a:pPr lvl="1"/>
            <a:r>
              <a:rPr lang="en-US" dirty="0" smtClean="0"/>
              <a:t>4 had milk with tea added second</a:t>
            </a:r>
          </a:p>
          <a:p>
            <a:endParaRPr lang="en-US" dirty="0" smtClean="0"/>
          </a:p>
          <a:p>
            <a:r>
              <a:rPr lang="en-US" dirty="0" smtClean="0"/>
              <a:t>She </a:t>
            </a:r>
            <a:r>
              <a:rPr lang="en-US" dirty="0"/>
              <a:t>was </a:t>
            </a:r>
            <a:r>
              <a:rPr lang="en-US" dirty="0" smtClean="0"/>
              <a:t>asked to </a:t>
            </a:r>
            <a:r>
              <a:rPr lang="en-US" dirty="0"/>
              <a:t>select the 4 cups prepared by putting the milk in first and second.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First, how many “draws” can Muriel take of the 8 cups?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many ways can Muriel choose?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8415" b="-8415"/>
          <a:stretch>
            <a:fillRect/>
          </a:stretch>
        </p:blipFill>
        <p:spPr/>
      </p:pic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7063" r="-7063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3517900" y="27940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Gill Sans"/>
                <a:cs typeface="Gill Sans"/>
              </a:rPr>
              <a:t>8</a:t>
            </a:r>
            <a:endParaRPr lang="en-US" sz="96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8600" y="27940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77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524001"/>
          <a:ext cx="5943600" cy="469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975055"/>
                <a:gridCol w="2383912"/>
                <a:gridCol w="1766753"/>
              </a:tblGrid>
              <a:tr h="6709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Right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Wrong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#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%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6709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4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6709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23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6709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51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6709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23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6709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4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1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67098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Total</a:t>
                      </a:r>
                      <a:endParaRPr lang="en-US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charset="0"/>
                          <a:ea typeface="Lato" charset="0"/>
                          <a:cs typeface="Lato" charset="0"/>
                        </a:rPr>
                        <a:t>100</a:t>
                      </a:r>
                      <a:endParaRPr lang="en-US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sample space?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3632199"/>
            <a:ext cx="1270000" cy="509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966119"/>
            <a:ext cx="1295400" cy="519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4272115"/>
            <a:ext cx="1308100" cy="524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0" y="4971472"/>
            <a:ext cx="1143000" cy="502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00" y="2276376"/>
            <a:ext cx="1181100" cy="518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400" y="5604542"/>
            <a:ext cx="1041400" cy="6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Hypergeometric</a:t>
            </a:r>
            <a:r>
              <a:rPr lang="en-US" dirty="0" smtClean="0"/>
              <a:t> distribution (discrete)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Arguments</a:t>
            </a:r>
          </a:p>
          <a:p>
            <a:r>
              <a:rPr lang="en-US" sz="2000" dirty="0"/>
              <a:t>x, q	vector of quantiles representing the number of white balls drawn </a:t>
            </a:r>
            <a:r>
              <a:rPr lang="en-US" sz="2000" i="1" dirty="0"/>
              <a:t>without replacement </a:t>
            </a:r>
            <a:r>
              <a:rPr lang="en-US" sz="2000" dirty="0"/>
              <a:t>from an urn which contains both black and white balls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m	the number of white balls in the urn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accent1"/>
                </a:solidFill>
              </a:rPr>
              <a:t>[cups with milk </a:t>
            </a:r>
            <a:r>
              <a:rPr lang="en-US" sz="2000" dirty="0">
                <a:solidFill>
                  <a:schemeClr val="accent1"/>
                </a:solidFill>
                <a:sym typeface="Wingdings"/>
              </a:rPr>
              <a:t> tea]</a:t>
            </a:r>
            <a:r>
              <a:rPr lang="en-US" sz="2000" dirty="0"/>
              <a:t>	</a:t>
            </a:r>
          </a:p>
          <a:p>
            <a:r>
              <a:rPr lang="en-US" sz="2000" dirty="0"/>
              <a:t>n	the number of black balls in the urn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accent1"/>
                </a:solidFill>
              </a:rPr>
              <a:t>[cups with </a:t>
            </a:r>
            <a:r>
              <a:rPr lang="en-US" sz="2000" dirty="0">
                <a:solidFill>
                  <a:schemeClr val="accent1"/>
                </a:solidFill>
              </a:rPr>
              <a:t>tea </a:t>
            </a:r>
            <a:r>
              <a:rPr lang="en-US" sz="2000" dirty="0">
                <a:solidFill>
                  <a:schemeClr val="accent1"/>
                </a:solidFill>
                <a:sym typeface="Wingdings"/>
              </a:rPr>
              <a:t> </a:t>
            </a:r>
            <a:r>
              <a:rPr lang="en-US" sz="2000" dirty="0">
                <a:solidFill>
                  <a:schemeClr val="accent1"/>
                </a:solidFill>
                <a:sym typeface="Wingdings"/>
              </a:rPr>
              <a:t>milk]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k	the number of balls drawn from the urn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accent1"/>
                </a:solidFill>
              </a:rPr>
              <a:t>[number of “draws”]</a:t>
            </a:r>
            <a:r>
              <a:rPr lang="en-US" sz="2000" dirty="0"/>
              <a:t>	</a:t>
            </a:r>
          </a:p>
          <a:p>
            <a:r>
              <a:rPr lang="en-US" sz="2000" dirty="0"/>
              <a:t>p	probability, it must be between 0 and 1.	</a:t>
            </a:r>
          </a:p>
          <a:p>
            <a:r>
              <a:rPr lang="en-US" sz="2000" dirty="0" err="1"/>
              <a:t>nn</a:t>
            </a:r>
            <a:r>
              <a:rPr lang="en-US" sz="2000" dirty="0"/>
              <a:t>	number of observations. If length(</a:t>
            </a:r>
            <a:r>
              <a:rPr lang="en-US" sz="2000" dirty="0" err="1"/>
              <a:t>nn</a:t>
            </a:r>
            <a:r>
              <a:rPr lang="en-US" sz="2000" dirty="0"/>
              <a:t>) &gt; 1, the </a:t>
            </a:r>
            <a:r>
              <a:rPr lang="en-US" sz="2000" dirty="0"/>
              <a:t>length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/>
              <a:t>is taken to be the number required.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lady tasting tea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story goes, the lady identified all 4 cups correctly. What were the chances (exactly!)?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&gt;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dhyper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(4, 4, 4, 4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) #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dhyper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(x, m, n,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k)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[1] 0.01428571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&gt; 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1 - </a:t>
            </a:r>
            <a:r>
              <a:rPr lang="en-US" sz="2000" b="1" dirty="0" err="1">
                <a:solidFill>
                  <a:schemeClr val="accent1"/>
                </a:solidFill>
                <a:latin typeface="Courier New"/>
                <a:cs typeface="Courier New"/>
              </a:rPr>
              <a:t>phyper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(3, 4, 4, 4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) #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phyper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(q, m, n,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k)</a:t>
            </a:r>
            <a:endParaRPr lang="en-US" sz="2000" b="1" dirty="0">
              <a:solidFill>
                <a:schemeClr val="accent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[1] 0.01428571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4700" y="2387600"/>
            <a:ext cx="17653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162300"/>
            <a:ext cx="17653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yper_pmf_8_cups-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3442305"/>
            <a:ext cx="4936067" cy="3525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lady tasting tea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story goes, the lady identified all 4 cups correctly. What were the chances (exactly!)?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&gt;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dhyper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(4, 4, 4, 4)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[1] 0.01428571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&gt; 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1 - </a:t>
            </a:r>
            <a:r>
              <a:rPr lang="en-US" sz="2000" b="1" dirty="0" err="1">
                <a:solidFill>
                  <a:schemeClr val="accent1"/>
                </a:solidFill>
                <a:latin typeface="Courier New"/>
                <a:cs typeface="Courier New"/>
              </a:rPr>
              <a:t>phyper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(3, 4, 4, 4)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[1] 0.01428571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864100"/>
            <a:ext cx="2006600" cy="200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lady tasting tea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expected value of a </a:t>
            </a:r>
            <a:r>
              <a:rPr lang="en-US" dirty="0" err="1" smtClean="0"/>
              <a:t>hypergeometric</a:t>
            </a:r>
            <a:r>
              <a:rPr lang="en-US" dirty="0" smtClean="0"/>
              <a:t> variable is known to be: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k &lt;- 4 # number of cups picked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m &lt;- 4 # number of 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true “hits”</a:t>
            </a:r>
            <a:endParaRPr lang="en-US" sz="20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N &lt;- 8 # total number of cups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k * (m/N) # population mean </a:t>
            </a:r>
            <a:endParaRPr lang="en-US" sz="20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[1] 2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wanted to know whether Muriel was </a:t>
            </a:r>
            <a:r>
              <a:rPr lang="en-US" i="1" dirty="0" smtClean="0"/>
              <a:t>better</a:t>
            </a:r>
            <a:r>
              <a:rPr lang="en-US" dirty="0" smtClean="0"/>
              <a:t> than “average”, with 𝝰 = .05?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506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Gill Sans</vt:lpstr>
      <vt:lpstr>Lato</vt:lpstr>
      <vt:lpstr>Wingdings</vt:lpstr>
      <vt:lpstr>Office Theme</vt:lpstr>
      <vt:lpstr>Fisher and Tea</vt:lpstr>
      <vt:lpstr>R. A. Fisher</vt:lpstr>
      <vt:lpstr>The lady tasting tea</vt:lpstr>
      <vt:lpstr>How many ways can Muriel choose?</vt:lpstr>
      <vt:lpstr>What is the sample space?</vt:lpstr>
      <vt:lpstr>Hypergeometric distribution (discrete)</vt:lpstr>
      <vt:lpstr>The lady tasting tea</vt:lpstr>
      <vt:lpstr>The lady tasting tea</vt:lpstr>
      <vt:lpstr>The lady tasting tea</vt:lpstr>
      <vt:lpstr>What if we wanted to know whether Muriel was better than “average”, with 𝝰 = .05?</vt:lpstr>
      <vt:lpstr>95% confidence interval for known µ with 100 cups</vt:lpstr>
      <vt:lpstr>What if Muriel got exactly 31 correct?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 and Tea</dc:title>
  <dc:creator>Rebecca Lunsford</dc:creator>
  <cp:lastModifiedBy>Rebecca Lunsford</cp:lastModifiedBy>
  <cp:revision>2</cp:revision>
  <dcterms:created xsi:type="dcterms:W3CDTF">2018-11-02T18:47:49Z</dcterms:created>
  <dcterms:modified xsi:type="dcterms:W3CDTF">2018-11-02T18:48:49Z</dcterms:modified>
</cp:coreProperties>
</file>