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3"/>
  </p:notesMasterIdLst>
  <p:handoutMasterIdLst>
    <p:handoutMasterId r:id="rId44"/>
  </p:handoutMasterIdLst>
  <p:sldIdLst>
    <p:sldId id="1637" r:id="rId2"/>
    <p:sldId id="1598" r:id="rId3"/>
    <p:sldId id="1596" r:id="rId4"/>
    <p:sldId id="1595" r:id="rId5"/>
    <p:sldId id="1597" r:id="rId6"/>
    <p:sldId id="1601" r:id="rId7"/>
    <p:sldId id="1602" r:id="rId8"/>
    <p:sldId id="1606" r:id="rId9"/>
    <p:sldId id="1603" r:id="rId10"/>
    <p:sldId id="1604" r:id="rId11"/>
    <p:sldId id="1605" r:id="rId12"/>
    <p:sldId id="1607" r:id="rId13"/>
    <p:sldId id="1533" r:id="rId14"/>
    <p:sldId id="1571" r:id="rId15"/>
    <p:sldId id="1540" r:id="rId16"/>
    <p:sldId id="1535" r:id="rId17"/>
    <p:sldId id="517" r:id="rId18"/>
    <p:sldId id="1572" r:id="rId19"/>
    <p:sldId id="1539" r:id="rId20"/>
    <p:sldId id="1564" r:id="rId21"/>
    <p:sldId id="1548" r:id="rId22"/>
    <p:sldId id="1550" r:id="rId23"/>
    <p:sldId id="1541" r:id="rId24"/>
    <p:sldId id="1573" r:id="rId25"/>
    <p:sldId id="1563" r:id="rId26"/>
    <p:sldId id="1545" r:id="rId27"/>
    <p:sldId id="1549" r:id="rId28"/>
    <p:sldId id="1544" r:id="rId29"/>
    <p:sldId id="1543" r:id="rId30"/>
    <p:sldId id="1629" r:id="rId31"/>
    <p:sldId id="1630" r:id="rId32"/>
    <p:sldId id="1631" r:id="rId33"/>
    <p:sldId id="1558" r:id="rId34"/>
    <p:sldId id="1534" r:id="rId35"/>
    <p:sldId id="1574" r:id="rId36"/>
    <p:sldId id="1575" r:id="rId37"/>
    <p:sldId id="1542" r:id="rId38"/>
    <p:sldId id="1546" r:id="rId39"/>
    <p:sldId id="1547" r:id="rId40"/>
    <p:sldId id="1576" r:id="rId41"/>
    <p:sldId id="157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s 9: Outliers and multiple predictors" id="{818DA781-0BE1-D842-9AA6-ECB0075536A0}">
          <p14:sldIdLst>
            <p14:sldId id="1637"/>
            <p14:sldId id="1598"/>
            <p14:sldId id="1596"/>
            <p14:sldId id="1595"/>
            <p14:sldId id="1597"/>
            <p14:sldId id="1601"/>
            <p14:sldId id="1602"/>
            <p14:sldId id="1606"/>
            <p14:sldId id="1603"/>
            <p14:sldId id="1604"/>
            <p14:sldId id="1605"/>
            <p14:sldId id="1607"/>
            <p14:sldId id="1533"/>
            <p14:sldId id="1571"/>
            <p14:sldId id="1540"/>
            <p14:sldId id="1535"/>
            <p14:sldId id="517"/>
            <p14:sldId id="1572"/>
            <p14:sldId id="1539"/>
            <p14:sldId id="1564"/>
            <p14:sldId id="1548"/>
            <p14:sldId id="1550"/>
            <p14:sldId id="1541"/>
            <p14:sldId id="1573"/>
            <p14:sldId id="1563"/>
            <p14:sldId id="1545"/>
            <p14:sldId id="1549"/>
            <p14:sldId id="1544"/>
            <p14:sldId id="1543"/>
            <p14:sldId id="1629"/>
            <p14:sldId id="1630"/>
            <p14:sldId id="1631"/>
            <p14:sldId id="1558"/>
            <p14:sldId id="1534"/>
            <p14:sldId id="1574"/>
            <p14:sldId id="1575"/>
            <p14:sldId id="1542"/>
            <p14:sldId id="1546"/>
            <p14:sldId id="1547"/>
            <p14:sldId id="1576"/>
            <p14:sldId id="15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son Presmanes Hill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FCF"/>
    <a:srgbClr val="FF66FF"/>
    <a:srgbClr val="6666FF"/>
    <a:srgbClr val="FFFF66"/>
    <a:srgbClr val="FF6666"/>
    <a:srgbClr val="990099"/>
    <a:srgbClr val="6666CC"/>
    <a:srgbClr val="33CC66"/>
    <a:srgbClr val="669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00" autoAdjust="0"/>
    <p:restoredTop sz="93229" autoAdjust="0"/>
  </p:normalViewPr>
  <p:slideViewPr>
    <p:cSldViewPr snapToGrid="0" snapToObjects="1">
      <p:cViewPr varScale="1">
        <p:scale>
          <a:sx n="57" d="100"/>
          <a:sy n="57" d="100"/>
        </p:scale>
        <p:origin x="90" y="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D33F6-7232-004C-BD3D-E6296B40160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77418-619E-BB41-BC71-49954AC5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5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6D0A-92E4-FC4A-8816-97F951F94145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9A014-D9CD-BA42-8A9B-34979EE7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September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September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September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September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September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September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September 19,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September 19,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September 19,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September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September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A80CB818-7379-467D-8E76-EF9D9074A26C}" type="datetime2">
              <a:rPr lang="en-US" smtClean="0"/>
              <a:pPr/>
              <a:t>Wednesday, September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Noto Serif" charset="0"/>
          <a:ea typeface="Noto Serif" charset="0"/>
          <a:cs typeface="Noto Serif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Lato" charset="0"/>
          <a:ea typeface="Lato" charset="0"/>
          <a:cs typeface="Lato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Lato" charset="0"/>
          <a:ea typeface="Lato" charset="0"/>
          <a:cs typeface="Lato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Lato" charset="0"/>
          <a:ea typeface="Lato" charset="0"/>
          <a:cs typeface="Lato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Lato" charset="0"/>
          <a:ea typeface="Lato" charset="0"/>
          <a:cs typeface="Lato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Lato" charset="0"/>
          <a:ea typeface="Lato" charset="0"/>
          <a:cs typeface="Lato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Class </a:t>
            </a:r>
            <a:r>
              <a:rPr lang="en-US" sz="4800" dirty="0"/>
              <a:t>9</a:t>
            </a:r>
            <a:r>
              <a:rPr lang="en-US" sz="4800" dirty="0" smtClean="0"/>
              <a:t>: </a:t>
            </a:r>
            <a:br>
              <a:rPr lang="en-US" sz="4800" dirty="0" smtClean="0"/>
            </a:br>
            <a:r>
              <a:rPr lang="en-US" sz="4800" dirty="0"/>
              <a:t>R</a:t>
            </a:r>
            <a:r>
              <a:rPr lang="en-US" sz="4800" dirty="0" smtClean="0"/>
              <a:t>egression diagnostics &amp; adding predictors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Alison Presmanes Hill</a:t>
            </a:r>
          </a:p>
        </p:txBody>
      </p:sp>
    </p:spTree>
    <p:extLst>
      <p:ext uri="{BB962C8B-B14F-4D97-AF65-F5344CB8AC3E}">
        <p14:creationId xmlns:p14="http://schemas.microsoft.com/office/powerpoint/2010/main" val="22874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368300"/>
            <a:ext cx="9144000" cy="6489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en-US" sz="14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agr_mod</a:t>
            </a:r>
            <a:r>
              <a:rPr lang="en-US" sz="1400" b="1" dirty="0" smtClean="0">
                <a:solidFill>
                  <a:srgbClr val="6666CC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&lt;- lm(fertility ~ agriculture, data =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swiss</a:t>
            </a:r>
            <a:r>
              <a:rPr lang="en-US" sz="1400" b="1" dirty="0" smtClean="0">
                <a:solidFill>
                  <a:srgbClr val="6666CC"/>
                </a:solidFill>
                <a:latin typeface="Courier New"/>
                <a:cs typeface="Courier New"/>
              </a:rPr>
              <a:t>) # simple linear regression </a:t>
            </a:r>
            <a:endParaRPr lang="en-US" sz="1400" b="1" dirty="0">
              <a:solidFill>
                <a:srgbClr val="6666C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en-US" sz="1400" b="1" dirty="0" smtClean="0">
                <a:solidFill>
                  <a:srgbClr val="6666CC"/>
                </a:solidFill>
                <a:latin typeface="Courier New"/>
                <a:cs typeface="Courier New"/>
              </a:rPr>
              <a:t>summary(</a:t>
            </a:r>
            <a:r>
              <a:rPr lang="en-US" sz="14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agr_mod</a:t>
            </a:r>
            <a:r>
              <a:rPr lang="en-US" sz="1400" b="1" dirty="0" smtClean="0">
                <a:solidFill>
                  <a:srgbClr val="6666CC"/>
                </a:solidFill>
                <a:latin typeface="Courier New"/>
                <a:cs typeface="Courier New"/>
              </a:rPr>
              <a:t>)</a:t>
            </a:r>
            <a:endParaRPr lang="en-US" sz="1400" b="1" dirty="0">
              <a:solidFill>
                <a:srgbClr val="6666C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Call: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lm(formula = fertility ~ agriculture, data = </a:t>
            </a:r>
            <a:r>
              <a:rPr lang="en-US" sz="1400" b="1" dirty="0" err="1">
                <a:latin typeface="Courier New"/>
                <a:cs typeface="Courier New"/>
              </a:rPr>
              <a:t>swiss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Residuals: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 Min       1Q   Median       3Q      Max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-25.5374  -7.8685  -0.6362   9.0464  24.4858 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Coefficients: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        Estimate Std. Error t value </a:t>
            </a:r>
            <a:r>
              <a:rPr lang="en-US" sz="1400" b="1" dirty="0" err="1">
                <a:latin typeface="Courier New"/>
                <a:cs typeface="Courier New"/>
              </a:rPr>
              <a:t>Pr</a:t>
            </a:r>
            <a:r>
              <a:rPr lang="en-US" sz="1400" b="1" dirty="0">
                <a:latin typeface="Courier New"/>
                <a:cs typeface="Courier New"/>
              </a:rPr>
              <a:t>(&gt;|t|)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(Intercept) 60.30438    4.25126  14.185   &lt;2e-16 ***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agriculture  0.19420    0.07671   2.532   0.0149 *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---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/>
                <a:cs typeface="Courier New"/>
              </a:rPr>
              <a:t>Signif</a:t>
            </a:r>
            <a:r>
              <a:rPr lang="en-US" sz="1400" b="1" dirty="0">
                <a:latin typeface="Courier New"/>
                <a:cs typeface="Courier New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Residual standard error: 11.82 on 45 degrees of freedom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Multiple R-squared:  0.1247,	Adjusted R-squared:  0.1052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F-statistic: 6.409 on 1 and 45 DF,  p-value: 0.01492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450" b="34311"/>
          <a:stretch/>
        </p:blipFill>
        <p:spPr>
          <a:xfrm>
            <a:off x="6771056" y="4851400"/>
            <a:ext cx="2385643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8300"/>
            <a:ext cx="9144000" cy="6279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en-US" sz="12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agr_mod</a:t>
            </a:r>
            <a:r>
              <a:rPr lang="en-US" sz="1200" b="1" dirty="0" smtClean="0">
                <a:solidFill>
                  <a:srgbClr val="6666CC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6666CC"/>
                </a:solidFill>
                <a:latin typeface="Courier New"/>
                <a:cs typeface="Courier New"/>
              </a:rPr>
              <a:t>&lt;- lm(fertility ~ agriculture, data = </a:t>
            </a:r>
            <a:r>
              <a:rPr lang="en-US" sz="1200" b="1" dirty="0" err="1">
                <a:solidFill>
                  <a:srgbClr val="6666CC"/>
                </a:solidFill>
                <a:latin typeface="Courier New"/>
                <a:cs typeface="Courier New"/>
              </a:rPr>
              <a:t>swiss</a:t>
            </a:r>
            <a:r>
              <a:rPr lang="en-US" sz="1200" b="1" dirty="0" smtClean="0">
                <a:solidFill>
                  <a:srgbClr val="6666CC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en-US" sz="1200" b="1" dirty="0" smtClean="0">
                <a:solidFill>
                  <a:srgbClr val="6666CC"/>
                </a:solidFill>
                <a:latin typeface="Courier New"/>
                <a:cs typeface="Courier New"/>
              </a:rPr>
              <a:t>summary(</a:t>
            </a:r>
            <a:r>
              <a:rPr lang="en-US" sz="12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agr_mod</a:t>
            </a:r>
            <a:r>
              <a:rPr lang="en-US" sz="1200" b="1" dirty="0" smtClean="0">
                <a:solidFill>
                  <a:srgbClr val="6666CC"/>
                </a:solidFill>
                <a:latin typeface="Courier New"/>
                <a:cs typeface="Courier New"/>
              </a:rPr>
              <a:t>)</a:t>
            </a:r>
            <a:endParaRPr lang="en-US" sz="1200" b="1" dirty="0">
              <a:solidFill>
                <a:srgbClr val="6666C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Coefficients: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      Estimate Std. Error t value </a:t>
            </a:r>
            <a:r>
              <a:rPr lang="en-US" sz="1200" b="1" dirty="0" err="1">
                <a:latin typeface="Courier New"/>
                <a:cs typeface="Courier New"/>
              </a:rPr>
              <a:t>Pr</a:t>
            </a:r>
            <a:r>
              <a:rPr lang="en-US" sz="1200" b="1" dirty="0">
                <a:latin typeface="Courier New"/>
                <a:cs typeface="Courier New"/>
              </a:rPr>
              <a:t>(&gt;|t|)   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(Intercept) 60.30438    4.25126  14.185   &lt;2e-16 ***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agriculture  0.19420    0.07671   2.532   0.0149 * 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---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Signif</a:t>
            </a:r>
            <a:r>
              <a:rPr lang="en-US" sz="1200" b="1" dirty="0">
                <a:latin typeface="Courier New"/>
                <a:cs typeface="Courier New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Residual standard error: 11.82 on 45 degrees of freedom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Multiple R-squared:  0.1247,	Adjusted R-squared:  0.1052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F-statistic: 6.409 on 1 and 45 DF,  p-value: 0.01492</a:t>
            </a:r>
          </a:p>
          <a:p>
            <a:pPr marL="0" indent="0">
              <a:buNone/>
            </a:pPr>
            <a:endParaRPr lang="en-US" sz="1200" b="1" dirty="0">
              <a:solidFill>
                <a:srgbClr val="6666C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en-US" sz="1200" b="1" dirty="0" err="1">
                <a:solidFill>
                  <a:srgbClr val="6666CC"/>
                </a:solidFill>
                <a:latin typeface="Courier New"/>
                <a:cs typeface="Courier New"/>
              </a:rPr>
              <a:t>int_mod</a:t>
            </a:r>
            <a:r>
              <a:rPr lang="en-US" sz="1200" b="1" dirty="0">
                <a:solidFill>
                  <a:srgbClr val="6666CC"/>
                </a:solidFill>
                <a:latin typeface="Courier New"/>
                <a:cs typeface="Courier New"/>
              </a:rPr>
              <a:t> &lt;- lm(fertility ~ 1, data = </a:t>
            </a:r>
            <a:r>
              <a:rPr lang="en-US" sz="1200" b="1" dirty="0" err="1">
                <a:solidFill>
                  <a:srgbClr val="6666CC"/>
                </a:solidFill>
                <a:latin typeface="Courier New"/>
                <a:cs typeface="Courier New"/>
              </a:rPr>
              <a:t>swiss</a:t>
            </a:r>
            <a:r>
              <a:rPr lang="en-US" sz="1200" b="1" dirty="0">
                <a:solidFill>
                  <a:srgbClr val="6666CC"/>
                </a:solidFill>
                <a:latin typeface="Courier New"/>
                <a:cs typeface="Courier New"/>
              </a:rPr>
              <a:t>) # intercept </a:t>
            </a:r>
            <a:r>
              <a:rPr lang="en-US" sz="1200" b="1" dirty="0" smtClean="0">
                <a:solidFill>
                  <a:srgbClr val="6666CC"/>
                </a:solidFill>
                <a:latin typeface="Courier New"/>
                <a:cs typeface="Courier New"/>
              </a:rPr>
              <a:t>ONLY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en-US" sz="12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anova</a:t>
            </a:r>
            <a:r>
              <a:rPr lang="en-US" sz="1200" b="1" dirty="0" smtClean="0">
                <a:solidFill>
                  <a:srgbClr val="6666CC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int_mod</a:t>
            </a:r>
            <a:r>
              <a:rPr lang="en-US" sz="1200" b="1" dirty="0" smtClean="0">
                <a:solidFill>
                  <a:srgbClr val="6666CC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agr_mod</a:t>
            </a:r>
            <a:r>
              <a:rPr lang="en-US" sz="1200" b="1" dirty="0" smtClean="0">
                <a:solidFill>
                  <a:srgbClr val="6666CC"/>
                </a:solidFill>
                <a:latin typeface="Courier New"/>
                <a:cs typeface="Courier New"/>
              </a:rPr>
              <a:t>)</a:t>
            </a:r>
            <a:endParaRPr lang="en-US" sz="1200" b="1" dirty="0">
              <a:solidFill>
                <a:srgbClr val="6666C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Analysis of Variance Table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Model 1: fertility ~ 1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Model 2: fertility ~ </a:t>
            </a:r>
            <a:r>
              <a:rPr lang="en-US" sz="1200" b="1" dirty="0" smtClean="0">
                <a:latin typeface="Courier New"/>
                <a:cs typeface="Courier New"/>
              </a:rPr>
              <a:t>agriculture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Res.Df</a:t>
            </a:r>
            <a:r>
              <a:rPr lang="en-US" sz="1200" b="1" dirty="0">
                <a:latin typeface="Courier New"/>
                <a:cs typeface="Courier New"/>
              </a:rPr>
              <a:t>    RSS </a:t>
            </a:r>
            <a:r>
              <a:rPr lang="en-US" sz="1200" b="1" dirty="0" err="1">
                <a:latin typeface="Courier New"/>
                <a:cs typeface="Courier New"/>
              </a:rPr>
              <a:t>Df</a:t>
            </a:r>
            <a:r>
              <a:rPr lang="en-US" sz="1200" b="1" dirty="0">
                <a:latin typeface="Courier New"/>
                <a:cs typeface="Courier New"/>
              </a:rPr>
              <a:t> Sum of </a:t>
            </a:r>
            <a:r>
              <a:rPr lang="en-US" sz="1200" b="1" dirty="0" err="1">
                <a:latin typeface="Courier New"/>
                <a:cs typeface="Courier New"/>
              </a:rPr>
              <a:t>Sq</a:t>
            </a:r>
            <a:r>
              <a:rPr lang="en-US" sz="1200" b="1" dirty="0">
                <a:latin typeface="Courier New"/>
                <a:cs typeface="Courier New"/>
              </a:rPr>
              <a:t>      F  </a:t>
            </a:r>
            <a:r>
              <a:rPr lang="en-US" sz="1200" b="1" dirty="0" err="1">
                <a:latin typeface="Courier New"/>
                <a:cs typeface="Courier New"/>
              </a:rPr>
              <a:t>Pr</a:t>
            </a:r>
            <a:r>
              <a:rPr lang="en-US" sz="1200" b="1" dirty="0">
                <a:latin typeface="Courier New"/>
                <a:cs typeface="Courier New"/>
              </a:rPr>
              <a:t>(&gt;F) 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1     46 7178.0                             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2     45 6283.1  1    894.84 6.4089 0.01492 *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---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Signif</a:t>
            </a:r>
            <a:r>
              <a:rPr lang="en-US" sz="1200" b="1" dirty="0">
                <a:latin typeface="Courier New"/>
                <a:cs typeface="Courier New"/>
              </a:rPr>
              <a:t>. codes:  0 ‘***’ 0.001 ‘**’ 0.01 ‘*’ 0.05 ‘.’ 0.1 ‘ ’ </a:t>
            </a:r>
            <a:r>
              <a:rPr lang="en-US" sz="1200" b="1" dirty="0" smtClean="0">
                <a:latin typeface="Courier New"/>
                <a:cs typeface="Courier New"/>
              </a:rPr>
              <a:t>1</a:t>
            </a:r>
            <a:endParaRPr lang="en-US" sz="1200" b="1" dirty="0">
              <a:latin typeface="Courier New"/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450" b="34311"/>
          <a:stretch/>
        </p:blipFill>
        <p:spPr>
          <a:xfrm>
            <a:off x="6771056" y="4851400"/>
            <a:ext cx="2385643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Sequences of nested models 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Full(</a:t>
            </a:r>
            <a:r>
              <a:rPr lang="en-US" dirty="0" err="1"/>
              <a:t>er</a:t>
            </a:r>
            <a:r>
              <a:rPr lang="en-US" dirty="0"/>
              <a:t>) model: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(Default) reduced </a:t>
            </a:r>
            <a:r>
              <a:rPr lang="en-US" dirty="0"/>
              <a:t>model: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592" b="21111"/>
          <a:stretch/>
        </p:blipFill>
        <p:spPr>
          <a:xfrm>
            <a:off x="1955800" y="2931748"/>
            <a:ext cx="5245100" cy="3215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4900" y="6323111"/>
            <a:ext cx="1193800" cy="307777"/>
          </a:xfrm>
          <a:prstGeom prst="rect">
            <a:avLst/>
          </a:prstGeom>
          <a:solidFill>
            <a:srgbClr val="6666CC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l</a:t>
            </a:r>
            <a:r>
              <a:rPr lang="en-US" sz="1400" b="1" dirty="0" smtClean="0">
                <a:latin typeface="Courier New"/>
                <a:cs typeface="Courier New"/>
              </a:rPr>
              <a:t>m(y ~ 1)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3050" y="3451422"/>
            <a:ext cx="1663700" cy="307777"/>
          </a:xfrm>
          <a:prstGeom prst="rect">
            <a:avLst/>
          </a:prstGeom>
          <a:solidFill>
            <a:srgbClr val="6666CC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l</a:t>
            </a:r>
            <a:r>
              <a:rPr lang="en-US" sz="1400" b="1" dirty="0" smtClean="0">
                <a:latin typeface="Courier New"/>
                <a:cs typeface="Courier New"/>
              </a:rPr>
              <a:t>m(y ~ 1 + x)</a:t>
            </a:r>
            <a:endParaRPr lang="en-US" sz="1400" b="1" dirty="0">
              <a:latin typeface="Courier New"/>
              <a:cs typeface="Courier New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84900" y="3760688"/>
            <a:ext cx="0" cy="811312"/>
          </a:xfrm>
          <a:prstGeom prst="line">
            <a:avLst/>
          </a:prstGeom>
          <a:ln>
            <a:solidFill>
              <a:srgbClr val="6666CC"/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781800" y="5930901"/>
            <a:ext cx="0" cy="392210"/>
          </a:xfrm>
          <a:prstGeom prst="line">
            <a:avLst/>
          </a:prstGeom>
          <a:ln>
            <a:solidFill>
              <a:srgbClr val="6666CC"/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50" y="2547989"/>
            <a:ext cx="1816100" cy="322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656442"/>
            <a:ext cx="3505200" cy="37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4140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Extremity on the x’s (leverage)</a:t>
            </a:r>
          </a:p>
          <a:p>
            <a:r>
              <a:rPr lang="en-US" dirty="0" smtClean="0"/>
              <a:t>Extremity on y (discrepancy)</a:t>
            </a:r>
          </a:p>
          <a:p>
            <a:r>
              <a:rPr lang="en-US" dirty="0" smtClean="0"/>
              <a:t>Influence on the regression estimates</a:t>
            </a:r>
          </a:p>
          <a:p>
            <a:pPr lvl="1"/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Specific coefficients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887555"/>
            <a:ext cx="8701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a</a:t>
            </a:r>
            <a:r>
              <a:rPr lang="en-US" sz="16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gr_mod</a:t>
            </a:r>
            <a:r>
              <a:rPr lang="en-US" sz="1600" b="1" dirty="0" smtClean="0">
                <a:solidFill>
                  <a:srgbClr val="6666CC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&lt;- lm(fertility ~ agriculture, data = 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swiss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) # original model</a:t>
            </a:r>
          </a:p>
          <a:p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slr_vars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 &lt;- augment(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agr_mod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) # broom</a:t>
            </a:r>
          </a:p>
        </p:txBody>
      </p:sp>
    </p:spTree>
    <p:extLst>
      <p:ext uri="{BB962C8B-B14F-4D97-AF65-F5344CB8AC3E}">
        <p14:creationId xmlns:p14="http://schemas.microsoft.com/office/powerpoint/2010/main" val="9477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ontaminated </a:t>
            </a:r>
            <a:r>
              <a:rPr lang="en-US" dirty="0"/>
              <a:t>observation or </a:t>
            </a:r>
            <a:r>
              <a:rPr lang="en-US" dirty="0" smtClean="0"/>
              <a:t>special snowflake?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6666CC"/>
                </a:solidFill>
                <a:latin typeface="Lobster Two"/>
                <a:cs typeface="Lobster Two"/>
              </a:rPr>
              <a:t>contaminated observation </a:t>
            </a:r>
            <a:r>
              <a:rPr lang="en-US" dirty="0"/>
              <a:t>is one that has been damaged in some way. Some examples: </a:t>
            </a:r>
            <a:endParaRPr lang="en-US" dirty="0" smtClean="0"/>
          </a:p>
          <a:p>
            <a:pPr lvl="1"/>
            <a:r>
              <a:rPr lang="en-US" dirty="0" smtClean="0"/>
              <a:t>Error </a:t>
            </a:r>
            <a:r>
              <a:rPr lang="en-US" dirty="0"/>
              <a:t>of execution of the research procedure. </a:t>
            </a:r>
            <a:endParaRPr lang="en-US" dirty="0" smtClean="0"/>
          </a:p>
          <a:p>
            <a:pPr lvl="1"/>
            <a:r>
              <a:rPr lang="en-US" dirty="0" smtClean="0"/>
              <a:t>Inaccurate </a:t>
            </a:r>
            <a:r>
              <a:rPr lang="en-US" dirty="0"/>
              <a:t>measurement of the dependent measure. </a:t>
            </a:r>
            <a:endParaRPr lang="en-US" dirty="0" smtClean="0"/>
          </a:p>
          <a:p>
            <a:pPr lvl="1"/>
            <a:r>
              <a:rPr lang="en-US" dirty="0" smtClean="0"/>
              <a:t>Data entry error.</a:t>
            </a:r>
          </a:p>
          <a:p>
            <a:pPr lvl="1"/>
            <a:r>
              <a:rPr lang="en-US" dirty="0" smtClean="0"/>
              <a:t>Error </a:t>
            </a:r>
            <a:r>
              <a:rPr lang="en-US" dirty="0"/>
              <a:t>in calculating a measure. </a:t>
            </a:r>
            <a:endParaRPr lang="en-US" dirty="0" smtClean="0"/>
          </a:p>
          <a:p>
            <a:pPr lvl="1"/>
            <a:r>
              <a:rPr lang="en-US" dirty="0" err="1" smtClean="0"/>
              <a:t>Nonattentive</a:t>
            </a:r>
            <a:r>
              <a:rPr lang="en-US" dirty="0" smtClean="0"/>
              <a:t> </a:t>
            </a:r>
            <a:r>
              <a:rPr lang="en-US" dirty="0"/>
              <a:t>or distracted participants. </a:t>
            </a:r>
          </a:p>
          <a:p>
            <a:r>
              <a:rPr lang="en-US" dirty="0"/>
              <a:t>The outlier may simply be an </a:t>
            </a:r>
            <a:r>
              <a:rPr lang="en-US" dirty="0">
                <a:solidFill>
                  <a:srgbClr val="6666CC"/>
                </a:solidFill>
                <a:latin typeface="Lobster Two"/>
                <a:cs typeface="Lobster Two"/>
              </a:rPr>
              <a:t>extremely rare </a:t>
            </a:r>
            <a:r>
              <a:rPr lang="en-US" dirty="0" smtClean="0">
                <a:solidFill>
                  <a:srgbClr val="6666CC"/>
                </a:solidFill>
                <a:latin typeface="Lobster Two"/>
                <a:cs typeface="Lobster Two"/>
              </a:rPr>
              <a:t>case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example, a college freshman might be 12 years old and have an 800 SAT in math. Such an individual is extremely </a:t>
            </a:r>
            <a:r>
              <a:rPr lang="en-US" dirty="0" smtClean="0"/>
              <a:t>rare, but data is valid.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46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8-04 at 8.22.17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5096"/>
            <a:ext cx="9144000" cy="4901259"/>
          </a:xfrm>
          <a:prstGeom prst="rect">
            <a:avLst/>
          </a:prstGeom>
        </p:spPr>
      </p:pic>
      <p:pic>
        <p:nvPicPr>
          <p:cNvPr id="5" name="Picture 4" descr="Screen Shot 2015-08-04 at 8.23.03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0" y="3109432"/>
            <a:ext cx="8026957" cy="914463"/>
          </a:xfrm>
          <a:prstGeom prst="rect">
            <a:avLst/>
          </a:prstGeom>
          <a:ln w="1016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540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Extremity on the x’s: leverage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measure of how far the observed value for each observation is from the mean value on the set of x’s</a:t>
            </a:r>
          </a:p>
          <a:p>
            <a:r>
              <a:rPr lang="en-US" dirty="0" smtClean="0"/>
              <a:t>Observations with high leverage have the potential to be influential, especially if also extreme on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easure </a:t>
            </a:r>
            <a:r>
              <a:rPr lang="en-US" dirty="0"/>
              <a:t>of how unusual the X value of a point is, relative to the X observations as a whole. A</a:t>
            </a:r>
            <a:r>
              <a:rPr lang="en-US" dirty="0" smtClean="0"/>
              <a:t>bsolute </a:t>
            </a:r>
            <a:r>
              <a:rPr lang="en-US" dirty="0"/>
              <a:t>minimum of 1/</a:t>
            </a:r>
            <a:r>
              <a:rPr lang="en-US" dirty="0" smtClean="0"/>
              <a:t>n.</a:t>
            </a:r>
            <a:r>
              <a:rPr lang="en-US" dirty="0"/>
              <a:t> Leverage describes how unusual an </a:t>
            </a:r>
            <a:r>
              <a:rPr lang="en-US" dirty="0" smtClean="0"/>
              <a:t>observation </a:t>
            </a:r>
            <a:r>
              <a:rPr lang="en-US" dirty="0"/>
              <a:t>is in predictor(s)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ii</a:t>
            </a:r>
            <a:r>
              <a:rPr lang="en-US" dirty="0" smtClean="0"/>
              <a:t> is large then the </a:t>
            </a:r>
            <a:r>
              <a:rPr lang="en-US" dirty="0" err="1" smtClean="0"/>
              <a:t>ith</a:t>
            </a:r>
            <a:r>
              <a:rPr lang="en-US" dirty="0" smtClean="0"/>
              <a:t> observation has considerable impact on the fitted value </a:t>
            </a:r>
          </a:p>
          <a:p>
            <a:r>
              <a:rPr lang="en-US" b="1" dirty="0">
                <a:latin typeface="Courier New"/>
                <a:cs typeface="Courier New"/>
              </a:rPr>
              <a:t>broom::.</a:t>
            </a:r>
            <a:r>
              <a:rPr lang="en-US" b="1" dirty="0" smtClean="0">
                <a:latin typeface="Courier New"/>
                <a:cs typeface="Courier New"/>
              </a:rPr>
              <a:t>hat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4762500"/>
            <a:ext cx="39116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new distributions…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see squares of normal random </a:t>
            </a:r>
            <a:r>
              <a:rPr lang="en-US" dirty="0" smtClean="0"/>
              <a:t>variables (or of their differences!), </a:t>
            </a:r>
            <a:r>
              <a:rPr lang="en-US" dirty="0"/>
              <a:t>think</a:t>
            </a:r>
            <a:r>
              <a:rPr lang="en-US" b="1" dirty="0"/>
              <a:t> </a:t>
            </a:r>
            <a:r>
              <a:rPr lang="en-US" b="1" dirty="0" smtClean="0"/>
              <a:t>chi-squared</a:t>
            </a:r>
            <a:r>
              <a:rPr lang="en-US" dirty="0"/>
              <a:t>. </a:t>
            </a:r>
          </a:p>
          <a:p>
            <a:r>
              <a:rPr lang="en-US" dirty="0" smtClean="0"/>
              <a:t>If </a:t>
            </a:r>
            <a:r>
              <a:rPr lang="en-US" dirty="0"/>
              <a:t>you see the ratio of an independent normal random </a:t>
            </a:r>
            <a:r>
              <a:rPr lang="en-US" dirty="0" smtClean="0"/>
              <a:t>variable (numerator) </a:t>
            </a:r>
            <a:r>
              <a:rPr lang="en-US" dirty="0"/>
              <a:t>to the square-root of a </a:t>
            </a:r>
            <a:r>
              <a:rPr lang="en-US" dirty="0" smtClean="0"/>
              <a:t>chi-squared variable (denominator; any time you have an SE on the bottom!), </a:t>
            </a:r>
            <a:r>
              <a:rPr lang="en-US" dirty="0"/>
              <a:t>think </a:t>
            </a:r>
            <a:r>
              <a:rPr lang="en-US" b="1" dirty="0"/>
              <a:t>Student’s </a:t>
            </a:r>
            <a:r>
              <a:rPr lang="en-US" b="1" dirty="0" smtClean="0"/>
              <a:t>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see the ratio of two chi-squared random variables (i.e., sample variances from a normal distribution), think </a:t>
            </a:r>
            <a:r>
              <a:rPr lang="en-US" b="1" dirty="0"/>
              <a:t>F </a:t>
            </a:r>
            <a:r>
              <a:rPr lang="en-US" b="1" dirty="0" smtClean="0"/>
              <a:t>distribution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slr_vars</a:t>
            </a:r>
            <a:r>
              <a:rPr lang="en-US" b="1" dirty="0" smtClean="0">
                <a:solidFill>
                  <a:srgbClr val="6666CC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CC"/>
                </a:solidFill>
                <a:latin typeface="Courier New"/>
                <a:cs typeface="Courier New"/>
              </a:rPr>
              <a:t>%&gt;%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666CC"/>
                </a:solidFill>
                <a:latin typeface="Courier New"/>
                <a:cs typeface="Courier New"/>
              </a:rPr>
              <a:t>   </a:t>
            </a:r>
            <a:r>
              <a:rPr lang="en-US" b="1" dirty="0">
                <a:solidFill>
                  <a:srgbClr val="6666CC"/>
                </a:solidFill>
                <a:latin typeface="Courier New"/>
                <a:cs typeface="Courier New"/>
              </a:rPr>
              <a:t>filter(.hat &gt; (2*mean(.hat))) %&gt;%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666CC"/>
                </a:solidFill>
                <a:latin typeface="Courier New"/>
                <a:cs typeface="Courier New"/>
              </a:rPr>
              <a:t>   </a:t>
            </a:r>
            <a:r>
              <a:rPr lang="en-US" b="1" dirty="0">
                <a:solidFill>
                  <a:srgbClr val="6666CC"/>
                </a:solidFill>
                <a:latin typeface="Courier New"/>
                <a:cs typeface="Courier New"/>
              </a:rPr>
              <a:t>select(.</a:t>
            </a:r>
            <a:r>
              <a:rPr lang="en-US" b="1" dirty="0" err="1">
                <a:solidFill>
                  <a:srgbClr val="6666CC"/>
                </a:solidFill>
                <a:latin typeface="Courier New"/>
                <a:cs typeface="Courier New"/>
              </a:rPr>
              <a:t>rownames</a:t>
            </a:r>
            <a:r>
              <a:rPr lang="en-US" b="1" dirty="0">
                <a:solidFill>
                  <a:srgbClr val="6666CC"/>
                </a:solidFill>
                <a:latin typeface="Courier New"/>
                <a:cs typeface="Courier New"/>
              </a:rPr>
              <a:t>, fertility, agriculture, .hat</a:t>
            </a:r>
            <a:r>
              <a:rPr lang="en-US" b="1" dirty="0" smtClean="0">
                <a:solidFill>
                  <a:srgbClr val="6666CC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   .</a:t>
            </a:r>
            <a:r>
              <a:rPr lang="en-US" b="1" dirty="0" err="1" smtClean="0">
                <a:latin typeface="Courier New"/>
                <a:cs typeface="Courier New"/>
              </a:rPr>
              <a:t>rownames</a:t>
            </a:r>
            <a:r>
              <a:rPr lang="en-US" b="1" dirty="0" smtClean="0">
                <a:latin typeface="Courier New"/>
                <a:cs typeface="Courier New"/>
              </a:rPr>
              <a:t> fertility agriculture       .hat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1       </a:t>
            </a:r>
            <a:r>
              <a:rPr lang="en-US" b="1" dirty="0" err="1">
                <a:latin typeface="Courier New"/>
                <a:cs typeface="Courier New"/>
              </a:rPr>
              <a:t>Herens</a:t>
            </a:r>
            <a:r>
              <a:rPr lang="en-US" b="1" dirty="0">
                <a:latin typeface="Courier New"/>
                <a:cs typeface="Courier New"/>
              </a:rPr>
              <a:t>      77.3        89.7 0.08551436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2 La </a:t>
            </a:r>
            <a:r>
              <a:rPr lang="en-US" b="1" dirty="0" err="1">
                <a:latin typeface="Courier New"/>
                <a:cs typeface="Courier New"/>
              </a:rPr>
              <a:t>Chauxdfnd</a:t>
            </a:r>
            <a:r>
              <a:rPr lang="en-US" b="1" dirty="0">
                <a:latin typeface="Courier New"/>
                <a:cs typeface="Courier New"/>
              </a:rPr>
              <a:t>      65.7         7.7 0.09905898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3 V. De </a:t>
            </a:r>
            <a:r>
              <a:rPr lang="en-US" b="1" dirty="0" err="1">
                <a:latin typeface="Courier New"/>
                <a:cs typeface="Courier New"/>
              </a:rPr>
              <a:t>Geneve</a:t>
            </a:r>
            <a:r>
              <a:rPr lang="en-US" b="1" dirty="0">
                <a:latin typeface="Courier New"/>
                <a:cs typeface="Courier New"/>
              </a:rPr>
              <a:t>      35.0         1.2 0.12437740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666CC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6666CC"/>
                </a:solidFill>
                <a:latin typeface="Courier New"/>
                <a:cs typeface="Courier New"/>
              </a:rPr>
              <a:t># small samples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slr_vars</a:t>
            </a:r>
            <a:r>
              <a:rPr lang="en-US" b="1" dirty="0" smtClean="0">
                <a:solidFill>
                  <a:srgbClr val="6666CC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666CC"/>
                </a:solidFill>
                <a:latin typeface="Courier New"/>
                <a:cs typeface="Courier New"/>
              </a:rPr>
              <a:t>%&gt;%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666CC"/>
                </a:solidFill>
                <a:latin typeface="Courier New"/>
                <a:cs typeface="Courier New"/>
              </a:rPr>
              <a:t>   </a:t>
            </a:r>
            <a:r>
              <a:rPr lang="en-US" b="1" dirty="0">
                <a:solidFill>
                  <a:srgbClr val="6666CC"/>
                </a:solidFill>
                <a:latin typeface="Courier New"/>
                <a:cs typeface="Courier New"/>
              </a:rPr>
              <a:t>filter(.hat &gt; (3*mean(.hat))) %&gt;%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666CC"/>
                </a:solidFill>
                <a:latin typeface="Courier New"/>
                <a:cs typeface="Courier New"/>
              </a:rPr>
              <a:t>   </a:t>
            </a:r>
            <a:r>
              <a:rPr lang="en-US" b="1" dirty="0">
                <a:solidFill>
                  <a:srgbClr val="6666CC"/>
                </a:solidFill>
                <a:latin typeface="Courier New"/>
                <a:cs typeface="Courier New"/>
              </a:rPr>
              <a:t>select(.</a:t>
            </a:r>
            <a:r>
              <a:rPr lang="en-US" b="1" dirty="0" err="1">
                <a:solidFill>
                  <a:srgbClr val="6666CC"/>
                </a:solidFill>
                <a:latin typeface="Courier New"/>
                <a:cs typeface="Courier New"/>
              </a:rPr>
              <a:t>rownames</a:t>
            </a:r>
            <a:r>
              <a:rPr lang="en-US" b="1" dirty="0">
                <a:solidFill>
                  <a:srgbClr val="6666CC"/>
                </a:solidFill>
                <a:latin typeface="Courier New"/>
                <a:cs typeface="Courier New"/>
              </a:rPr>
              <a:t>, fertility, agriculture, .hat)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[1] .</a:t>
            </a:r>
            <a:r>
              <a:rPr lang="en-US" b="1" dirty="0" err="1">
                <a:latin typeface="Courier New"/>
                <a:cs typeface="Courier New"/>
              </a:rPr>
              <a:t>rownames</a:t>
            </a:r>
            <a:r>
              <a:rPr lang="en-US" b="1" dirty="0">
                <a:latin typeface="Courier New"/>
                <a:cs typeface="Courier New"/>
              </a:rPr>
              <a:t>   fertility   agriculture .hat      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&lt;0 rows&gt; (or 0-length </a:t>
            </a:r>
            <a:r>
              <a:rPr lang="en-US" b="1" dirty="0" err="1">
                <a:latin typeface="Courier New"/>
                <a:cs typeface="Courier New"/>
              </a:rPr>
              <a:t>row.names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eck_hat_vals-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0800"/>
            <a:ext cx="9144000" cy="1435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## plot leverage versus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xs</a:t>
            </a:r>
            <a:endParaRPr lang="en-US" sz="14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ggplot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slr_vars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aes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(x = agriculture, y = .hat)) +</a:t>
            </a:r>
          </a:p>
          <a:p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geom_point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() +</a:t>
            </a:r>
          </a:p>
          <a:p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geom_line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aes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(y = 2*mean(.hat)),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colour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= "red",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lty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= "dashed") +</a:t>
            </a:r>
          </a:p>
          <a:p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geom_line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aes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(y = 3*mean(.hat)),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colour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= "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slateblue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",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lty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= "dashed") +</a:t>
            </a:r>
          </a:p>
          <a:p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geom_text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aes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(label = .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rownames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), size = 3,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vjust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= 2)</a:t>
            </a:r>
          </a:p>
        </p:txBody>
      </p:sp>
    </p:spTree>
    <p:extLst>
      <p:ext uri="{BB962C8B-B14F-4D97-AF65-F5344CB8AC3E}">
        <p14:creationId xmlns:p14="http://schemas.microsoft.com/office/powerpoint/2010/main" val="10658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the x’s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slr_vars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 %&gt;%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  select(.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rownames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, fertility, agriculture, .hat) %&gt;%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  mutate(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mean_dev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 = agriculture - mean(agriculture)) %&gt;%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  arrange(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mean_dev</a:t>
            </a:r>
            <a:r>
              <a:rPr lang="en-US" sz="1600" b="1" dirty="0" smtClean="0">
                <a:solidFill>
                  <a:srgbClr val="6666CC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.</a:t>
            </a:r>
            <a:r>
              <a:rPr lang="en-US" sz="1600" b="1" dirty="0" err="1">
                <a:latin typeface="Courier New"/>
                <a:cs typeface="Courier New"/>
              </a:rPr>
              <a:t>rownames</a:t>
            </a:r>
            <a:r>
              <a:rPr lang="en-US" sz="1600" b="1" dirty="0">
                <a:latin typeface="Courier New"/>
                <a:cs typeface="Courier New"/>
              </a:rPr>
              <a:t> fertility agriculture       .hat    </a:t>
            </a:r>
            <a:r>
              <a:rPr lang="en-US" sz="1600" b="1" dirty="0" err="1" smtClean="0">
                <a:latin typeface="Courier New"/>
                <a:cs typeface="Courier New"/>
              </a:rPr>
              <a:t>mean_dev</a:t>
            </a: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s-IS" sz="1600" b="1" dirty="0" smtClean="0">
                <a:latin typeface="Courier New"/>
                <a:cs typeface="Courier New"/>
              </a:rPr>
              <a:t>1  </a:t>
            </a:r>
            <a:r>
              <a:rPr lang="is-IS" sz="1600" b="1" dirty="0">
                <a:latin typeface="Courier New"/>
                <a:cs typeface="Courier New"/>
              </a:rPr>
              <a:t>V. De Geneve      35.0         1.2 0.12437740 -49.4595745</a:t>
            </a:r>
          </a:p>
          <a:p>
            <a:pPr marL="0" indent="0">
              <a:buNone/>
            </a:pPr>
            <a:r>
              <a:rPr lang="is-IS" sz="1600" b="1" dirty="0">
                <a:latin typeface="Courier New"/>
                <a:cs typeface="Courier New"/>
              </a:rPr>
              <a:t>2  La Chauxdfnd      65.7         7.7 0.09905898 -42.9595745</a:t>
            </a:r>
          </a:p>
          <a:p>
            <a:pPr marL="0" indent="0">
              <a:buNone/>
            </a:pPr>
            <a:r>
              <a:rPr lang="is-IS" sz="1600" b="1" dirty="0" smtClean="0">
                <a:latin typeface="Courier New"/>
                <a:cs typeface="Courier New"/>
              </a:rPr>
              <a:t>3     La </a:t>
            </a:r>
            <a:r>
              <a:rPr lang="is-IS" sz="1600" b="1" dirty="0">
                <a:latin typeface="Courier New"/>
                <a:cs typeface="Courier New"/>
              </a:rPr>
              <a:t>Vallee      54.3        15.2 0.07427080 -</a:t>
            </a:r>
            <a:r>
              <a:rPr lang="is-IS" sz="1600" b="1" dirty="0" smtClean="0">
                <a:latin typeface="Courier New"/>
                <a:cs typeface="Courier New"/>
              </a:rPr>
              <a:t>35.4595745</a:t>
            </a:r>
          </a:p>
          <a:p>
            <a:pPr marL="0" indent="0">
              <a:buNone/>
            </a:pPr>
            <a:r>
              <a:rPr lang="is-IS" sz="1600" b="1" dirty="0" smtClean="0">
                <a:latin typeface="Courier New"/>
                <a:cs typeface="Courier New"/>
              </a:rPr>
              <a:t>…</a:t>
            </a: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45    </a:t>
            </a:r>
            <a:r>
              <a:rPr lang="en-US" sz="1600" b="1" dirty="0" err="1" smtClean="0">
                <a:latin typeface="Courier New"/>
                <a:cs typeface="Courier New"/>
              </a:rPr>
              <a:t>Entremont</a:t>
            </a:r>
            <a:r>
              <a:rPr lang="en-US" sz="1600" b="1" dirty="0" smtClean="0">
                <a:latin typeface="Courier New"/>
                <a:cs typeface="Courier New"/>
              </a:rPr>
              <a:t>      69.3        84.9 0.07068941  34.2404255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46      </a:t>
            </a:r>
            <a:r>
              <a:rPr lang="en-US" sz="1600" b="1" dirty="0" err="1">
                <a:latin typeface="Courier New"/>
                <a:cs typeface="Courier New"/>
              </a:rPr>
              <a:t>Conthey</a:t>
            </a:r>
            <a:r>
              <a:rPr lang="en-US" sz="1600" b="1" dirty="0">
                <a:latin typeface="Courier New"/>
                <a:cs typeface="Courier New"/>
              </a:rPr>
              <a:t>      75.5        85.9 0.07361779  35.2404255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47       </a:t>
            </a:r>
            <a:r>
              <a:rPr lang="en-US" sz="1600" b="1" dirty="0" err="1">
                <a:latin typeface="Courier New"/>
                <a:cs typeface="Courier New"/>
              </a:rPr>
              <a:t>Herens</a:t>
            </a:r>
            <a:r>
              <a:rPr lang="en-US" sz="1600" b="1" dirty="0">
                <a:latin typeface="Courier New"/>
                <a:cs typeface="Courier New"/>
              </a:rPr>
              <a:t>      77.3        89.7 0.08551436  39.0404255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300" y="3161030"/>
            <a:ext cx="7162800" cy="509270"/>
          </a:xfrm>
          <a:prstGeom prst="rect">
            <a:avLst/>
          </a:prstGeom>
          <a:solidFill>
            <a:srgbClr val="6666CC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9300" y="4876800"/>
            <a:ext cx="7162800" cy="317500"/>
          </a:xfrm>
          <a:prstGeom prst="rect">
            <a:avLst/>
          </a:prstGeom>
          <a:solidFill>
            <a:srgbClr val="6666CC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Extremity on the y’s: discrepancy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discrepancy (or distance</a:t>
            </a:r>
            <a:r>
              <a:rPr lang="en-US" baseline="30000" dirty="0" smtClean="0"/>
              <a:t>2</a:t>
            </a:r>
            <a:r>
              <a:rPr lang="en-US" dirty="0" smtClean="0"/>
              <a:t>) between each predicted and observed value of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endParaRPr lang="en-US" i="1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studentized</a:t>
            </a:r>
            <a:r>
              <a:rPr lang="en-US" dirty="0" smtClean="0"/>
              <a:t> residual is an observed residual divided by its standard error; two types:</a:t>
            </a:r>
          </a:p>
          <a:p>
            <a:pPr lvl="1"/>
            <a:r>
              <a:rPr lang="en-US" dirty="0" smtClean="0"/>
              <a:t>Internally </a:t>
            </a:r>
            <a:r>
              <a:rPr lang="en-US" dirty="0" err="1" smtClean="0"/>
              <a:t>studentized</a:t>
            </a:r>
            <a:r>
              <a:rPr lang="en-US" dirty="0" smtClean="0"/>
              <a:t> (</a:t>
            </a:r>
            <a:r>
              <a:rPr lang="en-US" b="1" dirty="0" err="1" smtClean="0">
                <a:latin typeface="Courier New"/>
                <a:cs typeface="Courier New"/>
              </a:rPr>
              <a:t>rstandard</a:t>
            </a:r>
            <a:r>
              <a:rPr lang="en-US" dirty="0" smtClean="0"/>
              <a:t>):</a:t>
            </a:r>
            <a:r>
              <a:rPr lang="en-US" dirty="0"/>
              <a:t> r</a:t>
            </a:r>
            <a:r>
              <a:rPr lang="en-US" dirty="0" smtClean="0"/>
              <a:t>e</a:t>
            </a:r>
            <a:r>
              <a:rPr lang="en-US" dirty="0"/>
              <a:t>-normalize the residuals to have unit variance, using </a:t>
            </a:r>
            <a:r>
              <a:rPr lang="en-US" dirty="0" smtClean="0"/>
              <a:t>a measure </a:t>
            </a:r>
            <a:r>
              <a:rPr lang="en-US" dirty="0"/>
              <a:t>of the error </a:t>
            </a:r>
            <a:r>
              <a:rPr lang="en-US" dirty="0" smtClean="0"/>
              <a:t>variance.</a:t>
            </a:r>
          </a:p>
          <a:p>
            <a:pPr lvl="2"/>
            <a:r>
              <a:rPr lang="en-US" dirty="0" smtClean="0"/>
              <a:t>Also </a:t>
            </a:r>
            <a:r>
              <a:rPr lang="en-US" b="1" dirty="0" smtClean="0">
                <a:latin typeface="Courier New"/>
                <a:cs typeface="Courier New"/>
              </a:rPr>
              <a:t>broom</a:t>
            </a:r>
            <a:r>
              <a:rPr lang="en-US" b="1" dirty="0">
                <a:latin typeface="Courier New"/>
                <a:cs typeface="Courier New"/>
              </a:rPr>
              <a:t>::.</a:t>
            </a:r>
            <a:r>
              <a:rPr lang="en-US" b="1" dirty="0" err="1" smtClean="0">
                <a:latin typeface="Courier New"/>
                <a:cs typeface="Courier New"/>
              </a:rPr>
              <a:t>std.resid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/>
              <a:t>Externally </a:t>
            </a:r>
            <a:r>
              <a:rPr lang="en-US" dirty="0" err="1"/>
              <a:t>studentized</a:t>
            </a:r>
            <a:r>
              <a:rPr lang="en-US" dirty="0"/>
              <a:t> (</a:t>
            </a:r>
            <a:r>
              <a:rPr lang="en-US" b="1" dirty="0" err="1">
                <a:latin typeface="Courier New"/>
                <a:cs typeface="Courier New"/>
              </a:rPr>
              <a:t>rstudent</a:t>
            </a:r>
            <a:r>
              <a:rPr lang="en-US" dirty="0"/>
              <a:t>)</a:t>
            </a:r>
            <a:r>
              <a:rPr lang="en-US" dirty="0" smtClean="0"/>
              <a:t>: re</a:t>
            </a:r>
            <a:r>
              <a:rPr lang="en-US" dirty="0"/>
              <a:t>-normalize the residuals to have unit variance, using a leave-one-out measure of the error variance. This is a measure of the size of the residual, standardized by the estimated standard deviation of residuals based on all the data but that observation. Sometimes called jackknifed residuals.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Internally </a:t>
            </a:r>
            <a:r>
              <a:rPr lang="en-US" dirty="0" err="1" smtClean="0"/>
              <a:t>studentized</a:t>
            </a:r>
            <a:r>
              <a:rPr lang="en-US" dirty="0" smtClean="0"/>
              <a:t>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r</a:t>
            </a:r>
            <a:r>
              <a:rPr lang="en-US" b="1" dirty="0" err="1" smtClean="0">
                <a:latin typeface="Courier New"/>
                <a:cs typeface="Courier New"/>
              </a:rPr>
              <a:t>standard</a:t>
            </a:r>
            <a:endParaRPr lang="en-US" dirty="0"/>
          </a:p>
          <a:p>
            <a:r>
              <a:rPr lang="en-US" dirty="0" smtClean="0"/>
              <a:t>Also </a:t>
            </a:r>
            <a:r>
              <a:rPr lang="en-US" b="1" dirty="0" smtClean="0">
                <a:latin typeface="Courier New"/>
                <a:cs typeface="Courier New"/>
              </a:rPr>
              <a:t>broom</a:t>
            </a:r>
            <a:r>
              <a:rPr lang="en-US" b="1" dirty="0">
                <a:latin typeface="Courier New"/>
                <a:cs typeface="Courier New"/>
              </a:rPr>
              <a:t>:</a:t>
            </a:r>
            <a:r>
              <a:rPr lang="en-US" b="1" dirty="0" smtClean="0">
                <a:latin typeface="Courier New"/>
                <a:cs typeface="Courier New"/>
              </a:rPr>
              <a:t>:augment(.</a:t>
            </a:r>
            <a:r>
              <a:rPr lang="en-US" b="1" dirty="0" err="1" smtClean="0">
                <a:latin typeface="Courier New"/>
                <a:cs typeface="Courier New"/>
              </a:rPr>
              <a:t>std.resid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657600"/>
            <a:ext cx="34290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Externally </a:t>
            </a:r>
            <a:r>
              <a:rPr lang="en-US" dirty="0" err="1" smtClean="0"/>
              <a:t>studentized</a:t>
            </a:r>
            <a:r>
              <a:rPr lang="en-US" dirty="0" smtClean="0"/>
              <a:t>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rstudent</a:t>
            </a:r>
            <a:endParaRPr lang="en-US" dirty="0"/>
          </a:p>
          <a:p>
            <a:r>
              <a:rPr lang="en-US" dirty="0" smtClean="0"/>
              <a:t>Sadly, not available in </a:t>
            </a:r>
            <a:r>
              <a:rPr lang="en-US" b="1" dirty="0" smtClean="0">
                <a:latin typeface="Courier New"/>
                <a:cs typeface="Courier New"/>
              </a:rPr>
              <a:t>broom::augment</a:t>
            </a:r>
            <a:endParaRPr lang="en-US" b="1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3784600"/>
            <a:ext cx="38989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Save externally </a:t>
            </a:r>
            <a:r>
              <a:rPr lang="en-US" dirty="0" err="1" smtClean="0"/>
              <a:t>studentized</a:t>
            </a:r>
            <a:r>
              <a:rPr lang="en-US" dirty="0" smtClean="0"/>
              <a:t> residuals (ESR)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 err="1">
                <a:solidFill>
                  <a:srgbClr val="6666CC"/>
                </a:solidFill>
                <a:latin typeface="Courier New"/>
                <a:cs typeface="Courier New"/>
              </a:rPr>
              <a:t>m</a:t>
            </a:r>
            <a:r>
              <a:rPr lang="en-US" sz="15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_agr</a:t>
            </a:r>
            <a:r>
              <a:rPr lang="en-US" sz="1500" b="1" dirty="0" smtClean="0">
                <a:solidFill>
                  <a:srgbClr val="6666CC"/>
                </a:solidFill>
                <a:latin typeface="Courier New"/>
                <a:cs typeface="Courier New"/>
              </a:rPr>
              <a:t> </a:t>
            </a:r>
            <a:r>
              <a:rPr lang="en-US" sz="1500" b="1" dirty="0">
                <a:solidFill>
                  <a:srgbClr val="6666CC"/>
                </a:solidFill>
                <a:latin typeface="Courier New"/>
                <a:cs typeface="Courier New"/>
              </a:rPr>
              <a:t>&lt;- lm(fertility ~ agriculture, data = </a:t>
            </a:r>
            <a:r>
              <a:rPr lang="en-US" sz="1500" b="1" dirty="0" err="1">
                <a:solidFill>
                  <a:srgbClr val="6666CC"/>
                </a:solidFill>
                <a:latin typeface="Courier New"/>
                <a:cs typeface="Courier New"/>
              </a:rPr>
              <a:t>swiss</a:t>
            </a:r>
            <a:r>
              <a:rPr lang="en-US" sz="1500" b="1" dirty="0">
                <a:solidFill>
                  <a:srgbClr val="6666CC"/>
                </a:solidFill>
                <a:latin typeface="Courier New"/>
                <a:cs typeface="Courier New"/>
              </a:rPr>
              <a:t>) # original model</a:t>
            </a:r>
          </a:p>
          <a:p>
            <a:pPr marL="0" indent="0">
              <a:buNone/>
            </a:pPr>
            <a:r>
              <a:rPr lang="en-US" sz="1500" b="1" dirty="0" err="1">
                <a:solidFill>
                  <a:srgbClr val="6666CC"/>
                </a:solidFill>
                <a:latin typeface="Courier New"/>
                <a:cs typeface="Courier New"/>
              </a:rPr>
              <a:t>slr_vars</a:t>
            </a:r>
            <a:r>
              <a:rPr lang="en-US" sz="1500" b="1" dirty="0">
                <a:solidFill>
                  <a:srgbClr val="6666CC"/>
                </a:solidFill>
                <a:latin typeface="Courier New"/>
                <a:cs typeface="Courier New"/>
              </a:rPr>
              <a:t> &lt;- augment(m1) # broom</a:t>
            </a:r>
          </a:p>
          <a:p>
            <a:pPr marL="0" indent="0">
              <a:buNone/>
            </a:pPr>
            <a:r>
              <a:rPr lang="en-US" sz="1500" b="1" dirty="0" err="1">
                <a:solidFill>
                  <a:srgbClr val="6666CC"/>
                </a:solidFill>
                <a:latin typeface="Courier New"/>
                <a:cs typeface="Courier New"/>
              </a:rPr>
              <a:t>slr_vars</a:t>
            </a:r>
            <a:r>
              <a:rPr lang="en-US" sz="1500" b="1" dirty="0">
                <a:solidFill>
                  <a:srgbClr val="6666CC"/>
                </a:solidFill>
                <a:latin typeface="Courier New"/>
                <a:cs typeface="Courier New"/>
              </a:rPr>
              <a:t> &lt;- </a:t>
            </a:r>
            <a:r>
              <a:rPr lang="en-US" sz="1500" b="1" dirty="0" err="1">
                <a:solidFill>
                  <a:srgbClr val="6666CC"/>
                </a:solidFill>
                <a:latin typeface="Courier New"/>
                <a:cs typeface="Courier New"/>
              </a:rPr>
              <a:t>slr_vars</a:t>
            </a:r>
            <a:r>
              <a:rPr lang="en-US" sz="1500" b="1" dirty="0">
                <a:solidFill>
                  <a:srgbClr val="6666CC"/>
                </a:solidFill>
                <a:latin typeface="Courier New"/>
                <a:cs typeface="Courier New"/>
              </a:rPr>
              <a:t> %&gt;%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6666CC"/>
                </a:solidFill>
                <a:latin typeface="Courier New"/>
                <a:cs typeface="Courier New"/>
              </a:rPr>
              <a:t>  mutate(.</a:t>
            </a:r>
            <a:r>
              <a:rPr lang="en-US" sz="15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extsr</a:t>
            </a:r>
            <a:r>
              <a:rPr lang="en-US" sz="1500" b="1" dirty="0" smtClean="0">
                <a:solidFill>
                  <a:srgbClr val="6666CC"/>
                </a:solidFill>
                <a:latin typeface="Courier New"/>
                <a:cs typeface="Courier New"/>
              </a:rPr>
              <a:t> </a:t>
            </a:r>
            <a:r>
              <a:rPr lang="en-US" sz="1500" b="1" dirty="0">
                <a:solidFill>
                  <a:srgbClr val="6666CC"/>
                </a:solidFill>
                <a:latin typeface="Courier New"/>
                <a:cs typeface="Courier New"/>
              </a:rPr>
              <a:t>= </a:t>
            </a:r>
            <a:r>
              <a:rPr lang="en-US" sz="1500" b="1" dirty="0" err="1">
                <a:solidFill>
                  <a:srgbClr val="6666CC"/>
                </a:solidFill>
                <a:latin typeface="Courier New"/>
                <a:cs typeface="Courier New"/>
              </a:rPr>
              <a:t>rstudent</a:t>
            </a:r>
            <a:r>
              <a:rPr lang="en-US" sz="1500" b="1" dirty="0">
                <a:solidFill>
                  <a:srgbClr val="6666CC"/>
                </a:solidFill>
                <a:latin typeface="Courier New"/>
                <a:cs typeface="Courier New"/>
              </a:rPr>
              <a:t>(m1)) # add </a:t>
            </a:r>
            <a:r>
              <a:rPr lang="en-US" sz="1500" b="1" dirty="0" smtClean="0">
                <a:solidFill>
                  <a:srgbClr val="6666CC"/>
                </a:solidFill>
                <a:latin typeface="Courier New"/>
                <a:cs typeface="Courier New"/>
              </a:rPr>
              <a:t>ESR</a:t>
            </a:r>
          </a:p>
          <a:p>
            <a:pPr marL="0" indent="0">
              <a:buNone/>
            </a:pPr>
            <a:endParaRPr lang="en-US" sz="1500" b="1" dirty="0">
              <a:solidFill>
                <a:srgbClr val="6666C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en-US" sz="15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slr_vars</a:t>
            </a:r>
            <a:r>
              <a:rPr lang="en-US" sz="1500" b="1" dirty="0" smtClean="0">
                <a:solidFill>
                  <a:srgbClr val="6666CC"/>
                </a:solidFill>
                <a:latin typeface="Courier New"/>
                <a:cs typeface="Courier New"/>
              </a:rPr>
              <a:t> </a:t>
            </a:r>
            <a:r>
              <a:rPr lang="en-US" sz="1500" b="1" dirty="0">
                <a:solidFill>
                  <a:srgbClr val="6666CC"/>
                </a:solidFill>
                <a:latin typeface="Courier New"/>
                <a:cs typeface="Courier New"/>
              </a:rPr>
              <a:t>%&gt;%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6666CC"/>
                </a:solidFill>
                <a:latin typeface="Courier New"/>
                <a:cs typeface="Courier New"/>
              </a:rPr>
              <a:t>   </a:t>
            </a:r>
            <a:r>
              <a:rPr lang="en-US" sz="1500" b="1" dirty="0">
                <a:solidFill>
                  <a:srgbClr val="6666CC"/>
                </a:solidFill>
                <a:latin typeface="Courier New"/>
                <a:cs typeface="Courier New"/>
              </a:rPr>
              <a:t>select(.</a:t>
            </a:r>
            <a:r>
              <a:rPr lang="en-US" sz="1500" b="1" dirty="0" err="1">
                <a:solidFill>
                  <a:srgbClr val="6666CC"/>
                </a:solidFill>
                <a:latin typeface="Courier New"/>
                <a:cs typeface="Courier New"/>
              </a:rPr>
              <a:t>std.resid</a:t>
            </a:r>
            <a:r>
              <a:rPr lang="en-US" sz="1500" b="1" dirty="0">
                <a:solidFill>
                  <a:srgbClr val="6666CC"/>
                </a:solidFill>
                <a:latin typeface="Courier New"/>
                <a:cs typeface="Courier New"/>
              </a:rPr>
              <a:t>, .</a:t>
            </a:r>
            <a:r>
              <a:rPr lang="en-US" sz="15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extsr</a:t>
            </a:r>
            <a:r>
              <a:rPr lang="en-US" sz="1500" b="1" dirty="0" smtClean="0">
                <a:solidFill>
                  <a:srgbClr val="6666CC"/>
                </a:solidFill>
                <a:latin typeface="Courier New"/>
                <a:cs typeface="Courier New"/>
              </a:rPr>
              <a:t>) </a:t>
            </a:r>
            <a:r>
              <a:rPr lang="en-US" sz="1500" b="1" dirty="0">
                <a:solidFill>
                  <a:srgbClr val="6666CC"/>
                </a:solidFill>
                <a:latin typeface="Courier New"/>
                <a:cs typeface="Courier New"/>
              </a:rPr>
              <a:t>%&gt;%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6666CC"/>
                </a:solidFill>
                <a:latin typeface="Courier New"/>
                <a:cs typeface="Courier New"/>
              </a:rPr>
              <a:t>   </a:t>
            </a:r>
            <a:r>
              <a:rPr lang="en-US" sz="1500" b="1" dirty="0">
                <a:solidFill>
                  <a:srgbClr val="6666CC"/>
                </a:solidFill>
                <a:latin typeface="Courier New"/>
                <a:cs typeface="Courier New"/>
              </a:rPr>
              <a:t>head()</a:t>
            </a:r>
          </a:p>
          <a:p>
            <a:pPr marL="0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.</a:t>
            </a:r>
            <a:r>
              <a:rPr lang="en-US" sz="1500" b="1" dirty="0" err="1">
                <a:latin typeface="Courier New"/>
                <a:cs typeface="Courier New"/>
              </a:rPr>
              <a:t>std.resid</a:t>
            </a:r>
            <a:r>
              <a:rPr lang="en-US" sz="1500" b="1" dirty="0">
                <a:latin typeface="Courier New"/>
                <a:cs typeface="Courier New"/>
              </a:rPr>
              <a:t>  </a:t>
            </a:r>
            <a:r>
              <a:rPr lang="en-US" sz="1500" b="1" dirty="0" smtClean="0">
                <a:latin typeface="Courier New"/>
                <a:cs typeface="Courier New"/>
              </a:rPr>
              <a:t>  .</a:t>
            </a:r>
            <a:r>
              <a:rPr lang="en-US" sz="1500" b="1" dirty="0" err="1" smtClean="0">
                <a:latin typeface="Courier New"/>
                <a:cs typeface="Courier New"/>
              </a:rPr>
              <a:t>extsr</a:t>
            </a:r>
            <a:endParaRPr lang="en-US" sz="15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b="1" dirty="0">
                <a:latin typeface="Courier New"/>
                <a:cs typeface="Courier New"/>
              </a:rPr>
              <a:t>1  1.4554806 1.4743391</a:t>
            </a:r>
          </a:p>
          <a:p>
            <a:pPr marL="0" indent="0">
              <a:buNone/>
            </a:pPr>
            <a:r>
              <a:rPr lang="en-US" sz="1500" b="1" dirty="0">
                <a:latin typeface="Courier New"/>
                <a:cs typeface="Courier New"/>
              </a:rPr>
              <a:t>2  1.2015896 1.2076959</a:t>
            </a:r>
          </a:p>
          <a:p>
            <a:pPr marL="0" indent="0">
              <a:buNone/>
            </a:pPr>
            <a:r>
              <a:rPr lang="en-US" sz="1500" b="1" dirty="0">
                <a:latin typeface="Courier New"/>
                <a:cs typeface="Courier New"/>
              </a:rPr>
              <a:t>3  2.1000488 2.1864890</a:t>
            </a:r>
          </a:p>
          <a:p>
            <a:pPr marL="0" indent="0">
              <a:buNone/>
            </a:pPr>
            <a:r>
              <a:rPr lang="en-US" sz="1500" b="1" dirty="0">
                <a:latin typeface="Courier New"/>
                <a:cs typeface="Courier New"/>
              </a:rPr>
              <a:t>4  1.5814696 1.6091557</a:t>
            </a:r>
          </a:p>
          <a:p>
            <a:pPr marL="0" indent="0">
              <a:buNone/>
            </a:pPr>
            <a:r>
              <a:rPr lang="en-US" sz="1500" b="1" dirty="0">
                <a:latin typeface="Courier New"/>
                <a:cs typeface="Courier New"/>
              </a:rPr>
              <a:t>5  0.6977688 0.6937354</a:t>
            </a:r>
          </a:p>
          <a:p>
            <a:pPr marL="0" indent="0">
              <a:buNone/>
            </a:pPr>
            <a:r>
              <a:rPr lang="en-US" sz="1500" b="1" dirty="0">
                <a:latin typeface="Courier New"/>
                <a:cs typeface="Courier New"/>
              </a:rPr>
              <a:t>6  0.7687025 0.7651537</a:t>
            </a:r>
          </a:p>
        </p:txBody>
      </p:sp>
    </p:spTree>
    <p:extLst>
      <p:ext uri="{BB962C8B-B14F-4D97-AF65-F5344CB8AC3E}">
        <p14:creationId xmlns:p14="http://schemas.microsoft.com/office/powerpoint/2010/main" val="18873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xpect 5% with </a:t>
            </a:r>
            <a:r>
              <a:rPr lang="en-US" b="1" dirty="0" smtClean="0">
                <a:latin typeface="Courier New"/>
                <a:cs typeface="Courier New"/>
              </a:rPr>
              <a:t>abs(.</a:t>
            </a:r>
            <a:r>
              <a:rPr lang="en-US" b="1" dirty="0" err="1" smtClean="0">
                <a:latin typeface="Courier New"/>
                <a:cs typeface="Courier New"/>
              </a:rPr>
              <a:t>extsr</a:t>
            </a:r>
            <a:r>
              <a:rPr lang="en-US" b="1" dirty="0" smtClean="0">
                <a:latin typeface="Courier New"/>
                <a:cs typeface="Courier New"/>
              </a:rPr>
              <a:t>) ≥ 2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en-US" sz="14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slr_vars</a:t>
            </a:r>
            <a:r>
              <a:rPr lang="en-US" sz="1400" b="1" dirty="0" smtClean="0">
                <a:solidFill>
                  <a:srgbClr val="6666CC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%&gt;%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6666CC"/>
                </a:solidFill>
                <a:latin typeface="Courier New"/>
                <a:cs typeface="Courier New"/>
              </a:rPr>
              <a:t>     filter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(abs(.</a:t>
            </a:r>
            <a:r>
              <a:rPr lang="en-US" sz="14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extsr</a:t>
            </a:r>
            <a:r>
              <a:rPr lang="en-US" sz="1400" b="1" dirty="0" smtClean="0">
                <a:solidFill>
                  <a:srgbClr val="6666CC"/>
                </a:solidFill>
                <a:latin typeface="Courier New"/>
                <a:cs typeface="Courier New"/>
              </a:rPr>
              <a:t>) &gt;= 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2) %&gt;</a:t>
            </a:r>
            <a:r>
              <a:rPr lang="en-US" sz="1400" b="1" dirty="0" smtClean="0">
                <a:solidFill>
                  <a:srgbClr val="6666CC"/>
                </a:solidFill>
                <a:latin typeface="Courier New"/>
                <a:cs typeface="Courier New"/>
              </a:rPr>
              <a:t>%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6666CC"/>
                </a:solidFill>
                <a:latin typeface="Courier New"/>
                <a:cs typeface="Courier New"/>
              </a:rPr>
              <a:t>     select(.</a:t>
            </a:r>
            <a:r>
              <a:rPr lang="en-US" sz="14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rownames</a:t>
            </a:r>
            <a:r>
              <a:rPr lang="en-US" sz="1400" b="1" dirty="0" smtClean="0">
                <a:solidFill>
                  <a:srgbClr val="6666CC"/>
                </a:solidFill>
                <a:latin typeface="Courier New"/>
                <a:cs typeface="Courier New"/>
              </a:rPr>
              <a:t>, fertility, agriculture, .</a:t>
            </a:r>
            <a:r>
              <a:rPr lang="en-US" sz="14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resid</a:t>
            </a:r>
            <a:r>
              <a:rPr lang="en-US" sz="1400" b="1" dirty="0" smtClean="0">
                <a:solidFill>
                  <a:srgbClr val="6666CC"/>
                </a:solidFill>
                <a:latin typeface="Courier New"/>
                <a:cs typeface="Courier New"/>
              </a:rPr>
              <a:t>, .</a:t>
            </a:r>
            <a:r>
              <a:rPr lang="en-US" sz="14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std.resid</a:t>
            </a:r>
            <a:r>
              <a:rPr lang="en-US" sz="1400" b="1" dirty="0" smtClean="0">
                <a:solidFill>
                  <a:srgbClr val="6666CC"/>
                </a:solidFill>
                <a:latin typeface="Courier New"/>
                <a:cs typeface="Courier New"/>
              </a:rPr>
              <a:t>, .</a:t>
            </a:r>
            <a:r>
              <a:rPr lang="en-US" sz="14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extsr</a:t>
            </a:r>
            <a:r>
              <a:rPr lang="en-US" sz="1400" b="1" dirty="0" smtClean="0">
                <a:solidFill>
                  <a:srgbClr val="6666CC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   </a:t>
            </a:r>
            <a:r>
              <a:rPr lang="en-US" sz="1400" b="1" dirty="0">
                <a:latin typeface="Courier New"/>
                <a:cs typeface="Courier New"/>
              </a:rPr>
              <a:t>.</a:t>
            </a:r>
            <a:r>
              <a:rPr lang="en-US" sz="1400" b="1" dirty="0" err="1">
                <a:latin typeface="Courier New"/>
                <a:cs typeface="Courier New"/>
              </a:rPr>
              <a:t>rownames</a:t>
            </a:r>
            <a:r>
              <a:rPr lang="en-US" sz="1400" b="1" dirty="0">
                <a:latin typeface="Courier New"/>
                <a:cs typeface="Courier New"/>
              </a:rPr>
              <a:t> fertility agriculture    .</a:t>
            </a:r>
            <a:r>
              <a:rPr lang="en-US" sz="1400" b="1" dirty="0" err="1">
                <a:latin typeface="Courier New"/>
                <a:cs typeface="Courier New"/>
              </a:rPr>
              <a:t>resid</a:t>
            </a:r>
            <a:r>
              <a:rPr lang="en-US" sz="1400" b="1" dirty="0">
                <a:latin typeface="Courier New"/>
                <a:cs typeface="Courier New"/>
              </a:rPr>
              <a:t> .</a:t>
            </a:r>
            <a:r>
              <a:rPr lang="en-US" sz="1400" b="1" dirty="0" err="1">
                <a:latin typeface="Courier New"/>
                <a:cs typeface="Courier New"/>
              </a:rPr>
              <a:t>std.resid</a:t>
            </a: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latin typeface="Courier New"/>
                <a:cs typeface="Courier New"/>
              </a:rPr>
              <a:t>  .</a:t>
            </a:r>
            <a:r>
              <a:rPr lang="en-US" sz="1400" b="1" dirty="0" err="1" smtClean="0">
                <a:latin typeface="Courier New"/>
                <a:cs typeface="Courier New"/>
              </a:rPr>
              <a:t>extsr</a:t>
            </a:r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1 </a:t>
            </a:r>
            <a:r>
              <a:rPr lang="en-US" sz="1400" b="1" dirty="0" err="1">
                <a:latin typeface="Courier New"/>
                <a:cs typeface="Courier New"/>
              </a:rPr>
              <a:t>Franches-Mnt</a:t>
            </a:r>
            <a:r>
              <a:rPr lang="en-US" sz="1400" b="1" dirty="0">
                <a:latin typeface="Courier New"/>
                <a:cs typeface="Courier New"/>
              </a:rPr>
              <a:t>      92.5        39.7  24.48582   2.100049  2.186489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2 V. De </a:t>
            </a:r>
            <a:r>
              <a:rPr lang="en-US" sz="1400" b="1" dirty="0" err="1">
                <a:latin typeface="Courier New"/>
                <a:cs typeface="Courier New"/>
              </a:rPr>
              <a:t>Geneve</a:t>
            </a:r>
            <a:r>
              <a:rPr lang="en-US" sz="1400" b="1" dirty="0">
                <a:latin typeface="Courier New"/>
                <a:cs typeface="Courier New"/>
              </a:rPr>
              <a:t>      35.0         1.2 -25.53742  -2.309602 -2.432516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3  Rive </a:t>
            </a:r>
            <a:r>
              <a:rPr lang="en-US" sz="1400" b="1" dirty="0" err="1">
                <a:latin typeface="Courier New"/>
                <a:cs typeface="Courier New"/>
              </a:rPr>
              <a:t>Droite</a:t>
            </a:r>
            <a:r>
              <a:rPr lang="en-US" sz="1400" b="1" dirty="0">
                <a:latin typeface="Courier New"/>
                <a:cs typeface="Courier New"/>
              </a:rPr>
              <a:t>      44.7        46.6 -24.65418  -2.109762 -2.197709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4  Rive Gauche      42.8        27.7 -22.88376  -1.980169 -2.049364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414897"/>
            <a:ext cx="8229600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rgbClr val="6666CC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6666CC"/>
                </a:solidFill>
                <a:latin typeface="Gill Sans"/>
                <a:cs typeface="Gill Sans"/>
              </a:rPr>
              <a:t>4 out of 47: </a:t>
            </a:r>
          </a:p>
          <a:p>
            <a:r>
              <a:rPr lang="en-US" sz="3200" dirty="0" smtClean="0">
                <a:solidFill>
                  <a:srgbClr val="6666CC"/>
                </a:solidFill>
                <a:latin typeface="Gill Sans"/>
                <a:cs typeface="Gill Sans"/>
              </a:rPr>
              <a:t>8.5% of observations with ESR considered to be relatively large</a:t>
            </a:r>
          </a:p>
          <a:p>
            <a:r>
              <a:rPr lang="en-US" sz="3200" dirty="0" smtClean="0">
                <a:solidFill>
                  <a:srgbClr val="6666CC"/>
                </a:solidFill>
                <a:latin typeface="Gill Sans"/>
                <a:cs typeface="Gill Sans"/>
              </a:rPr>
              <a:t>(expected ≈ 2 or 3 observations) </a:t>
            </a:r>
            <a:endParaRPr lang="en-US" sz="3200" dirty="0">
              <a:solidFill>
                <a:srgbClr val="6666CC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191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ck_extstud_vals-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1435100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## plot leverage versus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ESR</a:t>
            </a:r>
            <a:b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14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ggplot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slr_vars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aes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(x = .hat, y = .</a:t>
            </a:r>
            <a:r>
              <a:rPr lang="en-US" sz="14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extsr</a:t>
            </a:r>
            <a:r>
              <a:rPr lang="en-US" sz="1400" b="1" dirty="0" smtClean="0">
                <a:solidFill>
                  <a:srgbClr val="6666CC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) +</a:t>
            </a:r>
            <a:b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</a:b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geom_point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() +</a:t>
            </a:r>
            <a:b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</a:b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geom_text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aes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(label = .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rownames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), size = 3,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vjust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= 2) +</a:t>
            </a:r>
            <a:b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</a:b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geom_line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aes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(y = -2),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colour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= "red",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lty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= "dashed") +</a:t>
            </a:r>
            <a:b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</a:b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geom_line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aes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(y = 2),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colour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= "red",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lty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 = "dashed")</a:t>
            </a:r>
          </a:p>
        </p:txBody>
      </p:sp>
    </p:spTree>
    <p:extLst>
      <p:ext uri="{BB962C8B-B14F-4D97-AF65-F5344CB8AC3E}">
        <p14:creationId xmlns:p14="http://schemas.microsoft.com/office/powerpoint/2010/main" val="23548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/>
                <a:cs typeface="Courier New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ar::</a:t>
            </a:r>
            <a:r>
              <a:rPr lang="en-US" b="1" dirty="0" err="1" smtClean="0">
                <a:latin typeface="Courier New"/>
                <a:cs typeface="Courier New"/>
              </a:rPr>
              <a:t>outlierTest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en-US" sz="1800" b="1" dirty="0" err="1">
                <a:solidFill>
                  <a:srgbClr val="6666CC"/>
                </a:solidFill>
                <a:latin typeface="Courier New"/>
                <a:cs typeface="Courier New"/>
              </a:rPr>
              <a:t>outlierTest</a:t>
            </a:r>
            <a:r>
              <a:rPr lang="en-US" sz="1800" b="1" dirty="0">
                <a:solidFill>
                  <a:srgbClr val="6666CC"/>
                </a:solidFill>
                <a:latin typeface="Courier New"/>
                <a:cs typeface="Courier New"/>
              </a:rPr>
              <a:t>(m1) # library(car)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No </a:t>
            </a:r>
            <a:r>
              <a:rPr lang="en-US" sz="1800" b="1" dirty="0" err="1">
                <a:latin typeface="Courier New"/>
                <a:cs typeface="Courier New"/>
              </a:rPr>
              <a:t>Studentized</a:t>
            </a:r>
            <a:r>
              <a:rPr lang="en-US" sz="1800" b="1" dirty="0">
                <a:latin typeface="Courier New"/>
                <a:cs typeface="Courier New"/>
              </a:rPr>
              <a:t> residuals with </a:t>
            </a:r>
            <a:r>
              <a:rPr lang="en-US" sz="1800" b="1" dirty="0" err="1">
                <a:latin typeface="Courier New"/>
                <a:cs typeface="Courier New"/>
              </a:rPr>
              <a:t>Bonferonni</a:t>
            </a:r>
            <a:r>
              <a:rPr lang="en-US" sz="1800" b="1" dirty="0">
                <a:latin typeface="Courier New"/>
                <a:cs typeface="Courier New"/>
              </a:rPr>
              <a:t> p &lt; 0.05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Largest |</a:t>
            </a:r>
            <a:r>
              <a:rPr lang="en-US" sz="1800" b="1" dirty="0" err="1">
                <a:latin typeface="Courier New"/>
                <a:cs typeface="Courier New"/>
              </a:rPr>
              <a:t>rstudent</a:t>
            </a:r>
            <a:r>
              <a:rPr lang="en-US" sz="1800" b="1" dirty="0">
                <a:latin typeface="Courier New"/>
                <a:cs typeface="Courier New"/>
              </a:rPr>
              <a:t>|: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          </a:t>
            </a:r>
            <a:r>
              <a:rPr lang="en-US" sz="1800" b="1" dirty="0" err="1">
                <a:latin typeface="Courier New"/>
                <a:cs typeface="Courier New"/>
              </a:rPr>
              <a:t>rstudent</a:t>
            </a:r>
            <a:r>
              <a:rPr lang="en-US" sz="1800" b="1" dirty="0">
                <a:latin typeface="Courier New"/>
                <a:cs typeface="Courier New"/>
              </a:rPr>
              <a:t> unadjusted p-value </a:t>
            </a:r>
            <a:r>
              <a:rPr lang="en-US" sz="1800" b="1" dirty="0" err="1">
                <a:latin typeface="Courier New"/>
                <a:cs typeface="Courier New"/>
              </a:rPr>
              <a:t>Bonferonni</a:t>
            </a:r>
            <a:r>
              <a:rPr lang="en-US" sz="1800" b="1" dirty="0">
                <a:latin typeface="Courier New"/>
                <a:cs typeface="Courier New"/>
              </a:rPr>
              <a:t> p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V. De </a:t>
            </a:r>
            <a:r>
              <a:rPr lang="en-US" sz="1800" b="1" dirty="0" err="1">
                <a:latin typeface="Courier New"/>
                <a:cs typeface="Courier New"/>
              </a:rPr>
              <a:t>Geneve</a:t>
            </a:r>
            <a:r>
              <a:rPr lang="en-US" sz="1800" b="1" dirty="0">
                <a:latin typeface="Courier New"/>
                <a:cs typeface="Courier New"/>
              </a:rPr>
              <a:t> -2.432516            0.01913      0.89909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450" b="34311"/>
          <a:stretch/>
        </p:blipFill>
        <p:spPr>
          <a:xfrm>
            <a:off x="6771056" y="4851400"/>
            <a:ext cx="2385643" cy="2019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879434"/>
            <a:ext cx="6313856" cy="2800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rgbClr val="6666CC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6666CC"/>
                </a:solidFill>
                <a:latin typeface="Gill Sans"/>
                <a:cs typeface="Gill Sans"/>
              </a:rPr>
              <a:t>ESR follows </a:t>
            </a:r>
            <a:r>
              <a:rPr lang="en-US" sz="2800" i="1" dirty="0" err="1" smtClean="0">
                <a:solidFill>
                  <a:srgbClr val="6666CC"/>
                </a:solidFill>
                <a:latin typeface="Gill Sans"/>
                <a:cs typeface="Gill Sans"/>
              </a:rPr>
              <a:t>t</a:t>
            </a:r>
            <a:r>
              <a:rPr lang="en-US" sz="2800" i="1" baseline="-25000" dirty="0" err="1" smtClean="0">
                <a:solidFill>
                  <a:srgbClr val="6666CC"/>
                </a:solidFill>
                <a:latin typeface="Gill Sans"/>
                <a:cs typeface="Gill Sans"/>
              </a:rPr>
              <a:t>n</a:t>
            </a:r>
            <a:r>
              <a:rPr lang="en-US" sz="2800" i="1" baseline="-25000" dirty="0" smtClean="0">
                <a:solidFill>
                  <a:srgbClr val="6666CC"/>
                </a:solidFill>
                <a:latin typeface="Gill Sans"/>
                <a:cs typeface="Gill Sans"/>
              </a:rPr>
              <a:t> – k – 2</a:t>
            </a:r>
            <a:r>
              <a:rPr lang="en-US" sz="2800" i="1" dirty="0" smtClean="0">
                <a:solidFill>
                  <a:srgbClr val="6666CC"/>
                </a:solidFill>
                <a:latin typeface="Gill Sans"/>
                <a:cs typeface="Gill Sans"/>
              </a:rPr>
              <a:t> </a:t>
            </a:r>
            <a:r>
              <a:rPr lang="en-US" sz="2800" dirty="0" smtClean="0">
                <a:solidFill>
                  <a:srgbClr val="6666CC"/>
                </a:solidFill>
                <a:latin typeface="Gill Sans"/>
                <a:cs typeface="Gill Sans"/>
              </a:rPr>
              <a:t>distribution (k = number of predictors, n = number of observations), </a:t>
            </a:r>
            <a:r>
              <a:rPr lang="en-US" sz="2800" i="1" dirty="0" smtClean="0">
                <a:solidFill>
                  <a:srgbClr val="6666CC"/>
                </a:solidFill>
                <a:latin typeface="Gill Sans"/>
                <a:cs typeface="Gill Sans"/>
              </a:rPr>
              <a:t>t</a:t>
            </a:r>
            <a:r>
              <a:rPr lang="en-US" sz="2800" i="1" baseline="-25000" dirty="0" smtClean="0">
                <a:solidFill>
                  <a:srgbClr val="6666CC"/>
                </a:solidFill>
                <a:latin typeface="Gill Sans"/>
                <a:cs typeface="Gill Sans"/>
              </a:rPr>
              <a:t>44</a:t>
            </a:r>
          </a:p>
          <a:p>
            <a:r>
              <a:rPr lang="en-US" sz="2800" dirty="0" smtClean="0">
                <a:solidFill>
                  <a:srgbClr val="6666CC"/>
                </a:solidFill>
                <a:latin typeface="Gill Sans"/>
                <a:cs typeface="Gill Sans"/>
              </a:rPr>
              <a:t>Alpha = .025/n (two-tailed)</a:t>
            </a:r>
          </a:p>
          <a:p>
            <a:r>
              <a:rPr lang="en-US" sz="2400" b="1" baseline="-25000" dirty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en-US" sz="2400" b="1" baseline="-25000" dirty="0" err="1">
                <a:solidFill>
                  <a:srgbClr val="6666CC"/>
                </a:solidFill>
                <a:latin typeface="Courier New"/>
                <a:cs typeface="Courier New"/>
              </a:rPr>
              <a:t>qt</a:t>
            </a:r>
            <a:r>
              <a:rPr lang="en-US" sz="2400" b="1" baseline="-25000" dirty="0">
                <a:solidFill>
                  <a:srgbClr val="6666CC"/>
                </a:solidFill>
                <a:latin typeface="Courier New"/>
                <a:cs typeface="Courier New"/>
              </a:rPr>
              <a:t>(1-.025/47, 44) # 1 - (alpha/2)/n, </a:t>
            </a:r>
            <a:r>
              <a:rPr lang="en-US" sz="2400" b="1" baseline="-25000" dirty="0" err="1">
                <a:solidFill>
                  <a:srgbClr val="6666CC"/>
                </a:solidFill>
                <a:latin typeface="Courier New"/>
                <a:cs typeface="Courier New"/>
              </a:rPr>
              <a:t>df</a:t>
            </a:r>
            <a:r>
              <a:rPr lang="en-US" sz="2400" b="1" baseline="-25000" dirty="0">
                <a:solidFill>
                  <a:srgbClr val="6666CC"/>
                </a:solidFill>
                <a:latin typeface="Courier New"/>
                <a:cs typeface="Courier New"/>
              </a:rPr>
              <a:t> = n-k-2</a:t>
            </a:r>
          </a:p>
          <a:p>
            <a:r>
              <a:rPr lang="en-US" sz="2400" b="1" baseline="-25000" dirty="0">
                <a:solidFill>
                  <a:srgbClr val="6666CC"/>
                </a:solidFill>
                <a:latin typeface="Courier New"/>
                <a:cs typeface="Courier New"/>
              </a:rPr>
              <a:t>[1] </a:t>
            </a:r>
            <a:r>
              <a:rPr lang="en-US" sz="2400" b="1" baseline="-25000" dirty="0" smtClean="0">
                <a:solidFill>
                  <a:srgbClr val="6666CC"/>
                </a:solidFill>
                <a:latin typeface="Courier New"/>
                <a:cs typeface="Courier New"/>
              </a:rPr>
              <a:t>3.504708</a:t>
            </a:r>
          </a:p>
          <a:p>
            <a:r>
              <a:rPr lang="en-US" sz="2400" b="1" baseline="-25000" dirty="0" smtClean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en-US" sz="2400" b="1" baseline="-25000" dirty="0" err="1">
                <a:solidFill>
                  <a:srgbClr val="6666CC"/>
                </a:solidFill>
                <a:latin typeface="Courier New"/>
                <a:cs typeface="Courier New"/>
              </a:rPr>
              <a:t>pt</a:t>
            </a:r>
            <a:r>
              <a:rPr lang="en-US" sz="2400" b="1" baseline="-25000" dirty="0">
                <a:solidFill>
                  <a:srgbClr val="6666CC"/>
                </a:solidFill>
                <a:latin typeface="Courier New"/>
                <a:cs typeface="Courier New"/>
              </a:rPr>
              <a:t>(-2.432516, 44)*2</a:t>
            </a:r>
          </a:p>
          <a:p>
            <a:r>
              <a:rPr lang="en-US" sz="2400" b="1" baseline="-25000" dirty="0">
                <a:solidFill>
                  <a:srgbClr val="6666CC"/>
                </a:solidFill>
                <a:latin typeface="Courier New"/>
                <a:cs typeface="Courier New"/>
              </a:rPr>
              <a:t>[1] </a:t>
            </a:r>
            <a:r>
              <a:rPr lang="en-US" sz="2400" b="1" baseline="-25000" dirty="0" smtClean="0">
                <a:solidFill>
                  <a:srgbClr val="6666CC"/>
                </a:solidFill>
                <a:latin typeface="Courier New"/>
                <a:cs typeface="Courier New"/>
              </a:rPr>
              <a:t>0.01912966</a:t>
            </a:r>
            <a:endParaRPr lang="en-US" sz="2400" b="1" baseline="-25000" dirty="0">
              <a:solidFill>
                <a:srgbClr val="6666CC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838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hi_dists-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14600"/>
            <a:ext cx="694944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see squares of normal random variables, think chi</a:t>
            </a:r>
            <a:r>
              <a:rPr lang="en-US" dirty="0" smtClean="0"/>
              <a:t>-squared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Bonferroni</a:t>
            </a:r>
            <a:r>
              <a:rPr lang="en-US" dirty="0" smtClean="0"/>
              <a:t>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if n is large, and we “threshold” at </a:t>
            </a:r>
            <a:r>
              <a:rPr lang="en-US" i="1" dirty="0" err="1"/>
              <a:t>t</a:t>
            </a:r>
            <a:r>
              <a:rPr lang="en-US" i="1" baseline="-25000" dirty="0" err="1" smtClean="0"/>
              <a:t>n</a:t>
            </a:r>
            <a:r>
              <a:rPr lang="en-US" i="1" baseline="-25000" dirty="0" smtClean="0"/>
              <a:t> </a:t>
            </a:r>
            <a:r>
              <a:rPr lang="en-US" i="1" baseline="-25000" dirty="0"/>
              <a:t>– k – 2</a:t>
            </a:r>
            <a:r>
              <a:rPr lang="en-US" i="1" dirty="0"/>
              <a:t> </a:t>
            </a:r>
            <a:r>
              <a:rPr lang="en-US" dirty="0" smtClean="0"/>
              <a:t>we will get many outliers by chance alone, even if our model is correct</a:t>
            </a:r>
          </a:p>
          <a:p>
            <a:r>
              <a:rPr lang="en-US" dirty="0" smtClean="0"/>
              <a:t>Solution: adjust the “threshold” to reflect reality- we are screening all observed ESR values and looking for the max, so we should account for multiple testing somehow</a:t>
            </a:r>
          </a:p>
          <a:p>
            <a:r>
              <a:rPr lang="en-US" dirty="0" smtClean="0"/>
              <a:t>Recall: ESRs are t-distributed variables</a:t>
            </a:r>
          </a:p>
          <a:p>
            <a:r>
              <a:rPr lang="en-US" dirty="0" smtClean="0"/>
              <a:t>For nominal 𝝰 = .05, the nominal critical t-value value is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i="1" baseline="-25000" dirty="0"/>
              <a:t> – k – 2</a:t>
            </a: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where k </a:t>
            </a:r>
            <a:r>
              <a:rPr lang="en-US" dirty="0">
                <a:solidFill>
                  <a:srgbClr val="000000"/>
                </a:solidFill>
              </a:rPr>
              <a:t>= number of </a:t>
            </a:r>
            <a:r>
              <a:rPr lang="en-US" dirty="0" smtClean="0">
                <a:solidFill>
                  <a:srgbClr val="000000"/>
                </a:solidFill>
              </a:rPr>
              <a:t>regression coefficients (including intercept), </a:t>
            </a:r>
            <a:r>
              <a:rPr lang="en-US" dirty="0">
                <a:solidFill>
                  <a:srgbClr val="000000"/>
                </a:solidFill>
              </a:rPr>
              <a:t>n = number of </a:t>
            </a:r>
            <a:r>
              <a:rPr lang="en-US" dirty="0" smtClean="0">
                <a:solidFill>
                  <a:srgbClr val="000000"/>
                </a:solidFill>
              </a:rPr>
              <a:t>observations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Instead, we would set </a:t>
            </a:r>
            <a:r>
              <a:rPr lang="en-US" dirty="0"/>
              <a:t>𝝰 = .</a:t>
            </a:r>
            <a:r>
              <a:rPr lang="en-US" dirty="0" smtClean="0"/>
              <a:t>05/n to find ESRs that are in fact outliers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00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Bonferroni</a:t>
            </a:r>
            <a:r>
              <a:rPr lang="en-US" dirty="0" smtClean="0"/>
              <a:t>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If I only wanted to know whether one </a:t>
            </a:r>
            <a:r>
              <a:rPr lang="en-US" dirty="0" err="1" smtClean="0">
                <a:solidFill>
                  <a:srgbClr val="000000"/>
                </a:solidFill>
              </a:rPr>
              <a:t>datapoint</a:t>
            </a:r>
            <a:r>
              <a:rPr lang="en-US" dirty="0" smtClean="0">
                <a:solidFill>
                  <a:srgbClr val="000000"/>
                </a:solidFill>
              </a:rPr>
              <a:t> was more extreme at </a:t>
            </a:r>
            <a:r>
              <a:rPr lang="en-US" dirty="0" smtClean="0"/>
              <a:t>𝝰 </a:t>
            </a:r>
            <a:r>
              <a:rPr lang="en-US" dirty="0"/>
              <a:t>= .05</a:t>
            </a:r>
            <a:r>
              <a:rPr lang="en-US" dirty="0" smtClean="0">
                <a:solidFill>
                  <a:srgbClr val="000000"/>
                </a:solidFill>
              </a:rPr>
              <a:t> (two-tailed), we compare to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ritical 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i="1" baseline="-25000" dirty="0" smtClean="0">
                <a:solidFill>
                  <a:srgbClr val="000000"/>
                </a:solidFill>
              </a:rPr>
              <a:t>44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</a:p>
          <a:p>
            <a:pPr marL="0" indent="0">
              <a:buNone/>
            </a:pP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lowert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 &lt;- 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qt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(.025, 44)</a:t>
            </a:r>
          </a:p>
          <a:p>
            <a:pPr marL="0" indent="0">
              <a:buNone/>
            </a:pP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uppert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 &lt;- 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qt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(1 - .025, 44)</a:t>
            </a:r>
          </a:p>
          <a:p>
            <a:pPr marL="0" indent="0">
              <a:buNone/>
            </a:pP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&gt; c(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lowert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, 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uppert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00000"/>
                </a:solidFill>
                <a:latin typeface="Courier New"/>
                <a:cs typeface="Courier New"/>
              </a:rPr>
              <a:t>[1] -2.015368  2.015368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450" b="34311"/>
          <a:stretch/>
        </p:blipFill>
        <p:spPr>
          <a:xfrm>
            <a:off x="6771056" y="4851400"/>
            <a:ext cx="2385643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87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nf_t_outlier_justone-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63593" y="5105400"/>
            <a:ext cx="124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  <a:sym typeface="Wingdings"/>
              </a:rPr>
              <a:t> </a:t>
            </a:r>
            <a:r>
              <a:rPr lang="en-US" i="1" dirty="0" smtClean="0">
                <a:latin typeface="Gill Sans"/>
                <a:cs typeface="Gill Sans"/>
                <a:sym typeface="Wingdings"/>
              </a:rPr>
              <a:t>p</a:t>
            </a:r>
            <a:r>
              <a:rPr lang="en-US" dirty="0" smtClean="0">
                <a:latin typeface="Gill Sans"/>
                <a:cs typeface="Gill Sans"/>
              </a:rPr>
              <a:t> = .025 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2893" y="5105400"/>
            <a:ext cx="125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Gill Sans"/>
                <a:cs typeface="Gill Sans"/>
                <a:sym typeface="Wingdings"/>
              </a:rPr>
              <a:t>p</a:t>
            </a:r>
            <a:r>
              <a:rPr lang="en-US" dirty="0" smtClean="0">
                <a:latin typeface="Gill Sans"/>
                <a:cs typeface="Gill Sans"/>
              </a:rPr>
              <a:t> = .025 </a:t>
            </a:r>
            <a:r>
              <a:rPr lang="en-US" dirty="0" smtClean="0">
                <a:latin typeface="Gill Sans"/>
                <a:cs typeface="Gill Sans"/>
                <a:sym typeface="Wingdings"/>
              </a:rPr>
              <a:t></a:t>
            </a:r>
            <a:r>
              <a:rPr lang="en-US" dirty="0" smtClean="0">
                <a:latin typeface="Gill Sans"/>
                <a:cs typeface="Gill Sans"/>
              </a:rPr>
              <a:t> 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761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lowert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 &lt;- 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qt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(.025, 44)</a:t>
            </a:r>
          </a:p>
          <a:p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uppert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 &lt;- 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qt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(1 - .025, 44)</a:t>
            </a:r>
          </a:p>
          <a:p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&gt; c(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lowert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, 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uppert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b="1" dirty="0">
                <a:solidFill>
                  <a:srgbClr val="000000"/>
                </a:solidFill>
                <a:latin typeface="Courier New"/>
                <a:cs typeface="Courier New"/>
              </a:rPr>
              <a:t>[1] -2.015368  2.015368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769" y="6280666"/>
            <a:ext cx="6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2.015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9769" y="6280666"/>
            <a:ext cx="77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-2.015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97092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onf_t_outlier_all-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8400" y="342900"/>
            <a:ext cx="416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hr-HR" sz="1600" b="1" dirty="0" smtClean="0">
                <a:solidFill>
                  <a:srgbClr val="6666CC"/>
                </a:solidFill>
                <a:latin typeface="Courier New"/>
                <a:cs typeface="Courier New"/>
              </a:rPr>
              <a:t>pstar </a:t>
            </a:r>
            <a:r>
              <a:rPr lang="hr-HR" sz="1600" b="1" dirty="0">
                <a:solidFill>
                  <a:srgbClr val="6666CC"/>
                </a:solidFill>
                <a:latin typeface="Courier New"/>
                <a:cs typeface="Courier New"/>
              </a:rPr>
              <a:t>&lt;- 1 - pt(3.504708, 44)</a:t>
            </a:r>
          </a:p>
          <a:p>
            <a:r>
              <a:rPr lang="es-ES_tradnl" sz="1600" b="1" dirty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es-ES_tradnl" sz="16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pstar_fam</a:t>
            </a:r>
            <a:r>
              <a:rPr lang="es-ES_tradnl" sz="1600" b="1" dirty="0" smtClean="0">
                <a:solidFill>
                  <a:srgbClr val="6666CC"/>
                </a:solidFill>
                <a:latin typeface="Courier New"/>
                <a:cs typeface="Courier New"/>
              </a:rPr>
              <a:t> </a:t>
            </a:r>
            <a:r>
              <a:rPr lang="es-ES_tradnl" sz="1600" b="1" dirty="0">
                <a:solidFill>
                  <a:srgbClr val="6666CC"/>
                </a:solidFill>
                <a:latin typeface="Courier New"/>
                <a:cs typeface="Courier New"/>
              </a:rPr>
              <a:t>&lt;- </a:t>
            </a:r>
            <a:r>
              <a:rPr lang="es-ES_tradnl" sz="16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pstar</a:t>
            </a:r>
            <a:r>
              <a:rPr lang="es-ES_tradnl" sz="1600" b="1" dirty="0" smtClean="0">
                <a:solidFill>
                  <a:srgbClr val="6666CC"/>
                </a:solidFill>
                <a:latin typeface="Courier New"/>
                <a:cs typeface="Courier New"/>
              </a:rPr>
              <a:t>*</a:t>
            </a:r>
            <a:r>
              <a:rPr lang="es-ES_tradnl" sz="1600" b="1" dirty="0">
                <a:solidFill>
                  <a:srgbClr val="6666CC"/>
                </a:solidFill>
                <a:latin typeface="Courier New"/>
                <a:cs typeface="Courier New"/>
              </a:rPr>
              <a:t>47*2</a:t>
            </a:r>
          </a:p>
          <a:p>
            <a:r>
              <a:rPr lang="es-ES_tradnl" sz="1600" b="1" dirty="0">
                <a:solidFill>
                  <a:srgbClr val="6666CC"/>
                </a:solidFill>
                <a:latin typeface="Courier New"/>
                <a:cs typeface="Courier New"/>
              </a:rPr>
              <a:t>&gt; c</a:t>
            </a:r>
            <a:r>
              <a:rPr lang="es-ES_tradnl" sz="1600" b="1" dirty="0" smtClean="0">
                <a:solidFill>
                  <a:srgbClr val="6666CC"/>
                </a:solidFill>
                <a:latin typeface="Courier New"/>
                <a:cs typeface="Courier New"/>
              </a:rPr>
              <a:t>(</a:t>
            </a:r>
            <a:r>
              <a:rPr lang="es-ES_tradnl" sz="16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pstar</a:t>
            </a:r>
            <a:r>
              <a:rPr lang="es-ES_tradnl" sz="1600" b="1" dirty="0" smtClean="0">
                <a:solidFill>
                  <a:srgbClr val="6666CC"/>
                </a:solidFill>
                <a:latin typeface="Courier New"/>
                <a:cs typeface="Courier New"/>
              </a:rPr>
              <a:t>, </a:t>
            </a:r>
            <a:r>
              <a:rPr lang="es-ES_tradnl" sz="16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pstar_fam</a:t>
            </a:r>
            <a:r>
              <a:rPr lang="es-ES_tradnl" sz="1600" b="1" dirty="0" smtClean="0">
                <a:solidFill>
                  <a:srgbClr val="6666CC"/>
                </a:solidFill>
                <a:latin typeface="Courier New"/>
                <a:cs typeface="Courier New"/>
              </a:rPr>
              <a:t>)</a:t>
            </a:r>
            <a:endParaRPr lang="es-ES_tradnl" sz="1600" b="1" dirty="0">
              <a:solidFill>
                <a:srgbClr val="6666CC"/>
              </a:solidFill>
              <a:latin typeface="Courier New"/>
              <a:cs typeface="Courier New"/>
            </a:endParaRPr>
          </a:p>
          <a:p>
            <a:r>
              <a:rPr lang="es-ES_tradnl" sz="1600" b="1" dirty="0">
                <a:solidFill>
                  <a:srgbClr val="000000"/>
                </a:solidFill>
                <a:latin typeface="Courier New"/>
                <a:cs typeface="Courier New"/>
              </a:rPr>
              <a:t>[1] 0.0005319156 0.0500000646</a:t>
            </a:r>
            <a:endParaRPr lang="de-DE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08800" y="6280666"/>
            <a:ext cx="104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3.504708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7580" y="3811032"/>
            <a:ext cx="15951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0"/>
              <a:buChar char="à"/>
            </a:pPr>
            <a:r>
              <a:rPr lang="en-US" i="1" dirty="0" smtClean="0">
                <a:latin typeface="Gill Sans"/>
                <a:cs typeface="Gill Sans"/>
                <a:sym typeface="Wingdings"/>
              </a:rPr>
              <a:t>p</a:t>
            </a:r>
            <a:r>
              <a:rPr lang="en-US" dirty="0" smtClean="0">
                <a:latin typeface="Gill Sans"/>
                <a:cs typeface="Gill Sans"/>
              </a:rPr>
              <a:t> = .0005</a:t>
            </a:r>
          </a:p>
          <a:p>
            <a:r>
              <a:rPr lang="en-US" dirty="0">
                <a:latin typeface="Gill Sans"/>
                <a:cs typeface="Gill Sans"/>
                <a:sym typeface="Wingdings"/>
              </a:rPr>
              <a:t>If I do this 47x,</a:t>
            </a:r>
          </a:p>
          <a:p>
            <a:r>
              <a:rPr lang="en-US" dirty="0">
                <a:latin typeface="Gill Sans"/>
                <a:cs typeface="Gill Sans"/>
                <a:sym typeface="Wingdings"/>
              </a:rPr>
              <a:t>my </a:t>
            </a:r>
            <a:r>
              <a:rPr lang="en-US" b="1" dirty="0" smtClean="0">
                <a:latin typeface="Gill Sans"/>
                <a:cs typeface="Gill Sans"/>
                <a:sym typeface="Wingdings"/>
              </a:rPr>
              <a:t>family-</a:t>
            </a:r>
          </a:p>
          <a:p>
            <a:r>
              <a:rPr lang="en-US" b="1" dirty="0" smtClean="0">
                <a:latin typeface="Gill Sans"/>
                <a:cs typeface="Gill Sans"/>
                <a:sym typeface="Wingdings"/>
              </a:rPr>
              <a:t>wise</a:t>
            </a:r>
            <a:endParaRPr lang="en-US" b="1" dirty="0">
              <a:latin typeface="Gill Sans"/>
              <a:cs typeface="Gill Sans"/>
              <a:sym typeface="Wingdings"/>
            </a:endParaRPr>
          </a:p>
          <a:p>
            <a:r>
              <a:rPr lang="en-US" i="1" dirty="0">
                <a:latin typeface="Gill Sans"/>
                <a:cs typeface="Gill Sans"/>
                <a:sym typeface="Wingdings"/>
              </a:rPr>
              <a:t>p</a:t>
            </a:r>
            <a:r>
              <a:rPr lang="en-US" dirty="0">
                <a:latin typeface="Gill Sans"/>
                <a:cs typeface="Gill Sans"/>
                <a:sym typeface="Wingdings"/>
              </a:rPr>
              <a:t> = .</a:t>
            </a:r>
            <a:r>
              <a:rPr lang="en-US" dirty="0" smtClean="0">
                <a:latin typeface="Gill Sans"/>
                <a:cs typeface="Gill Sans"/>
                <a:sym typeface="Wingdings"/>
              </a:rPr>
              <a:t>025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700" y="3811032"/>
            <a:ext cx="1792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latin typeface="Gill Sans"/>
                <a:cs typeface="Gill Sans"/>
                <a:sym typeface="Wingdings"/>
              </a:rPr>
              <a:t>p</a:t>
            </a:r>
            <a:r>
              <a:rPr lang="en-US" dirty="0" smtClean="0">
                <a:latin typeface="Gill Sans"/>
                <a:cs typeface="Gill Sans"/>
              </a:rPr>
              <a:t> = .0005 </a:t>
            </a:r>
            <a:r>
              <a:rPr lang="en-US" dirty="0" smtClean="0">
                <a:latin typeface="Gill Sans"/>
                <a:cs typeface="Gill Sans"/>
                <a:sym typeface="Wingdings"/>
              </a:rPr>
              <a:t></a:t>
            </a:r>
            <a:endParaRPr lang="en-US" dirty="0" smtClean="0">
              <a:latin typeface="Gill Sans"/>
              <a:cs typeface="Gill Sans"/>
            </a:endParaRPr>
          </a:p>
          <a:p>
            <a:pPr algn="r"/>
            <a:r>
              <a:rPr lang="en-US" dirty="0">
                <a:latin typeface="Gill Sans"/>
                <a:cs typeface="Gill Sans"/>
                <a:sym typeface="Wingdings"/>
              </a:rPr>
              <a:t>If I do this 47x,</a:t>
            </a:r>
          </a:p>
          <a:p>
            <a:pPr algn="r"/>
            <a:r>
              <a:rPr lang="en-US" dirty="0">
                <a:latin typeface="Gill Sans"/>
                <a:cs typeface="Gill Sans"/>
                <a:sym typeface="Wingdings"/>
              </a:rPr>
              <a:t>m</a:t>
            </a:r>
            <a:r>
              <a:rPr lang="en-US" dirty="0" smtClean="0">
                <a:latin typeface="Gill Sans"/>
                <a:cs typeface="Gill Sans"/>
                <a:sym typeface="Wingdings"/>
              </a:rPr>
              <a:t>y </a:t>
            </a:r>
            <a:r>
              <a:rPr lang="en-US" b="1" dirty="0" smtClean="0">
                <a:latin typeface="Gill Sans"/>
                <a:cs typeface="Gill Sans"/>
                <a:sym typeface="Wingdings"/>
              </a:rPr>
              <a:t>family-</a:t>
            </a:r>
          </a:p>
          <a:p>
            <a:pPr algn="r"/>
            <a:r>
              <a:rPr lang="en-US" b="1" dirty="0" smtClean="0">
                <a:latin typeface="Gill Sans"/>
                <a:cs typeface="Gill Sans"/>
                <a:sym typeface="Wingdings"/>
              </a:rPr>
              <a:t>wise</a:t>
            </a:r>
            <a:endParaRPr lang="en-US" b="1" dirty="0">
              <a:latin typeface="Gill Sans"/>
              <a:cs typeface="Gill Sans"/>
              <a:sym typeface="Wingdings"/>
            </a:endParaRPr>
          </a:p>
          <a:p>
            <a:pPr algn="r"/>
            <a:r>
              <a:rPr lang="en-US" i="1" dirty="0">
                <a:latin typeface="Gill Sans"/>
                <a:cs typeface="Gill Sans"/>
                <a:sym typeface="Wingdings"/>
              </a:rPr>
              <a:t>p</a:t>
            </a:r>
            <a:r>
              <a:rPr lang="en-US" dirty="0">
                <a:latin typeface="Gill Sans"/>
                <a:cs typeface="Gill Sans"/>
                <a:sym typeface="Wingdings"/>
              </a:rPr>
              <a:t> = .</a:t>
            </a:r>
            <a:r>
              <a:rPr lang="en-US" dirty="0" smtClean="0">
                <a:latin typeface="Gill Sans"/>
                <a:cs typeface="Gill Sans"/>
                <a:sym typeface="Wingdings"/>
              </a:rPr>
              <a:t>025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4800" y="6280666"/>
            <a:ext cx="111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-3.504708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5088" y="263436"/>
            <a:ext cx="5120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lowertstar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 &lt;- 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qt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(.025/47, 44)</a:t>
            </a:r>
          </a:p>
          <a:p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&gt; 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uppertstar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 &lt;- 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qt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(1-.025/47, 44)</a:t>
            </a:r>
          </a:p>
          <a:p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&gt; c(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lowertstar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, </a:t>
            </a:r>
            <a:r>
              <a:rPr lang="de-DE" b="1" dirty="0" err="1">
                <a:solidFill>
                  <a:srgbClr val="6666CC"/>
                </a:solidFill>
                <a:latin typeface="Courier New"/>
                <a:cs typeface="Courier New"/>
              </a:rPr>
              <a:t>uppertstar</a:t>
            </a:r>
            <a:r>
              <a:rPr lang="de-DE" b="1" dirty="0">
                <a:solidFill>
                  <a:srgbClr val="6666CC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b="1" dirty="0">
                <a:solidFill>
                  <a:srgbClr val="000000"/>
                </a:solidFill>
                <a:latin typeface="Courier New"/>
                <a:cs typeface="Courier New"/>
              </a:rPr>
              <a:t>[1] -3.504708  3.504708</a:t>
            </a:r>
          </a:p>
        </p:txBody>
      </p:sp>
    </p:spTree>
    <p:extLst>
      <p:ext uri="{BB962C8B-B14F-4D97-AF65-F5344CB8AC3E}">
        <p14:creationId xmlns:p14="http://schemas.microsoft.com/office/powerpoint/2010/main" val="20830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6997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nfluence on regression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Global: DFFITS and Cook’s D provide information about how each case affects overall regression equation</a:t>
            </a:r>
          </a:p>
          <a:p>
            <a:pPr lvl="1"/>
            <a:r>
              <a:rPr lang="en-US" dirty="0" smtClean="0"/>
              <a:t>Both are deletion statistics (like the externally </a:t>
            </a:r>
            <a:r>
              <a:rPr lang="en-US" dirty="0" err="1" smtClean="0"/>
              <a:t>studentized</a:t>
            </a:r>
            <a:r>
              <a:rPr lang="en-US" dirty="0" smtClean="0"/>
              <a:t> residuals)</a:t>
            </a:r>
          </a:p>
          <a:p>
            <a:pPr lvl="1"/>
            <a:r>
              <a:rPr lang="en-US" dirty="0" smtClean="0"/>
              <a:t>Answer similar questions, but scale differently</a:t>
            </a:r>
          </a:p>
          <a:p>
            <a:r>
              <a:rPr lang="en-US" dirty="0" smtClean="0"/>
              <a:t>Specific: DFBETAS provide information about how each case affects each individual coefficient estimate (i.e., each beta)</a:t>
            </a:r>
          </a:p>
          <a:p>
            <a:pPr lvl="1"/>
            <a:r>
              <a:rPr lang="en-US" dirty="0" smtClean="0"/>
              <a:t>Will return to this in multiple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Compares predicted values of </a:t>
            </a:r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when (1) observation is included and (2) when observation is excluded</a:t>
            </a:r>
          </a:p>
          <a:p>
            <a:r>
              <a:rPr lang="en-US" dirty="0" smtClean="0"/>
              <a:t>Number of standard deviations by which </a:t>
            </a:r>
            <a:r>
              <a:rPr lang="en-US" dirty="0" err="1" smtClean="0"/>
              <a:t>yhat</a:t>
            </a:r>
            <a:r>
              <a:rPr lang="en-US" dirty="0" smtClean="0"/>
              <a:t> would change for each case if it were deleted</a:t>
            </a:r>
          </a:p>
          <a:p>
            <a:r>
              <a:rPr lang="en-US" dirty="0" smtClean="0"/>
              <a:t>Thus: “difference in fit, standardized”</a:t>
            </a:r>
          </a:p>
          <a:p>
            <a:r>
              <a:rPr lang="en-US" dirty="0" smtClean="0"/>
              <a:t>Higher absolute values mean greater influence; 0 means no influence</a:t>
            </a:r>
          </a:p>
          <a:p>
            <a:r>
              <a:rPr lang="en-US" dirty="0" smtClean="0"/>
              <a:t>But: extreme outliers could also change the regression equation, and hence the predicted values, for </a:t>
            </a:r>
            <a:r>
              <a:rPr lang="en-US" i="1" dirty="0" smtClean="0">
                <a:solidFill>
                  <a:srgbClr val="C00000"/>
                </a:solidFill>
              </a:rPr>
              <a:t>other</a:t>
            </a:r>
            <a:r>
              <a:rPr lang="en-US" dirty="0" smtClean="0"/>
              <a:t> observations too…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Cook’s distance (Cook’s 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nfluence on regression line, measured </a:t>
            </a:r>
            <a:r>
              <a:rPr lang="en-US" dirty="0"/>
              <a:t>by how much the regression line would change if the point were not included in the analysis. </a:t>
            </a:r>
            <a:endParaRPr lang="en-US" dirty="0" smtClean="0"/>
          </a:p>
          <a:p>
            <a:r>
              <a:rPr lang="en-US" dirty="0" smtClean="0"/>
              <a:t>Cook's </a:t>
            </a:r>
            <a:r>
              <a:rPr lang="en-US" dirty="0"/>
              <a:t>distance measures the influence of case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/>
              <a:t>on all n fitted values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(not just the fitted value for case </a:t>
            </a:r>
            <a:r>
              <a:rPr lang="en-US" dirty="0" err="1"/>
              <a:t>i</a:t>
            </a:r>
            <a:r>
              <a:rPr lang="en-US" dirty="0"/>
              <a:t> as DFFITS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Cook's </a:t>
            </a:r>
            <a:r>
              <a:rPr lang="en-US" dirty="0"/>
              <a:t>distance refers to how far, on average, </a:t>
            </a:r>
            <a:r>
              <a:rPr lang="en-US" i="1" dirty="0"/>
              <a:t>predicted y-values</a:t>
            </a:r>
            <a:r>
              <a:rPr lang="en-US" dirty="0"/>
              <a:t> will move if the observation in question is dropped from the data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With &gt; 1 predictor, Cook's </a:t>
            </a:r>
            <a:r>
              <a:rPr lang="en-US" dirty="0"/>
              <a:t>distance is presumably more important to you if you are doing predictive modeling, whereas </a:t>
            </a:r>
            <a:r>
              <a:rPr lang="en-US" dirty="0" err="1"/>
              <a:t>dfbeta</a:t>
            </a:r>
            <a:r>
              <a:rPr lang="en-US" dirty="0"/>
              <a:t> is more important in explanatory modeling.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Cook’s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n &lt;- 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nrow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slr_vars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k &lt;- </a:t>
            </a:r>
            <a:r>
              <a:rPr lang="en-US" sz="1600" b="1" dirty="0" smtClean="0">
                <a:solidFill>
                  <a:srgbClr val="6666CC"/>
                </a:solidFill>
                <a:latin typeface="Courier New"/>
                <a:cs typeface="Courier New"/>
              </a:rPr>
              <a:t>1 # predictors (not including intercept), number </a:t>
            </a:r>
            <a:r>
              <a:rPr lang="en-US" sz="16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regressors</a:t>
            </a:r>
            <a:endParaRPr lang="en-US" sz="1600" b="1" dirty="0">
              <a:solidFill>
                <a:srgbClr val="6666C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d &lt;- 4/(n - k - 1)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d</a:t>
            </a:r>
            <a:endParaRPr lang="en-US" sz="1600" b="1" dirty="0" smtClean="0">
              <a:solidFill>
                <a:srgbClr val="6666C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[1] 0.08888889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slr_vars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 %&gt;%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  filter(.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cooksd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 &gt; d</a:t>
            </a:r>
            <a:r>
              <a:rPr lang="en-US" sz="1600" b="1" dirty="0" smtClean="0">
                <a:solidFill>
                  <a:srgbClr val="6666CC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.</a:t>
            </a:r>
            <a:r>
              <a:rPr lang="en-US" sz="1000" b="1" dirty="0" err="1">
                <a:solidFill>
                  <a:srgbClr val="000000"/>
                </a:solidFill>
                <a:latin typeface="Courier New"/>
                <a:cs typeface="Courier New"/>
              </a:rPr>
              <a:t>rownames</a:t>
            </a:r>
            <a:r>
              <a:rPr lang="en-US" sz="1000" b="1" dirty="0">
                <a:solidFill>
                  <a:srgbClr val="000000"/>
                </a:solidFill>
                <a:latin typeface="Courier New"/>
                <a:cs typeface="Courier New"/>
              </a:rPr>
              <a:t> fertility agriculture  .fitted  .</a:t>
            </a:r>
            <a:r>
              <a:rPr lang="en-US" sz="1000" b="1" dirty="0" err="1">
                <a:solidFill>
                  <a:srgbClr val="000000"/>
                </a:solidFill>
                <a:latin typeface="Courier New"/>
                <a:cs typeface="Courier New"/>
              </a:rPr>
              <a:t>se.fit</a:t>
            </a:r>
            <a:r>
              <a:rPr lang="en-US" sz="1000" b="1" dirty="0">
                <a:solidFill>
                  <a:srgbClr val="000000"/>
                </a:solidFill>
                <a:latin typeface="Courier New"/>
                <a:cs typeface="Courier New"/>
              </a:rPr>
              <a:t>    .</a:t>
            </a:r>
            <a:r>
              <a:rPr lang="en-US" sz="1000" b="1" dirty="0" err="1">
                <a:solidFill>
                  <a:srgbClr val="000000"/>
                </a:solidFill>
                <a:latin typeface="Courier New"/>
                <a:cs typeface="Courier New"/>
              </a:rPr>
              <a:t>resid</a:t>
            </a:r>
            <a:r>
              <a:rPr lang="en-US" sz="1000" b="1" dirty="0">
                <a:solidFill>
                  <a:srgbClr val="000000"/>
                </a:solidFill>
                <a:latin typeface="Courier New"/>
                <a:cs typeface="Courier New"/>
              </a:rPr>
              <a:t>       .hat   .sigma    .</a:t>
            </a:r>
            <a:r>
              <a:rPr lang="en-US" sz="1000" b="1" dirty="0" err="1">
                <a:solidFill>
                  <a:srgbClr val="000000"/>
                </a:solidFill>
                <a:latin typeface="Courier New"/>
                <a:cs typeface="Courier New"/>
              </a:rPr>
              <a:t>cooksd</a:t>
            </a:r>
            <a:r>
              <a:rPr lang="en-US" sz="1000" b="1" dirty="0">
                <a:solidFill>
                  <a:srgbClr val="000000"/>
                </a:solidFill>
                <a:latin typeface="Courier New"/>
                <a:cs typeface="Courier New"/>
              </a:rPr>
              <a:t> .</a:t>
            </a:r>
            <a:r>
              <a:rPr lang="en-US" sz="1000" b="1" dirty="0" err="1">
                <a:solidFill>
                  <a:srgbClr val="000000"/>
                </a:solidFill>
                <a:latin typeface="Courier New"/>
                <a:cs typeface="Courier New"/>
              </a:rPr>
              <a:t>std.resid</a:t>
            </a:r>
            <a:endParaRPr lang="en-US" sz="1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Courier New"/>
                <a:cs typeface="Courier New"/>
              </a:rPr>
              <a:t>1 V. De </a:t>
            </a:r>
            <a:r>
              <a:rPr lang="en-US" sz="1000" b="1" dirty="0" err="1">
                <a:solidFill>
                  <a:srgbClr val="000000"/>
                </a:solidFill>
                <a:latin typeface="Courier New"/>
                <a:cs typeface="Courier New"/>
              </a:rPr>
              <a:t>Geneve</a:t>
            </a:r>
            <a:r>
              <a:rPr lang="en-US" sz="1000" b="1" dirty="0">
                <a:solidFill>
                  <a:srgbClr val="000000"/>
                </a:solidFill>
                <a:latin typeface="Courier New"/>
                <a:cs typeface="Courier New"/>
              </a:rPr>
              <a:t>      35.0         1.2 60.53742 4.167274 -25.53742 0.12437740 11.21922 0.37885147  -2.309602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00000"/>
                </a:solidFill>
                <a:latin typeface="Courier New"/>
                <a:cs typeface="Courier New"/>
              </a:rPr>
              <a:t>2  Rive Gauche      42.8        27.7 65.68376 2.464307 -22.88376 0.04349378 11.41733 0.08914847  -1.980169</a:t>
            </a:r>
            <a:endParaRPr lang="en-US" sz="1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## plot leverage versus cooks d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6666CC"/>
                </a:solidFill>
                <a:latin typeface="Courier New"/>
                <a:cs typeface="Courier New"/>
              </a:rPr>
              <a:t>ggplot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slr_vars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aes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(x = .hat, y = .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cooksd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)) +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geom_point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() +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geom_text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aes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(label = .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rownames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), size = 3, 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vjust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 = 2) +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geom_line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aes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(y = d), 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colour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 = "red", </a:t>
            </a:r>
            <a:r>
              <a:rPr lang="en-US" sz="1600" b="1" dirty="0" err="1">
                <a:solidFill>
                  <a:srgbClr val="6666CC"/>
                </a:solidFill>
                <a:latin typeface="Courier New"/>
                <a:cs typeface="Courier New"/>
              </a:rPr>
              <a:t>lty</a:t>
            </a:r>
            <a:r>
              <a:rPr lang="en-US" sz="1600" b="1" dirty="0">
                <a:solidFill>
                  <a:srgbClr val="6666CC"/>
                </a:solidFill>
                <a:latin typeface="Courier New"/>
                <a:cs typeface="Courier New"/>
              </a:rPr>
              <a:t> = "dashed") </a:t>
            </a:r>
          </a:p>
        </p:txBody>
      </p:sp>
    </p:spTree>
    <p:extLst>
      <p:ext uri="{BB962C8B-B14F-4D97-AF65-F5344CB8AC3E}">
        <p14:creationId xmlns:p14="http://schemas.microsoft.com/office/powerpoint/2010/main" val="4529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eck_cooksd_vals-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Cook’s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If you see the ratio of an independent normal random variable to the square-root of a chi-squared, think Student’s </a:t>
            </a:r>
            <a:r>
              <a:rPr lang="en-US" sz="2800" dirty="0" smtClean="0"/>
              <a:t>t </a:t>
            </a:r>
            <a:endParaRPr lang="en-US" sz="2800" dirty="0"/>
          </a:p>
        </p:txBody>
      </p:sp>
      <p:pic>
        <p:nvPicPr>
          <p:cNvPr id="4" name="Picture 3" descr="t_family-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2438400"/>
            <a:ext cx="7071358" cy="441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81162"/>
            <a:ext cx="224790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058" y="1600200"/>
            <a:ext cx="1498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measures of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each individual regression coefficient is changed by deleting each case from the dataset</a:t>
            </a:r>
          </a:p>
          <a:p>
            <a:endParaRPr lang="en-US" dirty="0"/>
          </a:p>
          <a:p>
            <a:r>
              <a:rPr lang="en-US" dirty="0" smtClean="0"/>
              <a:t>Number of DFBETAS is the number of predictors in your model</a:t>
            </a:r>
          </a:p>
          <a:p>
            <a:endParaRPr lang="en-US" dirty="0"/>
          </a:p>
          <a:p>
            <a:r>
              <a:rPr lang="en-US" dirty="0" smtClean="0"/>
              <a:t>Also for the intercept- generally not interesting one bit!</a:t>
            </a:r>
          </a:p>
          <a:p>
            <a:endParaRPr lang="en-US" dirty="0"/>
          </a:p>
          <a:p>
            <a:r>
              <a:rPr lang="en-US" dirty="0" smtClean="0"/>
              <a:t>Recommendation: I would look at DFBETAS after Cook’s to isolate which x(’s) might be unduly influencing your overall regression equation</a:t>
            </a:r>
          </a:p>
          <a:p>
            <a:endParaRPr lang="en-US" dirty="0"/>
          </a:p>
          <a:p>
            <a:r>
              <a:rPr lang="en-US" dirty="0" smtClean="0"/>
              <a:t>How to: when we do multiple regression…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up diagnostics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95649"/>
              </p:ext>
            </p:extLst>
          </p:nvPr>
        </p:nvGraphicFramePr>
        <p:xfrm>
          <a:off x="457200" y="1600200"/>
          <a:ext cx="84074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392"/>
                <a:gridCol w="2262592"/>
                <a:gridCol w="2371895"/>
                <a:gridCol w="17035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ato" charset="0"/>
                          <a:ea typeface="Lato" charset="0"/>
                          <a:cs typeface="Lato" charset="0"/>
                        </a:rPr>
                        <a:t>Influence</a:t>
                      </a:r>
                      <a:endParaRPr lang="en-US" sz="160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ato" charset="0"/>
                          <a:ea typeface="Lato" charset="0"/>
                          <a:cs typeface="Lato" charset="0"/>
                        </a:rPr>
                        <a:t>Recommended index</a:t>
                      </a:r>
                      <a:endParaRPr lang="en-US" sz="160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ato" charset="0"/>
                          <a:ea typeface="Lato" charset="0"/>
                          <a:cs typeface="Lato" charset="0"/>
                        </a:rPr>
                        <a:t>R</a:t>
                      </a:r>
                      <a:endParaRPr lang="en-US" sz="160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ato" charset="0"/>
                          <a:ea typeface="Lato" charset="0"/>
                          <a:cs typeface="Lato" charset="0"/>
                        </a:rPr>
                        <a:t>broom::augment?</a:t>
                      </a:r>
                      <a:endParaRPr lang="en-US" sz="160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Leverage (extreme on x)</a:t>
                      </a:r>
                      <a:endParaRPr lang="en-US" sz="160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ato" charset="0"/>
                          <a:ea typeface="Lato" charset="0"/>
                          <a:cs typeface="Lato" charset="0"/>
                        </a:rPr>
                        <a:t>Hat values</a:t>
                      </a:r>
                      <a:endParaRPr lang="en-US" sz="160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hatvalues</a:t>
                      </a:r>
                      <a:r>
                        <a:rPr lang="en-US" sz="1600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(model)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.hat</a:t>
                      </a:r>
                      <a:endParaRPr lang="en-US" sz="1600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</a:tr>
              <a:tr h="6045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Discrepancy (extreme on y)</a:t>
                      </a:r>
                      <a:endParaRPr lang="en-US" sz="160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o" charset="0"/>
                          <a:ea typeface="Lato" charset="0"/>
                          <a:cs typeface="Lato" charset="0"/>
                        </a:rPr>
                        <a:t>Externally </a:t>
                      </a:r>
                      <a:r>
                        <a:rPr lang="en-US" sz="160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studentized</a:t>
                      </a:r>
                      <a:r>
                        <a:rPr lang="en-US" sz="1600" dirty="0" smtClean="0">
                          <a:latin typeface="Lato" charset="0"/>
                          <a:ea typeface="Lato" charset="0"/>
                          <a:cs typeface="Lato" charset="0"/>
                        </a:rPr>
                        <a:t> residual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rstudent</a:t>
                      </a:r>
                      <a:r>
                        <a:rPr lang="en-US" sz="1600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(model)</a:t>
                      </a:r>
                      <a:endParaRPr lang="en-US" sz="1600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Sadly no</a:t>
                      </a:r>
                      <a:endParaRPr lang="en-US" sz="1600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ato" charset="0"/>
                          <a:ea typeface="Lato" charset="0"/>
                          <a:cs typeface="Lato" charset="0"/>
                        </a:rPr>
                        <a:t>Global</a:t>
                      </a:r>
                      <a:r>
                        <a:rPr lang="en-US" sz="1600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 influence</a:t>
                      </a:r>
                      <a:endParaRPr lang="en-US" sz="160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ato" charset="0"/>
                          <a:ea typeface="Lato" charset="0"/>
                          <a:cs typeface="Lato" charset="0"/>
                        </a:rPr>
                        <a:t>Cook’s d</a:t>
                      </a:r>
                      <a:endParaRPr lang="en-US" sz="160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cooks.distance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(model)</a:t>
                      </a:r>
                      <a:endParaRPr lang="en-US" sz="1600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.</a:t>
                      </a:r>
                      <a:r>
                        <a:rPr lang="en-US" sz="1600" b="1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cooksd</a:t>
                      </a:r>
                      <a:endParaRPr lang="en-US" sz="1600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ato" charset="0"/>
                          <a:ea typeface="Lato" charset="0"/>
                          <a:cs typeface="Lato" charset="0"/>
                        </a:rPr>
                        <a:t>Specific influence</a:t>
                      </a:r>
                      <a:endParaRPr lang="en-US" sz="160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ato" charset="0"/>
                          <a:ea typeface="Lato" charset="0"/>
                          <a:cs typeface="Lato" charset="0"/>
                        </a:rPr>
                        <a:t>DFBETAS</a:t>
                      </a:r>
                      <a:endParaRPr lang="en-US" sz="160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dfbetas</a:t>
                      </a:r>
                      <a:r>
                        <a:rPr lang="en-US" sz="1600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(model)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Sadly</a:t>
                      </a:r>
                      <a:r>
                        <a:rPr lang="en-US" sz="1600" b="1" baseline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 no</a:t>
                      </a:r>
                      <a:endParaRPr lang="en-US" sz="1600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5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If you see the ratio of two chi-squared random variables (i.e., sample variances from a normal distribution), think F </a:t>
            </a:r>
            <a:r>
              <a:rPr lang="en-US" sz="2800" dirty="0" smtClean="0"/>
              <a:t>distribution</a:t>
            </a:r>
            <a:endParaRPr lang="en-US" sz="2800" dirty="0"/>
          </a:p>
        </p:txBody>
      </p:sp>
      <p:pic>
        <p:nvPicPr>
          <p:cNvPr id="6" name="Content Placeholder 5" descr="f_dists-1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61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Swiss Fertility and Socioeconomic Indicators (1888)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Details </a:t>
            </a:r>
            <a:r>
              <a:rPr lang="en-US" dirty="0" smtClean="0"/>
              <a:t>(</a:t>
            </a:r>
            <a:r>
              <a:rPr lang="en-US" dirty="0"/>
              <a:t>paraphrasing </a:t>
            </a:r>
            <a:r>
              <a:rPr lang="en-US" dirty="0" err="1"/>
              <a:t>Mosteller</a:t>
            </a:r>
            <a:r>
              <a:rPr lang="en-US" dirty="0"/>
              <a:t> and </a:t>
            </a:r>
            <a:r>
              <a:rPr lang="en-US" dirty="0" err="1"/>
              <a:t>Tukey</a:t>
            </a:r>
            <a:r>
              <a:rPr lang="en-US" dirty="0"/>
              <a:t>):</a:t>
            </a:r>
          </a:p>
          <a:p>
            <a:r>
              <a:rPr lang="en-US" dirty="0"/>
              <a:t>Switzerland, in 1888, was entering a period known as the </a:t>
            </a:r>
            <a:r>
              <a:rPr lang="en-US" i="1" dirty="0"/>
              <a:t>demographic transition</a:t>
            </a:r>
            <a:r>
              <a:rPr lang="en-US" dirty="0"/>
              <a:t>; i.e., its fertility was beginning to fall from the high level typical of underdeveloped countries.</a:t>
            </a:r>
          </a:p>
          <a:p>
            <a:r>
              <a:rPr lang="en-US" dirty="0"/>
              <a:t>The data collected are for 47 French-speaking “provinces” at about 1888.</a:t>
            </a:r>
          </a:p>
          <a:p>
            <a:r>
              <a:rPr lang="en-US" dirty="0"/>
              <a:t>Here, all variables are scaled to </a:t>
            </a:r>
            <a:r>
              <a:rPr lang="en-US" i="1" dirty="0"/>
              <a:t>[0, 100</a:t>
            </a:r>
            <a:r>
              <a:rPr lang="en-US" i="1" dirty="0" smtClean="0"/>
              <a:t>].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450" b="34311"/>
          <a:stretch/>
        </p:blipFill>
        <p:spPr>
          <a:xfrm>
            <a:off x="6771056" y="4851400"/>
            <a:ext cx="2385643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6 </a:t>
            </a:r>
            <a:r>
              <a:rPr lang="en-US" sz="3200" dirty="0" err="1" smtClean="0"/>
              <a:t>swiss</a:t>
            </a:r>
            <a:r>
              <a:rPr lang="en-US" sz="3200" dirty="0" smtClean="0"/>
              <a:t> variables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Fertility: (common standardized measure)</a:t>
            </a:r>
          </a:p>
          <a:p>
            <a:r>
              <a:rPr lang="en-US" dirty="0" smtClean="0"/>
              <a:t>Agriculture</a:t>
            </a:r>
            <a:r>
              <a:rPr lang="en-US" dirty="0"/>
              <a:t>: %</a:t>
            </a:r>
            <a:r>
              <a:rPr lang="en-US" dirty="0" smtClean="0"/>
              <a:t> </a:t>
            </a:r>
            <a:r>
              <a:rPr lang="en-US" dirty="0"/>
              <a:t>of males involved in agriculture as an </a:t>
            </a:r>
            <a:r>
              <a:rPr lang="en-US" dirty="0" smtClean="0"/>
              <a:t>occupation </a:t>
            </a:r>
            <a:endParaRPr lang="en-US" dirty="0"/>
          </a:p>
          <a:p>
            <a:r>
              <a:rPr lang="en-US" dirty="0"/>
              <a:t>Examination: </a:t>
            </a:r>
            <a:r>
              <a:rPr lang="en-US" dirty="0" smtClean="0"/>
              <a:t>% draftees received highest </a:t>
            </a:r>
            <a:r>
              <a:rPr lang="en-US" dirty="0"/>
              <a:t>mark </a:t>
            </a:r>
            <a:r>
              <a:rPr lang="en-US" dirty="0" smtClean="0"/>
              <a:t>on </a:t>
            </a:r>
            <a:r>
              <a:rPr lang="en-US" dirty="0"/>
              <a:t>army </a:t>
            </a:r>
            <a:r>
              <a:rPr lang="en-US" dirty="0" smtClean="0"/>
              <a:t>exam</a:t>
            </a:r>
            <a:endParaRPr lang="en-US" dirty="0"/>
          </a:p>
          <a:p>
            <a:r>
              <a:rPr lang="en-US" dirty="0"/>
              <a:t>Education: </a:t>
            </a:r>
            <a:r>
              <a:rPr lang="en-US" dirty="0" smtClean="0"/>
              <a:t>% draftees </a:t>
            </a:r>
            <a:r>
              <a:rPr lang="en-US" dirty="0"/>
              <a:t>educated beyond primary school </a:t>
            </a:r>
          </a:p>
          <a:p>
            <a:r>
              <a:rPr lang="en-US" dirty="0"/>
              <a:t>Catholic: %</a:t>
            </a:r>
            <a:r>
              <a:rPr lang="en-US" dirty="0" smtClean="0"/>
              <a:t> </a:t>
            </a:r>
            <a:r>
              <a:rPr lang="en-US" dirty="0"/>
              <a:t>Catholic (as opposed to Protestant) </a:t>
            </a:r>
          </a:p>
          <a:p>
            <a:r>
              <a:rPr lang="en-US" dirty="0" err="1"/>
              <a:t>InfantMortality</a:t>
            </a:r>
            <a:r>
              <a:rPr lang="en-US" dirty="0"/>
              <a:t>: Percent of live births who live less than one year 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450" b="34311"/>
          <a:stretch/>
        </p:blipFill>
        <p:spPr>
          <a:xfrm>
            <a:off x="6771056" y="4851400"/>
            <a:ext cx="2385643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8300"/>
            <a:ext cx="73914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666CC"/>
                </a:solidFill>
                <a:latin typeface="Courier New"/>
                <a:cs typeface="Courier New"/>
              </a:rPr>
              <a:t>&gt; summary(</a:t>
            </a:r>
            <a:r>
              <a:rPr lang="en-US" b="1" dirty="0" err="1">
                <a:solidFill>
                  <a:srgbClr val="6666CC"/>
                </a:solidFill>
                <a:latin typeface="Courier New"/>
                <a:cs typeface="Courier New"/>
              </a:rPr>
              <a:t>swiss</a:t>
            </a:r>
            <a:r>
              <a:rPr lang="en-US" b="1" dirty="0">
                <a:solidFill>
                  <a:srgbClr val="6666CC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latin typeface="Courier New"/>
                <a:cs typeface="Courier New"/>
              </a:rPr>
              <a:t> fertility      agriculture     examination   </a:t>
            </a:r>
          </a:p>
          <a:p>
            <a:r>
              <a:rPr lang="en-US" b="1" dirty="0">
                <a:latin typeface="Courier New"/>
                <a:cs typeface="Courier New"/>
              </a:rPr>
              <a:t> Min.   :35.00   Min.   : 1.20   Min.   : 3.00  </a:t>
            </a:r>
          </a:p>
          <a:p>
            <a:r>
              <a:rPr lang="en-US" b="1" dirty="0">
                <a:latin typeface="Courier New"/>
                <a:cs typeface="Courier New"/>
              </a:rPr>
              <a:t> 1st Qu.:64.70   1st Qu.:35.90   1st Qu.:12.00  </a:t>
            </a:r>
          </a:p>
          <a:p>
            <a:r>
              <a:rPr lang="en-US" b="1" dirty="0">
                <a:latin typeface="Courier New"/>
                <a:cs typeface="Courier New"/>
              </a:rPr>
              <a:t> Median :70.40   Median :54.10   Median :16.00  </a:t>
            </a:r>
          </a:p>
          <a:p>
            <a:r>
              <a:rPr lang="en-US" b="1" dirty="0">
                <a:latin typeface="Courier New"/>
                <a:cs typeface="Courier New"/>
              </a:rPr>
              <a:t> Mean   :70.14   Mean   :50.66   Mean   :16.49  </a:t>
            </a:r>
          </a:p>
          <a:p>
            <a:r>
              <a:rPr lang="en-US" b="1" dirty="0">
                <a:latin typeface="Courier New"/>
                <a:cs typeface="Courier New"/>
              </a:rPr>
              <a:t> 3rd Qu.:78.45   3rd Qu.:67.65   3rd Qu.:22.00  </a:t>
            </a:r>
          </a:p>
          <a:p>
            <a:r>
              <a:rPr lang="en-US" b="1" dirty="0">
                <a:latin typeface="Courier New"/>
                <a:cs typeface="Courier New"/>
              </a:rPr>
              <a:t> Max.   :92.50   Max.   :89.70   Max.   :</a:t>
            </a:r>
            <a:r>
              <a:rPr lang="en-US" b="1" dirty="0" smtClean="0">
                <a:latin typeface="Courier New"/>
                <a:cs typeface="Courier New"/>
              </a:rPr>
              <a:t>37.00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education        catholic       </a:t>
            </a:r>
            <a:r>
              <a:rPr lang="en-US" b="1" dirty="0" err="1">
                <a:latin typeface="Courier New"/>
                <a:cs typeface="Courier New"/>
              </a:rPr>
              <a:t>infant.mortality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Min.   : 1.00   Min.   :  2.150   Min.   :10.80   </a:t>
            </a:r>
          </a:p>
          <a:p>
            <a:r>
              <a:rPr lang="en-US" b="1" dirty="0">
                <a:latin typeface="Courier New"/>
                <a:cs typeface="Courier New"/>
              </a:rPr>
              <a:t> 1st Qu.: 6.00   1st Qu.:  5.195   1st Qu.:18.15   </a:t>
            </a:r>
          </a:p>
          <a:p>
            <a:r>
              <a:rPr lang="en-US" b="1" dirty="0">
                <a:latin typeface="Courier New"/>
                <a:cs typeface="Courier New"/>
              </a:rPr>
              <a:t> Median : 8.00   Median : 15.140   Median :20.00   </a:t>
            </a:r>
          </a:p>
          <a:p>
            <a:r>
              <a:rPr lang="en-US" b="1" dirty="0">
                <a:latin typeface="Courier New"/>
                <a:cs typeface="Courier New"/>
              </a:rPr>
              <a:t> Mean   :10.98   Mean   : 41.144   Mean   :19.94   </a:t>
            </a:r>
          </a:p>
          <a:p>
            <a:r>
              <a:rPr lang="en-US" b="1" dirty="0">
                <a:latin typeface="Courier New"/>
                <a:cs typeface="Courier New"/>
              </a:rPr>
              <a:t> 3rd Qu.:12.00   3rd Qu.: 93.125   3rd Qu.:21.70   </a:t>
            </a:r>
          </a:p>
          <a:p>
            <a:r>
              <a:rPr lang="en-US" b="1" dirty="0">
                <a:latin typeface="Courier New"/>
                <a:cs typeface="Courier New"/>
              </a:rPr>
              <a:t> Max.   :53.00   Max.   :100.000   Max.   :26.60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450" b="34311"/>
          <a:stretch/>
        </p:blipFill>
        <p:spPr>
          <a:xfrm>
            <a:off x="6771056" y="4851400"/>
            <a:ext cx="2385643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unnamed-chunk-4-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36" b="-9136"/>
          <a:stretch>
            <a:fillRect/>
          </a:stretch>
        </p:blipFill>
        <p:spPr>
          <a:xfrm>
            <a:off x="863599" y="3013954"/>
            <a:ext cx="5372101" cy="39710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368300"/>
            <a:ext cx="9144000" cy="6489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&gt; with(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swiss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6666CC"/>
                </a:solidFill>
                <a:latin typeface="Courier New"/>
                <a:cs typeface="Courier New"/>
              </a:rPr>
              <a:t>cor.test</a:t>
            </a:r>
            <a:r>
              <a:rPr lang="en-US" sz="1400" b="1" dirty="0">
                <a:solidFill>
                  <a:srgbClr val="6666CC"/>
                </a:solidFill>
                <a:latin typeface="Courier New"/>
                <a:cs typeface="Courier New"/>
              </a:rPr>
              <a:t>(fertility, agriculture))</a:t>
            </a:r>
          </a:p>
          <a:p>
            <a:pPr marL="0" indent="0">
              <a:buNone/>
            </a:pPr>
            <a:endParaRPr lang="en-US" sz="1400" b="1" dirty="0">
              <a:solidFill>
                <a:srgbClr val="6666CC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	Pearson's product-moment correlation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data:  fertility and agriculture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t = 2.5316,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df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45, p-value = 0.01492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alternative hypothesis: true correlation is not equal to 0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95 percent confidence interval: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0.07334947 0.58130587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sample estimates: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cor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0.3530792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450" b="34311"/>
          <a:stretch/>
        </p:blipFill>
        <p:spPr>
          <a:xfrm>
            <a:off x="6771056" y="4851400"/>
            <a:ext cx="2385643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Font 1">
      <a:majorFont>
        <a:latin typeface="Bebas Neu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ller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46978</TotalTime>
  <Words>2391</Words>
  <Application>Microsoft Office PowerPoint</Application>
  <PresentationFormat>On-screen Show (4:3)</PresentationFormat>
  <Paragraphs>319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Aller</vt:lpstr>
      <vt:lpstr>Arial</vt:lpstr>
      <vt:lpstr>Calibri</vt:lpstr>
      <vt:lpstr>Courier New</vt:lpstr>
      <vt:lpstr>Gill Sans</vt:lpstr>
      <vt:lpstr>Lato</vt:lpstr>
      <vt:lpstr>Lobster Two</vt:lpstr>
      <vt:lpstr>Noto Serif</vt:lpstr>
      <vt:lpstr>Wingdings</vt:lpstr>
      <vt:lpstr>Clarity</vt:lpstr>
      <vt:lpstr>Class 9:  Regression diagnostics &amp; adding predictors</vt:lpstr>
      <vt:lpstr>3 new distributions…</vt:lpstr>
      <vt:lpstr>If you see squares of normal random variables, think chi-squared</vt:lpstr>
      <vt:lpstr>If you see the ratio of an independent normal random variable to the square-root of a chi-squared, think Student’s t </vt:lpstr>
      <vt:lpstr>If you see the ratio of two chi-squared random variables (i.e., sample variances from a normal distribution), think F distribution</vt:lpstr>
      <vt:lpstr>Swiss Fertility and Socioeconomic Indicators (1888) </vt:lpstr>
      <vt:lpstr>6 swiss variables</vt:lpstr>
      <vt:lpstr>PowerPoint Presentation</vt:lpstr>
      <vt:lpstr>PowerPoint Presentation</vt:lpstr>
      <vt:lpstr>PowerPoint Presentation</vt:lpstr>
      <vt:lpstr>PowerPoint Presentation</vt:lpstr>
      <vt:lpstr>Sequences of nested models (revisited)</vt:lpstr>
      <vt:lpstr>PowerPoint Presentation</vt:lpstr>
      <vt:lpstr>Types of influence</vt:lpstr>
      <vt:lpstr>Contaminated observation or special snowflake?</vt:lpstr>
      <vt:lpstr>PowerPoint Presentation</vt:lpstr>
      <vt:lpstr>Outliers</vt:lpstr>
      <vt:lpstr>Extremity on the x’s: leverage</vt:lpstr>
      <vt:lpstr>Leverage</vt:lpstr>
      <vt:lpstr>Leverage</vt:lpstr>
      <vt:lpstr>PowerPoint Presentation</vt:lpstr>
      <vt:lpstr>Just the x’s</vt:lpstr>
      <vt:lpstr>Extremity on the y’s: discrepancy</vt:lpstr>
      <vt:lpstr>Internally studentized residuals</vt:lpstr>
      <vt:lpstr>Externally studentized residuals</vt:lpstr>
      <vt:lpstr>Save externally studentized residuals (ESR)</vt:lpstr>
      <vt:lpstr>Expect 5% with abs(.extsr) ≥ 2</vt:lpstr>
      <vt:lpstr>## plot leverage versus ESR ggplot(slr_vars, aes(x = .hat, y = .extsr)) +   geom_point() +   geom_text(aes(label = .rownames), size = 3, vjust = 2) +   geom_line(aes(y = -2), colour = "red", lty = "dashed") +   geom_line(aes(y = 2), colour = "red", lty = "dashed")</vt:lpstr>
      <vt:lpstr>car::outlierTest()</vt:lpstr>
      <vt:lpstr>Bonferroni adjustment</vt:lpstr>
      <vt:lpstr>Bonferroni adjustment</vt:lpstr>
      <vt:lpstr>PowerPoint Presentation</vt:lpstr>
      <vt:lpstr>PowerPoint Presentation</vt:lpstr>
      <vt:lpstr>PowerPoint Presentation</vt:lpstr>
      <vt:lpstr>Influence on regression estimates</vt:lpstr>
      <vt:lpstr>DFFITS</vt:lpstr>
      <vt:lpstr>Cook’s distance (Cook’s D)</vt:lpstr>
      <vt:lpstr>Cook’s distance</vt:lpstr>
      <vt:lpstr>Cook’s D</vt:lpstr>
      <vt:lpstr>Specific measures of influence</vt:lpstr>
      <vt:lpstr>Summing up diagnostics</vt:lpstr>
    </vt:vector>
  </TitlesOfParts>
  <Manager/>
  <Company>OHSU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subject/>
  <dc:creator>Alison Presmanes Hill</dc:creator>
  <cp:keywords/>
  <dc:description/>
  <cp:lastModifiedBy>Rebecca Lunsford</cp:lastModifiedBy>
  <cp:revision>6379</cp:revision>
  <cp:lastPrinted>2017-09-28T23:22:51Z</cp:lastPrinted>
  <dcterms:created xsi:type="dcterms:W3CDTF">2015-04-08T20:55:19Z</dcterms:created>
  <dcterms:modified xsi:type="dcterms:W3CDTF">2018-09-20T00:13:42Z</dcterms:modified>
  <cp:category/>
</cp:coreProperties>
</file>