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50" d="100"/>
          <a:sy n="50" d="100"/>
        </p:scale>
        <p:origin x="48" y="10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E36E5-6299-4EA7-8AE5-64D0D3A0F0E4}" type="datetimeFigureOut">
              <a:rPr lang="en-US" smtClean="0"/>
              <a:t>9/19/2018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91591-DF55-48C1-853C-AD552A73E310}" type="slidenum">
              <a:rPr lang="en-US" smtClean="0"/>
              <a:t>‹#›</a:t>
            </a:fld>
            <a:endParaRPr lang="en-US"/>
          </a:p>
        </p:txBody>
      </p:sp>
    </p:spTree>
    <p:extLst>
      <p:ext uri="{BB962C8B-B14F-4D97-AF65-F5344CB8AC3E}">
        <p14:creationId xmlns:p14="http://schemas.microsoft.com/office/powerpoint/2010/main" val="3877111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\begin{</a:t>
            </a:r>
            <a:r>
              <a:rPr lang="en-US" sz="1200" kern="1200" dirty="0" err="1" smtClean="0">
                <a:solidFill>
                  <a:schemeClr val="tx1"/>
                </a:solidFill>
                <a:latin typeface="+mn-lt"/>
                <a:ea typeface="+mn-ea"/>
                <a:cs typeface="+mn-cs"/>
              </a:rPr>
              <a:t>bmatrix</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Y_{11} \\</a:t>
            </a:r>
          </a:p>
          <a:p>
            <a:r>
              <a:rPr lang="en-US" sz="1200" kern="1200" dirty="0" smtClean="0">
                <a:solidFill>
                  <a:schemeClr val="tx1"/>
                </a:solidFill>
                <a:latin typeface="+mn-lt"/>
                <a:ea typeface="+mn-ea"/>
                <a:cs typeface="+mn-cs"/>
              </a:rPr>
              <a:t>Y_{21} \\</a:t>
            </a:r>
          </a:p>
          <a:p>
            <a:r>
              <a:rPr lang="da-DK" sz="1200" kern="1200" dirty="0" smtClean="0">
                <a:solidFill>
                  <a:schemeClr val="tx1"/>
                </a:solidFill>
                <a:latin typeface="+mn-lt"/>
                <a:ea typeface="+mn-ea"/>
                <a:cs typeface="+mn-cs"/>
              </a:rPr>
              <a:t>\</a:t>
            </a:r>
            <a:r>
              <a:rPr lang="da-DK" sz="1200" kern="1200" dirty="0" err="1" smtClean="0">
                <a:solidFill>
                  <a:schemeClr val="tx1"/>
                </a:solidFill>
                <a:latin typeface="+mn-lt"/>
                <a:ea typeface="+mn-ea"/>
                <a:cs typeface="+mn-cs"/>
              </a:rPr>
              <a:t>vdots</a:t>
            </a:r>
            <a:r>
              <a:rPr lang="da-DK" sz="1200" kern="1200" dirty="0" smtClean="0">
                <a:solidFill>
                  <a:schemeClr val="tx1"/>
                </a:solidFill>
                <a:latin typeface="+mn-lt"/>
                <a:ea typeface="+mn-ea"/>
                <a:cs typeface="+mn-cs"/>
              </a:rPr>
              <a:t> \\</a:t>
            </a:r>
          </a:p>
          <a:p>
            <a:r>
              <a:rPr lang="da-DK" sz="1200" kern="1200" dirty="0" smtClean="0">
                <a:solidFill>
                  <a:schemeClr val="tx1"/>
                </a:solidFill>
                <a:latin typeface="+mn-lt"/>
                <a:ea typeface="+mn-ea"/>
                <a:cs typeface="+mn-cs"/>
              </a:rPr>
              <a:t>Y_{n_33} \\</a:t>
            </a:r>
          </a:p>
          <a:p>
            <a:r>
              <a:rPr lang="da-DK" sz="1200" kern="1200" dirty="0" smtClean="0">
                <a:solidFill>
                  <a:schemeClr val="tx1"/>
                </a:solidFill>
                <a:latin typeface="+mn-lt"/>
                <a:ea typeface="+mn-ea"/>
                <a:cs typeface="+mn-cs"/>
              </a:rPr>
              <a:t>\end{</a:t>
            </a:r>
            <a:r>
              <a:rPr lang="da-DK" sz="1200" kern="1200" dirty="0" err="1" smtClean="0">
                <a:solidFill>
                  <a:schemeClr val="tx1"/>
                </a:solidFill>
                <a:latin typeface="+mn-lt"/>
                <a:ea typeface="+mn-ea"/>
                <a:cs typeface="+mn-cs"/>
              </a:rPr>
              <a:t>bmatrix</a:t>
            </a:r>
            <a:r>
              <a:rPr lang="da-DK" sz="1200" kern="1200" dirty="0" smtClean="0">
                <a:solidFill>
                  <a:schemeClr val="tx1"/>
                </a:solidFill>
                <a:latin typeface="+mn-lt"/>
                <a:ea typeface="+mn-ea"/>
                <a:cs typeface="+mn-cs"/>
              </a:rPr>
              <a:t>} = \</a:t>
            </a:r>
            <a:r>
              <a:rPr lang="da-DK" sz="1200" kern="1200" dirty="0" err="1" smtClean="0">
                <a:solidFill>
                  <a:schemeClr val="tx1"/>
                </a:solidFill>
                <a:latin typeface="+mn-lt"/>
                <a:ea typeface="+mn-ea"/>
                <a:cs typeface="+mn-cs"/>
              </a:rPr>
              <a:t>begin</a:t>
            </a:r>
            <a:r>
              <a:rPr lang="da-DK" sz="1200" kern="1200" dirty="0" smtClean="0">
                <a:solidFill>
                  <a:schemeClr val="tx1"/>
                </a:solidFill>
                <a:latin typeface="+mn-lt"/>
                <a:ea typeface="+mn-ea"/>
                <a:cs typeface="+mn-cs"/>
              </a:rPr>
              <a:t>{</a:t>
            </a:r>
            <a:r>
              <a:rPr lang="da-DK" sz="1200" kern="1200" dirty="0" err="1" smtClean="0">
                <a:solidFill>
                  <a:schemeClr val="tx1"/>
                </a:solidFill>
                <a:latin typeface="+mn-lt"/>
                <a:ea typeface="+mn-ea"/>
                <a:cs typeface="+mn-cs"/>
              </a:rPr>
              <a:t>bmatrix</a:t>
            </a:r>
            <a:r>
              <a:rPr lang="da-DK" sz="1200" kern="1200" dirty="0" smtClean="0">
                <a:solidFill>
                  <a:schemeClr val="tx1"/>
                </a:solidFill>
                <a:latin typeface="+mn-lt"/>
                <a:ea typeface="+mn-ea"/>
                <a:cs typeface="+mn-cs"/>
              </a:rPr>
              <a:t>}</a:t>
            </a:r>
          </a:p>
          <a:p>
            <a:r>
              <a:rPr lang="da-DK" sz="1200" kern="1200" dirty="0" smtClean="0">
                <a:solidFill>
                  <a:schemeClr val="tx1"/>
                </a:solidFill>
                <a:latin typeface="+mn-lt"/>
                <a:ea typeface="+mn-ea"/>
                <a:cs typeface="+mn-cs"/>
              </a:rPr>
              <a:t>1 &amp; 0 &amp; 0 \\</a:t>
            </a:r>
          </a:p>
          <a:p>
            <a:r>
              <a:rPr lang="da-DK" sz="1200" kern="1200" dirty="0" smtClean="0">
                <a:solidFill>
                  <a:schemeClr val="tx1"/>
                </a:solidFill>
                <a:latin typeface="+mn-lt"/>
                <a:ea typeface="+mn-ea"/>
                <a:cs typeface="+mn-cs"/>
              </a:rPr>
              <a:t>1 &amp; 1 &amp; 0 \\</a:t>
            </a:r>
          </a:p>
          <a:p>
            <a:r>
              <a:rPr lang="da-DK" sz="1200" kern="1200" dirty="0" smtClean="0">
                <a:solidFill>
                  <a:schemeClr val="tx1"/>
                </a:solidFill>
                <a:latin typeface="+mn-lt"/>
                <a:ea typeface="+mn-ea"/>
                <a:cs typeface="+mn-cs"/>
              </a:rPr>
              <a:t>\</a:t>
            </a:r>
            <a:r>
              <a:rPr lang="da-DK" sz="1200" kern="1200" dirty="0" err="1" smtClean="0">
                <a:solidFill>
                  <a:schemeClr val="tx1"/>
                </a:solidFill>
                <a:latin typeface="+mn-lt"/>
                <a:ea typeface="+mn-ea"/>
                <a:cs typeface="+mn-cs"/>
              </a:rPr>
              <a:t>vdots</a:t>
            </a:r>
            <a:r>
              <a:rPr lang="da-DK" sz="1200" kern="1200" dirty="0" smtClean="0">
                <a:solidFill>
                  <a:schemeClr val="tx1"/>
                </a:solidFill>
                <a:latin typeface="+mn-lt"/>
                <a:ea typeface="+mn-ea"/>
                <a:cs typeface="+mn-cs"/>
              </a:rPr>
              <a:t> &amp; \</a:t>
            </a:r>
            <a:r>
              <a:rPr lang="da-DK" sz="1200" kern="1200" dirty="0" err="1" smtClean="0">
                <a:solidFill>
                  <a:schemeClr val="tx1"/>
                </a:solidFill>
                <a:latin typeface="+mn-lt"/>
                <a:ea typeface="+mn-ea"/>
                <a:cs typeface="+mn-cs"/>
              </a:rPr>
              <a:t>vdots</a:t>
            </a:r>
            <a:r>
              <a:rPr lang="da-DK" sz="1200" kern="1200" dirty="0" smtClean="0">
                <a:solidFill>
                  <a:schemeClr val="tx1"/>
                </a:solidFill>
                <a:latin typeface="+mn-lt"/>
                <a:ea typeface="+mn-ea"/>
                <a:cs typeface="+mn-cs"/>
              </a:rPr>
              <a:t> &amp; \</a:t>
            </a:r>
            <a:r>
              <a:rPr lang="da-DK" sz="1200" kern="1200" dirty="0" err="1" smtClean="0">
                <a:solidFill>
                  <a:schemeClr val="tx1"/>
                </a:solidFill>
                <a:latin typeface="+mn-lt"/>
                <a:ea typeface="+mn-ea"/>
                <a:cs typeface="+mn-cs"/>
              </a:rPr>
              <a:t>vdots</a:t>
            </a:r>
            <a:r>
              <a:rPr lang="da-DK" sz="1200" kern="1200" dirty="0" smtClean="0">
                <a:solidFill>
                  <a:schemeClr val="tx1"/>
                </a:solidFill>
                <a:latin typeface="+mn-lt"/>
                <a:ea typeface="+mn-ea"/>
                <a:cs typeface="+mn-cs"/>
              </a:rPr>
              <a:t> \\</a:t>
            </a:r>
          </a:p>
          <a:p>
            <a:r>
              <a:rPr lang="da-DK" sz="1200" kern="1200" dirty="0" smtClean="0">
                <a:solidFill>
                  <a:schemeClr val="tx1"/>
                </a:solidFill>
                <a:latin typeface="+mn-lt"/>
                <a:ea typeface="+mn-ea"/>
                <a:cs typeface="+mn-cs"/>
              </a:rPr>
              <a:t>1 &amp; 0 &amp; 1 \\</a:t>
            </a:r>
          </a:p>
          <a:p>
            <a:r>
              <a:rPr lang="da-DK" sz="1200" kern="1200" dirty="0" smtClean="0">
                <a:solidFill>
                  <a:schemeClr val="tx1"/>
                </a:solidFill>
                <a:latin typeface="+mn-lt"/>
                <a:ea typeface="+mn-ea"/>
                <a:cs typeface="+mn-cs"/>
              </a:rPr>
              <a:t>\end{</a:t>
            </a:r>
            <a:r>
              <a:rPr lang="da-DK" sz="1200" kern="1200" dirty="0" err="1" smtClean="0">
                <a:solidFill>
                  <a:schemeClr val="tx1"/>
                </a:solidFill>
                <a:latin typeface="+mn-lt"/>
                <a:ea typeface="+mn-ea"/>
                <a:cs typeface="+mn-cs"/>
              </a:rPr>
              <a:t>bmatrix</a:t>
            </a:r>
            <a:r>
              <a:rPr lang="da-DK" sz="1200" kern="1200" dirty="0" smtClean="0">
                <a:solidFill>
                  <a:schemeClr val="tx1"/>
                </a:solidFill>
                <a:latin typeface="+mn-lt"/>
                <a:ea typeface="+mn-ea"/>
                <a:cs typeface="+mn-cs"/>
              </a:rPr>
              <a:t>} \</a:t>
            </a:r>
            <a:r>
              <a:rPr lang="da-DK" sz="1200" kern="1200" dirty="0" err="1" smtClean="0">
                <a:solidFill>
                  <a:schemeClr val="tx1"/>
                </a:solidFill>
                <a:latin typeface="+mn-lt"/>
                <a:ea typeface="+mn-ea"/>
                <a:cs typeface="+mn-cs"/>
              </a:rPr>
              <a:t>begin</a:t>
            </a:r>
            <a:r>
              <a:rPr lang="da-DK" sz="1200" kern="1200" dirty="0" smtClean="0">
                <a:solidFill>
                  <a:schemeClr val="tx1"/>
                </a:solidFill>
                <a:latin typeface="+mn-lt"/>
                <a:ea typeface="+mn-ea"/>
                <a:cs typeface="+mn-cs"/>
              </a:rPr>
              <a:t>{</a:t>
            </a:r>
            <a:r>
              <a:rPr lang="da-DK" sz="1200" kern="1200" dirty="0" err="1" smtClean="0">
                <a:solidFill>
                  <a:schemeClr val="tx1"/>
                </a:solidFill>
                <a:latin typeface="+mn-lt"/>
                <a:ea typeface="+mn-ea"/>
                <a:cs typeface="+mn-cs"/>
              </a:rPr>
              <a:t>bmatrix</a:t>
            </a:r>
            <a:r>
              <a:rPr lang="da-DK"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\theta \\</a:t>
            </a:r>
          </a:p>
          <a:p>
            <a:r>
              <a:rPr lang="en-US" sz="1200" kern="1200" dirty="0" smtClean="0">
                <a:solidFill>
                  <a:schemeClr val="tx1"/>
                </a:solidFill>
                <a:latin typeface="+mn-lt"/>
                <a:ea typeface="+mn-ea"/>
                <a:cs typeface="+mn-cs"/>
              </a:rPr>
              <a:t>\tau_2 \\</a:t>
            </a:r>
          </a:p>
          <a:p>
            <a:r>
              <a:rPr lang="en-US" sz="1200" kern="1200" dirty="0" smtClean="0">
                <a:solidFill>
                  <a:schemeClr val="tx1"/>
                </a:solidFill>
                <a:latin typeface="+mn-lt"/>
                <a:ea typeface="+mn-ea"/>
                <a:cs typeface="+mn-cs"/>
              </a:rPr>
              <a:t>\tau_3 \\</a:t>
            </a:r>
          </a:p>
          <a:p>
            <a:r>
              <a:rPr lang="en-US" sz="1200" kern="1200" dirty="0" smtClean="0">
                <a:solidFill>
                  <a:schemeClr val="tx1"/>
                </a:solidFill>
                <a:latin typeface="+mn-lt"/>
                <a:ea typeface="+mn-ea"/>
                <a:cs typeface="+mn-cs"/>
              </a:rPr>
              <a:t>\end{</a:t>
            </a:r>
            <a:r>
              <a:rPr lang="en-US" sz="1200" kern="1200" dirty="0" err="1" smtClean="0">
                <a:solidFill>
                  <a:schemeClr val="tx1"/>
                </a:solidFill>
                <a:latin typeface="+mn-lt"/>
                <a:ea typeface="+mn-ea"/>
                <a:cs typeface="+mn-cs"/>
              </a:rPr>
              <a:t>bmatrix</a:t>
            </a:r>
            <a:r>
              <a:rPr lang="en-US" sz="1200" kern="1200" dirty="0" smtClean="0">
                <a:solidFill>
                  <a:schemeClr val="tx1"/>
                </a:solidFill>
                <a:latin typeface="+mn-lt"/>
                <a:ea typeface="+mn-ea"/>
                <a:cs typeface="+mn-cs"/>
              </a:rPr>
              <a:t>} + \begin{</a:t>
            </a:r>
            <a:r>
              <a:rPr lang="en-US" sz="1200" kern="1200" dirty="0" err="1" smtClean="0">
                <a:solidFill>
                  <a:schemeClr val="tx1"/>
                </a:solidFill>
                <a:latin typeface="+mn-lt"/>
                <a:ea typeface="+mn-ea"/>
                <a:cs typeface="+mn-cs"/>
              </a:rPr>
              <a:t>bmatrix</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varepsilon</a:t>
            </a:r>
            <a:r>
              <a:rPr lang="en-US" sz="1200" kern="1200" dirty="0" smtClean="0">
                <a:solidFill>
                  <a:schemeClr val="tx1"/>
                </a:solidFill>
                <a:latin typeface="+mn-lt"/>
                <a:ea typeface="+mn-ea"/>
                <a:cs typeface="+mn-cs"/>
              </a:rPr>
              <a:t>_{11} \\</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varepsilon</a:t>
            </a:r>
            <a:r>
              <a:rPr lang="en-US" sz="1200" kern="1200" dirty="0" smtClean="0">
                <a:solidFill>
                  <a:schemeClr val="tx1"/>
                </a:solidFill>
                <a:latin typeface="+mn-lt"/>
                <a:ea typeface="+mn-ea"/>
                <a:cs typeface="+mn-cs"/>
              </a:rPr>
              <a:t>_{22} \\</a:t>
            </a:r>
          </a:p>
          <a:p>
            <a:r>
              <a:rPr lang="da-DK" sz="1200" kern="1200" dirty="0" smtClean="0">
                <a:solidFill>
                  <a:schemeClr val="tx1"/>
                </a:solidFill>
                <a:latin typeface="+mn-lt"/>
                <a:ea typeface="+mn-ea"/>
                <a:cs typeface="+mn-cs"/>
              </a:rPr>
              <a:t>\</a:t>
            </a:r>
            <a:r>
              <a:rPr lang="da-DK" sz="1200" kern="1200" dirty="0" err="1" smtClean="0">
                <a:solidFill>
                  <a:schemeClr val="tx1"/>
                </a:solidFill>
                <a:latin typeface="+mn-lt"/>
                <a:ea typeface="+mn-ea"/>
                <a:cs typeface="+mn-cs"/>
              </a:rPr>
              <a:t>vdots</a:t>
            </a:r>
            <a:r>
              <a:rPr lang="da-DK" sz="1200" kern="1200" dirty="0" smtClean="0">
                <a:solidFill>
                  <a:schemeClr val="tx1"/>
                </a:solidFill>
                <a:latin typeface="+mn-lt"/>
                <a:ea typeface="+mn-ea"/>
                <a:cs typeface="+mn-cs"/>
              </a:rPr>
              <a:t> \\</a:t>
            </a:r>
          </a:p>
          <a:p>
            <a:r>
              <a:rPr lang="da-DK" sz="1200" kern="1200" dirty="0" smtClean="0">
                <a:solidFill>
                  <a:schemeClr val="tx1"/>
                </a:solidFill>
                <a:latin typeface="+mn-lt"/>
                <a:ea typeface="+mn-ea"/>
                <a:cs typeface="+mn-cs"/>
              </a:rPr>
              <a:t>\</a:t>
            </a:r>
            <a:r>
              <a:rPr lang="da-DK" sz="1200" kern="1200" dirty="0" err="1" smtClean="0">
                <a:solidFill>
                  <a:schemeClr val="tx1"/>
                </a:solidFill>
                <a:latin typeface="+mn-lt"/>
                <a:ea typeface="+mn-ea"/>
                <a:cs typeface="+mn-cs"/>
              </a:rPr>
              <a:t>varepsilon</a:t>
            </a:r>
            <a:r>
              <a:rPr lang="da-DK" sz="1200" kern="1200" dirty="0" smtClean="0">
                <a:solidFill>
                  <a:schemeClr val="tx1"/>
                </a:solidFill>
                <a:latin typeface="+mn-lt"/>
                <a:ea typeface="+mn-ea"/>
                <a:cs typeface="+mn-cs"/>
              </a:rPr>
              <a:t>_{n_33} \\</a:t>
            </a:r>
          </a:p>
          <a:p>
            <a:r>
              <a:rPr lang="da-DK" sz="1200" kern="1200" dirty="0" smtClean="0">
                <a:solidFill>
                  <a:schemeClr val="tx1"/>
                </a:solidFill>
                <a:latin typeface="+mn-lt"/>
                <a:ea typeface="+mn-ea"/>
                <a:cs typeface="+mn-cs"/>
              </a:rPr>
              <a:t>\end{</a:t>
            </a:r>
            <a:r>
              <a:rPr lang="da-DK" sz="1200" kern="1200" dirty="0" err="1" smtClean="0">
                <a:solidFill>
                  <a:schemeClr val="tx1"/>
                </a:solidFill>
                <a:latin typeface="+mn-lt"/>
                <a:ea typeface="+mn-ea"/>
                <a:cs typeface="+mn-cs"/>
              </a:rPr>
              <a:t>bmatrix</a:t>
            </a:r>
            <a:r>
              <a:rPr lang="da-DK"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26474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\begin{</a:t>
            </a:r>
            <a:r>
              <a:rPr lang="en-US" sz="1200" kern="1200" dirty="0" err="1" smtClean="0">
                <a:solidFill>
                  <a:schemeClr val="tx1"/>
                </a:solidFill>
                <a:latin typeface="+mn-lt"/>
                <a:ea typeface="+mn-ea"/>
                <a:cs typeface="+mn-cs"/>
              </a:rPr>
              <a:t>bmatrix</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Y_{11} \\</a:t>
            </a:r>
          </a:p>
          <a:p>
            <a:r>
              <a:rPr lang="en-US" sz="1200" kern="1200" dirty="0" smtClean="0">
                <a:solidFill>
                  <a:schemeClr val="tx1"/>
                </a:solidFill>
                <a:latin typeface="+mn-lt"/>
                <a:ea typeface="+mn-ea"/>
                <a:cs typeface="+mn-cs"/>
              </a:rPr>
              <a:t>Y_{21} \\</a:t>
            </a:r>
          </a:p>
          <a:p>
            <a:r>
              <a:rPr lang="da-DK" sz="1200" kern="1200" dirty="0" smtClean="0">
                <a:solidFill>
                  <a:schemeClr val="tx1"/>
                </a:solidFill>
                <a:latin typeface="+mn-lt"/>
                <a:ea typeface="+mn-ea"/>
                <a:cs typeface="+mn-cs"/>
              </a:rPr>
              <a:t>\</a:t>
            </a:r>
            <a:r>
              <a:rPr lang="da-DK" sz="1200" kern="1200" dirty="0" err="1" smtClean="0">
                <a:solidFill>
                  <a:schemeClr val="tx1"/>
                </a:solidFill>
                <a:latin typeface="+mn-lt"/>
                <a:ea typeface="+mn-ea"/>
                <a:cs typeface="+mn-cs"/>
              </a:rPr>
              <a:t>vdots</a:t>
            </a:r>
            <a:r>
              <a:rPr lang="da-DK" sz="1200" kern="1200" dirty="0" smtClean="0">
                <a:solidFill>
                  <a:schemeClr val="tx1"/>
                </a:solidFill>
                <a:latin typeface="+mn-lt"/>
                <a:ea typeface="+mn-ea"/>
                <a:cs typeface="+mn-cs"/>
              </a:rPr>
              <a:t> \\</a:t>
            </a:r>
          </a:p>
          <a:p>
            <a:r>
              <a:rPr lang="da-DK" sz="1200" kern="1200" dirty="0" smtClean="0">
                <a:solidFill>
                  <a:schemeClr val="tx1"/>
                </a:solidFill>
                <a:latin typeface="+mn-lt"/>
                <a:ea typeface="+mn-ea"/>
                <a:cs typeface="+mn-cs"/>
              </a:rPr>
              <a:t>Y_{n_33} \\</a:t>
            </a:r>
          </a:p>
          <a:p>
            <a:r>
              <a:rPr lang="da-DK" sz="1200" kern="1200" dirty="0" smtClean="0">
                <a:solidFill>
                  <a:schemeClr val="tx1"/>
                </a:solidFill>
                <a:latin typeface="+mn-lt"/>
                <a:ea typeface="+mn-ea"/>
                <a:cs typeface="+mn-cs"/>
              </a:rPr>
              <a:t>\end{</a:t>
            </a:r>
            <a:r>
              <a:rPr lang="da-DK" sz="1200" kern="1200" dirty="0" err="1" smtClean="0">
                <a:solidFill>
                  <a:schemeClr val="tx1"/>
                </a:solidFill>
                <a:latin typeface="+mn-lt"/>
                <a:ea typeface="+mn-ea"/>
                <a:cs typeface="+mn-cs"/>
              </a:rPr>
              <a:t>bmatrix</a:t>
            </a:r>
            <a:r>
              <a:rPr lang="da-DK" sz="1200" kern="1200" dirty="0" smtClean="0">
                <a:solidFill>
                  <a:schemeClr val="tx1"/>
                </a:solidFill>
                <a:latin typeface="+mn-lt"/>
                <a:ea typeface="+mn-ea"/>
                <a:cs typeface="+mn-cs"/>
              </a:rPr>
              <a:t>} = \</a:t>
            </a:r>
            <a:r>
              <a:rPr lang="da-DK" sz="1200" kern="1200" dirty="0" err="1" smtClean="0">
                <a:solidFill>
                  <a:schemeClr val="tx1"/>
                </a:solidFill>
                <a:latin typeface="+mn-lt"/>
                <a:ea typeface="+mn-ea"/>
                <a:cs typeface="+mn-cs"/>
              </a:rPr>
              <a:t>begin</a:t>
            </a:r>
            <a:r>
              <a:rPr lang="da-DK" sz="1200" kern="1200" dirty="0" smtClean="0">
                <a:solidFill>
                  <a:schemeClr val="tx1"/>
                </a:solidFill>
                <a:latin typeface="+mn-lt"/>
                <a:ea typeface="+mn-ea"/>
                <a:cs typeface="+mn-cs"/>
              </a:rPr>
              <a:t>{</a:t>
            </a:r>
            <a:r>
              <a:rPr lang="da-DK" sz="1200" kern="1200" dirty="0" err="1" smtClean="0">
                <a:solidFill>
                  <a:schemeClr val="tx1"/>
                </a:solidFill>
                <a:latin typeface="+mn-lt"/>
                <a:ea typeface="+mn-ea"/>
                <a:cs typeface="+mn-cs"/>
              </a:rPr>
              <a:t>bmatrix</a:t>
            </a:r>
            <a:r>
              <a:rPr lang="da-DK" sz="1200" kern="1200" dirty="0" smtClean="0">
                <a:solidFill>
                  <a:schemeClr val="tx1"/>
                </a:solidFill>
                <a:latin typeface="+mn-lt"/>
                <a:ea typeface="+mn-ea"/>
                <a:cs typeface="+mn-cs"/>
              </a:rPr>
              <a:t>}</a:t>
            </a:r>
          </a:p>
          <a:p>
            <a:r>
              <a:rPr lang="da-DK" sz="1200" kern="1200" dirty="0" smtClean="0">
                <a:solidFill>
                  <a:schemeClr val="tx1"/>
                </a:solidFill>
                <a:latin typeface="+mn-lt"/>
                <a:ea typeface="+mn-ea"/>
                <a:cs typeface="+mn-cs"/>
              </a:rPr>
              <a:t>1 &amp; 0 &amp; 0 \\</a:t>
            </a:r>
          </a:p>
          <a:p>
            <a:r>
              <a:rPr lang="da-DK" sz="1200" kern="1200" dirty="0" smtClean="0">
                <a:solidFill>
                  <a:schemeClr val="tx1"/>
                </a:solidFill>
                <a:latin typeface="+mn-lt"/>
                <a:ea typeface="+mn-ea"/>
                <a:cs typeface="+mn-cs"/>
              </a:rPr>
              <a:t>0 &amp; 1 &amp; 0 \\</a:t>
            </a:r>
          </a:p>
          <a:p>
            <a:r>
              <a:rPr lang="da-DK" sz="1200" kern="1200" dirty="0" smtClean="0">
                <a:solidFill>
                  <a:schemeClr val="tx1"/>
                </a:solidFill>
                <a:latin typeface="+mn-lt"/>
                <a:ea typeface="+mn-ea"/>
                <a:cs typeface="+mn-cs"/>
              </a:rPr>
              <a:t>\</a:t>
            </a:r>
            <a:r>
              <a:rPr lang="da-DK" sz="1200" kern="1200" dirty="0" err="1" smtClean="0">
                <a:solidFill>
                  <a:schemeClr val="tx1"/>
                </a:solidFill>
                <a:latin typeface="+mn-lt"/>
                <a:ea typeface="+mn-ea"/>
                <a:cs typeface="+mn-cs"/>
              </a:rPr>
              <a:t>vdots</a:t>
            </a:r>
            <a:r>
              <a:rPr lang="da-DK" sz="1200" kern="1200" dirty="0" smtClean="0">
                <a:solidFill>
                  <a:schemeClr val="tx1"/>
                </a:solidFill>
                <a:latin typeface="+mn-lt"/>
                <a:ea typeface="+mn-ea"/>
                <a:cs typeface="+mn-cs"/>
              </a:rPr>
              <a:t> &amp; \</a:t>
            </a:r>
            <a:r>
              <a:rPr lang="da-DK" sz="1200" kern="1200" dirty="0" err="1" smtClean="0">
                <a:solidFill>
                  <a:schemeClr val="tx1"/>
                </a:solidFill>
                <a:latin typeface="+mn-lt"/>
                <a:ea typeface="+mn-ea"/>
                <a:cs typeface="+mn-cs"/>
              </a:rPr>
              <a:t>vdots</a:t>
            </a:r>
            <a:r>
              <a:rPr lang="da-DK" sz="1200" kern="1200" dirty="0" smtClean="0">
                <a:solidFill>
                  <a:schemeClr val="tx1"/>
                </a:solidFill>
                <a:latin typeface="+mn-lt"/>
                <a:ea typeface="+mn-ea"/>
                <a:cs typeface="+mn-cs"/>
              </a:rPr>
              <a:t> &amp; \</a:t>
            </a:r>
            <a:r>
              <a:rPr lang="da-DK" sz="1200" kern="1200" dirty="0" err="1" smtClean="0">
                <a:solidFill>
                  <a:schemeClr val="tx1"/>
                </a:solidFill>
                <a:latin typeface="+mn-lt"/>
                <a:ea typeface="+mn-ea"/>
                <a:cs typeface="+mn-cs"/>
              </a:rPr>
              <a:t>vdots</a:t>
            </a:r>
            <a:r>
              <a:rPr lang="da-DK" sz="1200" kern="1200" dirty="0" smtClean="0">
                <a:solidFill>
                  <a:schemeClr val="tx1"/>
                </a:solidFill>
                <a:latin typeface="+mn-lt"/>
                <a:ea typeface="+mn-ea"/>
                <a:cs typeface="+mn-cs"/>
              </a:rPr>
              <a:t> \\</a:t>
            </a:r>
          </a:p>
          <a:p>
            <a:r>
              <a:rPr lang="da-DK" sz="1200" kern="1200" dirty="0" smtClean="0">
                <a:solidFill>
                  <a:schemeClr val="tx1"/>
                </a:solidFill>
                <a:latin typeface="+mn-lt"/>
                <a:ea typeface="+mn-ea"/>
                <a:cs typeface="+mn-cs"/>
              </a:rPr>
              <a:t>0 &amp; 0 &amp; 1 \\</a:t>
            </a:r>
          </a:p>
          <a:p>
            <a:r>
              <a:rPr lang="da-DK" sz="1200" kern="1200" dirty="0" smtClean="0">
                <a:solidFill>
                  <a:schemeClr val="tx1"/>
                </a:solidFill>
                <a:latin typeface="+mn-lt"/>
                <a:ea typeface="+mn-ea"/>
                <a:cs typeface="+mn-cs"/>
              </a:rPr>
              <a:t>\end{</a:t>
            </a:r>
            <a:r>
              <a:rPr lang="da-DK" sz="1200" kern="1200" dirty="0" err="1" smtClean="0">
                <a:solidFill>
                  <a:schemeClr val="tx1"/>
                </a:solidFill>
                <a:latin typeface="+mn-lt"/>
                <a:ea typeface="+mn-ea"/>
                <a:cs typeface="+mn-cs"/>
              </a:rPr>
              <a:t>bmatrix</a:t>
            </a:r>
            <a:r>
              <a:rPr lang="da-DK" sz="1200" kern="1200" dirty="0" smtClean="0">
                <a:solidFill>
                  <a:schemeClr val="tx1"/>
                </a:solidFill>
                <a:latin typeface="+mn-lt"/>
                <a:ea typeface="+mn-ea"/>
                <a:cs typeface="+mn-cs"/>
              </a:rPr>
              <a:t>} \</a:t>
            </a:r>
            <a:r>
              <a:rPr lang="da-DK" sz="1200" kern="1200" dirty="0" err="1" smtClean="0">
                <a:solidFill>
                  <a:schemeClr val="tx1"/>
                </a:solidFill>
                <a:latin typeface="+mn-lt"/>
                <a:ea typeface="+mn-ea"/>
                <a:cs typeface="+mn-cs"/>
              </a:rPr>
              <a:t>begin</a:t>
            </a:r>
            <a:r>
              <a:rPr lang="da-DK" sz="1200" kern="1200" dirty="0" smtClean="0">
                <a:solidFill>
                  <a:schemeClr val="tx1"/>
                </a:solidFill>
                <a:latin typeface="+mn-lt"/>
                <a:ea typeface="+mn-ea"/>
                <a:cs typeface="+mn-cs"/>
              </a:rPr>
              <a:t>{</a:t>
            </a:r>
            <a:r>
              <a:rPr lang="da-DK" sz="1200" kern="1200" dirty="0" err="1" smtClean="0">
                <a:solidFill>
                  <a:schemeClr val="tx1"/>
                </a:solidFill>
                <a:latin typeface="+mn-lt"/>
                <a:ea typeface="+mn-ea"/>
                <a:cs typeface="+mn-cs"/>
              </a:rPr>
              <a:t>bmatrix</a:t>
            </a:r>
            <a:r>
              <a:rPr lang="da-DK" sz="1200" kern="1200" dirty="0" smtClean="0">
                <a:solidFill>
                  <a:schemeClr val="tx1"/>
                </a:solidFill>
                <a:latin typeface="+mn-lt"/>
                <a:ea typeface="+mn-ea"/>
                <a:cs typeface="+mn-cs"/>
              </a:rPr>
              <a:t>}</a:t>
            </a:r>
          </a:p>
          <a:p>
            <a:r>
              <a:rPr lang="da-DK" sz="1200" kern="1200" dirty="0" smtClean="0">
                <a:solidFill>
                  <a:schemeClr val="tx1"/>
                </a:solidFill>
                <a:latin typeface="+mn-lt"/>
                <a:ea typeface="+mn-ea"/>
                <a:cs typeface="+mn-cs"/>
              </a:rPr>
              <a:t>\mu_1 \\</a:t>
            </a:r>
          </a:p>
          <a:p>
            <a:r>
              <a:rPr lang="da-DK" sz="1200" kern="1200" dirty="0" smtClean="0">
                <a:solidFill>
                  <a:schemeClr val="tx1"/>
                </a:solidFill>
                <a:latin typeface="+mn-lt"/>
                <a:ea typeface="+mn-ea"/>
                <a:cs typeface="+mn-cs"/>
              </a:rPr>
              <a:t>\mu_2 \\</a:t>
            </a:r>
          </a:p>
          <a:p>
            <a:r>
              <a:rPr lang="da-DK" sz="1200" kern="1200" dirty="0" smtClean="0">
                <a:solidFill>
                  <a:schemeClr val="tx1"/>
                </a:solidFill>
                <a:latin typeface="+mn-lt"/>
                <a:ea typeface="+mn-ea"/>
                <a:cs typeface="+mn-cs"/>
              </a:rPr>
              <a:t>\mu_3 \\</a:t>
            </a:r>
          </a:p>
          <a:p>
            <a:r>
              <a:rPr lang="da-DK" sz="1200" kern="1200" dirty="0" smtClean="0">
                <a:solidFill>
                  <a:schemeClr val="tx1"/>
                </a:solidFill>
                <a:latin typeface="+mn-lt"/>
                <a:ea typeface="+mn-ea"/>
                <a:cs typeface="+mn-cs"/>
              </a:rPr>
              <a:t>\end{</a:t>
            </a:r>
            <a:r>
              <a:rPr lang="da-DK" sz="1200" kern="1200" dirty="0" err="1" smtClean="0">
                <a:solidFill>
                  <a:schemeClr val="tx1"/>
                </a:solidFill>
                <a:latin typeface="+mn-lt"/>
                <a:ea typeface="+mn-ea"/>
                <a:cs typeface="+mn-cs"/>
              </a:rPr>
              <a:t>bmatrix</a:t>
            </a:r>
            <a:r>
              <a:rPr lang="da-DK" sz="1200" kern="1200" dirty="0" smtClean="0">
                <a:solidFill>
                  <a:schemeClr val="tx1"/>
                </a:solidFill>
                <a:latin typeface="+mn-lt"/>
                <a:ea typeface="+mn-ea"/>
                <a:cs typeface="+mn-cs"/>
              </a:rPr>
              <a:t>} + \</a:t>
            </a:r>
            <a:r>
              <a:rPr lang="da-DK" sz="1200" kern="1200" dirty="0" err="1" smtClean="0">
                <a:solidFill>
                  <a:schemeClr val="tx1"/>
                </a:solidFill>
                <a:latin typeface="+mn-lt"/>
                <a:ea typeface="+mn-ea"/>
                <a:cs typeface="+mn-cs"/>
              </a:rPr>
              <a:t>begin</a:t>
            </a:r>
            <a:r>
              <a:rPr lang="da-DK" sz="1200" kern="1200" dirty="0" smtClean="0">
                <a:solidFill>
                  <a:schemeClr val="tx1"/>
                </a:solidFill>
                <a:latin typeface="+mn-lt"/>
                <a:ea typeface="+mn-ea"/>
                <a:cs typeface="+mn-cs"/>
              </a:rPr>
              <a:t>{</a:t>
            </a:r>
            <a:r>
              <a:rPr lang="da-DK" sz="1200" kern="1200" dirty="0" err="1" smtClean="0">
                <a:solidFill>
                  <a:schemeClr val="tx1"/>
                </a:solidFill>
                <a:latin typeface="+mn-lt"/>
                <a:ea typeface="+mn-ea"/>
                <a:cs typeface="+mn-cs"/>
              </a:rPr>
              <a:t>bmatrix</a:t>
            </a:r>
            <a:r>
              <a:rPr lang="da-DK" sz="1200" kern="1200" dirty="0" smtClean="0">
                <a:solidFill>
                  <a:schemeClr val="tx1"/>
                </a:solidFill>
                <a:latin typeface="+mn-lt"/>
                <a:ea typeface="+mn-ea"/>
                <a:cs typeface="+mn-cs"/>
              </a:rPr>
              <a:t>}</a:t>
            </a:r>
          </a:p>
          <a:p>
            <a:r>
              <a:rPr lang="da-DK" sz="1200" kern="1200" dirty="0" smtClean="0">
                <a:solidFill>
                  <a:schemeClr val="tx1"/>
                </a:solidFill>
                <a:latin typeface="+mn-lt"/>
                <a:ea typeface="+mn-ea"/>
                <a:cs typeface="+mn-cs"/>
              </a:rPr>
              <a:t>\</a:t>
            </a:r>
            <a:r>
              <a:rPr lang="da-DK" sz="1200" kern="1200" dirty="0" err="1" smtClean="0">
                <a:solidFill>
                  <a:schemeClr val="tx1"/>
                </a:solidFill>
                <a:latin typeface="+mn-lt"/>
                <a:ea typeface="+mn-ea"/>
                <a:cs typeface="+mn-cs"/>
              </a:rPr>
              <a:t>varepsilon</a:t>
            </a:r>
            <a:r>
              <a:rPr lang="da-DK" sz="1200" kern="1200" dirty="0" smtClean="0">
                <a:solidFill>
                  <a:schemeClr val="tx1"/>
                </a:solidFill>
                <a:latin typeface="+mn-lt"/>
                <a:ea typeface="+mn-ea"/>
                <a:cs typeface="+mn-cs"/>
              </a:rPr>
              <a:t>_{11} \\</a:t>
            </a:r>
          </a:p>
          <a:p>
            <a:r>
              <a:rPr lang="da-DK" sz="1200" kern="1200" dirty="0" smtClean="0">
                <a:solidFill>
                  <a:schemeClr val="tx1"/>
                </a:solidFill>
                <a:latin typeface="+mn-lt"/>
                <a:ea typeface="+mn-ea"/>
                <a:cs typeface="+mn-cs"/>
              </a:rPr>
              <a:t>\</a:t>
            </a:r>
            <a:r>
              <a:rPr lang="da-DK" sz="1200" kern="1200" dirty="0" err="1" smtClean="0">
                <a:solidFill>
                  <a:schemeClr val="tx1"/>
                </a:solidFill>
                <a:latin typeface="+mn-lt"/>
                <a:ea typeface="+mn-ea"/>
                <a:cs typeface="+mn-cs"/>
              </a:rPr>
              <a:t>varepsilon</a:t>
            </a:r>
            <a:r>
              <a:rPr lang="da-DK" sz="1200" kern="1200" dirty="0" smtClean="0">
                <a:solidFill>
                  <a:schemeClr val="tx1"/>
                </a:solidFill>
                <a:latin typeface="+mn-lt"/>
                <a:ea typeface="+mn-ea"/>
                <a:cs typeface="+mn-cs"/>
              </a:rPr>
              <a:t>_{22} \\</a:t>
            </a:r>
          </a:p>
          <a:p>
            <a:r>
              <a:rPr lang="da-DK" sz="1200" kern="1200" dirty="0" smtClean="0">
                <a:solidFill>
                  <a:schemeClr val="tx1"/>
                </a:solidFill>
                <a:latin typeface="+mn-lt"/>
                <a:ea typeface="+mn-ea"/>
                <a:cs typeface="+mn-cs"/>
              </a:rPr>
              <a:t>\</a:t>
            </a:r>
            <a:r>
              <a:rPr lang="da-DK" sz="1200" kern="1200" dirty="0" err="1" smtClean="0">
                <a:solidFill>
                  <a:schemeClr val="tx1"/>
                </a:solidFill>
                <a:latin typeface="+mn-lt"/>
                <a:ea typeface="+mn-ea"/>
                <a:cs typeface="+mn-cs"/>
              </a:rPr>
              <a:t>vdots</a:t>
            </a:r>
            <a:r>
              <a:rPr lang="da-DK" sz="1200" kern="1200" dirty="0" smtClean="0">
                <a:solidFill>
                  <a:schemeClr val="tx1"/>
                </a:solidFill>
                <a:latin typeface="+mn-lt"/>
                <a:ea typeface="+mn-ea"/>
                <a:cs typeface="+mn-cs"/>
              </a:rPr>
              <a:t> \\</a:t>
            </a:r>
          </a:p>
          <a:p>
            <a:r>
              <a:rPr lang="da-DK" sz="1200" kern="1200" dirty="0" smtClean="0">
                <a:solidFill>
                  <a:schemeClr val="tx1"/>
                </a:solidFill>
                <a:latin typeface="+mn-lt"/>
                <a:ea typeface="+mn-ea"/>
                <a:cs typeface="+mn-cs"/>
              </a:rPr>
              <a:t>\</a:t>
            </a:r>
            <a:r>
              <a:rPr lang="da-DK" sz="1200" kern="1200" dirty="0" err="1" smtClean="0">
                <a:solidFill>
                  <a:schemeClr val="tx1"/>
                </a:solidFill>
                <a:latin typeface="+mn-lt"/>
                <a:ea typeface="+mn-ea"/>
                <a:cs typeface="+mn-cs"/>
              </a:rPr>
              <a:t>varepsilon</a:t>
            </a:r>
            <a:r>
              <a:rPr lang="da-DK" sz="1200" kern="1200" dirty="0" smtClean="0">
                <a:solidFill>
                  <a:schemeClr val="tx1"/>
                </a:solidFill>
                <a:latin typeface="+mn-lt"/>
                <a:ea typeface="+mn-ea"/>
                <a:cs typeface="+mn-cs"/>
              </a:rPr>
              <a:t>_{n_33} \\</a:t>
            </a:r>
          </a:p>
          <a:p>
            <a:r>
              <a:rPr lang="da-DK" sz="1200" kern="1200" dirty="0" smtClean="0">
                <a:solidFill>
                  <a:schemeClr val="tx1"/>
                </a:solidFill>
                <a:latin typeface="+mn-lt"/>
                <a:ea typeface="+mn-ea"/>
                <a:cs typeface="+mn-cs"/>
              </a:rPr>
              <a:t>\end{</a:t>
            </a:r>
            <a:r>
              <a:rPr lang="da-DK" sz="1200" kern="1200" dirty="0" err="1" smtClean="0">
                <a:solidFill>
                  <a:schemeClr val="tx1"/>
                </a:solidFill>
                <a:latin typeface="+mn-lt"/>
                <a:ea typeface="+mn-ea"/>
                <a:cs typeface="+mn-cs"/>
              </a:rPr>
              <a:t>bmatrix</a:t>
            </a:r>
            <a:r>
              <a:rPr lang="da-DK"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224213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Anova</a:t>
            </a:r>
            <a:r>
              <a:rPr lang="en-US" dirty="0" smtClean="0"/>
              <a:t> forces us to assume variances equal</a:t>
            </a:r>
          </a:p>
          <a:p>
            <a:r>
              <a:rPr lang="en-US" dirty="0" smtClean="0"/>
              <a:t>Inherently</a:t>
            </a:r>
            <a:r>
              <a:rPr lang="en-US" baseline="0" dirty="0" smtClean="0"/>
              <a:t> a two-sided test, so non-normal distributions generally have little effect if sample sizes are reasonably large</a:t>
            </a:r>
            <a:endParaRPr lang="en-US" dirty="0"/>
          </a:p>
        </p:txBody>
      </p:sp>
      <p:sp>
        <p:nvSpPr>
          <p:cNvPr id="4" name="Slide Number Placeholder 3"/>
          <p:cNvSpPr>
            <a:spLocks noGrp="1"/>
          </p:cNvSpPr>
          <p:nvPr>
            <p:ph type="sldNum" sz="quarter" idx="10"/>
          </p:nvPr>
        </p:nvSpPr>
        <p:spPr/>
        <p:txBody>
          <a:bodyPr/>
          <a:lstStyle/>
          <a:p>
            <a:fld id="{FBA8AE07-F9EB-CE4A-B1D1-E5B5B3A5BD48}"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704864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EE81286-757B-C34A-B109-98CA83F87A0C}" type="slidenum">
              <a:rPr lang="en-US" sz="1200">
                <a:solidFill>
                  <a:prstClr val="black"/>
                </a:solidFill>
                <a:latin typeface="Calibri" charset="0"/>
              </a:rPr>
              <a:pPr eaLnBrk="1" hangingPunct="1"/>
              <a:t>22</a:t>
            </a:fld>
            <a:endParaRPr lang="en-US" sz="1200">
              <a:solidFill>
                <a:prstClr val="black"/>
              </a:solidFill>
              <a:latin typeface="Calibri" charset="0"/>
            </a:endParaRPr>
          </a:p>
        </p:txBody>
      </p:sp>
      <p:sp>
        <p:nvSpPr>
          <p:cNvPr id="53250"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53251" name="Rectangle 3"/>
          <p:cNvSpPr>
            <a:spLocks noGrp="1" noChangeArrowheads="1"/>
          </p:cNvSpPr>
          <p:nvPr>
            <p:ph type="body" idx="1"/>
          </p:nvPr>
        </p:nvSpPr>
        <p:spPr bwMode="auto">
          <a:xfrm>
            <a:off x="914400" y="4343400"/>
            <a:ext cx="5029200" cy="4114800"/>
          </a:xfr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GB">
              <a:latin typeface="Calibri" charset="0"/>
            </a:endParaRPr>
          </a:p>
        </p:txBody>
      </p:sp>
    </p:spTree>
    <p:extLst>
      <p:ext uri="{BB962C8B-B14F-4D97-AF65-F5344CB8AC3E}">
        <p14:creationId xmlns:p14="http://schemas.microsoft.com/office/powerpoint/2010/main" val="2920325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8904EC3-7205-D448-A143-45F94EC6E6AB}" type="slidenum">
              <a:rPr lang="en-US" sz="1200">
                <a:solidFill>
                  <a:prstClr val="black"/>
                </a:solidFill>
                <a:latin typeface="Calibri" charset="0"/>
              </a:rPr>
              <a:pPr eaLnBrk="1" hangingPunct="1"/>
              <a:t>23</a:t>
            </a:fld>
            <a:endParaRPr lang="en-US" sz="1200">
              <a:solidFill>
                <a:prstClr val="black"/>
              </a:solidFill>
              <a:latin typeface="Calibri" charset="0"/>
            </a:endParaRPr>
          </a:p>
        </p:txBody>
      </p:sp>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55299" name="Rectangle 3"/>
          <p:cNvSpPr>
            <a:spLocks noGrp="1" noChangeArrowheads="1"/>
          </p:cNvSpPr>
          <p:nvPr>
            <p:ph type="body" idx="1"/>
          </p:nvPr>
        </p:nvSpPr>
        <p:spPr bwMode="auto">
          <a:xfrm>
            <a:off x="914400" y="4343400"/>
            <a:ext cx="5029200" cy="4114800"/>
          </a:xfr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GB">
              <a:latin typeface="Calibri" charset="0"/>
            </a:endParaRPr>
          </a:p>
        </p:txBody>
      </p:sp>
    </p:spTree>
    <p:extLst>
      <p:ext uri="{BB962C8B-B14F-4D97-AF65-F5344CB8AC3E}">
        <p14:creationId xmlns:p14="http://schemas.microsoft.com/office/powerpoint/2010/main" val="3057214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839C16-3FEE-314C-BA71-7A02EFA1E1C7}" type="slidenum">
              <a:rPr lang="en-US" sz="1200">
                <a:solidFill>
                  <a:prstClr val="black"/>
                </a:solidFill>
                <a:latin typeface="Calibri" charset="0"/>
              </a:rPr>
              <a:pPr eaLnBrk="1" hangingPunct="1"/>
              <a:t>24</a:t>
            </a:fld>
            <a:endParaRPr lang="en-US" sz="1200">
              <a:solidFill>
                <a:prstClr val="black"/>
              </a:solidFill>
              <a:latin typeface="Calibri" charset="0"/>
            </a:endParaRPr>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57347" name="Rectangle 3"/>
          <p:cNvSpPr>
            <a:spLocks noGrp="1" noChangeArrowheads="1"/>
          </p:cNvSpPr>
          <p:nvPr>
            <p:ph type="body" idx="1"/>
          </p:nvPr>
        </p:nvSpPr>
        <p:spPr bwMode="auto">
          <a:xfrm>
            <a:off x="914400" y="4343400"/>
            <a:ext cx="5029200" cy="4114800"/>
          </a:xfr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GB">
              <a:latin typeface="Calibri" charset="0"/>
            </a:endParaRPr>
          </a:p>
        </p:txBody>
      </p:sp>
    </p:spTree>
    <p:extLst>
      <p:ext uri="{BB962C8B-B14F-4D97-AF65-F5344CB8AC3E}">
        <p14:creationId xmlns:p14="http://schemas.microsoft.com/office/powerpoint/2010/main" val="71071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kern="1200" dirty="0" smtClean="0">
                <a:solidFill>
                  <a:schemeClr val="tx1"/>
                </a:solidFill>
                <a:latin typeface="+mn-lt"/>
                <a:ea typeface="+mn-ea"/>
                <a:cs typeface="+mn-cs"/>
              </a:rPr>
              <a:t>\beta_0 = (\mu_1 + \mu_2 + \mu_3 + \mu_4)/4 \\</a:t>
            </a:r>
          </a:p>
          <a:p>
            <a:r>
              <a:rPr lang="sv-SE" sz="1200" kern="1200" dirty="0" smtClean="0">
                <a:solidFill>
                  <a:schemeClr val="tx1"/>
                </a:solidFill>
                <a:latin typeface="+mn-lt"/>
                <a:ea typeface="+mn-ea"/>
                <a:cs typeface="+mn-cs"/>
              </a:rPr>
              <a:t>\beta_1 = \mu_1 - (\mu_1 +  \mu_2 + \mu_3 + \mu_4)/4 \\</a:t>
            </a:r>
          </a:p>
          <a:p>
            <a:r>
              <a:rPr lang="sv-SE" sz="1200" kern="1200" dirty="0" smtClean="0">
                <a:solidFill>
                  <a:schemeClr val="tx1"/>
                </a:solidFill>
                <a:latin typeface="+mn-lt"/>
                <a:ea typeface="+mn-ea"/>
                <a:cs typeface="+mn-cs"/>
              </a:rPr>
              <a:t>\beta_2 = \mu_2 - (\mu_1 +  \mu_2 + \mu_3 + \mu_4)/4 \\</a:t>
            </a:r>
          </a:p>
          <a:p>
            <a:r>
              <a:rPr lang="sv-SE" sz="1200" kern="1200" dirty="0" smtClean="0">
                <a:solidFill>
                  <a:schemeClr val="tx1"/>
                </a:solidFill>
                <a:latin typeface="+mn-lt"/>
                <a:ea typeface="+mn-ea"/>
                <a:cs typeface="+mn-cs"/>
              </a:rPr>
              <a:t>\beta_3 = \mu_3 - (\mu_1 + \mu_2 + \mu_3 + \mu_4)/4 </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11459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none"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pPr/>
              <a:t>Wednesday, September 19,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231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pPr/>
              <a:t>Wednesday, September 19,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50183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pPr/>
              <a:t>Wednesday, September 19,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400262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396A3A3-94A6-4E5B-AF39-173ACA3E61CC}" type="datetime2">
              <a:rPr lang="en-US" smtClean="0"/>
              <a:pPr/>
              <a:t>Wednesday, September 19,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92899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pPr/>
              <a:t>Wednesday, September 19,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6656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pPr/>
              <a:t>Wednesday, September 19,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668135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pPr/>
              <a:t>Wednesday, September 19, 2018</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453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pPr/>
              <a:t>Wednesday, September 19, 2018</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679375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pPr/>
              <a:t>Wednesday, September 19, 2018</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371218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pPr/>
              <a:t>Wednesday, September 19,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48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pPr/>
              <a:t>Wednesday, September 19,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932589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latin typeface="Lato" charset="0"/>
                <a:ea typeface="Lato" charset="0"/>
                <a:cs typeface="Lato" charset="0"/>
              </a:defRPr>
            </a:lvl1pPr>
          </a:lstStyle>
          <a:p>
            <a:fld id="{A80CB818-7379-467D-8E76-EF9D9074A26C}" type="datetime2">
              <a:rPr lang="en-US" smtClean="0"/>
              <a:pPr/>
              <a:t>Wednesday, September 19, 2018</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3149509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4000" kern="1200" spc="-100" baseline="0">
          <a:solidFill>
            <a:schemeClr val="tx2"/>
          </a:solidFill>
          <a:latin typeface="Noto Serif" charset="0"/>
          <a:ea typeface="Noto Serif" charset="0"/>
          <a:cs typeface="Noto Serif" charset="0"/>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Lato" charset="0"/>
          <a:ea typeface="Lato" charset="0"/>
          <a:cs typeface="Lato"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Lato" charset="0"/>
          <a:ea typeface="Lato" charset="0"/>
          <a:cs typeface="Lato"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Lato" charset="0"/>
          <a:ea typeface="Lato" charset="0"/>
          <a:cs typeface="Lato"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Lato" charset="0"/>
          <a:ea typeface="Lato" charset="0"/>
          <a:cs typeface="Lato"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Lato" charset="0"/>
          <a:ea typeface="Lato" charset="0"/>
          <a:cs typeface="Lato"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3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4.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5.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6.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8.emf"/><Relationship Id="rId5" Type="http://schemas.openxmlformats.org/officeDocument/2006/relationships/oleObject" Target="../embeddings/oleObject5.bin"/><Relationship Id="rId4" Type="http://schemas.openxmlformats.org/officeDocument/2006/relationships/image" Target="../media/image27.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 15:</a:t>
            </a:r>
            <a:br>
              <a:rPr lang="en-US" dirty="0" smtClean="0"/>
            </a:br>
            <a:r>
              <a:rPr lang="en-US" dirty="0" smtClean="0"/>
              <a:t>Analysis of Variance II</a:t>
            </a:r>
            <a:endParaRPr lang="en-US" dirty="0"/>
          </a:p>
        </p:txBody>
      </p:sp>
      <p:sp>
        <p:nvSpPr>
          <p:cNvPr id="3" name="Subtitle 2"/>
          <p:cNvSpPr>
            <a:spLocks noGrp="1"/>
          </p:cNvSpPr>
          <p:nvPr>
            <p:ph type="subTitle" idx="1"/>
          </p:nvPr>
        </p:nvSpPr>
        <p:spPr/>
        <p:txBody>
          <a:bodyPr/>
          <a:lstStyle/>
          <a:p>
            <a:r>
              <a:rPr lang="en-US" dirty="0"/>
              <a:t>Alison Presmanes </a:t>
            </a:r>
            <a:r>
              <a:rPr lang="en-US" dirty="0" smtClean="0"/>
              <a:t>Hill</a:t>
            </a:r>
            <a:endParaRPr lang="en-US" dirty="0"/>
          </a:p>
        </p:txBody>
      </p:sp>
    </p:spTree>
    <p:extLst>
      <p:ext uri="{BB962C8B-B14F-4D97-AF65-F5344CB8AC3E}">
        <p14:creationId xmlns:p14="http://schemas.microsoft.com/office/powerpoint/2010/main" val="2357118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Let’s start with garden variety linear regression</a:t>
            </a:r>
            <a:endParaRPr lang="en-US" sz="3200"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err="1" smtClean="0">
                <a:solidFill>
                  <a:schemeClr val="accent3">
                    <a:lumMod val="75000"/>
                  </a:schemeClr>
                </a:solidFill>
                <a:latin typeface="Courier New"/>
                <a:cs typeface="Courier New"/>
              </a:rPr>
              <a:t>sticker_lm</a:t>
            </a:r>
            <a:r>
              <a:rPr lang="en-US" b="1" dirty="0" smtClean="0">
                <a:solidFill>
                  <a:schemeClr val="accent3">
                    <a:lumMod val="75000"/>
                  </a:schemeClr>
                </a:solidFill>
                <a:latin typeface="Courier New"/>
                <a:cs typeface="Courier New"/>
              </a:rPr>
              <a:t> </a:t>
            </a:r>
            <a:r>
              <a:rPr lang="en-US" b="1" dirty="0">
                <a:solidFill>
                  <a:schemeClr val="accent3">
                    <a:lumMod val="75000"/>
                  </a:schemeClr>
                </a:solidFill>
                <a:latin typeface="Courier New"/>
                <a:cs typeface="Courier New"/>
              </a:rPr>
              <a:t>&lt;- lm(</a:t>
            </a:r>
            <a:r>
              <a:rPr lang="en-US" b="1" dirty="0" err="1">
                <a:solidFill>
                  <a:schemeClr val="accent3">
                    <a:lumMod val="75000"/>
                  </a:schemeClr>
                </a:solidFill>
                <a:latin typeface="Courier New"/>
                <a:cs typeface="Courier New"/>
              </a:rPr>
              <a:t>prop_given</a:t>
            </a:r>
            <a:r>
              <a:rPr lang="en-US" b="1" dirty="0">
                <a:solidFill>
                  <a:schemeClr val="accent3">
                    <a:lumMod val="75000"/>
                  </a:schemeClr>
                </a:solidFill>
                <a:latin typeface="Courier New"/>
                <a:cs typeface="Courier New"/>
              </a:rPr>
              <a:t> ~ </a:t>
            </a:r>
            <a:r>
              <a:rPr lang="en-US" b="1" dirty="0" err="1">
                <a:solidFill>
                  <a:schemeClr val="accent3">
                    <a:lumMod val="75000"/>
                  </a:schemeClr>
                </a:solidFill>
                <a:latin typeface="Courier New"/>
                <a:cs typeface="Courier New"/>
              </a:rPr>
              <a:t>age_group</a:t>
            </a:r>
            <a:r>
              <a:rPr lang="en-US" b="1" dirty="0">
                <a:solidFill>
                  <a:schemeClr val="accent3">
                    <a:lumMod val="75000"/>
                  </a:schemeClr>
                </a:solidFill>
                <a:latin typeface="Courier New"/>
                <a:cs typeface="Courier New"/>
              </a:rPr>
              <a:t>, data = givers)</a:t>
            </a:r>
          </a:p>
          <a:p>
            <a:pPr marL="0" indent="0">
              <a:buNone/>
            </a:pPr>
            <a:r>
              <a:rPr lang="en-US" b="1" dirty="0" smtClean="0">
                <a:solidFill>
                  <a:schemeClr val="accent3">
                    <a:lumMod val="75000"/>
                  </a:schemeClr>
                </a:solidFill>
                <a:latin typeface="Courier New"/>
                <a:cs typeface="Courier New"/>
              </a:rPr>
              <a:t>summary</a:t>
            </a:r>
            <a:r>
              <a:rPr lang="en-US" b="1" dirty="0">
                <a:solidFill>
                  <a:schemeClr val="accent3">
                    <a:lumMod val="75000"/>
                  </a:schemeClr>
                </a:solidFill>
                <a:latin typeface="Courier New"/>
                <a:cs typeface="Courier New"/>
              </a:rPr>
              <a:t>(</a:t>
            </a:r>
            <a:r>
              <a:rPr lang="en-US" b="1" dirty="0" err="1">
                <a:solidFill>
                  <a:schemeClr val="accent3">
                    <a:lumMod val="75000"/>
                  </a:schemeClr>
                </a:solidFill>
                <a:latin typeface="Courier New"/>
                <a:cs typeface="Courier New"/>
              </a:rPr>
              <a:t>sticker_lm</a:t>
            </a:r>
            <a:r>
              <a:rPr lang="en-US" b="1" dirty="0">
                <a:solidFill>
                  <a:schemeClr val="accent3">
                    <a:lumMod val="75000"/>
                  </a:schemeClr>
                </a:solidFill>
                <a:latin typeface="Courier New"/>
                <a:cs typeface="Courier New"/>
              </a:rPr>
              <a:t>)</a:t>
            </a:r>
          </a:p>
          <a:p>
            <a:pPr marL="0" indent="0">
              <a:buNone/>
            </a:pPr>
            <a:endParaRPr lang="en-US" b="1" dirty="0">
              <a:latin typeface="Courier New"/>
              <a:cs typeface="Courier New"/>
            </a:endParaRPr>
          </a:p>
          <a:p>
            <a:pPr marL="0" indent="0">
              <a:buNone/>
            </a:pPr>
            <a:r>
              <a:rPr lang="en-US" b="1" dirty="0">
                <a:latin typeface="Courier New"/>
                <a:cs typeface="Courier New"/>
              </a:rPr>
              <a:t>Call:</a:t>
            </a:r>
          </a:p>
          <a:p>
            <a:pPr marL="0" indent="0">
              <a:buNone/>
            </a:pPr>
            <a:r>
              <a:rPr lang="en-US" b="1" dirty="0">
                <a:latin typeface="Courier New"/>
                <a:cs typeface="Courier New"/>
              </a:rPr>
              <a:t>lm(formula = </a:t>
            </a:r>
            <a:r>
              <a:rPr lang="en-US" b="1" dirty="0" err="1">
                <a:latin typeface="Courier New"/>
                <a:cs typeface="Courier New"/>
              </a:rPr>
              <a:t>prop_given</a:t>
            </a:r>
            <a:r>
              <a:rPr lang="en-US" b="1" dirty="0">
                <a:latin typeface="Courier New"/>
                <a:cs typeface="Courier New"/>
              </a:rPr>
              <a:t> ~ </a:t>
            </a:r>
            <a:r>
              <a:rPr lang="en-US" b="1" dirty="0" err="1">
                <a:latin typeface="Courier New"/>
                <a:cs typeface="Courier New"/>
              </a:rPr>
              <a:t>age_group</a:t>
            </a:r>
            <a:r>
              <a:rPr lang="en-US" b="1" dirty="0">
                <a:latin typeface="Courier New"/>
                <a:cs typeface="Courier New"/>
              </a:rPr>
              <a:t>, data = givers)</a:t>
            </a:r>
          </a:p>
          <a:p>
            <a:pPr marL="0" indent="0">
              <a:buNone/>
            </a:pPr>
            <a:endParaRPr lang="en-US" b="1" dirty="0">
              <a:latin typeface="Courier New"/>
              <a:cs typeface="Courier New"/>
            </a:endParaRPr>
          </a:p>
          <a:p>
            <a:pPr marL="0" indent="0">
              <a:buNone/>
            </a:pPr>
            <a:r>
              <a:rPr lang="en-US" b="1" dirty="0">
                <a:latin typeface="Courier New"/>
                <a:cs typeface="Courier New"/>
              </a:rPr>
              <a:t>Residuals:</a:t>
            </a:r>
          </a:p>
          <a:p>
            <a:pPr marL="0" indent="0">
              <a:buNone/>
            </a:pPr>
            <a:r>
              <a:rPr lang="en-US" b="1" dirty="0">
                <a:latin typeface="Courier New"/>
                <a:cs typeface="Courier New"/>
              </a:rPr>
              <a:t>     Min       1Q   Median       3Q      Max </a:t>
            </a:r>
          </a:p>
          <a:p>
            <a:pPr marL="0" indent="0">
              <a:buNone/>
            </a:pPr>
            <a:r>
              <a:rPr lang="en-US" b="1" dirty="0">
                <a:latin typeface="Courier New"/>
                <a:cs typeface="Courier New"/>
              </a:rPr>
              <a:t>-0.49179 -0.15559 -0.00463  0.12047  0.48566 </a:t>
            </a:r>
          </a:p>
          <a:p>
            <a:pPr marL="0" indent="0">
              <a:buNone/>
            </a:pPr>
            <a:endParaRPr lang="en-US" b="1" dirty="0">
              <a:latin typeface="Courier New"/>
              <a:cs typeface="Courier New"/>
            </a:endParaRPr>
          </a:p>
          <a:p>
            <a:pPr marL="0" indent="0">
              <a:buNone/>
            </a:pPr>
            <a:r>
              <a:rPr lang="en-US" b="1" dirty="0">
                <a:latin typeface="Courier New"/>
                <a:cs typeface="Courier New"/>
              </a:rPr>
              <a:t>Coefficients:</a:t>
            </a:r>
          </a:p>
          <a:p>
            <a:pPr marL="0" indent="0">
              <a:buNone/>
            </a:pPr>
            <a:r>
              <a:rPr lang="en-US" b="1" dirty="0">
                <a:latin typeface="Courier New"/>
                <a:cs typeface="Courier New"/>
              </a:rPr>
              <a:t>            Estimate Std. Error t value </a:t>
            </a:r>
            <a:r>
              <a:rPr lang="en-US" b="1" dirty="0" err="1">
                <a:latin typeface="Courier New"/>
                <a:cs typeface="Courier New"/>
              </a:rPr>
              <a:t>Pr</a:t>
            </a:r>
            <a:r>
              <a:rPr lang="en-US" b="1" dirty="0">
                <a:latin typeface="Courier New"/>
                <a:cs typeface="Courier New"/>
              </a:rPr>
              <a:t>(&gt;|t|)    </a:t>
            </a:r>
          </a:p>
          <a:p>
            <a:pPr marL="0" indent="0">
              <a:buNone/>
            </a:pPr>
            <a:r>
              <a:rPr lang="en-US" b="1" dirty="0">
                <a:latin typeface="Courier New"/>
                <a:cs typeface="Courier New"/>
              </a:rPr>
              <a:t>(Intercept)  0.39938    0.02285  17.479  &lt; 2e-16 ***</a:t>
            </a:r>
          </a:p>
          <a:p>
            <a:pPr marL="0" indent="0">
              <a:buNone/>
            </a:pPr>
            <a:r>
              <a:rPr lang="en-US" b="1" dirty="0">
                <a:latin typeface="Courier New"/>
                <a:cs typeface="Courier New"/>
              </a:rPr>
              <a:t>age_group2   0.02192    0.03140   0.698 0.485639    </a:t>
            </a:r>
          </a:p>
          <a:p>
            <a:pPr marL="0" indent="0">
              <a:buNone/>
            </a:pPr>
            <a:r>
              <a:rPr lang="en-US" b="1" dirty="0">
                <a:latin typeface="Courier New"/>
                <a:cs typeface="Courier New"/>
              </a:rPr>
              <a:t>age_group3   0.11496    0.03116   3.689 0.000264 ***</a:t>
            </a:r>
          </a:p>
          <a:p>
            <a:pPr marL="0" indent="0">
              <a:buNone/>
            </a:pPr>
            <a:r>
              <a:rPr lang="en-US" b="1" dirty="0">
                <a:latin typeface="Courier New"/>
                <a:cs typeface="Courier New"/>
              </a:rPr>
              <a:t>age_group4   0.17575    0.03413   5.150 4.53e-07 ***</a:t>
            </a:r>
          </a:p>
          <a:p>
            <a:pPr marL="0" indent="0">
              <a:buNone/>
            </a:pPr>
            <a:r>
              <a:rPr lang="en-US" b="1" dirty="0">
                <a:latin typeface="Courier New"/>
                <a:cs typeface="Courier New"/>
              </a:rPr>
              <a:t>---</a:t>
            </a:r>
          </a:p>
          <a:p>
            <a:pPr marL="0" indent="0">
              <a:buNone/>
            </a:pPr>
            <a:r>
              <a:rPr lang="en-US" b="1" dirty="0" err="1">
                <a:latin typeface="Courier New"/>
                <a:cs typeface="Courier New"/>
              </a:rPr>
              <a:t>Signif</a:t>
            </a:r>
            <a:r>
              <a:rPr lang="en-US" b="1" dirty="0">
                <a:latin typeface="Courier New"/>
                <a:cs typeface="Courier New"/>
              </a:rPr>
              <a:t>. codes:  0 ‘***’ 0.001 ‘**’ 0.01 ‘*’ 0.05 ‘.’ 0.1 ‘ ’ 1</a:t>
            </a:r>
          </a:p>
          <a:p>
            <a:pPr marL="0" indent="0">
              <a:buNone/>
            </a:pPr>
            <a:endParaRPr lang="en-US" b="1" dirty="0">
              <a:latin typeface="Courier New"/>
              <a:cs typeface="Courier New"/>
            </a:endParaRPr>
          </a:p>
          <a:p>
            <a:pPr marL="0" indent="0">
              <a:buNone/>
            </a:pPr>
            <a:r>
              <a:rPr lang="en-US" b="1" dirty="0">
                <a:latin typeface="Courier New"/>
                <a:cs typeface="Courier New"/>
              </a:rPr>
              <a:t>Residual standard error: 0.2044 on 324 degrees of freedom</a:t>
            </a:r>
          </a:p>
          <a:p>
            <a:pPr marL="0" indent="0">
              <a:buNone/>
            </a:pPr>
            <a:r>
              <a:rPr lang="en-US" b="1" dirty="0">
                <a:latin typeface="Courier New"/>
                <a:cs typeface="Courier New"/>
              </a:rPr>
              <a:t>Multiple R-squared:  0.1004,	Adjusted R-squared:  0.09212 </a:t>
            </a:r>
          </a:p>
          <a:p>
            <a:pPr marL="0" indent="0">
              <a:buNone/>
            </a:pPr>
            <a:r>
              <a:rPr lang="en-US" b="1" dirty="0">
                <a:latin typeface="Courier New"/>
                <a:cs typeface="Courier New"/>
              </a:rPr>
              <a:t>F-statistic: 12.06 on 3 and 324 DF,  p-value: 1.67e-07</a:t>
            </a:r>
          </a:p>
        </p:txBody>
      </p:sp>
      <p:pic>
        <p:nvPicPr>
          <p:cNvPr id="4" name="Picture 3"/>
          <p:cNvPicPr>
            <a:picLocks noChangeAspect="1"/>
          </p:cNvPicPr>
          <p:nvPr/>
        </p:nvPicPr>
        <p:blipFill>
          <a:blip r:embed="rId2"/>
          <a:stretch>
            <a:fillRect/>
          </a:stretch>
        </p:blipFill>
        <p:spPr>
          <a:xfrm>
            <a:off x="8534400" y="4809744"/>
            <a:ext cx="2133600" cy="2048256"/>
          </a:xfrm>
          <a:prstGeom prst="rect">
            <a:avLst/>
          </a:prstGeom>
        </p:spPr>
      </p:pic>
      <p:sp>
        <p:nvSpPr>
          <p:cNvPr id="5" name="Cloud 4"/>
          <p:cNvSpPr/>
          <p:nvPr/>
        </p:nvSpPr>
        <p:spPr>
          <a:xfrm>
            <a:off x="7284720" y="2108200"/>
            <a:ext cx="3180080" cy="1512824"/>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pic>
        <p:nvPicPr>
          <p:cNvPr id="6" name="Picture 5"/>
          <p:cNvPicPr>
            <a:picLocks noChangeAspect="1"/>
          </p:cNvPicPr>
          <p:nvPr/>
        </p:nvPicPr>
        <p:blipFill>
          <a:blip r:embed="rId3"/>
          <a:stretch>
            <a:fillRect/>
          </a:stretch>
        </p:blipFill>
        <p:spPr>
          <a:xfrm>
            <a:off x="7602220" y="2641600"/>
            <a:ext cx="2514600" cy="419100"/>
          </a:xfrm>
          <a:prstGeom prst="rect">
            <a:avLst/>
          </a:prstGeom>
        </p:spPr>
      </p:pic>
    </p:spTree>
    <p:extLst>
      <p:ext uri="{BB962C8B-B14F-4D97-AF65-F5344CB8AC3E}">
        <p14:creationId xmlns:p14="http://schemas.microsoft.com/office/powerpoint/2010/main" val="3329641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06420" y="2992120"/>
            <a:ext cx="1300480" cy="322580"/>
          </a:xfrm>
          <a:prstGeom prst="rect">
            <a:avLst/>
          </a:prstGeom>
          <a:solidFill>
            <a:schemeClr val="accent3">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5" name="Rectangle 4"/>
          <p:cNvSpPr/>
          <p:nvPr/>
        </p:nvSpPr>
        <p:spPr>
          <a:xfrm>
            <a:off x="4406900" y="3314700"/>
            <a:ext cx="1300480" cy="838200"/>
          </a:xfrm>
          <a:prstGeom prst="rect">
            <a:avLst/>
          </a:prstGeom>
          <a:solidFill>
            <a:schemeClr val="accent3">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3" name="Content Placeholder 2"/>
          <p:cNvSpPr>
            <a:spLocks noGrp="1"/>
          </p:cNvSpPr>
          <p:nvPr>
            <p:ph idx="1"/>
          </p:nvPr>
        </p:nvSpPr>
        <p:spPr>
          <a:xfrm>
            <a:off x="1524000" y="368300"/>
            <a:ext cx="8229600" cy="6489700"/>
          </a:xfrm>
        </p:spPr>
        <p:txBody>
          <a:bodyPr>
            <a:normAutofit/>
          </a:bodyPr>
          <a:lstStyle/>
          <a:p>
            <a:pPr marL="0" indent="0">
              <a:buNone/>
            </a:pPr>
            <a:r>
              <a:rPr lang="en-US" sz="1600" b="1" dirty="0">
                <a:solidFill>
                  <a:schemeClr val="accent1"/>
                </a:solidFill>
                <a:latin typeface="Courier New"/>
                <a:cs typeface="Courier New"/>
              </a:rPr>
              <a:t>means &lt;- givers %&gt;%</a:t>
            </a:r>
          </a:p>
          <a:p>
            <a:pPr marL="0" indent="0">
              <a:buNone/>
            </a:pPr>
            <a:r>
              <a:rPr lang="en-US" sz="1600" b="1" dirty="0">
                <a:solidFill>
                  <a:schemeClr val="accent1"/>
                </a:solidFill>
                <a:latin typeface="Courier New"/>
                <a:cs typeface="Courier New"/>
              </a:rPr>
              <a:t>+   </a:t>
            </a:r>
            <a:r>
              <a:rPr lang="en-US" sz="1600" b="1" dirty="0" err="1">
                <a:solidFill>
                  <a:schemeClr val="accent1"/>
                </a:solidFill>
                <a:latin typeface="Courier New"/>
                <a:cs typeface="Courier New"/>
              </a:rPr>
              <a:t>group_by</a:t>
            </a:r>
            <a:r>
              <a:rPr lang="en-US" sz="1600" b="1" dirty="0">
                <a:solidFill>
                  <a:schemeClr val="accent1"/>
                </a:solidFill>
                <a:latin typeface="Courier New"/>
                <a:cs typeface="Courier New"/>
              </a:rPr>
              <a:t>(</a:t>
            </a:r>
            <a:r>
              <a:rPr lang="en-US" sz="1600" b="1" dirty="0" err="1">
                <a:solidFill>
                  <a:schemeClr val="accent1"/>
                </a:solidFill>
                <a:latin typeface="Courier New"/>
                <a:cs typeface="Courier New"/>
              </a:rPr>
              <a:t>age_group</a:t>
            </a:r>
            <a:r>
              <a:rPr lang="en-US" sz="1600" b="1" dirty="0">
                <a:solidFill>
                  <a:schemeClr val="accent1"/>
                </a:solidFill>
                <a:latin typeface="Courier New"/>
                <a:cs typeface="Courier New"/>
              </a:rPr>
              <a:t>) %&gt;%</a:t>
            </a:r>
          </a:p>
          <a:p>
            <a:pPr marL="0" indent="0">
              <a:buNone/>
            </a:pPr>
            <a:r>
              <a:rPr lang="en-US" sz="1600" b="1" dirty="0">
                <a:solidFill>
                  <a:schemeClr val="accent1"/>
                </a:solidFill>
                <a:latin typeface="Courier New"/>
                <a:cs typeface="Courier New"/>
              </a:rPr>
              <a:t>+   </a:t>
            </a:r>
            <a:r>
              <a:rPr lang="en-US" sz="1600" b="1" dirty="0" err="1">
                <a:solidFill>
                  <a:schemeClr val="accent1"/>
                </a:solidFill>
                <a:latin typeface="Courier New"/>
                <a:cs typeface="Courier New"/>
              </a:rPr>
              <a:t>summarise</a:t>
            </a:r>
            <a:r>
              <a:rPr lang="en-US" sz="1600" b="1" dirty="0">
                <a:solidFill>
                  <a:schemeClr val="accent1"/>
                </a:solidFill>
                <a:latin typeface="Courier New"/>
                <a:cs typeface="Courier New"/>
              </a:rPr>
              <a:t>(</a:t>
            </a:r>
            <a:r>
              <a:rPr lang="en-US" sz="1600" b="1" dirty="0" err="1">
                <a:solidFill>
                  <a:schemeClr val="accent1"/>
                </a:solidFill>
                <a:latin typeface="Courier New"/>
                <a:cs typeface="Courier New"/>
              </a:rPr>
              <a:t>cell_means</a:t>
            </a:r>
            <a:r>
              <a:rPr lang="en-US" sz="1600" b="1" dirty="0">
                <a:solidFill>
                  <a:schemeClr val="accent1"/>
                </a:solidFill>
                <a:latin typeface="Courier New"/>
                <a:cs typeface="Courier New"/>
              </a:rPr>
              <a:t> = mean(</a:t>
            </a:r>
            <a:r>
              <a:rPr lang="en-US" sz="1600" b="1" dirty="0" err="1">
                <a:solidFill>
                  <a:schemeClr val="accent1"/>
                </a:solidFill>
                <a:latin typeface="Courier New"/>
                <a:cs typeface="Courier New"/>
              </a:rPr>
              <a:t>prop_given</a:t>
            </a:r>
            <a:r>
              <a:rPr lang="en-US" sz="1600" b="1" dirty="0">
                <a:solidFill>
                  <a:schemeClr val="accent1"/>
                </a:solidFill>
                <a:latin typeface="Courier New"/>
                <a:cs typeface="Courier New"/>
              </a:rPr>
              <a:t>)) %&gt;%</a:t>
            </a:r>
          </a:p>
          <a:p>
            <a:pPr marL="0" indent="0">
              <a:buNone/>
            </a:pPr>
            <a:r>
              <a:rPr lang="en-US" sz="1600" b="1" dirty="0">
                <a:solidFill>
                  <a:schemeClr val="accent1"/>
                </a:solidFill>
                <a:latin typeface="Courier New"/>
                <a:cs typeface="Courier New"/>
              </a:rPr>
              <a:t>+   mutate(</a:t>
            </a:r>
            <a:r>
              <a:rPr lang="en-US" sz="1600" b="1" dirty="0" err="1">
                <a:solidFill>
                  <a:schemeClr val="accent1"/>
                </a:solidFill>
                <a:latin typeface="Courier New"/>
                <a:cs typeface="Courier New"/>
              </a:rPr>
              <a:t>tx_effects</a:t>
            </a:r>
            <a:r>
              <a:rPr lang="en-US" sz="1600" b="1" dirty="0">
                <a:solidFill>
                  <a:schemeClr val="accent1"/>
                </a:solidFill>
                <a:latin typeface="Courier New"/>
                <a:cs typeface="Courier New"/>
              </a:rPr>
              <a:t> = </a:t>
            </a:r>
            <a:r>
              <a:rPr lang="en-US" sz="1600" b="1" dirty="0" err="1">
                <a:solidFill>
                  <a:schemeClr val="accent1"/>
                </a:solidFill>
                <a:latin typeface="Courier New"/>
                <a:cs typeface="Courier New"/>
              </a:rPr>
              <a:t>cell_means</a:t>
            </a:r>
            <a:r>
              <a:rPr lang="en-US" sz="1600" b="1" dirty="0">
                <a:solidFill>
                  <a:schemeClr val="accent1"/>
                </a:solidFill>
                <a:latin typeface="Courier New"/>
                <a:cs typeface="Courier New"/>
              </a:rPr>
              <a:t> - </a:t>
            </a:r>
            <a:r>
              <a:rPr lang="en-US" sz="1600" b="1" dirty="0" err="1">
                <a:solidFill>
                  <a:schemeClr val="accent1"/>
                </a:solidFill>
                <a:latin typeface="Courier New"/>
                <a:cs typeface="Courier New"/>
              </a:rPr>
              <a:t>cell_means</a:t>
            </a:r>
            <a:r>
              <a:rPr lang="en-US" sz="1600" b="1" dirty="0">
                <a:solidFill>
                  <a:schemeClr val="accent1"/>
                </a:solidFill>
                <a:latin typeface="Courier New"/>
                <a:cs typeface="Courier New"/>
              </a:rPr>
              <a:t>[1])</a:t>
            </a:r>
          </a:p>
          <a:p>
            <a:pPr marL="0" indent="0">
              <a:buNone/>
            </a:pPr>
            <a:r>
              <a:rPr lang="en-US" sz="1600" b="1" dirty="0">
                <a:solidFill>
                  <a:schemeClr val="accent1"/>
                </a:solidFill>
                <a:latin typeface="Courier New"/>
                <a:cs typeface="Courier New"/>
              </a:rPr>
              <a:t>means</a:t>
            </a:r>
            <a:endParaRPr lang="en-US" sz="1600" b="1" dirty="0">
              <a:solidFill>
                <a:schemeClr val="accent1"/>
              </a:solidFill>
              <a:latin typeface="Courier New"/>
              <a:cs typeface="Courier New"/>
            </a:endParaRPr>
          </a:p>
          <a:p>
            <a:pPr marL="0" indent="0">
              <a:buNone/>
            </a:pPr>
            <a:r>
              <a:rPr lang="en-US" sz="1600" b="1" dirty="0">
                <a:latin typeface="Courier New"/>
                <a:cs typeface="Courier New"/>
              </a:rPr>
              <a:t>Source: local data frame [4 x 3]</a:t>
            </a:r>
          </a:p>
          <a:p>
            <a:pPr marL="0" indent="0">
              <a:buNone/>
            </a:pPr>
            <a:endParaRPr lang="en-US" sz="1600" b="1" dirty="0">
              <a:latin typeface="Courier New"/>
              <a:cs typeface="Courier New"/>
            </a:endParaRPr>
          </a:p>
          <a:p>
            <a:pPr marL="0" indent="0">
              <a:buNone/>
            </a:pPr>
            <a:r>
              <a:rPr lang="en-US" sz="1600" b="1" dirty="0">
                <a:latin typeface="Courier New"/>
                <a:cs typeface="Courier New"/>
              </a:rPr>
              <a:t>  </a:t>
            </a:r>
            <a:r>
              <a:rPr lang="en-US" sz="1600" b="1" dirty="0" err="1">
                <a:latin typeface="Courier New"/>
                <a:cs typeface="Courier New"/>
              </a:rPr>
              <a:t>age_group</a:t>
            </a:r>
            <a:r>
              <a:rPr lang="en-US" sz="1600" b="1" dirty="0">
                <a:latin typeface="Courier New"/>
                <a:cs typeface="Courier New"/>
              </a:rPr>
              <a:t> </a:t>
            </a:r>
            <a:r>
              <a:rPr lang="en-US" sz="1600" b="1" dirty="0" err="1">
                <a:latin typeface="Courier New"/>
                <a:cs typeface="Courier New"/>
              </a:rPr>
              <a:t>cell_means</a:t>
            </a:r>
            <a:r>
              <a:rPr lang="en-US" sz="1600" b="1" dirty="0">
                <a:latin typeface="Courier New"/>
                <a:cs typeface="Courier New"/>
              </a:rPr>
              <a:t> </a:t>
            </a:r>
            <a:r>
              <a:rPr lang="en-US" sz="1600" b="1" dirty="0" err="1">
                <a:latin typeface="Courier New"/>
                <a:cs typeface="Courier New"/>
              </a:rPr>
              <a:t>tx_effects</a:t>
            </a:r>
            <a:endParaRPr lang="en-US" sz="1600" b="1" dirty="0">
              <a:latin typeface="Courier New"/>
              <a:cs typeface="Courier New"/>
            </a:endParaRPr>
          </a:p>
          <a:p>
            <a:pPr marL="0" indent="0">
              <a:buNone/>
            </a:pPr>
            <a:r>
              <a:rPr lang="en-US" sz="1600" b="1" dirty="0">
                <a:latin typeface="Courier New"/>
                <a:cs typeface="Courier New"/>
              </a:rPr>
              <a:t>     (</a:t>
            </a:r>
            <a:r>
              <a:rPr lang="en-US" sz="1600" b="1" dirty="0" err="1">
                <a:latin typeface="Courier New"/>
                <a:cs typeface="Courier New"/>
              </a:rPr>
              <a:t>fctr</a:t>
            </a:r>
            <a:r>
              <a:rPr lang="en-US" sz="1600" b="1" dirty="0">
                <a:latin typeface="Courier New"/>
                <a:cs typeface="Courier New"/>
              </a:rPr>
              <a:t>)      (</a:t>
            </a:r>
            <a:r>
              <a:rPr lang="en-US" sz="1600" b="1" dirty="0" err="1">
                <a:latin typeface="Courier New"/>
                <a:cs typeface="Courier New"/>
              </a:rPr>
              <a:t>dbl</a:t>
            </a:r>
            <a:r>
              <a:rPr lang="en-US" sz="1600" b="1" dirty="0">
                <a:latin typeface="Courier New"/>
                <a:cs typeface="Courier New"/>
              </a:rPr>
              <a:t>)      (</a:t>
            </a:r>
            <a:r>
              <a:rPr lang="en-US" sz="1600" b="1" dirty="0" err="1">
                <a:latin typeface="Courier New"/>
                <a:cs typeface="Courier New"/>
              </a:rPr>
              <a:t>dbl</a:t>
            </a:r>
            <a:r>
              <a:rPr lang="en-US" sz="1600" b="1" dirty="0">
                <a:latin typeface="Courier New"/>
                <a:cs typeface="Courier New"/>
              </a:rPr>
              <a:t>)</a:t>
            </a:r>
          </a:p>
          <a:p>
            <a:pPr marL="0" indent="0">
              <a:buNone/>
            </a:pPr>
            <a:r>
              <a:rPr lang="en-US" sz="1600" b="1" dirty="0">
                <a:latin typeface="Courier New"/>
                <a:cs typeface="Courier New"/>
              </a:rPr>
              <a:t>1         1  0.3993750  0.0000000</a:t>
            </a:r>
          </a:p>
          <a:p>
            <a:pPr marL="0" indent="0">
              <a:buNone/>
            </a:pPr>
            <a:r>
              <a:rPr lang="en-US" sz="1600" b="1" dirty="0">
                <a:latin typeface="Courier New"/>
                <a:cs typeface="Courier New"/>
              </a:rPr>
              <a:t>2         2  0.4212963  0.0219213</a:t>
            </a:r>
          </a:p>
          <a:p>
            <a:pPr marL="0" indent="0">
              <a:buNone/>
            </a:pPr>
            <a:r>
              <a:rPr lang="en-US" sz="1600" b="1" dirty="0">
                <a:latin typeface="Courier New"/>
                <a:cs typeface="Courier New"/>
              </a:rPr>
              <a:t>3         3  0.5143369  0.1149619</a:t>
            </a:r>
          </a:p>
          <a:p>
            <a:pPr marL="0" indent="0">
              <a:buNone/>
            </a:pPr>
            <a:r>
              <a:rPr lang="en-US" sz="1600" b="1" dirty="0">
                <a:latin typeface="Courier New"/>
                <a:cs typeface="Courier New"/>
              </a:rPr>
              <a:t>4         4  </a:t>
            </a:r>
            <a:r>
              <a:rPr lang="en-US" sz="1600" b="1" dirty="0">
                <a:latin typeface="Courier New"/>
                <a:cs typeface="Courier New"/>
              </a:rPr>
              <a:t>0.5751282  </a:t>
            </a:r>
            <a:r>
              <a:rPr lang="en-US" sz="1600" b="1" dirty="0">
                <a:latin typeface="Courier New"/>
                <a:cs typeface="Courier New"/>
              </a:rPr>
              <a:t>0.1757532</a:t>
            </a:r>
          </a:p>
        </p:txBody>
      </p:sp>
      <p:pic>
        <p:nvPicPr>
          <p:cNvPr id="7" name="Picture 6"/>
          <p:cNvPicPr>
            <a:picLocks noChangeAspect="1"/>
          </p:cNvPicPr>
          <p:nvPr/>
        </p:nvPicPr>
        <p:blipFill>
          <a:blip r:embed="rId3"/>
          <a:stretch>
            <a:fillRect/>
          </a:stretch>
        </p:blipFill>
        <p:spPr>
          <a:xfrm>
            <a:off x="8534400" y="4809744"/>
            <a:ext cx="2133600" cy="2048256"/>
          </a:xfrm>
          <a:prstGeom prst="rect">
            <a:avLst/>
          </a:prstGeom>
        </p:spPr>
      </p:pic>
      <p:pic>
        <p:nvPicPr>
          <p:cNvPr id="8" name="Picture 7" descr="unnamed-chunk-3-2.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3300" y="1699101"/>
            <a:ext cx="4584700" cy="2865438"/>
          </a:xfrm>
          <a:prstGeom prst="rect">
            <a:avLst/>
          </a:prstGeom>
        </p:spPr>
      </p:pic>
      <p:pic>
        <p:nvPicPr>
          <p:cNvPr id="10" name="Picture 9"/>
          <p:cNvPicPr>
            <a:picLocks noChangeAspect="1"/>
          </p:cNvPicPr>
          <p:nvPr/>
        </p:nvPicPr>
        <p:blipFill>
          <a:blip r:embed="rId5"/>
          <a:stretch>
            <a:fillRect/>
          </a:stretch>
        </p:blipFill>
        <p:spPr>
          <a:xfrm>
            <a:off x="1790700" y="4479545"/>
            <a:ext cx="4622800" cy="1618395"/>
          </a:xfrm>
          <a:prstGeom prst="rect">
            <a:avLst/>
          </a:prstGeom>
        </p:spPr>
      </p:pic>
      <p:pic>
        <p:nvPicPr>
          <p:cNvPr id="11" name="Picture 10"/>
          <p:cNvPicPr>
            <a:picLocks noChangeAspect="1"/>
          </p:cNvPicPr>
          <p:nvPr/>
        </p:nvPicPr>
        <p:blipFill>
          <a:blip r:embed="rId6"/>
          <a:stretch>
            <a:fillRect/>
          </a:stretch>
        </p:blipFill>
        <p:spPr>
          <a:xfrm>
            <a:off x="1714500" y="6388100"/>
            <a:ext cx="6273800" cy="469900"/>
          </a:xfrm>
          <a:prstGeom prst="rect">
            <a:avLst/>
          </a:prstGeom>
        </p:spPr>
      </p:pic>
    </p:spTree>
    <p:extLst>
      <p:ext uri="{BB962C8B-B14F-4D97-AF65-F5344CB8AC3E}">
        <p14:creationId xmlns:p14="http://schemas.microsoft.com/office/powerpoint/2010/main" val="4146465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06420" y="1845564"/>
            <a:ext cx="1300480" cy="322580"/>
          </a:xfrm>
          <a:prstGeom prst="rect">
            <a:avLst/>
          </a:prstGeom>
          <a:solidFill>
            <a:schemeClr val="accent3">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5" name="Rectangle 4"/>
          <p:cNvSpPr/>
          <p:nvPr/>
        </p:nvSpPr>
        <p:spPr>
          <a:xfrm>
            <a:off x="4483100" y="2168144"/>
            <a:ext cx="1300480" cy="838200"/>
          </a:xfrm>
          <a:prstGeom prst="rect">
            <a:avLst/>
          </a:prstGeom>
          <a:solidFill>
            <a:schemeClr val="accent3">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6" name="Rectangle 5"/>
          <p:cNvSpPr/>
          <p:nvPr/>
        </p:nvSpPr>
        <p:spPr>
          <a:xfrm>
            <a:off x="3258820" y="3628644"/>
            <a:ext cx="1224280" cy="1181100"/>
          </a:xfrm>
          <a:prstGeom prst="rect">
            <a:avLst/>
          </a:prstGeom>
          <a:solidFill>
            <a:schemeClr val="accent3">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3" name="Content Placeholder 2"/>
          <p:cNvSpPr>
            <a:spLocks noGrp="1"/>
          </p:cNvSpPr>
          <p:nvPr>
            <p:ph idx="1"/>
          </p:nvPr>
        </p:nvSpPr>
        <p:spPr>
          <a:xfrm>
            <a:off x="1524000" y="368300"/>
            <a:ext cx="8229600" cy="6489700"/>
          </a:xfrm>
        </p:spPr>
        <p:txBody>
          <a:bodyPr>
            <a:normAutofit/>
          </a:bodyPr>
          <a:lstStyle/>
          <a:p>
            <a:pPr marL="0" indent="0">
              <a:buNone/>
            </a:pPr>
            <a:r>
              <a:rPr lang="en-US" sz="1600" b="1" dirty="0">
                <a:solidFill>
                  <a:schemeClr val="accent1"/>
                </a:solidFill>
                <a:latin typeface="Courier New"/>
                <a:cs typeface="Courier New"/>
              </a:rPr>
              <a:t>means</a:t>
            </a:r>
            <a:endParaRPr lang="en-US" sz="1600" b="1" dirty="0">
              <a:solidFill>
                <a:schemeClr val="accent1"/>
              </a:solidFill>
              <a:latin typeface="Courier New"/>
              <a:cs typeface="Courier New"/>
            </a:endParaRPr>
          </a:p>
          <a:p>
            <a:pPr marL="0" indent="0">
              <a:buNone/>
            </a:pPr>
            <a:r>
              <a:rPr lang="en-US" sz="1600" b="1" dirty="0">
                <a:latin typeface="Courier New"/>
                <a:cs typeface="Courier New"/>
              </a:rPr>
              <a:t>Source: local data frame [4 x 3]</a:t>
            </a:r>
          </a:p>
          <a:p>
            <a:pPr marL="0" indent="0">
              <a:buNone/>
            </a:pPr>
            <a:endParaRPr lang="en-US" sz="1600" b="1" dirty="0">
              <a:latin typeface="Courier New"/>
              <a:cs typeface="Courier New"/>
            </a:endParaRPr>
          </a:p>
          <a:p>
            <a:pPr marL="0" indent="0">
              <a:buNone/>
            </a:pPr>
            <a:r>
              <a:rPr lang="en-US" sz="1600" b="1" dirty="0">
                <a:latin typeface="Courier New"/>
                <a:cs typeface="Courier New"/>
              </a:rPr>
              <a:t>  </a:t>
            </a:r>
            <a:r>
              <a:rPr lang="en-US" sz="1600" b="1" dirty="0" err="1">
                <a:latin typeface="Courier New"/>
                <a:cs typeface="Courier New"/>
              </a:rPr>
              <a:t>age_group</a:t>
            </a:r>
            <a:r>
              <a:rPr lang="en-US" sz="1600" b="1" dirty="0">
                <a:latin typeface="Courier New"/>
                <a:cs typeface="Courier New"/>
              </a:rPr>
              <a:t> </a:t>
            </a:r>
            <a:r>
              <a:rPr lang="en-US" sz="1600" b="1" dirty="0" err="1">
                <a:latin typeface="Courier New"/>
                <a:cs typeface="Courier New"/>
              </a:rPr>
              <a:t>cell_means</a:t>
            </a:r>
            <a:r>
              <a:rPr lang="en-US" sz="1600" b="1" dirty="0">
                <a:latin typeface="Courier New"/>
                <a:cs typeface="Courier New"/>
              </a:rPr>
              <a:t> </a:t>
            </a:r>
            <a:r>
              <a:rPr lang="en-US" sz="1600" b="1" dirty="0" err="1">
                <a:latin typeface="Courier New"/>
                <a:cs typeface="Courier New"/>
              </a:rPr>
              <a:t>tx_effects</a:t>
            </a:r>
            <a:endParaRPr lang="en-US" sz="1600" b="1" dirty="0">
              <a:latin typeface="Courier New"/>
              <a:cs typeface="Courier New"/>
            </a:endParaRPr>
          </a:p>
          <a:p>
            <a:pPr marL="0" indent="0">
              <a:buNone/>
            </a:pPr>
            <a:r>
              <a:rPr lang="en-US" sz="1600" b="1" dirty="0">
                <a:latin typeface="Courier New"/>
                <a:cs typeface="Courier New"/>
              </a:rPr>
              <a:t>     (</a:t>
            </a:r>
            <a:r>
              <a:rPr lang="en-US" sz="1600" b="1" dirty="0" err="1">
                <a:latin typeface="Courier New"/>
                <a:cs typeface="Courier New"/>
              </a:rPr>
              <a:t>fctr</a:t>
            </a:r>
            <a:r>
              <a:rPr lang="en-US" sz="1600" b="1" dirty="0">
                <a:latin typeface="Courier New"/>
                <a:cs typeface="Courier New"/>
              </a:rPr>
              <a:t>)      (</a:t>
            </a:r>
            <a:r>
              <a:rPr lang="en-US" sz="1600" b="1" dirty="0" err="1">
                <a:latin typeface="Courier New"/>
                <a:cs typeface="Courier New"/>
              </a:rPr>
              <a:t>dbl</a:t>
            </a:r>
            <a:r>
              <a:rPr lang="en-US" sz="1600" b="1" dirty="0">
                <a:latin typeface="Courier New"/>
                <a:cs typeface="Courier New"/>
              </a:rPr>
              <a:t>)      (</a:t>
            </a:r>
            <a:r>
              <a:rPr lang="en-US" sz="1600" b="1" dirty="0" err="1">
                <a:latin typeface="Courier New"/>
                <a:cs typeface="Courier New"/>
              </a:rPr>
              <a:t>dbl</a:t>
            </a:r>
            <a:r>
              <a:rPr lang="en-US" sz="1600" b="1" dirty="0">
                <a:latin typeface="Courier New"/>
                <a:cs typeface="Courier New"/>
              </a:rPr>
              <a:t>)</a:t>
            </a:r>
          </a:p>
          <a:p>
            <a:pPr marL="0" indent="0">
              <a:buNone/>
            </a:pPr>
            <a:r>
              <a:rPr lang="en-US" sz="1600" b="1" dirty="0">
                <a:latin typeface="Courier New"/>
                <a:cs typeface="Courier New"/>
              </a:rPr>
              <a:t>1         1  0.3993750  0.0000000</a:t>
            </a:r>
          </a:p>
          <a:p>
            <a:pPr marL="0" indent="0">
              <a:buNone/>
            </a:pPr>
            <a:r>
              <a:rPr lang="en-US" sz="1600" b="1" dirty="0">
                <a:latin typeface="Courier New"/>
                <a:cs typeface="Courier New"/>
              </a:rPr>
              <a:t>2         2  0.4212963  0.0219213</a:t>
            </a:r>
          </a:p>
          <a:p>
            <a:pPr marL="0" indent="0">
              <a:buNone/>
            </a:pPr>
            <a:r>
              <a:rPr lang="en-US" sz="1600" b="1" dirty="0">
                <a:latin typeface="Courier New"/>
                <a:cs typeface="Courier New"/>
              </a:rPr>
              <a:t>3         3  0.5143369  0.1149619</a:t>
            </a:r>
          </a:p>
          <a:p>
            <a:pPr marL="0" indent="0">
              <a:buNone/>
            </a:pPr>
            <a:r>
              <a:rPr lang="en-US" sz="1600" b="1" dirty="0">
                <a:latin typeface="Courier New"/>
                <a:cs typeface="Courier New"/>
              </a:rPr>
              <a:t>4         4  </a:t>
            </a:r>
            <a:r>
              <a:rPr lang="en-US" sz="1600" b="1" dirty="0">
                <a:latin typeface="Courier New"/>
                <a:cs typeface="Courier New"/>
              </a:rPr>
              <a:t>0.5751282  </a:t>
            </a:r>
            <a:r>
              <a:rPr lang="en-US" sz="1600" b="1" dirty="0">
                <a:latin typeface="Courier New"/>
                <a:cs typeface="Courier New"/>
              </a:rPr>
              <a:t>0.1757532</a:t>
            </a:r>
          </a:p>
          <a:p>
            <a:pPr marL="0" indent="0">
              <a:buNone/>
            </a:pPr>
            <a:r>
              <a:rPr lang="en-US" sz="1600" b="1" dirty="0">
                <a:solidFill>
                  <a:schemeClr val="accent1"/>
                </a:solidFill>
                <a:latin typeface="Courier New"/>
                <a:cs typeface="Courier New"/>
              </a:rPr>
              <a:t>tidy</a:t>
            </a:r>
            <a:r>
              <a:rPr lang="en-US" sz="1600" b="1" dirty="0">
                <a:solidFill>
                  <a:schemeClr val="accent1"/>
                </a:solidFill>
                <a:latin typeface="Courier New"/>
                <a:cs typeface="Courier New"/>
              </a:rPr>
              <a:t>(</a:t>
            </a:r>
            <a:r>
              <a:rPr lang="en-US" sz="1600" b="1" dirty="0" err="1">
                <a:solidFill>
                  <a:schemeClr val="accent1"/>
                </a:solidFill>
                <a:latin typeface="Courier New"/>
                <a:cs typeface="Courier New"/>
              </a:rPr>
              <a:t>sticker_lm</a:t>
            </a:r>
            <a:r>
              <a:rPr lang="en-US" sz="1600" b="1" dirty="0">
                <a:solidFill>
                  <a:schemeClr val="accent1"/>
                </a:solidFill>
                <a:latin typeface="Courier New"/>
                <a:cs typeface="Courier New"/>
              </a:rPr>
              <a:t>)</a:t>
            </a:r>
          </a:p>
          <a:p>
            <a:pPr marL="0" indent="0">
              <a:buNone/>
            </a:pPr>
            <a:r>
              <a:rPr lang="en-US" sz="1600" b="1" dirty="0">
                <a:latin typeface="Courier New"/>
                <a:cs typeface="Courier New"/>
              </a:rPr>
              <a:t>         term  estimate  </a:t>
            </a:r>
            <a:r>
              <a:rPr lang="en-US" sz="1600" b="1" dirty="0" err="1">
                <a:latin typeface="Courier New"/>
                <a:cs typeface="Courier New"/>
              </a:rPr>
              <a:t>std.error</a:t>
            </a:r>
            <a:r>
              <a:rPr lang="en-US" sz="1600" b="1" dirty="0">
                <a:latin typeface="Courier New"/>
                <a:cs typeface="Courier New"/>
              </a:rPr>
              <a:t>  statistic      </a:t>
            </a:r>
            <a:r>
              <a:rPr lang="en-US" sz="1600" b="1" dirty="0" err="1">
                <a:latin typeface="Courier New"/>
                <a:cs typeface="Courier New"/>
              </a:rPr>
              <a:t>p.value</a:t>
            </a:r>
            <a:endParaRPr lang="en-US" sz="1600" b="1" dirty="0">
              <a:latin typeface="Courier New"/>
              <a:cs typeface="Courier New"/>
            </a:endParaRPr>
          </a:p>
          <a:p>
            <a:pPr marL="0" indent="0">
              <a:buNone/>
            </a:pPr>
            <a:r>
              <a:rPr lang="en-US" sz="1600" b="1" dirty="0">
                <a:latin typeface="Courier New"/>
                <a:cs typeface="Courier New"/>
              </a:rPr>
              <a:t>1 (Intercept) 0.3993750 0.02284908 17.4788218 1.179975e-48</a:t>
            </a:r>
          </a:p>
          <a:p>
            <a:pPr marL="0" indent="0">
              <a:buNone/>
            </a:pPr>
            <a:r>
              <a:rPr lang="en-US" sz="1600" b="1" dirty="0">
                <a:latin typeface="Courier New"/>
                <a:cs typeface="Courier New"/>
              </a:rPr>
              <a:t>2  age_group2 0.0219213 0.03140306  0.6980625 4.856388e-01</a:t>
            </a:r>
          </a:p>
          <a:p>
            <a:pPr marL="0" indent="0">
              <a:buNone/>
            </a:pPr>
            <a:r>
              <a:rPr lang="en-US" sz="1600" b="1" dirty="0">
                <a:latin typeface="Courier New"/>
                <a:cs typeface="Courier New"/>
              </a:rPr>
              <a:t>3  age_group3 0.1149619 0.03116379  3.6889579 2.640087e-04</a:t>
            </a:r>
          </a:p>
          <a:p>
            <a:pPr marL="0" indent="0">
              <a:buNone/>
            </a:pPr>
            <a:r>
              <a:rPr lang="en-US" sz="1600" b="1" dirty="0">
                <a:latin typeface="Courier New"/>
                <a:cs typeface="Courier New"/>
              </a:rPr>
              <a:t>4  age_group4 0.1757532 0.03412684  5.1499998 4.531246e-07</a:t>
            </a:r>
          </a:p>
        </p:txBody>
      </p:sp>
      <p:pic>
        <p:nvPicPr>
          <p:cNvPr id="7" name="Picture 6"/>
          <p:cNvPicPr>
            <a:picLocks noChangeAspect="1"/>
          </p:cNvPicPr>
          <p:nvPr/>
        </p:nvPicPr>
        <p:blipFill>
          <a:blip r:embed="rId2"/>
          <a:stretch>
            <a:fillRect/>
          </a:stretch>
        </p:blipFill>
        <p:spPr>
          <a:xfrm>
            <a:off x="8534400" y="4809744"/>
            <a:ext cx="2133600" cy="2048256"/>
          </a:xfrm>
          <a:prstGeom prst="rect">
            <a:avLst/>
          </a:prstGeom>
        </p:spPr>
      </p:pic>
      <p:pic>
        <p:nvPicPr>
          <p:cNvPr id="8" name="Picture 7"/>
          <p:cNvPicPr>
            <a:picLocks noChangeAspect="1"/>
          </p:cNvPicPr>
          <p:nvPr/>
        </p:nvPicPr>
        <p:blipFill>
          <a:blip r:embed="rId3"/>
          <a:stretch>
            <a:fillRect/>
          </a:stretch>
        </p:blipFill>
        <p:spPr>
          <a:xfrm>
            <a:off x="1714500" y="6388100"/>
            <a:ext cx="6273800" cy="469900"/>
          </a:xfrm>
          <a:prstGeom prst="rect">
            <a:avLst/>
          </a:prstGeom>
        </p:spPr>
      </p:pic>
      <p:pic>
        <p:nvPicPr>
          <p:cNvPr id="9" name="Picture 8"/>
          <p:cNvPicPr>
            <a:picLocks noChangeAspect="1"/>
          </p:cNvPicPr>
          <p:nvPr/>
        </p:nvPicPr>
        <p:blipFill>
          <a:blip r:embed="rId4"/>
          <a:stretch>
            <a:fillRect/>
          </a:stretch>
        </p:blipFill>
        <p:spPr>
          <a:xfrm>
            <a:off x="1694180" y="4880241"/>
            <a:ext cx="4089400" cy="1431657"/>
          </a:xfrm>
          <a:prstGeom prst="rect">
            <a:avLst/>
          </a:prstGeom>
        </p:spPr>
      </p:pic>
      <p:pic>
        <p:nvPicPr>
          <p:cNvPr id="2" name="Picture 1"/>
          <p:cNvPicPr>
            <a:picLocks noChangeAspect="1"/>
          </p:cNvPicPr>
          <p:nvPr/>
        </p:nvPicPr>
        <p:blipFill>
          <a:blip r:embed="rId5"/>
          <a:stretch>
            <a:fillRect/>
          </a:stretch>
        </p:blipFill>
        <p:spPr>
          <a:xfrm>
            <a:off x="6870700" y="1473200"/>
            <a:ext cx="3327400" cy="1117600"/>
          </a:xfrm>
          <a:prstGeom prst="rect">
            <a:avLst/>
          </a:prstGeom>
        </p:spPr>
      </p:pic>
    </p:spTree>
    <p:extLst>
      <p:ext uri="{BB962C8B-B14F-4D97-AF65-F5344CB8AC3E}">
        <p14:creationId xmlns:p14="http://schemas.microsoft.com/office/powerpoint/2010/main" val="1680777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Omnibus ANOVA in R</a:t>
            </a:r>
            <a:endParaRPr lang="en-US" dirty="0"/>
          </a:p>
        </p:txBody>
      </p:sp>
      <p:sp>
        <p:nvSpPr>
          <p:cNvPr id="3" name="Content Placeholder 2"/>
          <p:cNvSpPr>
            <a:spLocks noGrp="1"/>
          </p:cNvSpPr>
          <p:nvPr>
            <p:ph idx="1"/>
          </p:nvPr>
        </p:nvSpPr>
        <p:spPr/>
        <p:txBody>
          <a:bodyPr>
            <a:normAutofit/>
          </a:bodyPr>
          <a:lstStyle/>
          <a:p>
            <a:pPr marL="0" indent="0">
              <a:buNone/>
            </a:pPr>
            <a:r>
              <a:rPr lang="en-US" sz="1600" b="1" dirty="0" err="1">
                <a:solidFill>
                  <a:schemeClr val="accent1"/>
                </a:solidFill>
                <a:latin typeface="Courier New"/>
                <a:cs typeface="Courier New"/>
              </a:rPr>
              <a:t>sticker_lm</a:t>
            </a:r>
            <a:r>
              <a:rPr lang="en-US" sz="1600" b="1" dirty="0">
                <a:solidFill>
                  <a:schemeClr val="accent1"/>
                </a:solidFill>
                <a:latin typeface="Courier New"/>
                <a:cs typeface="Courier New"/>
              </a:rPr>
              <a:t> &lt;- lm(</a:t>
            </a:r>
            <a:r>
              <a:rPr lang="en-US" sz="1600" b="1" dirty="0" err="1">
                <a:solidFill>
                  <a:schemeClr val="accent1"/>
                </a:solidFill>
                <a:latin typeface="Courier New"/>
                <a:cs typeface="Courier New"/>
              </a:rPr>
              <a:t>prop_given</a:t>
            </a:r>
            <a:r>
              <a:rPr lang="en-US" sz="1600" b="1" dirty="0">
                <a:solidFill>
                  <a:schemeClr val="accent1"/>
                </a:solidFill>
                <a:latin typeface="Courier New"/>
                <a:cs typeface="Courier New"/>
              </a:rPr>
              <a:t> ~ </a:t>
            </a:r>
            <a:r>
              <a:rPr lang="en-US" sz="1600" b="1" dirty="0" err="1">
                <a:solidFill>
                  <a:schemeClr val="accent1"/>
                </a:solidFill>
                <a:latin typeface="Courier New"/>
                <a:cs typeface="Courier New"/>
              </a:rPr>
              <a:t>age_group</a:t>
            </a:r>
            <a:r>
              <a:rPr lang="en-US" sz="1600" b="1" dirty="0">
                <a:solidFill>
                  <a:schemeClr val="accent1"/>
                </a:solidFill>
                <a:latin typeface="Courier New"/>
                <a:cs typeface="Courier New"/>
              </a:rPr>
              <a:t>, data = givers</a:t>
            </a:r>
            <a:r>
              <a:rPr lang="en-US" sz="1600" b="1" dirty="0">
                <a:solidFill>
                  <a:schemeClr val="accent1"/>
                </a:solidFill>
                <a:latin typeface="Courier New"/>
                <a:cs typeface="Courier New"/>
              </a:rPr>
              <a:t>)</a:t>
            </a:r>
          </a:p>
          <a:p>
            <a:pPr marL="0" indent="0">
              <a:buNone/>
            </a:pPr>
            <a:r>
              <a:rPr lang="en-US" sz="1600" b="1" dirty="0" err="1">
                <a:solidFill>
                  <a:schemeClr val="accent1"/>
                </a:solidFill>
                <a:latin typeface="Courier New"/>
                <a:cs typeface="Courier New"/>
              </a:rPr>
              <a:t>anova</a:t>
            </a:r>
            <a:r>
              <a:rPr lang="en-US" sz="1600" b="1" dirty="0">
                <a:solidFill>
                  <a:schemeClr val="accent1"/>
                </a:solidFill>
                <a:latin typeface="Courier New"/>
                <a:cs typeface="Courier New"/>
              </a:rPr>
              <a:t>(</a:t>
            </a:r>
            <a:r>
              <a:rPr lang="en-US" sz="1600" b="1" dirty="0" err="1">
                <a:solidFill>
                  <a:schemeClr val="accent1"/>
                </a:solidFill>
                <a:latin typeface="Courier New"/>
                <a:cs typeface="Courier New"/>
              </a:rPr>
              <a:t>sticker_lm</a:t>
            </a:r>
            <a:r>
              <a:rPr lang="en-US" sz="1600" b="1" dirty="0">
                <a:solidFill>
                  <a:schemeClr val="accent1"/>
                </a:solidFill>
                <a:latin typeface="Courier New"/>
                <a:cs typeface="Courier New"/>
              </a:rPr>
              <a:t>)</a:t>
            </a:r>
            <a:endParaRPr lang="en-US" sz="1600" b="1" dirty="0">
              <a:solidFill>
                <a:schemeClr val="accent1"/>
              </a:solidFill>
              <a:latin typeface="Courier New"/>
              <a:cs typeface="Courier New"/>
            </a:endParaRPr>
          </a:p>
          <a:p>
            <a:pPr marL="0" indent="0">
              <a:buNone/>
            </a:pPr>
            <a:r>
              <a:rPr lang="en-US" sz="1600" b="1" dirty="0">
                <a:latin typeface="Courier New"/>
                <a:cs typeface="Courier New"/>
              </a:rPr>
              <a:t>Analysis of Variance </a:t>
            </a:r>
            <a:r>
              <a:rPr lang="en-US" sz="1600" b="1" dirty="0">
                <a:latin typeface="Courier New"/>
                <a:cs typeface="Courier New"/>
              </a:rPr>
              <a:t>Table</a:t>
            </a:r>
            <a:endParaRPr lang="en-US" sz="1600" b="1" dirty="0">
              <a:latin typeface="Courier New"/>
              <a:cs typeface="Courier New"/>
            </a:endParaRPr>
          </a:p>
          <a:p>
            <a:pPr marL="0" indent="0">
              <a:buNone/>
            </a:pPr>
            <a:r>
              <a:rPr lang="en-US" sz="1600" b="1" dirty="0">
                <a:latin typeface="Courier New"/>
                <a:cs typeface="Courier New"/>
              </a:rPr>
              <a:t>Response: </a:t>
            </a:r>
            <a:r>
              <a:rPr lang="en-US" sz="1600" b="1" dirty="0" err="1">
                <a:latin typeface="Courier New"/>
                <a:cs typeface="Courier New"/>
              </a:rPr>
              <a:t>prop_given</a:t>
            </a:r>
            <a:endParaRPr lang="en-US" sz="1600" b="1" dirty="0">
              <a:latin typeface="Courier New"/>
              <a:cs typeface="Courier New"/>
            </a:endParaRPr>
          </a:p>
          <a:p>
            <a:pPr marL="0" indent="0">
              <a:buNone/>
            </a:pPr>
            <a:r>
              <a:rPr lang="en-US" sz="1600" b="1" dirty="0">
                <a:latin typeface="Courier New"/>
                <a:cs typeface="Courier New"/>
              </a:rPr>
              <a:t>           </a:t>
            </a:r>
            <a:r>
              <a:rPr lang="en-US" sz="1600" b="1" dirty="0" err="1">
                <a:latin typeface="Courier New"/>
                <a:cs typeface="Courier New"/>
              </a:rPr>
              <a:t>Df</a:t>
            </a:r>
            <a:r>
              <a:rPr lang="en-US" sz="1600" b="1" dirty="0">
                <a:latin typeface="Courier New"/>
                <a:cs typeface="Courier New"/>
              </a:rPr>
              <a:t>  Sum </a:t>
            </a:r>
            <a:r>
              <a:rPr lang="en-US" sz="1600" b="1" dirty="0" err="1">
                <a:latin typeface="Courier New"/>
                <a:cs typeface="Courier New"/>
              </a:rPr>
              <a:t>Sq</a:t>
            </a:r>
            <a:r>
              <a:rPr lang="en-US" sz="1600" b="1" dirty="0">
                <a:latin typeface="Courier New"/>
                <a:cs typeface="Courier New"/>
              </a:rPr>
              <a:t> Mean </a:t>
            </a:r>
            <a:r>
              <a:rPr lang="en-US" sz="1600" b="1" dirty="0" err="1">
                <a:latin typeface="Courier New"/>
                <a:cs typeface="Courier New"/>
              </a:rPr>
              <a:t>Sq</a:t>
            </a:r>
            <a:r>
              <a:rPr lang="en-US" sz="1600" b="1" dirty="0">
                <a:latin typeface="Courier New"/>
                <a:cs typeface="Courier New"/>
              </a:rPr>
              <a:t> F value      </a:t>
            </a:r>
            <a:r>
              <a:rPr lang="en-US" sz="1600" b="1" dirty="0" err="1">
                <a:latin typeface="Courier New"/>
                <a:cs typeface="Courier New"/>
              </a:rPr>
              <a:t>Pr</a:t>
            </a:r>
            <a:r>
              <a:rPr lang="en-US" sz="1600" b="1" dirty="0">
                <a:latin typeface="Courier New"/>
                <a:cs typeface="Courier New"/>
              </a:rPr>
              <a:t>(&gt;F)    </a:t>
            </a:r>
          </a:p>
          <a:p>
            <a:pPr marL="0" indent="0">
              <a:buNone/>
            </a:pPr>
            <a:r>
              <a:rPr lang="en-US" sz="1600" b="1" dirty="0" err="1">
                <a:latin typeface="Courier New"/>
                <a:cs typeface="Courier New"/>
              </a:rPr>
              <a:t>age_group</a:t>
            </a:r>
            <a:r>
              <a:rPr lang="en-US" sz="1600" b="1" dirty="0">
                <a:latin typeface="Courier New"/>
                <a:cs typeface="Courier New"/>
              </a:rPr>
              <a:t>   3  1.5111 0.50370   12.06 0.000000167 ***</a:t>
            </a:r>
          </a:p>
          <a:p>
            <a:pPr marL="0" indent="0">
              <a:buNone/>
            </a:pPr>
            <a:r>
              <a:rPr lang="en-US" sz="1600" b="1" dirty="0">
                <a:latin typeface="Courier New"/>
                <a:cs typeface="Courier New"/>
              </a:rPr>
              <a:t>Residuals 324 13.5323 0.04177                        </a:t>
            </a:r>
          </a:p>
          <a:p>
            <a:pPr marL="0" indent="0">
              <a:buNone/>
            </a:pPr>
            <a:r>
              <a:rPr lang="en-US" sz="1600" b="1" dirty="0">
                <a:latin typeface="Courier New"/>
                <a:cs typeface="Courier New"/>
              </a:rPr>
              <a:t>---</a:t>
            </a:r>
          </a:p>
          <a:p>
            <a:pPr marL="0" indent="0">
              <a:buNone/>
            </a:pPr>
            <a:r>
              <a:rPr lang="en-US" sz="1600" b="1" dirty="0" err="1">
                <a:latin typeface="Courier New"/>
                <a:cs typeface="Courier New"/>
              </a:rPr>
              <a:t>Signif</a:t>
            </a:r>
            <a:r>
              <a:rPr lang="en-US" sz="1600" b="1" dirty="0">
                <a:latin typeface="Courier New"/>
                <a:cs typeface="Courier New"/>
              </a:rPr>
              <a:t>. codes:  0 ‘***’ 0.001 ‘**’ 0.01 ‘*’ 0.05 ‘.’ 0.1 ‘ ’ 1</a:t>
            </a:r>
          </a:p>
        </p:txBody>
      </p:sp>
      <p:pic>
        <p:nvPicPr>
          <p:cNvPr id="4" name="Picture 3"/>
          <p:cNvPicPr>
            <a:picLocks noChangeAspect="1"/>
          </p:cNvPicPr>
          <p:nvPr/>
        </p:nvPicPr>
        <p:blipFill>
          <a:blip r:embed="rId3"/>
          <a:stretch>
            <a:fillRect/>
          </a:stretch>
        </p:blipFill>
        <p:spPr>
          <a:xfrm>
            <a:off x="8534400" y="4809744"/>
            <a:ext cx="2133600" cy="2048256"/>
          </a:xfrm>
          <a:prstGeom prst="rect">
            <a:avLst/>
          </a:prstGeom>
        </p:spPr>
      </p:pic>
      <p:pic>
        <p:nvPicPr>
          <p:cNvPr id="5" name="Picture 4"/>
          <p:cNvPicPr>
            <a:picLocks noChangeAspect="1"/>
          </p:cNvPicPr>
          <p:nvPr/>
        </p:nvPicPr>
        <p:blipFill>
          <a:blip r:embed="rId4"/>
          <a:stretch>
            <a:fillRect/>
          </a:stretch>
        </p:blipFill>
        <p:spPr>
          <a:xfrm>
            <a:off x="1981200" y="6400800"/>
            <a:ext cx="2692400" cy="457200"/>
          </a:xfrm>
          <a:prstGeom prst="rect">
            <a:avLst/>
          </a:prstGeom>
        </p:spPr>
      </p:pic>
      <p:pic>
        <p:nvPicPr>
          <p:cNvPr id="6" name="Picture 5"/>
          <p:cNvPicPr>
            <a:picLocks noChangeAspect="1"/>
          </p:cNvPicPr>
          <p:nvPr/>
        </p:nvPicPr>
        <p:blipFill>
          <a:blip r:embed="rId5"/>
          <a:stretch>
            <a:fillRect/>
          </a:stretch>
        </p:blipFill>
        <p:spPr>
          <a:xfrm>
            <a:off x="1981200" y="4433759"/>
            <a:ext cx="5168900" cy="1793480"/>
          </a:xfrm>
          <a:prstGeom prst="rect">
            <a:avLst/>
          </a:prstGeom>
        </p:spPr>
      </p:pic>
    </p:spTree>
    <p:extLst>
      <p:ext uri="{BB962C8B-B14F-4D97-AF65-F5344CB8AC3E}">
        <p14:creationId xmlns:p14="http://schemas.microsoft.com/office/powerpoint/2010/main" val="2285569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ov</a:t>
            </a:r>
            <a:r>
              <a:rPr lang="en-US" dirty="0" smtClean="0"/>
              <a:t> versus </a:t>
            </a:r>
            <a:r>
              <a:rPr lang="en-US" dirty="0" err="1" smtClean="0"/>
              <a:t>anova</a:t>
            </a:r>
            <a:r>
              <a:rPr lang="en-US" dirty="0" smtClean="0"/>
              <a:t> in R</a:t>
            </a:r>
            <a:endParaRPr lang="en-US" dirty="0"/>
          </a:p>
        </p:txBody>
      </p:sp>
      <p:sp>
        <p:nvSpPr>
          <p:cNvPr id="3" name="Content Placeholder 2"/>
          <p:cNvSpPr>
            <a:spLocks noGrp="1"/>
          </p:cNvSpPr>
          <p:nvPr>
            <p:ph idx="1"/>
          </p:nvPr>
        </p:nvSpPr>
        <p:spPr/>
        <p:txBody>
          <a:bodyPr/>
          <a:lstStyle/>
          <a:p>
            <a:r>
              <a:rPr lang="en-US" b="1" dirty="0" smtClean="0">
                <a:latin typeface="Courier New"/>
                <a:cs typeface="Courier New"/>
              </a:rPr>
              <a:t>?</a:t>
            </a:r>
            <a:r>
              <a:rPr lang="en-US" b="1" dirty="0" err="1" smtClean="0">
                <a:latin typeface="Courier New"/>
                <a:cs typeface="Courier New"/>
              </a:rPr>
              <a:t>aov</a:t>
            </a:r>
            <a:r>
              <a:rPr lang="en-US" dirty="0" smtClean="0"/>
              <a:t>:</a:t>
            </a:r>
            <a:br>
              <a:rPr lang="en-US" dirty="0" smtClean="0"/>
            </a:br>
            <a:r>
              <a:rPr lang="en-US" dirty="0" smtClean="0"/>
              <a:t>“</a:t>
            </a:r>
            <a:r>
              <a:rPr lang="en-US" dirty="0" err="1" smtClean="0"/>
              <a:t>aov</a:t>
            </a:r>
            <a:r>
              <a:rPr lang="en-US" dirty="0" smtClean="0"/>
              <a:t> </a:t>
            </a:r>
            <a:r>
              <a:rPr lang="en-US" dirty="0"/>
              <a:t>is designed for balanced designs, and the results can be hard to interpret without balance: beware that missing values in the response(s) will likely lose the balance</a:t>
            </a:r>
            <a:r>
              <a:rPr lang="en-US" dirty="0" smtClean="0"/>
              <a:t>.”</a:t>
            </a:r>
          </a:p>
          <a:p>
            <a:r>
              <a:rPr lang="en-US" dirty="0" smtClean="0"/>
              <a:t>Use </a:t>
            </a:r>
            <a:r>
              <a:rPr lang="en-US" b="1" dirty="0" err="1" smtClean="0">
                <a:latin typeface="Courier New"/>
                <a:cs typeface="Courier New"/>
              </a:rPr>
              <a:t>anova</a:t>
            </a:r>
            <a:r>
              <a:rPr lang="en-US" b="1" dirty="0" smtClean="0">
                <a:latin typeface="Courier New"/>
                <a:cs typeface="Courier New"/>
              </a:rPr>
              <a:t>(lm())</a:t>
            </a:r>
            <a:r>
              <a:rPr lang="en-US" dirty="0" smtClean="0"/>
              <a:t>if you don’t have a balanced design</a:t>
            </a:r>
          </a:p>
          <a:p>
            <a:r>
              <a:rPr lang="en-US" dirty="0" smtClean="0"/>
              <a:t>But really, only use </a:t>
            </a:r>
            <a:r>
              <a:rPr lang="en-US" b="1" dirty="0" err="1">
                <a:latin typeface="Courier New"/>
                <a:cs typeface="Courier New"/>
              </a:rPr>
              <a:t>anova</a:t>
            </a:r>
            <a:r>
              <a:rPr lang="en-US" b="1" dirty="0">
                <a:latin typeface="Courier New"/>
                <a:cs typeface="Courier New"/>
              </a:rPr>
              <a:t>(lm())</a:t>
            </a:r>
            <a:r>
              <a:rPr lang="en-US" dirty="0"/>
              <a:t>if </a:t>
            </a:r>
            <a:r>
              <a:rPr lang="en-US" dirty="0" smtClean="0"/>
              <a:t>you:</a:t>
            </a:r>
          </a:p>
          <a:p>
            <a:pPr lvl="1"/>
            <a:r>
              <a:rPr lang="en-US" dirty="0" smtClean="0"/>
              <a:t>Have an unbalanced design (but not horribly so- generally bad idea)</a:t>
            </a:r>
          </a:p>
          <a:p>
            <a:pPr lvl="1"/>
            <a:r>
              <a:rPr lang="en-US" dirty="0" smtClean="0"/>
              <a:t>Are </a:t>
            </a:r>
            <a:r>
              <a:rPr lang="en-US" dirty="0"/>
              <a:t>certain you wish to assume equal variances across </a:t>
            </a:r>
            <a:r>
              <a:rPr lang="en-US" dirty="0" smtClean="0"/>
              <a:t>groups</a:t>
            </a:r>
          </a:p>
          <a:p>
            <a:pPr lvl="2"/>
            <a:r>
              <a:rPr lang="en-US" dirty="0">
                <a:solidFill>
                  <a:schemeClr val="accent3">
                    <a:lumMod val="75000"/>
                  </a:schemeClr>
                </a:solidFill>
                <a:latin typeface="Lobster Two"/>
                <a:cs typeface="Lobster Two"/>
              </a:rPr>
              <a:t>Foreshadowing: </a:t>
            </a:r>
            <a:r>
              <a:rPr lang="en-US" dirty="0" smtClean="0">
                <a:solidFill>
                  <a:schemeClr val="accent3">
                    <a:lumMod val="75000"/>
                  </a:schemeClr>
                </a:solidFill>
                <a:latin typeface="Lobster Two"/>
                <a:cs typeface="Lobster Two"/>
              </a:rPr>
              <a:t>Behrens-Fisher problem revisited</a:t>
            </a:r>
            <a:endParaRPr lang="en-US" dirty="0" smtClean="0"/>
          </a:p>
          <a:p>
            <a:pPr lvl="1"/>
            <a:r>
              <a:rPr lang="en-US" dirty="0" smtClean="0"/>
              <a:t>Only have one predictor (i.e., one-way ANOVA)</a:t>
            </a:r>
          </a:p>
          <a:p>
            <a:pPr lvl="2"/>
            <a:r>
              <a:rPr lang="en-US" dirty="0" smtClean="0">
                <a:solidFill>
                  <a:schemeClr val="accent3">
                    <a:lumMod val="75000"/>
                  </a:schemeClr>
                </a:solidFill>
                <a:latin typeface="Lobster Two"/>
                <a:cs typeface="Lobster Two"/>
              </a:rPr>
              <a:t>Foreshadowing: types of sums of squares</a:t>
            </a:r>
          </a:p>
          <a:p>
            <a:endParaRPr lang="en-US" dirty="0"/>
          </a:p>
        </p:txBody>
      </p:sp>
    </p:spTree>
    <p:extLst>
      <p:ext uri="{BB962C8B-B14F-4D97-AF65-F5344CB8AC3E}">
        <p14:creationId xmlns:p14="http://schemas.microsoft.com/office/powerpoint/2010/main" val="25220435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are the ANOVA assumptions?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i="1" dirty="0" smtClean="0"/>
              <a:t>k</a:t>
            </a:r>
            <a:r>
              <a:rPr lang="en-US" dirty="0" smtClean="0"/>
              <a:t> samples are randomly selected from the k populations of interest</a:t>
            </a:r>
          </a:p>
          <a:p>
            <a:r>
              <a:rPr lang="en-US" dirty="0" smtClean="0"/>
              <a:t>Each of the </a:t>
            </a:r>
            <a:r>
              <a:rPr lang="en-US" i="1" dirty="0" smtClean="0"/>
              <a:t>k</a:t>
            </a:r>
            <a:r>
              <a:rPr lang="en-US" dirty="0" smtClean="0"/>
              <a:t> populations have a normal distribution</a:t>
            </a:r>
          </a:p>
          <a:p>
            <a:r>
              <a:rPr lang="en-US" dirty="0" smtClean="0"/>
              <a:t>All </a:t>
            </a:r>
            <a:r>
              <a:rPr lang="en-US" i="1" dirty="0" smtClean="0"/>
              <a:t>k</a:t>
            </a:r>
            <a:r>
              <a:rPr lang="en-US" dirty="0" smtClean="0"/>
              <a:t> populations have the same variance</a:t>
            </a:r>
          </a:p>
          <a:p>
            <a:r>
              <a:rPr lang="en-US" dirty="0" smtClean="0"/>
              <a:t>Why does this matter?</a:t>
            </a:r>
          </a:p>
          <a:p>
            <a:pPr lvl="1"/>
            <a:r>
              <a:rPr lang="en-US" dirty="0" smtClean="0"/>
              <a:t>Our observed </a:t>
            </a:r>
            <a:r>
              <a:rPr lang="en-US" i="1" dirty="0" smtClean="0"/>
              <a:t>F</a:t>
            </a:r>
            <a:r>
              <a:rPr lang="en-US" dirty="0" smtClean="0"/>
              <a:t>-statistic is based on the assumption that when H</a:t>
            </a:r>
            <a:r>
              <a:rPr lang="en-US" baseline="-25000" dirty="0" smtClean="0"/>
              <a:t>0</a:t>
            </a:r>
            <a:r>
              <a:rPr lang="en-US" dirty="0" smtClean="0"/>
              <a:t> is true, our </a:t>
            </a:r>
            <a:r>
              <a:rPr lang="en-US" i="1" dirty="0" smtClean="0"/>
              <a:t>F</a:t>
            </a:r>
            <a:r>
              <a:rPr lang="en-US" dirty="0" smtClean="0"/>
              <a:t>-statistic will have an </a:t>
            </a:r>
            <a:r>
              <a:rPr lang="en-US" i="1" dirty="0" smtClean="0"/>
              <a:t>F</a:t>
            </a:r>
            <a:r>
              <a:rPr lang="en-US" dirty="0" smtClean="0"/>
              <a:t>-distribution</a:t>
            </a:r>
            <a:endParaRPr lang="en-US" dirty="0"/>
          </a:p>
        </p:txBody>
      </p:sp>
    </p:spTree>
    <p:extLst>
      <p:ext uri="{BB962C8B-B14F-4D97-AF65-F5344CB8AC3E}">
        <p14:creationId xmlns:p14="http://schemas.microsoft.com/office/powerpoint/2010/main" val="289793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assumptions</a:t>
            </a:r>
            <a:endParaRPr lang="en-US" dirty="0"/>
          </a:p>
        </p:txBody>
      </p:sp>
      <p:sp>
        <p:nvSpPr>
          <p:cNvPr id="3" name="Content Placeholder 2"/>
          <p:cNvSpPr>
            <a:spLocks noGrp="1"/>
          </p:cNvSpPr>
          <p:nvPr>
            <p:ph idx="1"/>
          </p:nvPr>
        </p:nvSpPr>
        <p:spPr/>
        <p:txBody>
          <a:bodyPr>
            <a:normAutofit/>
          </a:bodyPr>
          <a:lstStyle/>
          <a:p>
            <a:r>
              <a:rPr lang="en-US" dirty="0" smtClean="0"/>
              <a:t>Parallel those for linear regression, except for the assumption of linearity</a:t>
            </a:r>
          </a:p>
          <a:p>
            <a:r>
              <a:rPr lang="en-US" dirty="0" smtClean="0"/>
              <a:t>We assume:</a:t>
            </a:r>
          </a:p>
          <a:p>
            <a:pPr lvl="1"/>
            <a:r>
              <a:rPr lang="en-US" dirty="0" smtClean="0"/>
              <a:t>Which group an observation falls into is fixed, not random </a:t>
            </a:r>
          </a:p>
          <a:p>
            <a:pPr lvl="1"/>
            <a:r>
              <a:rPr lang="en-US" dirty="0" smtClean="0"/>
              <a:t>Residuals are all independent </a:t>
            </a:r>
          </a:p>
          <a:p>
            <a:pPr lvl="1"/>
            <a:r>
              <a:rPr lang="en-US" dirty="0" smtClean="0"/>
              <a:t>Residuals </a:t>
            </a:r>
            <a:r>
              <a:rPr lang="en-US" dirty="0"/>
              <a:t>are normally </a:t>
            </a:r>
            <a:r>
              <a:rPr lang="en-US" dirty="0" smtClean="0"/>
              <a:t>distributed</a:t>
            </a:r>
          </a:p>
          <a:p>
            <a:pPr lvl="1"/>
            <a:r>
              <a:rPr lang="en-US" dirty="0" smtClean="0"/>
              <a:t>Residuals have constant variance</a:t>
            </a:r>
          </a:p>
        </p:txBody>
      </p:sp>
    </p:spTree>
    <p:extLst>
      <p:ext uri="{BB962C8B-B14F-4D97-AF65-F5344CB8AC3E}">
        <p14:creationId xmlns:p14="http://schemas.microsoft.com/office/powerpoint/2010/main" val="4272711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ANOVA assumptions</a:t>
            </a:r>
            <a:endParaRPr lang="en-US" dirty="0"/>
          </a:p>
        </p:txBody>
      </p:sp>
      <p:sp>
        <p:nvSpPr>
          <p:cNvPr id="3" name="Text Placeholder 2"/>
          <p:cNvSpPr>
            <a:spLocks noGrp="1"/>
          </p:cNvSpPr>
          <p:nvPr>
            <p:ph type="body" idx="1"/>
          </p:nvPr>
        </p:nvSpPr>
        <p:spPr/>
        <p:txBody>
          <a:bodyPr/>
          <a:lstStyle/>
          <a:p>
            <a:r>
              <a:rPr lang="en-US" dirty="0" smtClean="0"/>
              <a:t>A priori assumptions check</a:t>
            </a:r>
            <a:endParaRPr lang="en-US" dirty="0"/>
          </a:p>
        </p:txBody>
      </p:sp>
      <p:sp>
        <p:nvSpPr>
          <p:cNvPr id="4" name="Content Placeholder 3"/>
          <p:cNvSpPr>
            <a:spLocks noGrp="1"/>
          </p:cNvSpPr>
          <p:nvPr>
            <p:ph sz="half" idx="2"/>
          </p:nvPr>
        </p:nvSpPr>
        <p:spPr/>
        <p:txBody>
          <a:bodyPr>
            <a:normAutofit/>
          </a:bodyPr>
          <a:lstStyle/>
          <a:p>
            <a:r>
              <a:rPr lang="en-US" dirty="0" smtClean="0"/>
              <a:t>Normality</a:t>
            </a:r>
          </a:p>
          <a:p>
            <a:pPr lvl="1"/>
            <a:r>
              <a:rPr lang="en-US" dirty="0" smtClean="0"/>
              <a:t>Look at Q-Q plot by group</a:t>
            </a:r>
          </a:p>
          <a:p>
            <a:pPr lvl="1"/>
            <a:r>
              <a:rPr lang="en-US" dirty="0"/>
              <a:t>Look at </a:t>
            </a:r>
            <a:r>
              <a:rPr lang="en-US" dirty="0" err="1"/>
              <a:t>skewness</a:t>
            </a:r>
            <a:r>
              <a:rPr lang="en-US" dirty="0"/>
              <a:t>/kurtosis </a:t>
            </a:r>
            <a:r>
              <a:rPr lang="en-US" dirty="0" smtClean="0"/>
              <a:t>ratios by group</a:t>
            </a:r>
          </a:p>
          <a:p>
            <a:r>
              <a:rPr lang="en-US" dirty="0" smtClean="0"/>
              <a:t>Homogeneity of variance</a:t>
            </a:r>
          </a:p>
          <a:p>
            <a:pPr lvl="1"/>
            <a:r>
              <a:rPr lang="en-US" dirty="0" smtClean="0"/>
              <a:t>Look at boxplots by group</a:t>
            </a:r>
          </a:p>
          <a:p>
            <a:pPr lvl="1"/>
            <a:r>
              <a:rPr lang="en-US" dirty="0" smtClean="0"/>
              <a:t>Look at actual standard deviations by group</a:t>
            </a:r>
          </a:p>
          <a:p>
            <a:pPr lvl="1"/>
            <a:r>
              <a:rPr lang="en-US" dirty="0" smtClean="0"/>
              <a:t>Run </a:t>
            </a:r>
            <a:r>
              <a:rPr lang="en-US" dirty="0" err="1" smtClean="0"/>
              <a:t>levene</a:t>
            </a:r>
            <a:r>
              <a:rPr lang="en-US" dirty="0" smtClean="0"/>
              <a:t> test</a:t>
            </a:r>
            <a:endParaRPr lang="en-US" dirty="0"/>
          </a:p>
        </p:txBody>
      </p:sp>
      <p:sp>
        <p:nvSpPr>
          <p:cNvPr id="5" name="Text Placeholder 4"/>
          <p:cNvSpPr>
            <a:spLocks noGrp="1"/>
          </p:cNvSpPr>
          <p:nvPr>
            <p:ph type="body" sz="quarter" idx="3"/>
          </p:nvPr>
        </p:nvSpPr>
        <p:spPr/>
        <p:txBody>
          <a:bodyPr>
            <a:normAutofit/>
          </a:bodyPr>
          <a:lstStyle/>
          <a:p>
            <a:r>
              <a:rPr lang="en-US" dirty="0" smtClean="0">
                <a:latin typeface="Lato" charset="0"/>
                <a:ea typeface="Lato" charset="0"/>
                <a:cs typeface="Lato" charset="0"/>
              </a:rPr>
              <a:t>A posteriori assumptions check</a:t>
            </a:r>
            <a:endParaRPr lang="en-US" dirty="0">
              <a:latin typeface="Lato" charset="0"/>
              <a:ea typeface="Lato" charset="0"/>
              <a:cs typeface="Lato" charset="0"/>
            </a:endParaRPr>
          </a:p>
        </p:txBody>
      </p:sp>
      <p:sp>
        <p:nvSpPr>
          <p:cNvPr id="6" name="Content Placeholder 5"/>
          <p:cNvSpPr>
            <a:spLocks noGrp="1"/>
          </p:cNvSpPr>
          <p:nvPr>
            <p:ph sz="quarter" idx="4"/>
          </p:nvPr>
        </p:nvSpPr>
        <p:spPr/>
        <p:txBody>
          <a:bodyPr>
            <a:normAutofit lnSpcReduction="10000"/>
          </a:bodyPr>
          <a:lstStyle/>
          <a:p>
            <a:r>
              <a:rPr lang="en-US" dirty="0" smtClean="0"/>
              <a:t>Normality of residuals</a:t>
            </a:r>
          </a:p>
          <a:p>
            <a:pPr lvl="1"/>
            <a:r>
              <a:rPr lang="en-US" dirty="0" smtClean="0"/>
              <a:t>Look at scatterplot of residuals by group (what will be the mean?)</a:t>
            </a:r>
          </a:p>
          <a:p>
            <a:pPr lvl="1"/>
            <a:r>
              <a:rPr lang="en-US" dirty="0" smtClean="0"/>
              <a:t>Look at Q-Q plot of residuals by group</a:t>
            </a:r>
          </a:p>
          <a:p>
            <a:pPr lvl="1"/>
            <a:r>
              <a:rPr lang="en-US" dirty="0"/>
              <a:t>Look at </a:t>
            </a:r>
            <a:r>
              <a:rPr lang="en-US" dirty="0" err="1"/>
              <a:t>skewness</a:t>
            </a:r>
            <a:r>
              <a:rPr lang="en-US" dirty="0"/>
              <a:t>/kurtosis </a:t>
            </a:r>
            <a:r>
              <a:rPr lang="en-US" dirty="0" smtClean="0"/>
              <a:t>ratios by group</a:t>
            </a:r>
          </a:p>
          <a:p>
            <a:r>
              <a:rPr lang="en-US" dirty="0" smtClean="0"/>
              <a:t>Homogeneity of residuals variance</a:t>
            </a:r>
          </a:p>
          <a:p>
            <a:pPr lvl="1"/>
            <a:r>
              <a:rPr lang="en-US" dirty="0" smtClean="0"/>
              <a:t>Look at boxplots of residuals by group</a:t>
            </a:r>
          </a:p>
          <a:p>
            <a:pPr lvl="1"/>
            <a:r>
              <a:rPr lang="en-US" dirty="0"/>
              <a:t>Look at actual standard </a:t>
            </a:r>
            <a:r>
              <a:rPr lang="en-US" dirty="0" smtClean="0"/>
              <a:t>deviations by group</a:t>
            </a:r>
          </a:p>
          <a:p>
            <a:pPr lvl="1"/>
            <a:r>
              <a:rPr lang="en-US" dirty="0" smtClean="0"/>
              <a:t>Run </a:t>
            </a:r>
            <a:r>
              <a:rPr lang="en-US" dirty="0" err="1" smtClean="0"/>
              <a:t>levene</a:t>
            </a:r>
            <a:r>
              <a:rPr lang="en-US" dirty="0"/>
              <a:t> </a:t>
            </a:r>
            <a:r>
              <a:rPr lang="en-US" dirty="0" smtClean="0"/>
              <a:t>test</a:t>
            </a:r>
            <a:endParaRPr lang="en-US" dirty="0"/>
          </a:p>
        </p:txBody>
      </p:sp>
    </p:spTree>
    <p:extLst>
      <p:ext uri="{BB962C8B-B14F-4D97-AF65-F5344CB8AC3E}">
        <p14:creationId xmlns:p14="http://schemas.microsoft.com/office/powerpoint/2010/main" val="32476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0"/>
            <a:ext cx="8229600" cy="6096000"/>
          </a:xfrm>
        </p:spPr>
        <p:txBody>
          <a:bodyPr/>
          <a:lstStyle/>
          <a:p>
            <a:r>
              <a:rPr lang="en-US" dirty="0"/>
              <a:t>The plot of each sample's values against its mean (or its sample ID) will consist of vertical "stacks" of data points, one stack for each unique sample mean value. If the assumptions for the samples' population distributions are correct, the stacks should be about the same length. Outliers may appear as anomalous points in the </a:t>
            </a:r>
            <a:r>
              <a:rPr lang="en-US" dirty="0" smtClean="0"/>
              <a:t>graph</a:t>
            </a:r>
            <a:r>
              <a:rPr lang="en-US" dirty="0"/>
              <a:t>. </a:t>
            </a:r>
            <a:endParaRPr lang="en-US" dirty="0" smtClean="0"/>
          </a:p>
          <a:p>
            <a:r>
              <a:rPr lang="en-US" dirty="0" smtClean="0"/>
              <a:t>A </a:t>
            </a:r>
            <a:r>
              <a:rPr lang="en-US" dirty="0"/>
              <a:t>fan pattern like the profile of a megaphone, with a noticeable flare either to the right or to the left </a:t>
            </a:r>
            <a:r>
              <a:rPr lang="en-US" dirty="0" smtClean="0"/>
              <a:t>(</a:t>
            </a:r>
            <a:r>
              <a:rPr lang="en-US" dirty="0"/>
              <a:t>one or more of the "stacks" of data points is much longer than the others), suggests that the variance in the values increases in the direction the fan pattern widens (usually as the sample mean increases), and this in turn suggests that a transformation may be needed. </a:t>
            </a:r>
          </a:p>
        </p:txBody>
      </p:sp>
    </p:spTree>
    <p:extLst>
      <p:ext uri="{BB962C8B-B14F-4D97-AF65-F5344CB8AC3E}">
        <p14:creationId xmlns:p14="http://schemas.microsoft.com/office/powerpoint/2010/main" val="2965662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0"/>
            <a:ext cx="8229600" cy="6096000"/>
          </a:xfrm>
        </p:spPr>
        <p:txBody>
          <a:bodyPr/>
          <a:lstStyle/>
          <a:p>
            <a:pPr marL="0" indent="0">
              <a:buNone/>
            </a:pPr>
            <a:r>
              <a:rPr lang="en-US" dirty="0"/>
              <a:t>Side-by-side boxplots of the samples can also reveal lack of homogeneity of variances if some boxplots are much longer than others, and reveal suspected outliers.</a:t>
            </a:r>
          </a:p>
        </p:txBody>
      </p:sp>
      <p:pic>
        <p:nvPicPr>
          <p:cNvPr id="4" name="Picture 3" descr="oneway_anova_boxplo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600" y="1598083"/>
            <a:ext cx="8415867" cy="5259917"/>
          </a:xfrm>
          <a:prstGeom prst="rect">
            <a:avLst/>
          </a:prstGeom>
        </p:spPr>
      </p:pic>
    </p:spTree>
    <p:extLst>
      <p:ext uri="{BB962C8B-B14F-4D97-AF65-F5344CB8AC3E}">
        <p14:creationId xmlns:p14="http://schemas.microsoft.com/office/powerpoint/2010/main" val="1674153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444500"/>
            <a:ext cx="7772400" cy="4178300"/>
          </a:xfrm>
        </p:spPr>
        <p:txBody>
          <a:bodyPr anchor="ctr" anchorCtr="0">
            <a:normAutofit fontScale="92500" lnSpcReduction="10000"/>
          </a:bodyPr>
          <a:lstStyle/>
          <a:p>
            <a:pPr algn="ctr"/>
            <a:r>
              <a:rPr lang="en-US" sz="6600" dirty="0">
                <a:solidFill>
                  <a:schemeClr val="tx1"/>
                </a:solidFill>
                <a:latin typeface="Lobster Two"/>
                <a:cs typeface="Lobster Two"/>
              </a:rPr>
              <a:t>all models are</a:t>
            </a:r>
          </a:p>
          <a:p>
            <a:pPr algn="ctr"/>
            <a:r>
              <a:rPr lang="en-US" sz="6600" dirty="0">
                <a:solidFill>
                  <a:schemeClr val="tx1"/>
                </a:solidFill>
                <a:latin typeface="Noto Serif" charset="0"/>
                <a:ea typeface="Noto Serif" charset="0"/>
                <a:cs typeface="Noto Serif" charset="0"/>
              </a:rPr>
              <a:t>Wrong</a:t>
            </a:r>
          </a:p>
          <a:p>
            <a:pPr algn="ctr"/>
            <a:r>
              <a:rPr lang="en-US" sz="6600" dirty="0">
                <a:solidFill>
                  <a:schemeClr val="tx1"/>
                </a:solidFill>
                <a:latin typeface="Lobster Two"/>
                <a:cs typeface="Lobster Two"/>
              </a:rPr>
              <a:t>b</a:t>
            </a:r>
            <a:r>
              <a:rPr lang="en-US" sz="6600" dirty="0">
                <a:solidFill>
                  <a:schemeClr val="tx1"/>
                </a:solidFill>
                <a:latin typeface="Lobster Two"/>
                <a:cs typeface="Lobster Two"/>
              </a:rPr>
              <a:t>ut some are</a:t>
            </a:r>
          </a:p>
          <a:p>
            <a:pPr algn="ctr"/>
            <a:r>
              <a:rPr lang="en-US" sz="6600" dirty="0">
                <a:solidFill>
                  <a:schemeClr val="tx1"/>
                </a:solidFill>
                <a:latin typeface="Noto Serif" charset="0"/>
                <a:ea typeface="Noto Serif" charset="0"/>
                <a:cs typeface="Noto Serif" charset="0"/>
              </a:rPr>
              <a:t>Useful</a:t>
            </a:r>
            <a:endParaRPr lang="en-US" sz="6600" dirty="0">
              <a:solidFill>
                <a:schemeClr val="tx1"/>
              </a:solidFill>
              <a:latin typeface="Noto Serif" charset="0"/>
              <a:ea typeface="Noto Serif" charset="0"/>
              <a:cs typeface="Noto Serif" charset="0"/>
            </a:endParaRPr>
          </a:p>
        </p:txBody>
      </p:sp>
      <p:sp>
        <p:nvSpPr>
          <p:cNvPr id="2" name="TextBox 1"/>
          <p:cNvSpPr txBox="1"/>
          <p:nvPr/>
        </p:nvSpPr>
        <p:spPr>
          <a:xfrm>
            <a:off x="2246313" y="4724401"/>
            <a:ext cx="7772400" cy="646331"/>
          </a:xfrm>
          <a:prstGeom prst="rect">
            <a:avLst/>
          </a:prstGeom>
          <a:noFill/>
        </p:spPr>
        <p:txBody>
          <a:bodyPr wrap="square" rtlCol="0">
            <a:spAutoFit/>
          </a:bodyPr>
          <a:lstStyle/>
          <a:p>
            <a:pPr algn="ctr"/>
            <a:r>
              <a:rPr lang="en-US" dirty="0">
                <a:solidFill>
                  <a:prstClr val="white"/>
                </a:solidFill>
                <a:latin typeface="Lato" charset="0"/>
                <a:ea typeface="Lato" charset="0"/>
                <a:cs typeface="Lato" charset="0"/>
              </a:rPr>
              <a:t>George E. P. Box (1979). </a:t>
            </a:r>
            <a:r>
              <a:rPr lang="en-US" i="1" dirty="0">
                <a:solidFill>
                  <a:prstClr val="white"/>
                </a:solidFill>
                <a:latin typeface="Lato" charset="0"/>
                <a:ea typeface="Lato" charset="0"/>
                <a:cs typeface="Lato" charset="0"/>
              </a:rPr>
              <a:t>Robustness in the strategy of scientific </a:t>
            </a:r>
            <a:r>
              <a:rPr lang="en-US" i="1" dirty="0">
                <a:solidFill>
                  <a:prstClr val="white"/>
                </a:solidFill>
                <a:latin typeface="Lato" charset="0"/>
                <a:ea typeface="Lato" charset="0"/>
                <a:cs typeface="Lato" charset="0"/>
              </a:rPr>
              <a:t>model building. </a:t>
            </a:r>
            <a:r>
              <a:rPr lang="en-US" dirty="0">
                <a:solidFill>
                  <a:prstClr val="white"/>
                </a:solidFill>
                <a:latin typeface="Lato" charset="0"/>
                <a:ea typeface="Lato" charset="0"/>
                <a:cs typeface="Lato" charset="0"/>
              </a:rPr>
              <a:t>In Robustness in Statistics, pages 201-236. Academic </a:t>
            </a:r>
            <a:r>
              <a:rPr lang="en-US" dirty="0">
                <a:solidFill>
                  <a:prstClr val="white"/>
                </a:solidFill>
                <a:latin typeface="Lato" charset="0"/>
                <a:ea typeface="Lato" charset="0"/>
                <a:cs typeface="Lato" charset="0"/>
              </a:rPr>
              <a:t>Press.</a:t>
            </a:r>
          </a:p>
        </p:txBody>
      </p:sp>
      <p:sp>
        <p:nvSpPr>
          <p:cNvPr id="4" name="TextBox 3"/>
          <p:cNvSpPr txBox="1"/>
          <p:nvPr/>
        </p:nvSpPr>
        <p:spPr>
          <a:xfrm>
            <a:off x="1524001" y="6560158"/>
            <a:ext cx="7005053" cy="276999"/>
          </a:xfrm>
          <a:prstGeom prst="rect">
            <a:avLst/>
          </a:prstGeom>
          <a:noFill/>
        </p:spPr>
        <p:txBody>
          <a:bodyPr wrap="square" rtlCol="0">
            <a:spAutoFit/>
          </a:bodyPr>
          <a:lstStyle/>
          <a:p>
            <a:r>
              <a:rPr lang="en-US" sz="1200" dirty="0">
                <a:solidFill>
                  <a:prstClr val="white"/>
                </a:solidFill>
                <a:latin typeface="Lato" charset="0"/>
                <a:ea typeface="Lato" charset="0"/>
                <a:cs typeface="Lato" charset="0"/>
              </a:rPr>
              <a:t>http://</a:t>
            </a:r>
            <a:r>
              <a:rPr lang="en-US" sz="1200" dirty="0" err="1">
                <a:solidFill>
                  <a:prstClr val="white"/>
                </a:solidFill>
                <a:latin typeface="Lato" charset="0"/>
                <a:ea typeface="Lato" charset="0"/>
                <a:cs typeface="Lato" charset="0"/>
              </a:rPr>
              <a:t>www.dtic.mil</a:t>
            </a:r>
            <a:r>
              <a:rPr lang="en-US" sz="1200" dirty="0">
                <a:solidFill>
                  <a:prstClr val="white"/>
                </a:solidFill>
                <a:latin typeface="Lato" charset="0"/>
                <a:ea typeface="Lato" charset="0"/>
                <a:cs typeface="Lato" charset="0"/>
              </a:rPr>
              <a:t>/</a:t>
            </a:r>
            <a:r>
              <a:rPr lang="en-US" sz="1200" dirty="0" err="1">
                <a:solidFill>
                  <a:prstClr val="white"/>
                </a:solidFill>
                <a:latin typeface="Lato" charset="0"/>
                <a:ea typeface="Lato" charset="0"/>
                <a:cs typeface="Lato" charset="0"/>
              </a:rPr>
              <a:t>cgi</a:t>
            </a:r>
            <a:r>
              <a:rPr lang="en-US" sz="1200" dirty="0">
                <a:solidFill>
                  <a:prstClr val="white"/>
                </a:solidFill>
                <a:latin typeface="Lato" charset="0"/>
                <a:ea typeface="Lato" charset="0"/>
                <a:cs typeface="Lato" charset="0"/>
              </a:rPr>
              <a:t>-bin/</a:t>
            </a:r>
            <a:r>
              <a:rPr lang="en-US" sz="1200" dirty="0" err="1">
                <a:solidFill>
                  <a:prstClr val="white"/>
                </a:solidFill>
                <a:latin typeface="Lato" charset="0"/>
                <a:ea typeface="Lato" charset="0"/>
                <a:cs typeface="Lato" charset="0"/>
              </a:rPr>
              <a:t>GetTRDoc?Location</a:t>
            </a:r>
            <a:r>
              <a:rPr lang="en-US" sz="1200" dirty="0">
                <a:solidFill>
                  <a:prstClr val="white"/>
                </a:solidFill>
                <a:latin typeface="Lato" charset="0"/>
                <a:ea typeface="Lato" charset="0"/>
                <a:cs typeface="Lato" charset="0"/>
              </a:rPr>
              <a:t>=U2&amp;doc=</a:t>
            </a:r>
            <a:r>
              <a:rPr lang="en-US" sz="1200" dirty="0" err="1">
                <a:solidFill>
                  <a:prstClr val="white"/>
                </a:solidFill>
                <a:latin typeface="Lato" charset="0"/>
                <a:ea typeface="Lato" charset="0"/>
                <a:cs typeface="Lato" charset="0"/>
              </a:rPr>
              <a:t>GetTRDoc.pdf&amp;AD</a:t>
            </a:r>
            <a:r>
              <a:rPr lang="en-US" sz="1200" dirty="0">
                <a:solidFill>
                  <a:prstClr val="white"/>
                </a:solidFill>
                <a:latin typeface="Lato" charset="0"/>
                <a:ea typeface="Lato" charset="0"/>
                <a:cs typeface="Lato" charset="0"/>
              </a:rPr>
              <a:t>=</a:t>
            </a:r>
            <a:r>
              <a:rPr lang="en-US" sz="1200" dirty="0">
                <a:solidFill>
                  <a:prstClr val="white"/>
                </a:solidFill>
                <a:latin typeface="Lato" charset="0"/>
                <a:ea typeface="Lato" charset="0"/>
                <a:cs typeface="Lato" charset="0"/>
              </a:rPr>
              <a:t>ADA070213</a:t>
            </a:r>
            <a:endParaRPr lang="en-US" sz="1200" dirty="0">
              <a:solidFill>
                <a:prstClr val="white"/>
              </a:solidFill>
              <a:latin typeface="Lato" charset="0"/>
              <a:ea typeface="Lato" charset="0"/>
              <a:cs typeface="Lato" charset="0"/>
            </a:endParaRPr>
          </a:p>
        </p:txBody>
      </p:sp>
    </p:spTree>
    <p:extLst>
      <p:ext uri="{BB962C8B-B14F-4D97-AF65-F5344CB8AC3E}">
        <p14:creationId xmlns:p14="http://schemas.microsoft.com/office/powerpoint/2010/main" val="491231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Unequal variances, one-way</a:t>
            </a:r>
            <a:endParaRPr lang="en-US" dirty="0"/>
          </a:p>
        </p:txBody>
      </p:sp>
      <p:sp>
        <p:nvSpPr>
          <p:cNvPr id="3" name="Content Placeholder 2"/>
          <p:cNvSpPr>
            <a:spLocks noGrp="1"/>
          </p:cNvSpPr>
          <p:nvPr>
            <p:ph idx="1"/>
          </p:nvPr>
        </p:nvSpPr>
        <p:spPr/>
        <p:txBody>
          <a:bodyPr>
            <a:normAutofit/>
          </a:bodyPr>
          <a:lstStyle/>
          <a:p>
            <a:pPr marL="0" indent="0">
              <a:buNone/>
            </a:pPr>
            <a:r>
              <a:rPr lang="en-US" sz="1600" b="1" dirty="0" err="1">
                <a:solidFill>
                  <a:schemeClr val="accent3">
                    <a:lumMod val="75000"/>
                  </a:schemeClr>
                </a:solidFill>
                <a:latin typeface="Courier New"/>
                <a:cs typeface="Courier New"/>
              </a:rPr>
              <a:t>oneway.test</a:t>
            </a:r>
            <a:r>
              <a:rPr lang="en-US" sz="1600" b="1" dirty="0">
                <a:solidFill>
                  <a:schemeClr val="accent3">
                    <a:lumMod val="75000"/>
                  </a:schemeClr>
                </a:solidFill>
                <a:latin typeface="Courier New"/>
                <a:cs typeface="Courier New"/>
              </a:rPr>
              <a:t>(</a:t>
            </a:r>
            <a:r>
              <a:rPr lang="en-US" sz="1600" b="1" dirty="0" err="1">
                <a:solidFill>
                  <a:schemeClr val="accent3">
                    <a:lumMod val="75000"/>
                  </a:schemeClr>
                </a:solidFill>
                <a:latin typeface="Courier New"/>
                <a:cs typeface="Courier New"/>
              </a:rPr>
              <a:t>prop_given</a:t>
            </a:r>
            <a:r>
              <a:rPr lang="en-US" sz="1600" b="1" dirty="0">
                <a:solidFill>
                  <a:schemeClr val="accent3">
                    <a:lumMod val="75000"/>
                  </a:schemeClr>
                </a:solidFill>
                <a:latin typeface="Courier New"/>
                <a:cs typeface="Courier New"/>
              </a:rPr>
              <a:t> ~ </a:t>
            </a:r>
            <a:r>
              <a:rPr lang="en-US" sz="1600" b="1" dirty="0" err="1">
                <a:solidFill>
                  <a:schemeClr val="accent3">
                    <a:lumMod val="75000"/>
                  </a:schemeClr>
                </a:solidFill>
                <a:latin typeface="Courier New"/>
                <a:cs typeface="Courier New"/>
              </a:rPr>
              <a:t>age_group</a:t>
            </a:r>
            <a:r>
              <a:rPr lang="en-US" sz="1600" b="1" dirty="0">
                <a:solidFill>
                  <a:schemeClr val="accent3">
                    <a:lumMod val="75000"/>
                  </a:schemeClr>
                </a:solidFill>
                <a:latin typeface="Courier New"/>
                <a:cs typeface="Courier New"/>
              </a:rPr>
              <a:t>, data = givers)</a:t>
            </a:r>
          </a:p>
          <a:p>
            <a:pPr marL="0" indent="0">
              <a:buNone/>
            </a:pPr>
            <a:endParaRPr lang="en-US" sz="1600" b="1" dirty="0">
              <a:latin typeface="Courier New"/>
              <a:cs typeface="Courier New"/>
            </a:endParaRPr>
          </a:p>
          <a:p>
            <a:pPr marL="0" indent="0">
              <a:buNone/>
            </a:pPr>
            <a:r>
              <a:rPr lang="en-US" sz="1600" b="1" dirty="0">
                <a:latin typeface="Courier New"/>
                <a:cs typeface="Courier New"/>
              </a:rPr>
              <a:t>	One-way analysis of means (not assuming equal variances)</a:t>
            </a:r>
          </a:p>
          <a:p>
            <a:pPr marL="0" indent="0">
              <a:buNone/>
            </a:pPr>
            <a:endParaRPr lang="en-US" sz="1600" b="1" dirty="0">
              <a:latin typeface="Courier New"/>
              <a:cs typeface="Courier New"/>
            </a:endParaRPr>
          </a:p>
          <a:p>
            <a:pPr marL="0" indent="0">
              <a:buNone/>
            </a:pPr>
            <a:r>
              <a:rPr lang="en-US" sz="1600" b="1" dirty="0">
                <a:latin typeface="Courier New"/>
                <a:cs typeface="Courier New"/>
              </a:rPr>
              <a:t>data:  </a:t>
            </a:r>
            <a:r>
              <a:rPr lang="en-US" sz="1600" b="1" dirty="0" err="1">
                <a:latin typeface="Courier New"/>
                <a:cs typeface="Courier New"/>
              </a:rPr>
              <a:t>prop_given</a:t>
            </a:r>
            <a:r>
              <a:rPr lang="en-US" sz="1600" b="1" dirty="0">
                <a:latin typeface="Courier New"/>
                <a:cs typeface="Courier New"/>
              </a:rPr>
              <a:t> and </a:t>
            </a:r>
            <a:r>
              <a:rPr lang="en-US" sz="1600" b="1" dirty="0" err="1">
                <a:latin typeface="Courier New"/>
                <a:cs typeface="Courier New"/>
              </a:rPr>
              <a:t>age_group</a:t>
            </a:r>
            <a:endParaRPr lang="en-US" sz="1600" b="1" dirty="0">
              <a:latin typeface="Courier New"/>
              <a:cs typeface="Courier New"/>
            </a:endParaRPr>
          </a:p>
          <a:p>
            <a:pPr marL="0" indent="0">
              <a:buNone/>
            </a:pPr>
            <a:r>
              <a:rPr lang="en-US" sz="1600" b="1" dirty="0">
                <a:latin typeface="Courier New"/>
                <a:cs typeface="Courier New"/>
              </a:rPr>
              <a:t>F = 11.413, </a:t>
            </a:r>
            <a:r>
              <a:rPr lang="en-US" sz="1600" b="1" dirty="0" err="1">
                <a:latin typeface="Courier New"/>
                <a:cs typeface="Courier New"/>
              </a:rPr>
              <a:t>num</a:t>
            </a:r>
            <a:r>
              <a:rPr lang="en-US" sz="1600" b="1" dirty="0">
                <a:latin typeface="Courier New"/>
                <a:cs typeface="Courier New"/>
              </a:rPr>
              <a:t> </a:t>
            </a:r>
            <a:r>
              <a:rPr lang="en-US" sz="1600" b="1" dirty="0" err="1">
                <a:latin typeface="Courier New"/>
                <a:cs typeface="Courier New"/>
              </a:rPr>
              <a:t>df</a:t>
            </a:r>
            <a:r>
              <a:rPr lang="en-US" sz="1600" b="1" dirty="0">
                <a:latin typeface="Courier New"/>
                <a:cs typeface="Courier New"/>
              </a:rPr>
              <a:t> = 3.00, </a:t>
            </a:r>
            <a:r>
              <a:rPr lang="en-US" sz="1600" b="1" dirty="0" err="1">
                <a:latin typeface="Courier New"/>
                <a:cs typeface="Courier New"/>
              </a:rPr>
              <a:t>denom</a:t>
            </a:r>
            <a:r>
              <a:rPr lang="en-US" sz="1600" b="1" dirty="0">
                <a:latin typeface="Courier New"/>
                <a:cs typeface="Courier New"/>
              </a:rPr>
              <a:t> </a:t>
            </a:r>
            <a:r>
              <a:rPr lang="en-US" sz="1600" b="1" dirty="0" err="1">
                <a:latin typeface="Courier New"/>
                <a:cs typeface="Courier New"/>
              </a:rPr>
              <a:t>df</a:t>
            </a:r>
            <a:r>
              <a:rPr lang="en-US" sz="1600" b="1" dirty="0">
                <a:latin typeface="Courier New"/>
                <a:cs typeface="Courier New"/>
              </a:rPr>
              <a:t> = 174.57, p-value = 7.167e-07</a:t>
            </a:r>
          </a:p>
          <a:p>
            <a:pPr marL="0" indent="0">
              <a:buNone/>
            </a:pPr>
            <a:endParaRPr lang="en-US" sz="1600" b="1" dirty="0">
              <a:latin typeface="Courier New"/>
              <a:cs typeface="Courier New"/>
            </a:endParaRPr>
          </a:p>
          <a:p>
            <a:pPr marL="0" indent="0">
              <a:buNone/>
            </a:pPr>
            <a:endParaRPr lang="en-US" sz="1600" dirty="0"/>
          </a:p>
        </p:txBody>
      </p:sp>
      <p:pic>
        <p:nvPicPr>
          <p:cNvPr id="4" name="Picture 3"/>
          <p:cNvPicPr>
            <a:picLocks noChangeAspect="1"/>
          </p:cNvPicPr>
          <p:nvPr/>
        </p:nvPicPr>
        <p:blipFill>
          <a:blip r:embed="rId2"/>
          <a:stretch>
            <a:fillRect/>
          </a:stretch>
        </p:blipFill>
        <p:spPr>
          <a:xfrm>
            <a:off x="8534400" y="4809744"/>
            <a:ext cx="2133600" cy="2048256"/>
          </a:xfrm>
          <a:prstGeom prst="rect">
            <a:avLst/>
          </a:prstGeom>
        </p:spPr>
      </p:pic>
      <p:sp>
        <p:nvSpPr>
          <p:cNvPr id="6" name="Cloud Callout 5"/>
          <p:cNvSpPr/>
          <p:nvPr/>
        </p:nvSpPr>
        <p:spPr>
          <a:xfrm flipH="1">
            <a:off x="2209800" y="4318000"/>
            <a:ext cx="5829300" cy="1968500"/>
          </a:xfrm>
          <a:prstGeom prst="cloudCallout">
            <a:avLst>
              <a:gd name="adj1" fmla="val -60409"/>
              <a:gd name="adj2" fmla="val 2795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prstClr val="black"/>
                </a:solidFill>
                <a:latin typeface="Gill Sans"/>
                <a:cs typeface="Gill Sans"/>
              </a:rPr>
              <a:t>B. L. Welch (1951), On the comparison of several mean values: an alternative approach. </a:t>
            </a:r>
            <a:r>
              <a:rPr lang="en-US" i="1" dirty="0" err="1">
                <a:solidFill>
                  <a:prstClr val="black"/>
                </a:solidFill>
                <a:latin typeface="Gill Sans"/>
                <a:cs typeface="Gill Sans"/>
              </a:rPr>
              <a:t>Biometrika</a:t>
            </a:r>
            <a:r>
              <a:rPr lang="en-US" dirty="0">
                <a:solidFill>
                  <a:prstClr val="black"/>
                </a:solidFill>
                <a:latin typeface="Gill Sans"/>
                <a:cs typeface="Gill Sans"/>
              </a:rPr>
              <a:t>, </a:t>
            </a:r>
            <a:r>
              <a:rPr lang="en-US" b="1" dirty="0">
                <a:solidFill>
                  <a:prstClr val="black"/>
                </a:solidFill>
                <a:latin typeface="Gill Sans"/>
                <a:cs typeface="Gill Sans"/>
              </a:rPr>
              <a:t>38</a:t>
            </a:r>
            <a:r>
              <a:rPr lang="en-US" dirty="0">
                <a:solidFill>
                  <a:prstClr val="black"/>
                </a:solidFill>
                <a:latin typeface="Gill Sans"/>
                <a:cs typeface="Gill Sans"/>
              </a:rPr>
              <a:t>, 330–336.</a:t>
            </a:r>
          </a:p>
        </p:txBody>
      </p:sp>
    </p:spTree>
    <p:extLst>
      <p:ext uri="{BB962C8B-B14F-4D97-AF65-F5344CB8AC3E}">
        <p14:creationId xmlns:p14="http://schemas.microsoft.com/office/powerpoint/2010/main" val="2789902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Casella &amp; Berger (2001)</a:t>
            </a:r>
            <a:endParaRPr lang="en-US" dirty="0"/>
          </a:p>
        </p:txBody>
      </p:sp>
      <p:pic>
        <p:nvPicPr>
          <p:cNvPr id="4" name="Content Placeholder 3" descr="Screen Shot 2015-11-29 at 6.40.55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29403" b="35939"/>
          <a:stretch/>
        </p:blipFill>
        <p:spPr>
          <a:xfrm>
            <a:off x="1981200" y="1600200"/>
            <a:ext cx="8229600" cy="2870200"/>
          </a:xfrm>
        </p:spPr>
      </p:pic>
    </p:spTree>
    <p:extLst>
      <p:ext uri="{BB962C8B-B14F-4D97-AF65-F5344CB8AC3E}">
        <p14:creationId xmlns:p14="http://schemas.microsoft.com/office/powerpoint/2010/main" val="37142334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GB" dirty="0"/>
              <a:t>Why </a:t>
            </a:r>
            <a:r>
              <a:rPr lang="en-GB" dirty="0" smtClean="0"/>
              <a:t>do contrasts?</a:t>
            </a:r>
            <a:endParaRPr lang="en-GB" dirty="0"/>
          </a:p>
        </p:txBody>
      </p:sp>
      <p:sp>
        <p:nvSpPr>
          <p:cNvPr id="114691" name="Rectangle 3"/>
          <p:cNvSpPr>
            <a:spLocks noGrp="1" noChangeArrowheads="1"/>
          </p:cNvSpPr>
          <p:nvPr>
            <p:ph idx="1"/>
          </p:nvPr>
        </p:nvSpPr>
        <p:spPr/>
        <p:txBody>
          <a:bodyPr/>
          <a:lstStyle/>
          <a:p>
            <a:pPr eaLnBrk="1" hangingPunct="1"/>
            <a:r>
              <a:rPr lang="en-GB" dirty="0"/>
              <a:t>The </a:t>
            </a:r>
            <a:r>
              <a:rPr lang="en-GB" i="1" dirty="0"/>
              <a:t>F</a:t>
            </a:r>
            <a:r>
              <a:rPr lang="en-GB" dirty="0"/>
              <a:t>-ratio tells us only that the experiment was successful</a:t>
            </a:r>
          </a:p>
          <a:p>
            <a:pPr lvl="1" eaLnBrk="1" hangingPunct="1"/>
            <a:r>
              <a:rPr lang="en-GB" dirty="0"/>
              <a:t>i.e. group means were different</a:t>
            </a:r>
          </a:p>
          <a:p>
            <a:pPr eaLnBrk="1" hangingPunct="1"/>
            <a:r>
              <a:rPr lang="en-GB" dirty="0"/>
              <a:t>It does not tell us specifically which group means differ from which.</a:t>
            </a:r>
          </a:p>
          <a:p>
            <a:pPr eaLnBrk="1" hangingPunct="1"/>
            <a:r>
              <a:rPr lang="en-GB" dirty="0"/>
              <a:t>We need additional </a:t>
            </a:r>
            <a:r>
              <a:rPr lang="en-GB" dirty="0" smtClean="0"/>
              <a:t>contrasts </a:t>
            </a:r>
            <a:r>
              <a:rPr lang="en-GB" dirty="0"/>
              <a:t>to find out where the group differences lie.</a:t>
            </a:r>
          </a:p>
        </p:txBody>
      </p:sp>
    </p:spTree>
    <p:extLst>
      <p:ext uri="{BB962C8B-B14F-4D97-AF65-F5344CB8AC3E}">
        <p14:creationId xmlns:p14="http://schemas.microsoft.com/office/powerpoint/2010/main" val="2394092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4690"/>
                                        </p:tgtEl>
                                        <p:attrNameLst>
                                          <p:attrName>style.visibility</p:attrName>
                                        </p:attrNameLst>
                                      </p:cBhvr>
                                      <p:to>
                                        <p:strVal val="visible"/>
                                      </p:to>
                                    </p:set>
                                    <p:animEffect transition="in" filter="dissolve">
                                      <p:cBhvr>
                                        <p:cTn id="7" dur="500"/>
                                        <p:tgtEl>
                                          <p:spTgt spid="114690"/>
                                        </p:tgtEl>
                                      </p:cBhvr>
                                    </p:animEffect>
                                  </p:childTnLst>
                                </p:cTn>
                              </p:par>
                            </p:childTnLst>
                          </p:cTn>
                        </p:par>
                        <p:par>
                          <p:cTn id="8" fill="hold" nodeType="afterGroup">
                            <p:stCondLst>
                              <p:cond delay="500"/>
                            </p:stCondLst>
                            <p:childTnLst>
                              <p:par>
                                <p:cTn id="9" presetID="9" presetClass="entr" presetSubtype="0" fill="hold" grpId="0" nodeType="afterEffect">
                                  <p:stCondLst>
                                    <p:cond delay="1000"/>
                                  </p:stCondLst>
                                  <p:childTnLst>
                                    <p:set>
                                      <p:cBhvr>
                                        <p:cTn id="10" dur="1" fill="hold">
                                          <p:stCondLst>
                                            <p:cond delay="0"/>
                                          </p:stCondLst>
                                        </p:cTn>
                                        <p:tgtEl>
                                          <p:spTgt spid="114691">
                                            <p:txEl>
                                              <p:pRg st="0" end="0"/>
                                            </p:txEl>
                                          </p:spTgt>
                                        </p:tgtEl>
                                        <p:attrNameLst>
                                          <p:attrName>style.visibility</p:attrName>
                                        </p:attrNameLst>
                                      </p:cBhvr>
                                      <p:to>
                                        <p:strVal val="visible"/>
                                      </p:to>
                                    </p:set>
                                    <p:animEffect transition="in" filter="dissolve">
                                      <p:cBhvr>
                                        <p:cTn id="11" dur="500"/>
                                        <p:tgtEl>
                                          <p:spTgt spid="114691">
                                            <p:txEl>
                                              <p:pRg st="0" end="0"/>
                                            </p:txEl>
                                          </p:spTgt>
                                        </p:tgtEl>
                                      </p:cBhvr>
                                    </p:animEffect>
                                  </p:childTnLst>
                                </p:cTn>
                              </p:par>
                              <p:par>
                                <p:cTn id="12" presetID="9" presetClass="entr" presetSubtype="0" fill="hold" grpId="0" nodeType="withEffect">
                                  <p:stCondLst>
                                    <p:cond delay="1000"/>
                                  </p:stCondLst>
                                  <p:childTnLst>
                                    <p:set>
                                      <p:cBhvr>
                                        <p:cTn id="13" dur="1" fill="hold">
                                          <p:stCondLst>
                                            <p:cond delay="0"/>
                                          </p:stCondLst>
                                        </p:cTn>
                                        <p:tgtEl>
                                          <p:spTgt spid="114691">
                                            <p:txEl>
                                              <p:pRg st="1" end="1"/>
                                            </p:txEl>
                                          </p:spTgt>
                                        </p:tgtEl>
                                        <p:attrNameLst>
                                          <p:attrName>style.visibility</p:attrName>
                                        </p:attrNameLst>
                                      </p:cBhvr>
                                      <p:to>
                                        <p:strVal val="visible"/>
                                      </p:to>
                                    </p:set>
                                    <p:animEffect transition="in" filter="dissolve">
                                      <p:cBhvr>
                                        <p:cTn id="14" dur="500"/>
                                        <p:tgtEl>
                                          <p:spTgt spid="114691">
                                            <p:txEl>
                                              <p:pRg st="1" end="1"/>
                                            </p:txEl>
                                          </p:spTgt>
                                        </p:tgtEl>
                                      </p:cBhvr>
                                    </p:animEffect>
                                  </p:childTnLst>
                                </p:cTn>
                              </p:par>
                            </p:childTnLst>
                          </p:cTn>
                        </p:par>
                        <p:par>
                          <p:cTn id="15" fill="hold" nodeType="afterGroup">
                            <p:stCondLst>
                              <p:cond delay="2000"/>
                            </p:stCondLst>
                            <p:childTnLst>
                              <p:par>
                                <p:cTn id="16" presetID="9" presetClass="entr" presetSubtype="0" fill="hold" grpId="0" nodeType="afterEffect">
                                  <p:stCondLst>
                                    <p:cond delay="1000"/>
                                  </p:stCondLst>
                                  <p:childTnLst>
                                    <p:set>
                                      <p:cBhvr>
                                        <p:cTn id="17" dur="1" fill="hold">
                                          <p:stCondLst>
                                            <p:cond delay="0"/>
                                          </p:stCondLst>
                                        </p:cTn>
                                        <p:tgtEl>
                                          <p:spTgt spid="114691">
                                            <p:txEl>
                                              <p:pRg st="2" end="2"/>
                                            </p:txEl>
                                          </p:spTgt>
                                        </p:tgtEl>
                                        <p:attrNameLst>
                                          <p:attrName>style.visibility</p:attrName>
                                        </p:attrNameLst>
                                      </p:cBhvr>
                                      <p:to>
                                        <p:strVal val="visible"/>
                                      </p:to>
                                    </p:set>
                                    <p:animEffect transition="in" filter="dissolve">
                                      <p:cBhvr>
                                        <p:cTn id="18" dur="500"/>
                                        <p:tgtEl>
                                          <p:spTgt spid="114691">
                                            <p:txEl>
                                              <p:pRg st="2" end="2"/>
                                            </p:txEl>
                                          </p:spTgt>
                                        </p:tgtEl>
                                      </p:cBhvr>
                                    </p:animEffect>
                                  </p:childTnLst>
                                </p:cTn>
                              </p:par>
                            </p:childTnLst>
                          </p:cTn>
                        </p:par>
                        <p:par>
                          <p:cTn id="19" fill="hold" nodeType="afterGroup">
                            <p:stCondLst>
                              <p:cond delay="3500"/>
                            </p:stCondLst>
                            <p:childTnLst>
                              <p:par>
                                <p:cTn id="20" presetID="9" presetClass="entr" presetSubtype="0" fill="hold" grpId="0" nodeType="afterEffect">
                                  <p:stCondLst>
                                    <p:cond delay="1000"/>
                                  </p:stCondLst>
                                  <p:childTnLst>
                                    <p:set>
                                      <p:cBhvr>
                                        <p:cTn id="21" dur="1" fill="hold">
                                          <p:stCondLst>
                                            <p:cond delay="0"/>
                                          </p:stCondLst>
                                        </p:cTn>
                                        <p:tgtEl>
                                          <p:spTgt spid="114691">
                                            <p:txEl>
                                              <p:pRg st="3" end="3"/>
                                            </p:txEl>
                                          </p:spTgt>
                                        </p:tgtEl>
                                        <p:attrNameLst>
                                          <p:attrName>style.visibility</p:attrName>
                                        </p:attrNameLst>
                                      </p:cBhvr>
                                      <p:to>
                                        <p:strVal val="visible"/>
                                      </p:to>
                                    </p:set>
                                    <p:animEffect transition="in" filter="dissolve">
                                      <p:cBhvr>
                                        <p:cTn id="22" dur="500"/>
                                        <p:tgtEl>
                                          <p:spTgt spid="1146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utoUpdateAnimBg="0"/>
      <p:bldP spid="114691" grpId="0" build="p" autoUpdateAnimBg="0" advAuto="100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GB" dirty="0"/>
              <a:t>How?</a:t>
            </a:r>
          </a:p>
        </p:txBody>
      </p:sp>
      <p:sp>
        <p:nvSpPr>
          <p:cNvPr id="116739" name="Rectangle 3"/>
          <p:cNvSpPr>
            <a:spLocks noGrp="1" noChangeArrowheads="1"/>
          </p:cNvSpPr>
          <p:nvPr>
            <p:ph idx="1"/>
          </p:nvPr>
        </p:nvSpPr>
        <p:spPr/>
        <p:txBody>
          <a:bodyPr/>
          <a:lstStyle/>
          <a:p>
            <a:pPr eaLnBrk="1" hangingPunct="1"/>
            <a:r>
              <a:rPr lang="en-GB" sz="2800" dirty="0"/>
              <a:t>Multiple </a:t>
            </a:r>
            <a:r>
              <a:rPr lang="en-GB" sz="2800" i="1" dirty="0"/>
              <a:t>t</a:t>
            </a:r>
            <a:r>
              <a:rPr lang="en-GB" sz="2800" dirty="0"/>
              <a:t>-tests</a:t>
            </a:r>
          </a:p>
          <a:p>
            <a:pPr lvl="1" eaLnBrk="1" hangingPunct="1"/>
            <a:r>
              <a:rPr lang="en-GB" sz="2400" dirty="0"/>
              <a:t>We saw earlier that this is a bad idea</a:t>
            </a:r>
          </a:p>
          <a:p>
            <a:pPr eaLnBrk="1" hangingPunct="1"/>
            <a:r>
              <a:rPr lang="en-GB" sz="2800" dirty="0"/>
              <a:t>Orthogonal Contrasts/Comparisons</a:t>
            </a:r>
          </a:p>
          <a:p>
            <a:pPr lvl="1" eaLnBrk="1" hangingPunct="1"/>
            <a:r>
              <a:rPr lang="en-GB" sz="2400" dirty="0"/>
              <a:t>Hypothesis driven</a:t>
            </a:r>
          </a:p>
          <a:p>
            <a:pPr lvl="1" eaLnBrk="1" hangingPunct="1"/>
            <a:r>
              <a:rPr lang="en-GB" sz="2400" dirty="0"/>
              <a:t>Planned a priori</a:t>
            </a:r>
            <a:endParaRPr lang="en-GB" sz="2400" b="1" dirty="0">
              <a:solidFill>
                <a:srgbClr val="FFFF00"/>
              </a:solidFill>
            </a:endParaRPr>
          </a:p>
          <a:p>
            <a:pPr eaLnBrk="1" hangingPunct="1"/>
            <a:r>
              <a:rPr lang="en-GB" sz="2800" i="1" dirty="0"/>
              <a:t>Post Hoc</a:t>
            </a:r>
            <a:r>
              <a:rPr lang="en-GB" sz="2800" dirty="0"/>
              <a:t> Tests</a:t>
            </a:r>
          </a:p>
          <a:p>
            <a:pPr lvl="1" eaLnBrk="1" hangingPunct="1"/>
            <a:r>
              <a:rPr lang="en-GB" sz="2400" dirty="0"/>
              <a:t>Not Planned (no hypothesis)</a:t>
            </a:r>
          </a:p>
          <a:p>
            <a:pPr lvl="1" eaLnBrk="1" hangingPunct="1"/>
            <a:r>
              <a:rPr lang="en-GB" sz="2400" dirty="0"/>
              <a:t>Compare all pairs of means</a:t>
            </a:r>
          </a:p>
          <a:p>
            <a:pPr eaLnBrk="1" hangingPunct="1"/>
            <a:r>
              <a:rPr lang="en-GB" sz="2800" dirty="0"/>
              <a:t>Trend Analysis</a:t>
            </a:r>
          </a:p>
        </p:txBody>
      </p:sp>
    </p:spTree>
    <p:extLst>
      <p:ext uri="{BB962C8B-B14F-4D97-AF65-F5344CB8AC3E}">
        <p14:creationId xmlns:p14="http://schemas.microsoft.com/office/powerpoint/2010/main" val="3548422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6738"/>
                                        </p:tgtEl>
                                        <p:attrNameLst>
                                          <p:attrName>style.visibility</p:attrName>
                                        </p:attrNameLst>
                                      </p:cBhvr>
                                      <p:to>
                                        <p:strVal val="visible"/>
                                      </p:to>
                                    </p:set>
                                    <p:animEffect transition="in" filter="dissolve">
                                      <p:cBhvr>
                                        <p:cTn id="7" dur="500"/>
                                        <p:tgtEl>
                                          <p:spTgt spid="116738"/>
                                        </p:tgtEl>
                                      </p:cBhvr>
                                    </p:animEffect>
                                  </p:childTnLst>
                                </p:cTn>
                              </p:par>
                            </p:childTnLst>
                          </p:cTn>
                        </p:par>
                        <p:par>
                          <p:cTn id="8" fill="hold" nodeType="afterGroup">
                            <p:stCondLst>
                              <p:cond delay="500"/>
                            </p:stCondLst>
                            <p:childTnLst>
                              <p:par>
                                <p:cTn id="9" presetID="9" presetClass="entr" presetSubtype="0" fill="hold" grpId="0" nodeType="afterEffect">
                                  <p:stCondLst>
                                    <p:cond delay="2000"/>
                                  </p:stCondLst>
                                  <p:childTnLst>
                                    <p:set>
                                      <p:cBhvr>
                                        <p:cTn id="10" dur="1" fill="hold">
                                          <p:stCondLst>
                                            <p:cond delay="0"/>
                                          </p:stCondLst>
                                        </p:cTn>
                                        <p:tgtEl>
                                          <p:spTgt spid="116739">
                                            <p:txEl>
                                              <p:pRg st="0" end="0"/>
                                            </p:txEl>
                                          </p:spTgt>
                                        </p:tgtEl>
                                        <p:attrNameLst>
                                          <p:attrName>style.visibility</p:attrName>
                                        </p:attrNameLst>
                                      </p:cBhvr>
                                      <p:to>
                                        <p:strVal val="visible"/>
                                      </p:to>
                                    </p:set>
                                    <p:animEffect transition="in" filter="dissolve">
                                      <p:cBhvr>
                                        <p:cTn id="11" dur="500"/>
                                        <p:tgtEl>
                                          <p:spTgt spid="116739">
                                            <p:txEl>
                                              <p:pRg st="0" end="0"/>
                                            </p:txEl>
                                          </p:spTgt>
                                        </p:tgtEl>
                                      </p:cBhvr>
                                    </p:animEffect>
                                  </p:childTnLst>
                                </p:cTn>
                              </p:par>
                              <p:par>
                                <p:cTn id="12" presetID="9" presetClass="entr" presetSubtype="0" fill="hold" grpId="0" nodeType="withEffect">
                                  <p:stCondLst>
                                    <p:cond delay="2000"/>
                                  </p:stCondLst>
                                  <p:childTnLst>
                                    <p:set>
                                      <p:cBhvr>
                                        <p:cTn id="13" dur="1" fill="hold">
                                          <p:stCondLst>
                                            <p:cond delay="0"/>
                                          </p:stCondLst>
                                        </p:cTn>
                                        <p:tgtEl>
                                          <p:spTgt spid="116739">
                                            <p:txEl>
                                              <p:pRg st="1" end="1"/>
                                            </p:txEl>
                                          </p:spTgt>
                                        </p:tgtEl>
                                        <p:attrNameLst>
                                          <p:attrName>style.visibility</p:attrName>
                                        </p:attrNameLst>
                                      </p:cBhvr>
                                      <p:to>
                                        <p:strVal val="visible"/>
                                      </p:to>
                                    </p:set>
                                    <p:animEffect transition="in" filter="dissolve">
                                      <p:cBhvr>
                                        <p:cTn id="14" dur="500"/>
                                        <p:tgtEl>
                                          <p:spTgt spid="116739">
                                            <p:txEl>
                                              <p:pRg st="1" end="1"/>
                                            </p:txEl>
                                          </p:spTgt>
                                        </p:tgtEl>
                                      </p:cBhvr>
                                    </p:animEffect>
                                  </p:childTnLst>
                                </p:cTn>
                              </p:par>
                            </p:childTnLst>
                          </p:cTn>
                        </p:par>
                        <p:par>
                          <p:cTn id="15" fill="hold" nodeType="afterGroup">
                            <p:stCondLst>
                              <p:cond delay="3000"/>
                            </p:stCondLst>
                            <p:childTnLst>
                              <p:par>
                                <p:cTn id="16" presetID="9" presetClass="entr" presetSubtype="0" fill="hold" grpId="0" nodeType="afterEffect">
                                  <p:stCondLst>
                                    <p:cond delay="2000"/>
                                  </p:stCondLst>
                                  <p:childTnLst>
                                    <p:set>
                                      <p:cBhvr>
                                        <p:cTn id="17" dur="1" fill="hold">
                                          <p:stCondLst>
                                            <p:cond delay="0"/>
                                          </p:stCondLst>
                                        </p:cTn>
                                        <p:tgtEl>
                                          <p:spTgt spid="116739">
                                            <p:txEl>
                                              <p:pRg st="2" end="2"/>
                                            </p:txEl>
                                          </p:spTgt>
                                        </p:tgtEl>
                                        <p:attrNameLst>
                                          <p:attrName>style.visibility</p:attrName>
                                        </p:attrNameLst>
                                      </p:cBhvr>
                                      <p:to>
                                        <p:strVal val="visible"/>
                                      </p:to>
                                    </p:set>
                                    <p:animEffect transition="in" filter="dissolve">
                                      <p:cBhvr>
                                        <p:cTn id="18" dur="500"/>
                                        <p:tgtEl>
                                          <p:spTgt spid="116739">
                                            <p:txEl>
                                              <p:pRg st="2" end="2"/>
                                            </p:txEl>
                                          </p:spTgt>
                                        </p:tgtEl>
                                      </p:cBhvr>
                                    </p:animEffect>
                                  </p:childTnLst>
                                </p:cTn>
                              </p:par>
                              <p:par>
                                <p:cTn id="19" presetID="9" presetClass="entr" presetSubtype="0" fill="hold" grpId="0" nodeType="withEffect">
                                  <p:stCondLst>
                                    <p:cond delay="2000"/>
                                  </p:stCondLst>
                                  <p:childTnLst>
                                    <p:set>
                                      <p:cBhvr>
                                        <p:cTn id="20" dur="1" fill="hold">
                                          <p:stCondLst>
                                            <p:cond delay="0"/>
                                          </p:stCondLst>
                                        </p:cTn>
                                        <p:tgtEl>
                                          <p:spTgt spid="116739">
                                            <p:txEl>
                                              <p:pRg st="3" end="3"/>
                                            </p:txEl>
                                          </p:spTgt>
                                        </p:tgtEl>
                                        <p:attrNameLst>
                                          <p:attrName>style.visibility</p:attrName>
                                        </p:attrNameLst>
                                      </p:cBhvr>
                                      <p:to>
                                        <p:strVal val="visible"/>
                                      </p:to>
                                    </p:set>
                                    <p:animEffect transition="in" filter="dissolve">
                                      <p:cBhvr>
                                        <p:cTn id="21" dur="500"/>
                                        <p:tgtEl>
                                          <p:spTgt spid="116739">
                                            <p:txEl>
                                              <p:pRg st="3" end="3"/>
                                            </p:txEl>
                                          </p:spTgt>
                                        </p:tgtEl>
                                      </p:cBhvr>
                                    </p:animEffect>
                                  </p:childTnLst>
                                </p:cTn>
                              </p:par>
                              <p:par>
                                <p:cTn id="22" presetID="9" presetClass="entr" presetSubtype="0" fill="hold" grpId="0" nodeType="withEffect">
                                  <p:stCondLst>
                                    <p:cond delay="2000"/>
                                  </p:stCondLst>
                                  <p:childTnLst>
                                    <p:set>
                                      <p:cBhvr>
                                        <p:cTn id="23" dur="1" fill="hold">
                                          <p:stCondLst>
                                            <p:cond delay="0"/>
                                          </p:stCondLst>
                                        </p:cTn>
                                        <p:tgtEl>
                                          <p:spTgt spid="116739">
                                            <p:txEl>
                                              <p:pRg st="4" end="4"/>
                                            </p:txEl>
                                          </p:spTgt>
                                        </p:tgtEl>
                                        <p:attrNameLst>
                                          <p:attrName>style.visibility</p:attrName>
                                        </p:attrNameLst>
                                      </p:cBhvr>
                                      <p:to>
                                        <p:strVal val="visible"/>
                                      </p:to>
                                    </p:set>
                                    <p:animEffect transition="in" filter="dissolve">
                                      <p:cBhvr>
                                        <p:cTn id="24" dur="500"/>
                                        <p:tgtEl>
                                          <p:spTgt spid="116739">
                                            <p:txEl>
                                              <p:pRg st="4" end="4"/>
                                            </p:txEl>
                                          </p:spTgt>
                                        </p:tgtEl>
                                      </p:cBhvr>
                                    </p:animEffect>
                                  </p:childTnLst>
                                </p:cTn>
                              </p:par>
                            </p:childTnLst>
                          </p:cTn>
                        </p:par>
                        <p:par>
                          <p:cTn id="25" fill="hold" nodeType="afterGroup">
                            <p:stCondLst>
                              <p:cond delay="5500"/>
                            </p:stCondLst>
                            <p:childTnLst>
                              <p:par>
                                <p:cTn id="26" presetID="9" presetClass="entr" presetSubtype="0" fill="hold" grpId="0" nodeType="afterEffect">
                                  <p:stCondLst>
                                    <p:cond delay="2000"/>
                                  </p:stCondLst>
                                  <p:childTnLst>
                                    <p:set>
                                      <p:cBhvr>
                                        <p:cTn id="27" dur="1" fill="hold">
                                          <p:stCondLst>
                                            <p:cond delay="0"/>
                                          </p:stCondLst>
                                        </p:cTn>
                                        <p:tgtEl>
                                          <p:spTgt spid="116739">
                                            <p:txEl>
                                              <p:pRg st="5" end="5"/>
                                            </p:txEl>
                                          </p:spTgt>
                                        </p:tgtEl>
                                        <p:attrNameLst>
                                          <p:attrName>style.visibility</p:attrName>
                                        </p:attrNameLst>
                                      </p:cBhvr>
                                      <p:to>
                                        <p:strVal val="visible"/>
                                      </p:to>
                                    </p:set>
                                    <p:animEffect transition="in" filter="dissolve">
                                      <p:cBhvr>
                                        <p:cTn id="28" dur="500"/>
                                        <p:tgtEl>
                                          <p:spTgt spid="116739">
                                            <p:txEl>
                                              <p:pRg st="5" end="5"/>
                                            </p:txEl>
                                          </p:spTgt>
                                        </p:tgtEl>
                                      </p:cBhvr>
                                    </p:animEffect>
                                  </p:childTnLst>
                                </p:cTn>
                              </p:par>
                              <p:par>
                                <p:cTn id="29" presetID="9" presetClass="entr" presetSubtype="0" fill="hold" grpId="0" nodeType="withEffect">
                                  <p:stCondLst>
                                    <p:cond delay="2000"/>
                                  </p:stCondLst>
                                  <p:childTnLst>
                                    <p:set>
                                      <p:cBhvr>
                                        <p:cTn id="30" dur="1" fill="hold">
                                          <p:stCondLst>
                                            <p:cond delay="0"/>
                                          </p:stCondLst>
                                        </p:cTn>
                                        <p:tgtEl>
                                          <p:spTgt spid="116739">
                                            <p:txEl>
                                              <p:pRg st="6" end="6"/>
                                            </p:txEl>
                                          </p:spTgt>
                                        </p:tgtEl>
                                        <p:attrNameLst>
                                          <p:attrName>style.visibility</p:attrName>
                                        </p:attrNameLst>
                                      </p:cBhvr>
                                      <p:to>
                                        <p:strVal val="visible"/>
                                      </p:to>
                                    </p:set>
                                    <p:animEffect transition="in" filter="dissolve">
                                      <p:cBhvr>
                                        <p:cTn id="31" dur="500"/>
                                        <p:tgtEl>
                                          <p:spTgt spid="116739">
                                            <p:txEl>
                                              <p:pRg st="6" end="6"/>
                                            </p:txEl>
                                          </p:spTgt>
                                        </p:tgtEl>
                                      </p:cBhvr>
                                    </p:animEffect>
                                  </p:childTnLst>
                                </p:cTn>
                              </p:par>
                              <p:par>
                                <p:cTn id="32" presetID="9" presetClass="entr" presetSubtype="0" fill="hold" grpId="0" nodeType="withEffect">
                                  <p:stCondLst>
                                    <p:cond delay="2000"/>
                                  </p:stCondLst>
                                  <p:childTnLst>
                                    <p:set>
                                      <p:cBhvr>
                                        <p:cTn id="33" dur="1" fill="hold">
                                          <p:stCondLst>
                                            <p:cond delay="0"/>
                                          </p:stCondLst>
                                        </p:cTn>
                                        <p:tgtEl>
                                          <p:spTgt spid="116739">
                                            <p:txEl>
                                              <p:pRg st="7" end="7"/>
                                            </p:txEl>
                                          </p:spTgt>
                                        </p:tgtEl>
                                        <p:attrNameLst>
                                          <p:attrName>style.visibility</p:attrName>
                                        </p:attrNameLst>
                                      </p:cBhvr>
                                      <p:to>
                                        <p:strVal val="visible"/>
                                      </p:to>
                                    </p:set>
                                    <p:animEffect transition="in" filter="dissolve">
                                      <p:cBhvr>
                                        <p:cTn id="34" dur="500"/>
                                        <p:tgtEl>
                                          <p:spTgt spid="116739">
                                            <p:txEl>
                                              <p:pRg st="7" end="7"/>
                                            </p:txEl>
                                          </p:spTgt>
                                        </p:tgtEl>
                                      </p:cBhvr>
                                    </p:animEffect>
                                  </p:childTnLst>
                                </p:cTn>
                              </p:par>
                            </p:childTnLst>
                          </p:cTn>
                        </p:par>
                        <p:par>
                          <p:cTn id="35" fill="hold" nodeType="afterGroup">
                            <p:stCondLst>
                              <p:cond delay="8000"/>
                            </p:stCondLst>
                            <p:childTnLst>
                              <p:par>
                                <p:cTn id="36" presetID="9" presetClass="entr" presetSubtype="0" fill="hold" grpId="0" nodeType="afterEffect">
                                  <p:stCondLst>
                                    <p:cond delay="2000"/>
                                  </p:stCondLst>
                                  <p:childTnLst>
                                    <p:set>
                                      <p:cBhvr>
                                        <p:cTn id="37" dur="1" fill="hold">
                                          <p:stCondLst>
                                            <p:cond delay="0"/>
                                          </p:stCondLst>
                                        </p:cTn>
                                        <p:tgtEl>
                                          <p:spTgt spid="116739">
                                            <p:txEl>
                                              <p:pRg st="8" end="8"/>
                                            </p:txEl>
                                          </p:spTgt>
                                        </p:tgtEl>
                                        <p:attrNameLst>
                                          <p:attrName>style.visibility</p:attrName>
                                        </p:attrNameLst>
                                      </p:cBhvr>
                                      <p:to>
                                        <p:strVal val="visible"/>
                                      </p:to>
                                    </p:set>
                                    <p:animEffect transition="in" filter="dissolve">
                                      <p:cBhvr>
                                        <p:cTn id="38" dur="500"/>
                                        <p:tgtEl>
                                          <p:spTgt spid="1167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utoUpdateAnimBg="0"/>
      <p:bldP spid="116739" grpId="0" build="p" autoUpdateAnimBg="0" advAuto="200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GB" dirty="0"/>
              <a:t>Planned Contrasts</a:t>
            </a:r>
          </a:p>
        </p:txBody>
      </p:sp>
      <p:sp>
        <p:nvSpPr>
          <p:cNvPr id="118787" name="Rectangle 3"/>
          <p:cNvSpPr>
            <a:spLocks noGrp="1" noChangeArrowheads="1"/>
          </p:cNvSpPr>
          <p:nvPr>
            <p:ph idx="1"/>
          </p:nvPr>
        </p:nvSpPr>
        <p:spPr/>
        <p:txBody>
          <a:bodyPr/>
          <a:lstStyle/>
          <a:p>
            <a:pPr eaLnBrk="1" hangingPunct="1">
              <a:lnSpc>
                <a:spcPct val="90000"/>
              </a:lnSpc>
            </a:pPr>
            <a:r>
              <a:rPr lang="en-GB" sz="2800" dirty="0"/>
              <a:t>Basic Idea:</a:t>
            </a:r>
          </a:p>
          <a:p>
            <a:pPr lvl="1" eaLnBrk="1" hangingPunct="1">
              <a:lnSpc>
                <a:spcPct val="90000"/>
              </a:lnSpc>
            </a:pPr>
            <a:r>
              <a:rPr lang="en-GB" sz="2400" dirty="0"/>
              <a:t>The variability explained by the Model </a:t>
            </a:r>
            <a:r>
              <a:rPr lang="en-GB" sz="2400" dirty="0"/>
              <a:t>(Model sums of squares) is </a:t>
            </a:r>
            <a:r>
              <a:rPr lang="en-GB" sz="2400" dirty="0"/>
              <a:t>due to</a:t>
            </a:r>
            <a:r>
              <a:rPr lang="en-GB" sz="2400" b="1" dirty="0"/>
              <a:t> </a:t>
            </a:r>
            <a:r>
              <a:rPr lang="en-GB" sz="2400" dirty="0"/>
              <a:t>participants being assigned to different groups.</a:t>
            </a:r>
          </a:p>
          <a:p>
            <a:pPr lvl="1" eaLnBrk="1" hangingPunct="1">
              <a:lnSpc>
                <a:spcPct val="90000"/>
              </a:lnSpc>
            </a:pPr>
            <a:r>
              <a:rPr lang="en-GB" sz="2400" dirty="0"/>
              <a:t>This variability can be broken down further to test specific hypotheses about which groups might differ. </a:t>
            </a:r>
          </a:p>
          <a:p>
            <a:pPr lvl="1" eaLnBrk="1" hangingPunct="1">
              <a:lnSpc>
                <a:spcPct val="90000"/>
              </a:lnSpc>
            </a:pPr>
            <a:r>
              <a:rPr lang="en-GB" sz="2400" dirty="0"/>
              <a:t>We break down the variance according to hypotheses made </a:t>
            </a:r>
            <a:r>
              <a:rPr lang="en-GB" sz="2400" i="1" dirty="0"/>
              <a:t>a priori </a:t>
            </a:r>
            <a:r>
              <a:rPr lang="en-GB" sz="2400" dirty="0"/>
              <a:t>(before the experiment).</a:t>
            </a:r>
          </a:p>
          <a:p>
            <a:pPr marL="274320" lvl="1" indent="0">
              <a:lnSpc>
                <a:spcPct val="90000"/>
              </a:lnSpc>
              <a:buNone/>
            </a:pPr>
            <a:endParaRPr lang="en-GB" sz="2400" dirty="0"/>
          </a:p>
        </p:txBody>
      </p:sp>
    </p:spTree>
    <p:extLst>
      <p:ext uri="{BB962C8B-B14F-4D97-AF65-F5344CB8AC3E}">
        <p14:creationId xmlns:p14="http://schemas.microsoft.com/office/powerpoint/2010/main" val="2128250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dissolve">
                                      <p:cBhvr>
                                        <p:cTn id="7" dur="500"/>
                                        <p:tgtEl>
                                          <p:spTgt spid="118786"/>
                                        </p:tgtEl>
                                      </p:cBhvr>
                                    </p:animEffect>
                                  </p:childTnLst>
                                </p:cTn>
                              </p:par>
                            </p:childTnLst>
                          </p:cTn>
                        </p:par>
                        <p:par>
                          <p:cTn id="8" fill="hold" nodeType="afterGroup">
                            <p:stCondLst>
                              <p:cond delay="500"/>
                            </p:stCondLst>
                            <p:childTnLst>
                              <p:par>
                                <p:cTn id="9" presetID="9" presetClass="entr" presetSubtype="0" fill="hold" grpId="0" nodeType="afterEffect">
                                  <p:stCondLst>
                                    <p:cond delay="3000"/>
                                  </p:stCondLst>
                                  <p:childTnLst>
                                    <p:set>
                                      <p:cBhvr>
                                        <p:cTn id="10" dur="1" fill="hold">
                                          <p:stCondLst>
                                            <p:cond delay="0"/>
                                          </p:stCondLst>
                                        </p:cTn>
                                        <p:tgtEl>
                                          <p:spTgt spid="118787">
                                            <p:txEl>
                                              <p:pRg st="0" end="0"/>
                                            </p:txEl>
                                          </p:spTgt>
                                        </p:tgtEl>
                                        <p:attrNameLst>
                                          <p:attrName>style.visibility</p:attrName>
                                        </p:attrNameLst>
                                      </p:cBhvr>
                                      <p:to>
                                        <p:strVal val="visible"/>
                                      </p:to>
                                    </p:set>
                                    <p:animEffect transition="in" filter="dissolve">
                                      <p:cBhvr>
                                        <p:cTn id="11" dur="500"/>
                                        <p:tgtEl>
                                          <p:spTgt spid="118787">
                                            <p:txEl>
                                              <p:pRg st="0" end="0"/>
                                            </p:txEl>
                                          </p:spTgt>
                                        </p:tgtEl>
                                      </p:cBhvr>
                                    </p:animEffect>
                                  </p:childTnLst>
                                </p:cTn>
                              </p:par>
                            </p:childTnLst>
                          </p:cTn>
                        </p:par>
                        <p:par>
                          <p:cTn id="12" fill="hold" nodeType="afterGroup">
                            <p:stCondLst>
                              <p:cond delay="4000"/>
                            </p:stCondLst>
                            <p:childTnLst>
                              <p:par>
                                <p:cTn id="13" presetID="9" presetClass="entr" presetSubtype="0" fill="hold" grpId="0" nodeType="afterEffect">
                                  <p:stCondLst>
                                    <p:cond delay="3000"/>
                                  </p:stCondLst>
                                  <p:childTnLst>
                                    <p:set>
                                      <p:cBhvr>
                                        <p:cTn id="14" dur="1" fill="hold">
                                          <p:stCondLst>
                                            <p:cond delay="0"/>
                                          </p:stCondLst>
                                        </p:cTn>
                                        <p:tgtEl>
                                          <p:spTgt spid="118787">
                                            <p:txEl>
                                              <p:pRg st="1" end="1"/>
                                            </p:txEl>
                                          </p:spTgt>
                                        </p:tgtEl>
                                        <p:attrNameLst>
                                          <p:attrName>style.visibility</p:attrName>
                                        </p:attrNameLst>
                                      </p:cBhvr>
                                      <p:to>
                                        <p:strVal val="visible"/>
                                      </p:to>
                                    </p:set>
                                    <p:animEffect transition="in" filter="dissolve">
                                      <p:cBhvr>
                                        <p:cTn id="15" dur="500"/>
                                        <p:tgtEl>
                                          <p:spTgt spid="118787">
                                            <p:txEl>
                                              <p:pRg st="1" end="1"/>
                                            </p:txEl>
                                          </p:spTgt>
                                        </p:tgtEl>
                                      </p:cBhvr>
                                    </p:animEffect>
                                  </p:childTnLst>
                                </p:cTn>
                              </p:par>
                            </p:childTnLst>
                          </p:cTn>
                        </p:par>
                        <p:par>
                          <p:cTn id="16" fill="hold" nodeType="afterGroup">
                            <p:stCondLst>
                              <p:cond delay="7500"/>
                            </p:stCondLst>
                            <p:childTnLst>
                              <p:par>
                                <p:cTn id="17" presetID="9" presetClass="entr" presetSubtype="0" fill="hold" grpId="0" nodeType="afterEffect">
                                  <p:stCondLst>
                                    <p:cond delay="3000"/>
                                  </p:stCondLst>
                                  <p:childTnLst>
                                    <p:set>
                                      <p:cBhvr>
                                        <p:cTn id="18" dur="1" fill="hold">
                                          <p:stCondLst>
                                            <p:cond delay="0"/>
                                          </p:stCondLst>
                                        </p:cTn>
                                        <p:tgtEl>
                                          <p:spTgt spid="118787">
                                            <p:txEl>
                                              <p:pRg st="2" end="2"/>
                                            </p:txEl>
                                          </p:spTgt>
                                        </p:tgtEl>
                                        <p:attrNameLst>
                                          <p:attrName>style.visibility</p:attrName>
                                        </p:attrNameLst>
                                      </p:cBhvr>
                                      <p:to>
                                        <p:strVal val="visible"/>
                                      </p:to>
                                    </p:set>
                                    <p:animEffect transition="in" filter="dissolve">
                                      <p:cBhvr>
                                        <p:cTn id="19" dur="500"/>
                                        <p:tgtEl>
                                          <p:spTgt spid="118787">
                                            <p:txEl>
                                              <p:pRg st="2" end="2"/>
                                            </p:txEl>
                                          </p:spTgt>
                                        </p:tgtEl>
                                      </p:cBhvr>
                                    </p:animEffect>
                                  </p:childTnLst>
                                </p:cTn>
                              </p:par>
                            </p:childTnLst>
                          </p:cTn>
                        </p:par>
                        <p:par>
                          <p:cTn id="20" fill="hold" nodeType="afterGroup">
                            <p:stCondLst>
                              <p:cond delay="11000"/>
                            </p:stCondLst>
                            <p:childTnLst>
                              <p:par>
                                <p:cTn id="21" presetID="9" presetClass="entr" presetSubtype="0" fill="hold" grpId="0" nodeType="afterEffect">
                                  <p:stCondLst>
                                    <p:cond delay="3000"/>
                                  </p:stCondLst>
                                  <p:childTnLst>
                                    <p:set>
                                      <p:cBhvr>
                                        <p:cTn id="22" dur="1" fill="hold">
                                          <p:stCondLst>
                                            <p:cond delay="0"/>
                                          </p:stCondLst>
                                        </p:cTn>
                                        <p:tgtEl>
                                          <p:spTgt spid="118787">
                                            <p:txEl>
                                              <p:pRg st="3" end="3"/>
                                            </p:txEl>
                                          </p:spTgt>
                                        </p:tgtEl>
                                        <p:attrNameLst>
                                          <p:attrName>style.visibility</p:attrName>
                                        </p:attrNameLst>
                                      </p:cBhvr>
                                      <p:to>
                                        <p:strVal val="visible"/>
                                      </p:to>
                                    </p:set>
                                    <p:animEffect transition="in" filter="dissolve">
                                      <p:cBhvr>
                                        <p:cTn id="23" dur="500"/>
                                        <p:tgtEl>
                                          <p:spTgt spid="1187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utoUpdateAnimBg="0"/>
      <p:bldP spid="118787" grpId="0" build="p" bldLvl="2" autoUpdateAnimBg="0" advAuto="300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Contrasts</a:t>
            </a:r>
            <a:endParaRPr lang="en-US" dirty="0"/>
          </a:p>
        </p:txBody>
      </p:sp>
      <p:sp>
        <p:nvSpPr>
          <p:cNvPr id="3" name="Content Placeholder 2"/>
          <p:cNvSpPr>
            <a:spLocks noGrp="1"/>
          </p:cNvSpPr>
          <p:nvPr>
            <p:ph idx="1"/>
          </p:nvPr>
        </p:nvSpPr>
        <p:spPr/>
        <p:txBody>
          <a:bodyPr>
            <a:normAutofit/>
          </a:bodyPr>
          <a:lstStyle/>
          <a:p>
            <a:r>
              <a:rPr lang="en-US" dirty="0" smtClean="0"/>
              <a:t>Let </a:t>
            </a:r>
            <a:r>
              <a:rPr lang="en-US" b="1" i="1" dirty="0" smtClean="0"/>
              <a:t>t = (t</a:t>
            </a:r>
            <a:r>
              <a:rPr lang="en-US" b="1" i="1" baseline="-25000" dirty="0" smtClean="0"/>
              <a:t>1</a:t>
            </a:r>
            <a:r>
              <a:rPr lang="en-US" b="1" i="1" dirty="0" smtClean="0"/>
              <a:t>, …, </a:t>
            </a:r>
            <a:r>
              <a:rPr lang="en-US" b="1" i="1" dirty="0" err="1" smtClean="0"/>
              <a:t>t</a:t>
            </a:r>
            <a:r>
              <a:rPr lang="en-US" b="1" i="1" baseline="-25000" dirty="0" err="1" smtClean="0"/>
              <a:t>k</a:t>
            </a:r>
            <a:r>
              <a:rPr lang="en-US" b="1" i="1" dirty="0" smtClean="0"/>
              <a:t>) </a:t>
            </a:r>
            <a:r>
              <a:rPr lang="en-US" dirty="0" smtClean="0"/>
              <a:t>be a set of variables, either parameters or statistics, and let </a:t>
            </a:r>
            <a:r>
              <a:rPr lang="en-US" b="1" i="1" dirty="0" smtClean="0"/>
              <a:t>a = (a</a:t>
            </a:r>
            <a:r>
              <a:rPr lang="en-US" b="1" i="1" baseline="-25000" dirty="0" smtClean="0"/>
              <a:t>1</a:t>
            </a:r>
            <a:r>
              <a:rPr lang="en-US" b="1" i="1" dirty="0"/>
              <a:t>, …, </a:t>
            </a:r>
            <a:r>
              <a:rPr lang="en-US" b="1" i="1" dirty="0" err="1" smtClean="0"/>
              <a:t>a</a:t>
            </a:r>
            <a:r>
              <a:rPr lang="en-US" b="1" i="1" baseline="-25000" dirty="0" err="1" smtClean="0"/>
              <a:t>k</a:t>
            </a:r>
            <a:r>
              <a:rPr lang="en-US" b="1" i="1" dirty="0"/>
              <a:t>) </a:t>
            </a:r>
            <a:r>
              <a:rPr lang="en-US" dirty="0" smtClean="0"/>
              <a:t>be known as constants. The function:</a:t>
            </a:r>
          </a:p>
          <a:p>
            <a:endParaRPr lang="en-US" dirty="0"/>
          </a:p>
          <a:p>
            <a:endParaRPr lang="en-US" dirty="0" smtClean="0"/>
          </a:p>
          <a:p>
            <a:pPr marL="0" indent="0">
              <a:buNone/>
            </a:pPr>
            <a:endParaRPr lang="en-US" dirty="0" smtClean="0"/>
          </a:p>
          <a:p>
            <a:r>
              <a:rPr lang="en-US" dirty="0" smtClean="0"/>
              <a:t>If </a:t>
            </a:r>
            <a:r>
              <a:rPr lang="en-US" b="1" i="1" dirty="0" smtClean="0"/>
              <a:t>a</a:t>
            </a:r>
            <a:r>
              <a:rPr lang="en-US" dirty="0" smtClean="0"/>
              <a:t> linear combination of </a:t>
            </a:r>
            <a:r>
              <a:rPr lang="en-US" b="1" i="1" dirty="0" smtClean="0"/>
              <a:t>t</a:t>
            </a:r>
            <a:r>
              <a:rPr lang="en-US" b="1" i="1" baseline="-25000" dirty="0" smtClean="0"/>
              <a:t>i</a:t>
            </a:r>
            <a:r>
              <a:rPr lang="en-US" b="1" i="1" dirty="0" smtClean="0"/>
              <a:t>s</a:t>
            </a:r>
            <a:r>
              <a:rPr lang="en-US" dirty="0" smtClean="0"/>
              <a:t>; if </a:t>
            </a:r>
          </a:p>
          <a:p>
            <a:endParaRPr lang="en-US" dirty="0"/>
          </a:p>
          <a:p>
            <a:endParaRPr lang="en-US" dirty="0" smtClean="0"/>
          </a:p>
          <a:p>
            <a:endParaRPr lang="en-US" dirty="0"/>
          </a:p>
          <a:p>
            <a:r>
              <a:rPr lang="en-US" dirty="0" smtClean="0"/>
              <a:t>Then it is called a </a:t>
            </a:r>
            <a:r>
              <a:rPr lang="en-US" b="1" dirty="0" smtClean="0">
                <a:solidFill>
                  <a:schemeClr val="accent3">
                    <a:lumMod val="75000"/>
                  </a:schemeClr>
                </a:solidFill>
                <a:latin typeface="Lobster Two"/>
                <a:cs typeface="Lobster Two"/>
              </a:rPr>
              <a:t>contrast</a:t>
            </a:r>
            <a:r>
              <a:rPr lang="en-US" dirty="0" smtClean="0"/>
              <a:t>.</a:t>
            </a:r>
            <a:endParaRPr lang="en-US" dirty="0"/>
          </a:p>
        </p:txBody>
      </p:sp>
      <p:pic>
        <p:nvPicPr>
          <p:cNvPr id="5" name="Picture 4"/>
          <p:cNvPicPr>
            <a:picLocks noChangeAspect="1"/>
          </p:cNvPicPr>
          <p:nvPr/>
        </p:nvPicPr>
        <p:blipFill>
          <a:blip r:embed="rId2"/>
          <a:stretch>
            <a:fillRect/>
          </a:stretch>
        </p:blipFill>
        <p:spPr>
          <a:xfrm>
            <a:off x="5405967" y="2641600"/>
            <a:ext cx="1384300" cy="1346200"/>
          </a:xfrm>
          <a:prstGeom prst="rect">
            <a:avLst/>
          </a:prstGeom>
        </p:spPr>
      </p:pic>
      <p:pic>
        <p:nvPicPr>
          <p:cNvPr id="6" name="Picture 5"/>
          <p:cNvPicPr>
            <a:picLocks noChangeAspect="1"/>
          </p:cNvPicPr>
          <p:nvPr/>
        </p:nvPicPr>
        <p:blipFill>
          <a:blip r:embed="rId3"/>
          <a:stretch>
            <a:fillRect/>
          </a:stretch>
        </p:blipFill>
        <p:spPr>
          <a:xfrm>
            <a:off x="5130800" y="4504944"/>
            <a:ext cx="1930400" cy="1346200"/>
          </a:xfrm>
          <a:prstGeom prst="rect">
            <a:avLst/>
          </a:prstGeom>
        </p:spPr>
      </p:pic>
    </p:spTree>
    <p:extLst>
      <p:ext uri="{BB962C8B-B14F-4D97-AF65-F5344CB8AC3E}">
        <p14:creationId xmlns:p14="http://schemas.microsoft.com/office/powerpoint/2010/main" val="5994638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example:</a:t>
            </a:r>
            <a:endParaRPr lang="en-US" dirty="0"/>
          </a:p>
        </p:txBody>
      </p:sp>
      <p:sp>
        <p:nvSpPr>
          <p:cNvPr id="3" name="Content Placeholder 2"/>
          <p:cNvSpPr>
            <a:spLocks noGrp="1"/>
          </p:cNvSpPr>
          <p:nvPr>
            <p:ph idx="1"/>
          </p:nvPr>
        </p:nvSpPr>
        <p:spPr/>
        <p:txBody>
          <a:bodyPr/>
          <a:lstStyle/>
          <a:p>
            <a:r>
              <a:rPr lang="en-US" dirty="0" smtClean="0"/>
              <a:t>Let’s say we have means θ</a:t>
            </a:r>
            <a:r>
              <a:rPr lang="en-US" baseline="-25000" dirty="0" smtClean="0"/>
              <a:t>1</a:t>
            </a:r>
            <a:r>
              <a:rPr lang="en-US" dirty="0" smtClean="0"/>
              <a:t>,…, </a:t>
            </a:r>
            <a:r>
              <a:rPr lang="en-US" dirty="0" err="1" smtClean="0"/>
              <a:t>θ</a:t>
            </a:r>
            <a:r>
              <a:rPr lang="en-US" baseline="-25000" dirty="0" err="1" smtClean="0"/>
              <a:t>k</a:t>
            </a:r>
            <a:r>
              <a:rPr lang="en-US" dirty="0" smtClean="0"/>
              <a:t> and constants a = (1, -1, 0, …, 0), then:</a:t>
            </a:r>
          </a:p>
          <a:p>
            <a:endParaRPr lang="en-US" dirty="0"/>
          </a:p>
          <a:p>
            <a:endParaRPr lang="en-US" dirty="0" smtClean="0"/>
          </a:p>
          <a:p>
            <a:endParaRPr lang="en-US" dirty="0"/>
          </a:p>
          <a:p>
            <a:endParaRPr lang="en-US" dirty="0" smtClean="0"/>
          </a:p>
          <a:p>
            <a:r>
              <a:rPr lang="en-US" dirty="0" smtClean="0"/>
              <a:t>Is a contrast that compares θ</a:t>
            </a:r>
            <a:r>
              <a:rPr lang="en-US" baseline="-25000" dirty="0" smtClean="0"/>
              <a:t>1</a:t>
            </a:r>
            <a:r>
              <a:rPr lang="en-US" dirty="0" smtClean="0"/>
              <a:t> to θ</a:t>
            </a:r>
            <a:r>
              <a:rPr lang="en-US" baseline="-25000" dirty="0" smtClean="0"/>
              <a:t>2</a:t>
            </a:r>
            <a:endParaRPr lang="en-US" dirty="0"/>
          </a:p>
        </p:txBody>
      </p:sp>
      <p:pic>
        <p:nvPicPr>
          <p:cNvPr id="4" name="Picture 3"/>
          <p:cNvPicPr>
            <a:picLocks noChangeAspect="1"/>
          </p:cNvPicPr>
          <p:nvPr/>
        </p:nvPicPr>
        <p:blipFill>
          <a:blip r:embed="rId2"/>
          <a:stretch>
            <a:fillRect/>
          </a:stretch>
        </p:blipFill>
        <p:spPr>
          <a:xfrm>
            <a:off x="4423834" y="2544234"/>
            <a:ext cx="3441700" cy="1346200"/>
          </a:xfrm>
          <a:prstGeom prst="rect">
            <a:avLst/>
          </a:prstGeom>
        </p:spPr>
      </p:pic>
    </p:spTree>
    <p:extLst>
      <p:ext uri="{BB962C8B-B14F-4D97-AF65-F5344CB8AC3E}">
        <p14:creationId xmlns:p14="http://schemas.microsoft.com/office/powerpoint/2010/main" val="2893285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93900" y="1061450"/>
            <a:ext cx="8216900" cy="965622"/>
          </a:xfrm>
          <a:prstGeom prst="rect">
            <a:avLst/>
          </a:prstGeom>
        </p:spPr>
      </p:pic>
      <p:pic>
        <p:nvPicPr>
          <p:cNvPr id="5" name="Picture 4"/>
          <p:cNvPicPr>
            <a:picLocks noChangeAspect="1"/>
          </p:cNvPicPr>
          <p:nvPr/>
        </p:nvPicPr>
        <p:blipFill>
          <a:blip r:embed="rId3"/>
          <a:stretch>
            <a:fillRect/>
          </a:stretch>
        </p:blipFill>
        <p:spPr>
          <a:xfrm>
            <a:off x="1993900" y="2725149"/>
            <a:ext cx="8216900" cy="965622"/>
          </a:xfrm>
          <a:prstGeom prst="rect">
            <a:avLst/>
          </a:prstGeom>
        </p:spPr>
      </p:pic>
      <p:pic>
        <p:nvPicPr>
          <p:cNvPr id="6" name="Picture 5"/>
          <p:cNvPicPr>
            <a:picLocks noChangeAspect="1"/>
          </p:cNvPicPr>
          <p:nvPr/>
        </p:nvPicPr>
        <p:blipFill>
          <a:blip r:embed="rId4"/>
          <a:stretch>
            <a:fillRect/>
          </a:stretch>
        </p:blipFill>
        <p:spPr>
          <a:xfrm>
            <a:off x="8534400" y="4809744"/>
            <a:ext cx="2133600" cy="2048256"/>
          </a:xfrm>
          <a:prstGeom prst="rect">
            <a:avLst/>
          </a:prstGeom>
        </p:spPr>
      </p:pic>
      <p:sp>
        <p:nvSpPr>
          <p:cNvPr id="7" name="Cloud Callout 6"/>
          <p:cNvSpPr/>
          <p:nvPr/>
        </p:nvSpPr>
        <p:spPr>
          <a:xfrm flipH="1">
            <a:off x="2209800" y="4318000"/>
            <a:ext cx="5829300" cy="1968500"/>
          </a:xfrm>
          <a:prstGeom prst="cloudCallout">
            <a:avLst>
              <a:gd name="adj1" fmla="val -60409"/>
              <a:gd name="adj2" fmla="val 2795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sz="2000" dirty="0">
                <a:solidFill>
                  <a:prstClr val="black"/>
                </a:solidFill>
                <a:latin typeface="Lobster Two"/>
                <a:cs typeface="Lobster Two"/>
              </a:rPr>
              <a:t>The </a:t>
            </a:r>
            <a:r>
              <a:rPr lang="en-US" sz="2000" dirty="0">
                <a:solidFill>
                  <a:prstClr val="black"/>
                </a:solidFill>
                <a:latin typeface="Gill Sans"/>
                <a:cs typeface="Gill Sans"/>
              </a:rPr>
              <a:t>ANOVA</a:t>
            </a:r>
            <a:r>
              <a:rPr lang="en-US" sz="2000" dirty="0">
                <a:solidFill>
                  <a:prstClr val="black"/>
                </a:solidFill>
                <a:latin typeface="Lobster Two"/>
                <a:cs typeface="Lobster Two"/>
              </a:rPr>
              <a:t> null is really just a statement about contrasts, and allows us to think and operate in a univariate space…</a:t>
            </a:r>
            <a:endParaRPr lang="en-US" sz="2000" dirty="0">
              <a:solidFill>
                <a:prstClr val="black"/>
              </a:solidFill>
              <a:latin typeface="Lobster Two"/>
              <a:cs typeface="Lobster Two"/>
            </a:endParaRPr>
          </a:p>
        </p:txBody>
      </p:sp>
    </p:spTree>
    <p:extLst>
      <p:ext uri="{BB962C8B-B14F-4D97-AF65-F5344CB8AC3E}">
        <p14:creationId xmlns:p14="http://schemas.microsoft.com/office/powerpoint/2010/main" val="23570031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51201" y="4415197"/>
            <a:ext cx="2556933" cy="2454656"/>
          </a:xfrm>
          <a:prstGeom prst="rect">
            <a:avLst/>
          </a:prstGeom>
        </p:spPr>
      </p:pic>
      <p:sp>
        <p:nvSpPr>
          <p:cNvPr id="2" name="Title 1"/>
          <p:cNvSpPr>
            <a:spLocks noGrp="1"/>
          </p:cNvSpPr>
          <p:nvPr>
            <p:ph type="title"/>
          </p:nvPr>
        </p:nvSpPr>
        <p:spPr/>
        <p:txBody>
          <a:bodyPr/>
          <a:lstStyle/>
          <a:p>
            <a:r>
              <a:rPr lang="en-US" dirty="0" smtClean="0"/>
              <a:t>What is a contrast matrix?</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a:t>
            </a:r>
            <a:r>
              <a:rPr lang="en-US" dirty="0" smtClean="0"/>
              <a:t>R, we parameterize our contrasts (just linear combinations of </a:t>
            </a:r>
            <a:r>
              <a:rPr lang="en-US" dirty="0"/>
              <a:t>the </a:t>
            </a:r>
            <a:r>
              <a:rPr lang="en-US" dirty="0" smtClean="0"/>
              <a:t>cells means) in a matrix</a:t>
            </a:r>
          </a:p>
          <a:p>
            <a:endParaRPr lang="en-US" dirty="0"/>
          </a:p>
          <a:p>
            <a:r>
              <a:rPr lang="en-US" dirty="0"/>
              <a:t>The rows of this matrix correspond to the levels of the factor, and there is one column for each </a:t>
            </a:r>
            <a:r>
              <a:rPr lang="en-US" dirty="0" smtClean="0"/>
              <a:t>predictor </a:t>
            </a:r>
            <a:r>
              <a:rPr lang="en-US" dirty="0"/>
              <a:t>included in the model </a:t>
            </a:r>
            <a:endParaRPr lang="en-US" dirty="0" smtClean="0"/>
          </a:p>
          <a:p>
            <a:endParaRPr lang="en-US" dirty="0"/>
          </a:p>
          <a:p>
            <a:r>
              <a:rPr lang="en-US" dirty="0"/>
              <a:t>The coding scheme </a:t>
            </a:r>
            <a:r>
              <a:rPr lang="en-US" dirty="0" smtClean="0"/>
              <a:t>defined </a:t>
            </a:r>
            <a:r>
              <a:rPr lang="en-US" dirty="0"/>
              <a:t>by the contrasts attribute in R is the </a:t>
            </a:r>
            <a:r>
              <a:rPr lang="en-US" i="1" dirty="0"/>
              <a:t>inverse </a:t>
            </a:r>
            <a:r>
              <a:rPr lang="en-US" dirty="0"/>
              <a:t>of the matrix of contrast weights. </a:t>
            </a:r>
          </a:p>
          <a:p>
            <a:pPr marL="0" indent="0">
              <a:buNone/>
            </a:pPr>
            <a:endParaRPr lang="en-US" sz="1700" dirty="0"/>
          </a:p>
          <a:p>
            <a:pPr marL="0" indent="0">
              <a:buNone/>
            </a:pPr>
            <a:r>
              <a:rPr lang="en-US" sz="1700" b="1" dirty="0">
                <a:solidFill>
                  <a:schemeClr val="accent1"/>
                </a:solidFill>
                <a:latin typeface="Courier New"/>
                <a:cs typeface="Courier New"/>
              </a:rPr>
              <a:t>d</a:t>
            </a:r>
            <a:r>
              <a:rPr lang="en-US" sz="1700" b="1" dirty="0">
                <a:solidFill>
                  <a:schemeClr val="accent1"/>
                </a:solidFill>
                <a:latin typeface="Courier New"/>
                <a:cs typeface="Courier New"/>
              </a:rPr>
              <a:t>ummy &lt;- contrasts</a:t>
            </a:r>
            <a:r>
              <a:rPr lang="en-US" sz="1700" b="1" dirty="0">
                <a:solidFill>
                  <a:schemeClr val="accent1"/>
                </a:solidFill>
                <a:latin typeface="Courier New"/>
                <a:cs typeface="Courier New"/>
              </a:rPr>
              <a:t>(</a:t>
            </a:r>
            <a:r>
              <a:rPr lang="en-US" sz="1700" b="1" dirty="0" err="1">
                <a:solidFill>
                  <a:schemeClr val="accent1"/>
                </a:solidFill>
                <a:latin typeface="Courier New"/>
                <a:cs typeface="Courier New"/>
              </a:rPr>
              <a:t>givers$age_group</a:t>
            </a:r>
            <a:r>
              <a:rPr lang="en-US" sz="1700" b="1" dirty="0">
                <a:solidFill>
                  <a:schemeClr val="accent1"/>
                </a:solidFill>
                <a:latin typeface="Courier New"/>
                <a:cs typeface="Courier New"/>
              </a:rPr>
              <a:t>)</a:t>
            </a:r>
          </a:p>
          <a:p>
            <a:pPr marL="0" indent="0">
              <a:buNone/>
            </a:pPr>
            <a:r>
              <a:rPr lang="en-US" sz="1700" b="1" dirty="0">
                <a:solidFill>
                  <a:schemeClr val="accent1"/>
                </a:solidFill>
                <a:latin typeface="Courier New"/>
                <a:cs typeface="Courier New"/>
              </a:rPr>
              <a:t>dummy</a:t>
            </a:r>
            <a:endParaRPr lang="en-US" sz="1700" b="1" dirty="0">
              <a:solidFill>
                <a:schemeClr val="accent1"/>
              </a:solidFill>
              <a:latin typeface="Courier New"/>
              <a:cs typeface="Courier New"/>
            </a:endParaRPr>
          </a:p>
          <a:p>
            <a:pPr marL="0" indent="0">
              <a:buNone/>
            </a:pPr>
            <a:r>
              <a:rPr lang="en-US" sz="1700" b="1" dirty="0">
                <a:latin typeface="Courier New"/>
                <a:cs typeface="Courier New"/>
              </a:rPr>
              <a:t>  2 3 4</a:t>
            </a:r>
          </a:p>
          <a:p>
            <a:pPr marL="0" indent="0">
              <a:buNone/>
            </a:pPr>
            <a:r>
              <a:rPr lang="en-US" sz="1700" b="1" dirty="0">
                <a:latin typeface="Courier New"/>
                <a:cs typeface="Courier New"/>
              </a:rPr>
              <a:t>1 0 0 0</a:t>
            </a:r>
          </a:p>
          <a:p>
            <a:pPr marL="0" indent="0">
              <a:buNone/>
            </a:pPr>
            <a:r>
              <a:rPr lang="en-US" sz="1700" b="1" dirty="0">
                <a:latin typeface="Courier New"/>
                <a:cs typeface="Courier New"/>
              </a:rPr>
              <a:t>2 1 0 0</a:t>
            </a:r>
          </a:p>
          <a:p>
            <a:pPr marL="0" indent="0">
              <a:buNone/>
            </a:pPr>
            <a:r>
              <a:rPr lang="en-US" sz="1700" b="1" dirty="0">
                <a:latin typeface="Courier New"/>
                <a:cs typeface="Courier New"/>
              </a:rPr>
              <a:t>3 0 1 0</a:t>
            </a:r>
          </a:p>
          <a:p>
            <a:pPr marL="0" indent="0">
              <a:buNone/>
            </a:pPr>
            <a:r>
              <a:rPr lang="en-US" sz="1700" b="1" dirty="0">
                <a:latin typeface="Courier New"/>
                <a:cs typeface="Courier New"/>
              </a:rPr>
              <a:t>4 0 0 1</a:t>
            </a:r>
          </a:p>
          <a:p>
            <a:pPr marL="0" indent="0">
              <a:buNone/>
            </a:pPr>
            <a:endParaRPr lang="en-US" dirty="0"/>
          </a:p>
          <a:p>
            <a:endParaRPr lang="en-US" dirty="0"/>
          </a:p>
        </p:txBody>
      </p:sp>
      <p:sp>
        <p:nvSpPr>
          <p:cNvPr id="7" name="TextBox 6"/>
          <p:cNvSpPr txBox="1"/>
          <p:nvPr/>
        </p:nvSpPr>
        <p:spPr>
          <a:xfrm>
            <a:off x="7543800" y="4521201"/>
            <a:ext cx="3023585" cy="1569660"/>
          </a:xfrm>
          <a:prstGeom prst="rect">
            <a:avLst/>
          </a:prstGeom>
          <a:noFill/>
        </p:spPr>
        <p:txBody>
          <a:bodyPr wrap="none" rtlCol="0">
            <a:spAutoFit/>
          </a:bodyPr>
          <a:lstStyle/>
          <a:p>
            <a:r>
              <a:rPr lang="is-IS" sz="1600" b="1" dirty="0">
                <a:solidFill>
                  <a:srgbClr val="4A66AC"/>
                </a:solidFill>
                <a:latin typeface="Courier New"/>
                <a:cs typeface="Courier New"/>
              </a:rPr>
              <a:t>solve</a:t>
            </a:r>
            <a:r>
              <a:rPr lang="is-IS" sz="1600" b="1" dirty="0">
                <a:solidFill>
                  <a:srgbClr val="4A66AC"/>
                </a:solidFill>
                <a:latin typeface="Courier New"/>
                <a:cs typeface="Courier New"/>
              </a:rPr>
              <a:t>(cbind(1, dummy)) </a:t>
            </a:r>
          </a:p>
          <a:p>
            <a:r>
              <a:rPr lang="da-DK" sz="1600" b="1" dirty="0">
                <a:solidFill>
                  <a:prstClr val="black"/>
                </a:solidFill>
                <a:latin typeface="Courier New"/>
                <a:cs typeface="Courier New"/>
              </a:rPr>
              <a:t> </a:t>
            </a:r>
            <a:r>
              <a:rPr lang="da-DK" sz="1600" b="1" dirty="0">
                <a:solidFill>
                  <a:prstClr val="black"/>
                </a:solidFill>
                <a:latin typeface="Courier New"/>
                <a:cs typeface="Courier New"/>
              </a:rPr>
              <a:t>  1 </a:t>
            </a:r>
            <a:r>
              <a:rPr lang="da-DK" sz="1600" b="1" dirty="0">
                <a:solidFill>
                  <a:prstClr val="black"/>
                </a:solidFill>
                <a:latin typeface="Courier New"/>
                <a:cs typeface="Courier New"/>
              </a:rPr>
              <a:t>2 3 4</a:t>
            </a:r>
          </a:p>
          <a:p>
            <a:r>
              <a:rPr lang="da-DK" sz="1600" b="1" dirty="0">
                <a:solidFill>
                  <a:prstClr val="black"/>
                </a:solidFill>
                <a:latin typeface="Courier New"/>
                <a:cs typeface="Courier New"/>
              </a:rPr>
              <a:t>   1 0 0 0</a:t>
            </a:r>
          </a:p>
          <a:p>
            <a:r>
              <a:rPr lang="da-DK" sz="1600" b="1" dirty="0">
                <a:solidFill>
                  <a:prstClr val="black"/>
                </a:solidFill>
                <a:latin typeface="Courier New"/>
                <a:cs typeface="Courier New"/>
              </a:rPr>
              <a:t>2 -1 1 0 0</a:t>
            </a:r>
          </a:p>
          <a:p>
            <a:r>
              <a:rPr lang="da-DK" sz="1600" b="1" dirty="0">
                <a:solidFill>
                  <a:prstClr val="black"/>
                </a:solidFill>
                <a:latin typeface="Courier New"/>
                <a:cs typeface="Courier New"/>
              </a:rPr>
              <a:t>3 -1 0 1 0</a:t>
            </a:r>
          </a:p>
          <a:p>
            <a:r>
              <a:rPr lang="da-DK" sz="1600" b="1" dirty="0">
                <a:solidFill>
                  <a:prstClr val="black"/>
                </a:solidFill>
                <a:latin typeface="Courier New"/>
                <a:cs typeface="Courier New"/>
              </a:rPr>
              <a:t>4 -1 0 0 1</a:t>
            </a:r>
            <a:endParaRPr lang="en-US" sz="1600" b="1" dirty="0">
              <a:solidFill>
                <a:prstClr val="black"/>
              </a:solidFill>
              <a:latin typeface="Courier New"/>
              <a:cs typeface="Courier New"/>
            </a:endParaRPr>
          </a:p>
        </p:txBody>
      </p:sp>
      <p:sp>
        <p:nvSpPr>
          <p:cNvPr id="8" name="Cloud 7"/>
          <p:cNvSpPr/>
          <p:nvPr/>
        </p:nvSpPr>
        <p:spPr>
          <a:xfrm rot="16200000">
            <a:off x="6471921" y="5103310"/>
            <a:ext cx="1435947" cy="539157"/>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err="1">
                <a:solidFill>
                  <a:srgbClr val="000000"/>
                </a:solidFill>
                <a:latin typeface="Gill Sans"/>
                <a:cs typeface="Gill Sans"/>
              </a:rPr>
              <a:t>Coefs</a:t>
            </a:r>
            <a:endParaRPr lang="en-US" sz="1600" dirty="0">
              <a:solidFill>
                <a:srgbClr val="000000"/>
              </a:solidFill>
              <a:latin typeface="Gill Sans"/>
              <a:cs typeface="Gill Sans"/>
            </a:endParaRPr>
          </a:p>
        </p:txBody>
      </p:sp>
      <p:sp>
        <p:nvSpPr>
          <p:cNvPr id="9" name="Cloud 8"/>
          <p:cNvSpPr/>
          <p:nvPr/>
        </p:nvSpPr>
        <p:spPr>
          <a:xfrm>
            <a:off x="7459472" y="3982045"/>
            <a:ext cx="2065528" cy="539157"/>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srgbClr val="000000"/>
                </a:solidFill>
                <a:latin typeface="Gill Sans"/>
                <a:cs typeface="Gill Sans"/>
              </a:rPr>
              <a:t>Group means</a:t>
            </a:r>
            <a:endParaRPr lang="en-US" sz="1600" dirty="0">
              <a:solidFill>
                <a:srgbClr val="000000"/>
              </a:solidFill>
              <a:latin typeface="Gill Sans"/>
              <a:cs typeface="Gill Sans"/>
            </a:endParaRPr>
          </a:p>
        </p:txBody>
      </p:sp>
      <p:cxnSp>
        <p:nvCxnSpPr>
          <p:cNvPr id="10" name="Straight Connector 9"/>
          <p:cNvCxnSpPr/>
          <p:nvPr/>
        </p:nvCxnSpPr>
        <p:spPr>
          <a:xfrm>
            <a:off x="5808133" y="5193453"/>
            <a:ext cx="1088814" cy="0"/>
          </a:xfrm>
          <a:prstGeom prst="line">
            <a:avLst/>
          </a:prstGeom>
          <a:ln w="50800">
            <a:solidFill>
              <a:schemeClr val="accent3">
                <a:lumMod val="75000"/>
              </a:schemeClr>
            </a:solidFill>
            <a:prstDash val="sysDash"/>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783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 matrices in R</a:t>
            </a:r>
            <a:endParaRPr lang="en-US" dirty="0"/>
          </a:p>
        </p:txBody>
      </p:sp>
      <p:sp>
        <p:nvSpPr>
          <p:cNvPr id="3" name="Content Placeholder 2"/>
          <p:cNvSpPr>
            <a:spLocks noGrp="1"/>
          </p:cNvSpPr>
          <p:nvPr>
            <p:ph idx="1"/>
          </p:nvPr>
        </p:nvSpPr>
        <p:spPr/>
        <p:txBody>
          <a:bodyPr>
            <a:normAutofit/>
          </a:bodyPr>
          <a:lstStyle/>
          <a:p>
            <a:pPr marL="0" indent="0">
              <a:buNone/>
            </a:pPr>
            <a:r>
              <a:rPr lang="en-US" sz="1600" b="1" dirty="0">
                <a:solidFill>
                  <a:schemeClr val="accent1"/>
                </a:solidFill>
                <a:latin typeface="Courier New"/>
                <a:cs typeface="Courier New"/>
              </a:rPr>
              <a:t>contrasts</a:t>
            </a:r>
            <a:r>
              <a:rPr lang="en-US" sz="1600" b="1" dirty="0">
                <a:solidFill>
                  <a:schemeClr val="accent1"/>
                </a:solidFill>
                <a:latin typeface="Courier New"/>
                <a:cs typeface="Courier New"/>
              </a:rPr>
              <a:t>(</a:t>
            </a:r>
            <a:r>
              <a:rPr lang="en-US" sz="1600" b="1" dirty="0" err="1">
                <a:solidFill>
                  <a:schemeClr val="accent1"/>
                </a:solidFill>
                <a:latin typeface="Courier New"/>
                <a:cs typeface="Courier New"/>
              </a:rPr>
              <a:t>givers$age_group</a:t>
            </a:r>
            <a:r>
              <a:rPr lang="en-US" sz="1600" b="1" dirty="0">
                <a:solidFill>
                  <a:schemeClr val="accent1"/>
                </a:solidFill>
                <a:latin typeface="Courier New"/>
                <a:cs typeface="Courier New"/>
              </a:rPr>
              <a:t>)</a:t>
            </a:r>
          </a:p>
          <a:p>
            <a:pPr marL="0" indent="0">
              <a:buNone/>
            </a:pPr>
            <a:r>
              <a:rPr lang="en-US" sz="1600" b="1" dirty="0">
                <a:latin typeface="Courier New"/>
                <a:cs typeface="Courier New"/>
              </a:rPr>
              <a:t>  2 3 4</a:t>
            </a:r>
          </a:p>
          <a:p>
            <a:pPr marL="0" indent="0">
              <a:buNone/>
            </a:pPr>
            <a:r>
              <a:rPr lang="en-US" sz="1600" b="1" dirty="0">
                <a:latin typeface="Courier New"/>
                <a:cs typeface="Courier New"/>
              </a:rPr>
              <a:t>1 0 0 0</a:t>
            </a:r>
          </a:p>
          <a:p>
            <a:pPr marL="0" indent="0">
              <a:buNone/>
            </a:pPr>
            <a:r>
              <a:rPr lang="en-US" sz="1600" b="1" dirty="0">
                <a:latin typeface="Courier New"/>
                <a:cs typeface="Courier New"/>
              </a:rPr>
              <a:t>2 1 0 0</a:t>
            </a:r>
          </a:p>
          <a:p>
            <a:pPr marL="0" indent="0">
              <a:buNone/>
            </a:pPr>
            <a:r>
              <a:rPr lang="en-US" sz="1600" b="1" dirty="0">
                <a:latin typeface="Courier New"/>
                <a:cs typeface="Courier New"/>
              </a:rPr>
              <a:t>3 0 1 0</a:t>
            </a:r>
          </a:p>
          <a:p>
            <a:pPr marL="0" indent="0">
              <a:buNone/>
            </a:pPr>
            <a:r>
              <a:rPr lang="en-US" sz="1600" b="1" dirty="0">
                <a:latin typeface="Courier New"/>
                <a:cs typeface="Courier New"/>
              </a:rPr>
              <a:t>4 0 0 1</a:t>
            </a:r>
          </a:p>
          <a:p>
            <a:pPr marL="0" indent="0">
              <a:buNone/>
            </a:pPr>
            <a:r>
              <a:rPr lang="en-US" sz="1600" b="1" dirty="0" err="1">
                <a:solidFill>
                  <a:schemeClr val="accent1"/>
                </a:solidFill>
                <a:latin typeface="Courier New"/>
                <a:cs typeface="Courier New"/>
              </a:rPr>
              <a:t>contr.treatment</a:t>
            </a:r>
            <a:r>
              <a:rPr lang="en-US" sz="1600" b="1" dirty="0">
                <a:solidFill>
                  <a:schemeClr val="accent1"/>
                </a:solidFill>
                <a:latin typeface="Courier New"/>
                <a:cs typeface="Courier New"/>
              </a:rPr>
              <a:t>(4)</a:t>
            </a:r>
          </a:p>
          <a:p>
            <a:pPr marL="0" indent="0">
              <a:buNone/>
            </a:pPr>
            <a:r>
              <a:rPr lang="en-US" sz="1600" b="1" dirty="0">
                <a:latin typeface="Courier New"/>
                <a:cs typeface="Courier New"/>
              </a:rPr>
              <a:t>  2 3 4</a:t>
            </a:r>
          </a:p>
          <a:p>
            <a:pPr marL="0" indent="0">
              <a:buNone/>
            </a:pPr>
            <a:r>
              <a:rPr lang="en-US" sz="1600" b="1" dirty="0">
                <a:latin typeface="Courier New"/>
                <a:cs typeface="Courier New"/>
              </a:rPr>
              <a:t>1 0 0 0</a:t>
            </a:r>
          </a:p>
          <a:p>
            <a:pPr marL="0" indent="0">
              <a:buNone/>
            </a:pPr>
            <a:r>
              <a:rPr lang="en-US" sz="1600" b="1" dirty="0">
                <a:latin typeface="Courier New"/>
                <a:cs typeface="Courier New"/>
              </a:rPr>
              <a:t>2 1 0 0</a:t>
            </a:r>
          </a:p>
          <a:p>
            <a:pPr marL="0" indent="0">
              <a:buNone/>
            </a:pPr>
            <a:r>
              <a:rPr lang="en-US" sz="1600" b="1" dirty="0">
                <a:latin typeface="Courier New"/>
                <a:cs typeface="Courier New"/>
              </a:rPr>
              <a:t>3 0 1 0</a:t>
            </a:r>
          </a:p>
          <a:p>
            <a:pPr marL="0" indent="0">
              <a:buNone/>
            </a:pPr>
            <a:r>
              <a:rPr lang="en-US" sz="1600" b="1" dirty="0">
                <a:latin typeface="Courier New"/>
                <a:cs typeface="Courier New"/>
              </a:rPr>
              <a:t>4 0 0 1</a:t>
            </a:r>
          </a:p>
        </p:txBody>
      </p:sp>
      <p:pic>
        <p:nvPicPr>
          <p:cNvPr id="4" name="Picture 3"/>
          <p:cNvPicPr>
            <a:picLocks noChangeAspect="1"/>
          </p:cNvPicPr>
          <p:nvPr/>
        </p:nvPicPr>
        <p:blipFill>
          <a:blip r:embed="rId2"/>
          <a:stretch>
            <a:fillRect/>
          </a:stretch>
        </p:blipFill>
        <p:spPr>
          <a:xfrm>
            <a:off x="8534400" y="4809744"/>
            <a:ext cx="2133600" cy="2048256"/>
          </a:xfrm>
          <a:prstGeom prst="rect">
            <a:avLst/>
          </a:prstGeom>
        </p:spPr>
      </p:pic>
      <p:sp>
        <p:nvSpPr>
          <p:cNvPr id="5" name="Cloud Callout 4"/>
          <p:cNvSpPr/>
          <p:nvPr/>
        </p:nvSpPr>
        <p:spPr>
          <a:xfrm flipH="1">
            <a:off x="4614333" y="2006600"/>
            <a:ext cx="5346700" cy="2683933"/>
          </a:xfrm>
          <a:prstGeom prst="cloudCallout">
            <a:avLst>
              <a:gd name="adj1" fmla="val -22648"/>
              <a:gd name="adj2" fmla="val 8968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prstClr val="black"/>
                </a:solidFill>
                <a:latin typeface="Gill Sans"/>
                <a:cs typeface="Gill Sans"/>
              </a:rPr>
              <a:t>The default contrast setting in R here is called “dummy coding” </a:t>
            </a:r>
            <a:r>
              <a:rPr lang="en-US" dirty="0">
                <a:solidFill>
                  <a:prstClr val="black"/>
                </a:solidFill>
                <a:latin typeface="Gill Sans"/>
                <a:cs typeface="Gill Sans"/>
              </a:rPr>
              <a:t>in that each level is compared to the </a:t>
            </a:r>
            <a:r>
              <a:rPr lang="en-US" dirty="0">
                <a:solidFill>
                  <a:prstClr val="black"/>
                </a:solidFill>
                <a:latin typeface="Gill Sans"/>
                <a:cs typeface="Gill Sans"/>
              </a:rPr>
              <a:t>“reference level”, so the intercept is the cell mean of the reference group (here, age group = 1)</a:t>
            </a:r>
            <a:endParaRPr lang="en-US" dirty="0">
              <a:solidFill>
                <a:prstClr val="black"/>
              </a:solidFill>
              <a:latin typeface="Gill Sans"/>
              <a:cs typeface="Gill Sans"/>
            </a:endParaRPr>
          </a:p>
        </p:txBody>
      </p:sp>
      <p:sp>
        <p:nvSpPr>
          <p:cNvPr id="6" name="TextBox 5"/>
          <p:cNvSpPr txBox="1"/>
          <p:nvPr/>
        </p:nvSpPr>
        <p:spPr>
          <a:xfrm>
            <a:off x="3166533" y="4885267"/>
            <a:ext cx="3355406" cy="1754326"/>
          </a:xfrm>
          <a:prstGeom prst="rect">
            <a:avLst/>
          </a:prstGeom>
          <a:noFill/>
        </p:spPr>
        <p:txBody>
          <a:bodyPr wrap="none" rtlCol="0">
            <a:spAutoFit/>
          </a:bodyPr>
          <a:lstStyle/>
          <a:p>
            <a:r>
              <a:rPr lang="is-IS" b="1" dirty="0">
                <a:solidFill>
                  <a:srgbClr val="4A66AC"/>
                </a:solidFill>
                <a:latin typeface="Courier New"/>
                <a:cs typeface="Courier New"/>
              </a:rPr>
              <a:t>solve</a:t>
            </a:r>
            <a:r>
              <a:rPr lang="is-IS" b="1" dirty="0">
                <a:solidFill>
                  <a:srgbClr val="4A66AC"/>
                </a:solidFill>
                <a:latin typeface="Courier New"/>
                <a:cs typeface="Courier New"/>
              </a:rPr>
              <a:t>(cbind(1, dummy)) </a:t>
            </a:r>
          </a:p>
          <a:p>
            <a:r>
              <a:rPr lang="da-DK" b="1" dirty="0">
                <a:solidFill>
                  <a:prstClr val="black"/>
                </a:solidFill>
                <a:latin typeface="Courier New"/>
                <a:cs typeface="Courier New"/>
              </a:rPr>
              <a:t> </a:t>
            </a:r>
            <a:r>
              <a:rPr lang="da-DK" b="1" dirty="0">
                <a:solidFill>
                  <a:prstClr val="black"/>
                </a:solidFill>
                <a:latin typeface="Courier New"/>
                <a:cs typeface="Courier New"/>
              </a:rPr>
              <a:t>  1 </a:t>
            </a:r>
            <a:r>
              <a:rPr lang="da-DK" b="1" dirty="0">
                <a:solidFill>
                  <a:prstClr val="black"/>
                </a:solidFill>
                <a:latin typeface="Courier New"/>
                <a:cs typeface="Courier New"/>
              </a:rPr>
              <a:t>2 3 4</a:t>
            </a:r>
          </a:p>
          <a:p>
            <a:r>
              <a:rPr lang="da-DK" b="1" dirty="0">
                <a:solidFill>
                  <a:prstClr val="black"/>
                </a:solidFill>
                <a:latin typeface="Courier New"/>
                <a:cs typeface="Courier New"/>
              </a:rPr>
              <a:t>   1 0 0 0</a:t>
            </a:r>
          </a:p>
          <a:p>
            <a:r>
              <a:rPr lang="da-DK" b="1" dirty="0">
                <a:solidFill>
                  <a:prstClr val="black"/>
                </a:solidFill>
                <a:latin typeface="Courier New"/>
                <a:cs typeface="Courier New"/>
              </a:rPr>
              <a:t>2 -1 1 0 0</a:t>
            </a:r>
          </a:p>
          <a:p>
            <a:r>
              <a:rPr lang="da-DK" b="1" dirty="0">
                <a:solidFill>
                  <a:prstClr val="black"/>
                </a:solidFill>
                <a:latin typeface="Courier New"/>
                <a:cs typeface="Courier New"/>
              </a:rPr>
              <a:t>3 -1 0 1 0</a:t>
            </a:r>
          </a:p>
          <a:p>
            <a:r>
              <a:rPr lang="da-DK" b="1" dirty="0">
                <a:solidFill>
                  <a:prstClr val="black"/>
                </a:solidFill>
                <a:latin typeface="Courier New"/>
                <a:cs typeface="Courier New"/>
              </a:rPr>
              <a:t>4 -1 0 0 1</a:t>
            </a:r>
            <a:endParaRPr lang="en-US" b="1" dirty="0">
              <a:solidFill>
                <a:prstClr val="black"/>
              </a:solidFill>
              <a:latin typeface="Courier New"/>
              <a:cs typeface="Courier New"/>
            </a:endParaRPr>
          </a:p>
        </p:txBody>
      </p:sp>
      <p:sp>
        <p:nvSpPr>
          <p:cNvPr id="7" name="Cloud 6"/>
          <p:cNvSpPr/>
          <p:nvPr/>
        </p:nvSpPr>
        <p:spPr>
          <a:xfrm>
            <a:off x="3192272" y="4346111"/>
            <a:ext cx="2065528" cy="539157"/>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srgbClr val="000000"/>
                </a:solidFill>
                <a:latin typeface="Gill Sans"/>
                <a:cs typeface="Gill Sans"/>
              </a:rPr>
              <a:t>Group means</a:t>
            </a:r>
            <a:endParaRPr lang="en-US" sz="1600" dirty="0">
              <a:solidFill>
                <a:srgbClr val="000000"/>
              </a:solidFill>
              <a:latin typeface="Gill Sans"/>
              <a:cs typeface="Gill Sans"/>
            </a:endParaRPr>
          </a:p>
        </p:txBody>
      </p:sp>
      <p:sp>
        <p:nvSpPr>
          <p:cNvPr id="8" name="Cloud 7"/>
          <p:cNvSpPr/>
          <p:nvPr/>
        </p:nvSpPr>
        <p:spPr>
          <a:xfrm rot="16200000">
            <a:off x="2153582" y="5652042"/>
            <a:ext cx="1435947" cy="539157"/>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err="1">
                <a:solidFill>
                  <a:srgbClr val="000000"/>
                </a:solidFill>
                <a:latin typeface="Gill Sans"/>
                <a:cs typeface="Gill Sans"/>
              </a:rPr>
              <a:t>Coefs</a:t>
            </a:r>
            <a:endParaRPr lang="en-US" sz="1600" dirty="0">
              <a:solidFill>
                <a:srgbClr val="000000"/>
              </a:solidFill>
              <a:latin typeface="Gill Sans"/>
              <a:cs typeface="Gill Sans"/>
            </a:endParaRPr>
          </a:p>
        </p:txBody>
      </p:sp>
    </p:spTree>
    <p:extLst>
      <p:ext uri="{BB962C8B-B14F-4D97-AF65-F5344CB8AC3E}">
        <p14:creationId xmlns:p14="http://schemas.microsoft.com/office/powerpoint/2010/main" val="36190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526060"/>
            <a:ext cx="7772400" cy="5930900"/>
          </a:xfrm>
        </p:spPr>
        <p:txBody>
          <a:bodyPr anchor="ctr" anchorCtr="0">
            <a:noAutofit/>
          </a:bodyPr>
          <a:lstStyle/>
          <a:p>
            <a:pPr algn="ctr"/>
            <a:r>
              <a:rPr lang="en-US" sz="3600" dirty="0">
                <a:solidFill>
                  <a:schemeClr val="tx1"/>
                </a:solidFill>
                <a:latin typeface="Lobster Two"/>
                <a:cs typeface="Lobster Two"/>
              </a:rPr>
              <a:t>there is no need to ask the question</a:t>
            </a:r>
          </a:p>
          <a:p>
            <a:pPr algn="ctr"/>
            <a:r>
              <a:rPr lang="en-US" sz="3600" dirty="0">
                <a:solidFill>
                  <a:schemeClr val="tx1"/>
                </a:solidFill>
                <a:latin typeface="Noto Serif" charset="0"/>
                <a:ea typeface="Noto Serif" charset="0"/>
                <a:cs typeface="Noto Serif" charset="0"/>
              </a:rPr>
              <a:t>Is the model true?</a:t>
            </a:r>
            <a:endParaRPr lang="en-US" sz="3600" dirty="0">
              <a:solidFill>
                <a:schemeClr val="tx1"/>
              </a:solidFill>
              <a:latin typeface="Noto Serif" charset="0"/>
              <a:ea typeface="Noto Serif" charset="0"/>
              <a:cs typeface="Noto Serif" charset="0"/>
            </a:endParaRPr>
          </a:p>
          <a:p>
            <a:pPr algn="ctr"/>
            <a:r>
              <a:rPr lang="en-US" sz="3600" dirty="0">
                <a:solidFill>
                  <a:schemeClr val="tx1"/>
                </a:solidFill>
                <a:latin typeface="Lobster Two"/>
                <a:cs typeface="Lobster Two"/>
              </a:rPr>
              <a:t>If the “truth” is to be the “whole truth” then the answer must be </a:t>
            </a:r>
          </a:p>
          <a:p>
            <a:pPr algn="ctr"/>
            <a:r>
              <a:rPr lang="en-US" sz="3600" dirty="0">
                <a:solidFill>
                  <a:schemeClr val="tx1"/>
                </a:solidFill>
                <a:latin typeface="Noto Serif" charset="0"/>
                <a:ea typeface="Noto Serif" charset="0"/>
                <a:cs typeface="Noto Serif" charset="0"/>
              </a:rPr>
              <a:t>No.</a:t>
            </a:r>
          </a:p>
          <a:p>
            <a:pPr algn="ctr"/>
            <a:r>
              <a:rPr lang="en-US" sz="3600" dirty="0">
                <a:solidFill>
                  <a:schemeClr val="tx1"/>
                </a:solidFill>
                <a:latin typeface="Lobster Two"/>
                <a:cs typeface="Lobster Two"/>
              </a:rPr>
              <a:t>The only question of interest is :</a:t>
            </a:r>
          </a:p>
          <a:p>
            <a:pPr algn="ctr"/>
            <a:r>
              <a:rPr lang="en-US" sz="3600" dirty="0">
                <a:solidFill>
                  <a:schemeClr val="tx1"/>
                </a:solidFill>
                <a:latin typeface="Noto Serif" charset="0"/>
                <a:ea typeface="Noto Serif" charset="0"/>
                <a:cs typeface="Noto Serif" charset="0"/>
              </a:rPr>
              <a:t>Is the model </a:t>
            </a:r>
          </a:p>
          <a:p>
            <a:pPr algn="ctr"/>
            <a:r>
              <a:rPr lang="en-US" sz="3600" dirty="0">
                <a:solidFill>
                  <a:schemeClr val="tx1"/>
                </a:solidFill>
                <a:latin typeface="Noto Serif" charset="0"/>
                <a:ea typeface="Noto Serif" charset="0"/>
                <a:cs typeface="Noto Serif" charset="0"/>
              </a:rPr>
              <a:t>illuminating and useful?</a:t>
            </a:r>
            <a:endParaRPr lang="en-US" sz="3600" dirty="0">
              <a:solidFill>
                <a:schemeClr val="tx1"/>
              </a:solidFill>
              <a:latin typeface="Noto Serif" charset="0"/>
              <a:ea typeface="Noto Serif" charset="0"/>
              <a:cs typeface="Noto Serif" charset="0"/>
            </a:endParaRPr>
          </a:p>
        </p:txBody>
      </p:sp>
    </p:spTree>
    <p:extLst>
      <p:ext uri="{BB962C8B-B14F-4D97-AF65-F5344CB8AC3E}">
        <p14:creationId xmlns:p14="http://schemas.microsoft.com/office/powerpoint/2010/main" val="426936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Linear regression with dummy coding</a:t>
            </a:r>
            <a:endParaRPr lang="en-US" dirty="0"/>
          </a:p>
        </p:txBody>
      </p:sp>
      <p:sp>
        <p:nvSpPr>
          <p:cNvPr id="3" name="Content Placeholder 2"/>
          <p:cNvSpPr>
            <a:spLocks noGrp="1"/>
          </p:cNvSpPr>
          <p:nvPr>
            <p:ph idx="1"/>
          </p:nvPr>
        </p:nvSpPr>
        <p:spPr/>
        <p:txBody>
          <a:bodyPr>
            <a:normAutofit/>
          </a:bodyPr>
          <a:lstStyle/>
          <a:p>
            <a:pPr marL="0" indent="0">
              <a:buNone/>
            </a:pPr>
            <a:r>
              <a:rPr lang="en-US" sz="1200" b="1" dirty="0">
                <a:solidFill>
                  <a:schemeClr val="accent1"/>
                </a:solidFill>
                <a:latin typeface="Courier New"/>
                <a:cs typeface="Courier New"/>
              </a:rPr>
              <a:t>contrasts(</a:t>
            </a:r>
            <a:r>
              <a:rPr lang="en-US" sz="1200" b="1" dirty="0" err="1">
                <a:solidFill>
                  <a:schemeClr val="accent1"/>
                </a:solidFill>
                <a:latin typeface="Courier New"/>
                <a:cs typeface="Courier New"/>
              </a:rPr>
              <a:t>givers$age_group</a:t>
            </a:r>
            <a:r>
              <a:rPr lang="en-US" sz="1200" b="1" dirty="0">
                <a:solidFill>
                  <a:schemeClr val="accent1"/>
                </a:solidFill>
                <a:latin typeface="Courier New"/>
                <a:cs typeface="Courier New"/>
              </a:rPr>
              <a:t>) &lt;-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(4)</a:t>
            </a:r>
          </a:p>
          <a:p>
            <a:pPr marL="0" indent="0">
              <a:buNone/>
            </a:pPr>
            <a:r>
              <a:rPr lang="en-US" sz="1200" b="1" dirty="0" err="1">
                <a:solidFill>
                  <a:schemeClr val="accent1"/>
                </a:solidFill>
                <a:latin typeface="Courier New"/>
                <a:cs typeface="Courier New"/>
              </a:rPr>
              <a:t>sticker_dummy</a:t>
            </a:r>
            <a:r>
              <a:rPr lang="en-US" sz="1200" b="1" dirty="0">
                <a:solidFill>
                  <a:schemeClr val="accent1"/>
                </a:solidFill>
                <a:latin typeface="Courier New"/>
                <a:cs typeface="Courier New"/>
              </a:rPr>
              <a:t> &lt;- lm(</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age_group</a:t>
            </a:r>
            <a:r>
              <a:rPr lang="en-US" sz="1200" b="1" dirty="0">
                <a:solidFill>
                  <a:schemeClr val="accent1"/>
                </a:solidFill>
                <a:latin typeface="Courier New"/>
                <a:cs typeface="Courier New"/>
              </a:rPr>
              <a:t>, data = givers)</a:t>
            </a:r>
          </a:p>
          <a:p>
            <a:pPr marL="0" indent="0">
              <a:buNone/>
            </a:pPr>
            <a:r>
              <a:rPr lang="en-US" sz="1200" b="1" dirty="0">
                <a:solidFill>
                  <a:schemeClr val="accent1"/>
                </a:solidFill>
                <a:latin typeface="Courier New"/>
                <a:cs typeface="Courier New"/>
              </a:rPr>
              <a:t>summary(</a:t>
            </a:r>
            <a:r>
              <a:rPr lang="en-US" sz="1200" b="1" dirty="0" err="1">
                <a:solidFill>
                  <a:schemeClr val="accent1"/>
                </a:solidFill>
                <a:latin typeface="Courier New"/>
                <a:cs typeface="Courier New"/>
              </a:rPr>
              <a:t>sticker_dummy</a:t>
            </a:r>
            <a:r>
              <a:rPr lang="en-US" sz="1200" b="1" dirty="0">
                <a:solidFill>
                  <a:schemeClr val="accent1"/>
                </a:solidFill>
                <a:latin typeface="Courier New"/>
                <a:cs typeface="Courier New"/>
              </a:rPr>
              <a:t>)</a:t>
            </a:r>
            <a:endParaRPr lang="en-US" sz="1200" b="1" dirty="0">
              <a:solidFill>
                <a:schemeClr val="accent1"/>
              </a:solidFill>
              <a:latin typeface="Courier New"/>
              <a:cs typeface="Courier New"/>
            </a:endParaRPr>
          </a:p>
          <a:p>
            <a:pPr marL="0" indent="0">
              <a:buNone/>
            </a:pPr>
            <a:endParaRPr lang="en-US" sz="1200" b="1" dirty="0">
              <a:latin typeface="Courier New"/>
              <a:cs typeface="Courier New"/>
            </a:endParaRPr>
          </a:p>
          <a:p>
            <a:pPr marL="0" indent="0">
              <a:buNone/>
            </a:pPr>
            <a:r>
              <a:rPr lang="en-US" sz="1200" b="1" dirty="0">
                <a:latin typeface="Courier New"/>
                <a:cs typeface="Courier New"/>
              </a:rPr>
              <a:t>&lt;snip, snip&gt;</a:t>
            </a:r>
            <a:endParaRPr lang="en-US" sz="1200" b="1" dirty="0">
              <a:latin typeface="Courier New"/>
              <a:cs typeface="Courier New"/>
            </a:endParaRPr>
          </a:p>
          <a:p>
            <a:pPr marL="0" indent="0">
              <a:buNone/>
            </a:pPr>
            <a:endParaRPr lang="en-US" sz="1200" b="1" dirty="0">
              <a:latin typeface="Courier New"/>
              <a:cs typeface="Courier New"/>
            </a:endParaRPr>
          </a:p>
          <a:p>
            <a:pPr marL="0" indent="0">
              <a:buNone/>
            </a:pPr>
            <a:r>
              <a:rPr lang="en-US" sz="1200" b="1" dirty="0">
                <a:latin typeface="Courier New"/>
                <a:cs typeface="Courier New"/>
              </a:rPr>
              <a:t>Coefficients:</a:t>
            </a:r>
          </a:p>
          <a:p>
            <a:pPr marL="0" indent="0">
              <a:buNone/>
            </a:pPr>
            <a:r>
              <a:rPr lang="en-US" sz="1200" b="1" dirty="0">
                <a:latin typeface="Courier New"/>
                <a:cs typeface="Courier New"/>
              </a:rPr>
              <a:t>            Estimate Std. Error t value             </a:t>
            </a:r>
            <a:r>
              <a:rPr lang="en-US" sz="1200" b="1" dirty="0" err="1">
                <a:latin typeface="Courier New"/>
                <a:cs typeface="Courier New"/>
              </a:rPr>
              <a:t>Pr</a:t>
            </a:r>
            <a:r>
              <a:rPr lang="en-US" sz="1200" b="1" dirty="0">
                <a:latin typeface="Courier New"/>
                <a:cs typeface="Courier New"/>
              </a:rPr>
              <a:t>(&gt;|t|)    </a:t>
            </a:r>
          </a:p>
          <a:p>
            <a:pPr marL="0" indent="0">
              <a:buNone/>
            </a:pPr>
            <a:r>
              <a:rPr lang="en-US" sz="1200" b="1" dirty="0">
                <a:latin typeface="Courier New"/>
                <a:cs typeface="Courier New"/>
              </a:rPr>
              <a:t>(Intercept)  0.39938    0.02285  17.479 &lt; 0.0000000000000002 ***</a:t>
            </a:r>
          </a:p>
          <a:p>
            <a:pPr marL="0" indent="0">
              <a:buNone/>
            </a:pPr>
            <a:r>
              <a:rPr lang="en-US" sz="1200" b="1" dirty="0">
                <a:latin typeface="Courier New"/>
                <a:cs typeface="Courier New"/>
              </a:rPr>
              <a:t>age_group2   0.02192    0.03140   0.698             0.485639    </a:t>
            </a:r>
          </a:p>
          <a:p>
            <a:pPr marL="0" indent="0">
              <a:buNone/>
            </a:pPr>
            <a:r>
              <a:rPr lang="en-US" sz="1200" b="1" dirty="0">
                <a:latin typeface="Courier New"/>
                <a:cs typeface="Courier New"/>
              </a:rPr>
              <a:t>age_group3   0.11496    0.03116   3.689             0.000264 ***</a:t>
            </a:r>
          </a:p>
          <a:p>
            <a:pPr marL="0" indent="0">
              <a:buNone/>
            </a:pPr>
            <a:r>
              <a:rPr lang="en-US" sz="1200" b="1" dirty="0">
                <a:latin typeface="Courier New"/>
                <a:cs typeface="Courier New"/>
              </a:rPr>
              <a:t>age_group4   0.17575    0.03413   5.150          0.000000453 ***</a:t>
            </a:r>
          </a:p>
          <a:p>
            <a:pPr marL="0" indent="0">
              <a:buNone/>
            </a:pPr>
            <a:r>
              <a:rPr lang="en-US" sz="1200" b="1" dirty="0">
                <a:latin typeface="Courier New"/>
                <a:cs typeface="Courier New"/>
              </a:rPr>
              <a:t>---</a:t>
            </a:r>
          </a:p>
          <a:p>
            <a:pPr marL="0" indent="0">
              <a:buNone/>
            </a:pPr>
            <a:r>
              <a:rPr lang="en-US" sz="1200" b="1" dirty="0" err="1">
                <a:latin typeface="Courier New"/>
                <a:cs typeface="Courier New"/>
              </a:rPr>
              <a:t>Signif</a:t>
            </a:r>
            <a:r>
              <a:rPr lang="en-US" sz="1200" b="1" dirty="0">
                <a:latin typeface="Courier New"/>
                <a:cs typeface="Courier New"/>
              </a:rPr>
              <a:t>. codes:  0 ‘***’ 0.001 ‘**’ 0.01 ‘*’ 0.05 ‘.’ 0.1 ‘ ’ 1</a:t>
            </a:r>
          </a:p>
          <a:p>
            <a:pPr marL="0" indent="0">
              <a:buNone/>
            </a:pPr>
            <a:endParaRPr lang="en-US" sz="1200" b="1" dirty="0">
              <a:latin typeface="Courier New"/>
              <a:cs typeface="Courier New"/>
            </a:endParaRPr>
          </a:p>
          <a:p>
            <a:pPr marL="0" indent="0">
              <a:buNone/>
            </a:pPr>
            <a:r>
              <a:rPr lang="en-US" sz="1200" b="1" dirty="0">
                <a:latin typeface="Courier New"/>
                <a:cs typeface="Courier New"/>
              </a:rPr>
              <a:t>Residual standard error: 0.2044 on 324 degrees of freedom</a:t>
            </a:r>
          </a:p>
          <a:p>
            <a:pPr marL="0" indent="0">
              <a:buNone/>
            </a:pPr>
            <a:r>
              <a:rPr lang="en-US" sz="1200" b="1" dirty="0">
                <a:latin typeface="Courier New"/>
                <a:cs typeface="Courier New"/>
              </a:rPr>
              <a:t>Multiple R-squared:  0.1004,	Adjusted R-squared:  0.09212 </a:t>
            </a:r>
          </a:p>
          <a:p>
            <a:pPr marL="0" indent="0">
              <a:buNone/>
            </a:pPr>
            <a:r>
              <a:rPr lang="en-US" sz="1200" b="1" dirty="0">
                <a:latin typeface="Courier New"/>
                <a:cs typeface="Courier New"/>
              </a:rPr>
              <a:t>F-statistic: 12.06 on 3 and 324 DF,  p-value: 0.000000167</a:t>
            </a:r>
          </a:p>
        </p:txBody>
      </p:sp>
      <p:pic>
        <p:nvPicPr>
          <p:cNvPr id="4" name="Picture 3"/>
          <p:cNvPicPr>
            <a:picLocks noChangeAspect="1"/>
          </p:cNvPicPr>
          <p:nvPr/>
        </p:nvPicPr>
        <p:blipFill>
          <a:blip r:embed="rId2"/>
          <a:stretch>
            <a:fillRect/>
          </a:stretch>
        </p:blipFill>
        <p:spPr>
          <a:xfrm>
            <a:off x="8534400" y="4809744"/>
            <a:ext cx="2133600" cy="2048256"/>
          </a:xfrm>
          <a:prstGeom prst="rect">
            <a:avLst/>
          </a:prstGeom>
        </p:spPr>
      </p:pic>
      <p:sp>
        <p:nvSpPr>
          <p:cNvPr id="5" name="Cloud Callout 4"/>
          <p:cNvSpPr/>
          <p:nvPr/>
        </p:nvSpPr>
        <p:spPr>
          <a:xfrm flipH="1">
            <a:off x="2556931" y="5706534"/>
            <a:ext cx="5507567" cy="770467"/>
          </a:xfrm>
          <a:prstGeom prst="cloudCallout">
            <a:avLst>
              <a:gd name="adj1" fmla="val -57124"/>
              <a:gd name="adj2" fmla="val -32809"/>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prstClr val="black"/>
                </a:solidFill>
                <a:latin typeface="Lobster Two"/>
                <a:cs typeface="Lobster Two"/>
              </a:rPr>
              <a:t>The default contrast setting for “lm”</a:t>
            </a:r>
            <a:endParaRPr lang="en-US" dirty="0">
              <a:solidFill>
                <a:prstClr val="black"/>
              </a:solidFill>
              <a:latin typeface="Lobster Two"/>
              <a:cs typeface="Lobster Two"/>
            </a:endParaRPr>
          </a:p>
        </p:txBody>
      </p:sp>
      <p:sp>
        <p:nvSpPr>
          <p:cNvPr id="8" name="TextBox 7"/>
          <p:cNvSpPr txBox="1"/>
          <p:nvPr/>
        </p:nvSpPr>
        <p:spPr>
          <a:xfrm>
            <a:off x="7994478" y="1600201"/>
            <a:ext cx="2323072" cy="1200329"/>
          </a:xfrm>
          <a:prstGeom prst="rect">
            <a:avLst/>
          </a:prstGeom>
          <a:noFill/>
        </p:spPr>
        <p:txBody>
          <a:bodyPr wrap="none" rtlCol="0">
            <a:spAutoFit/>
          </a:bodyPr>
          <a:lstStyle/>
          <a:p>
            <a:r>
              <a:rPr lang="is-IS" sz="1200" b="1" dirty="0">
                <a:solidFill>
                  <a:srgbClr val="4A66AC"/>
                </a:solidFill>
                <a:latin typeface="Courier New"/>
                <a:cs typeface="Courier New"/>
              </a:rPr>
              <a:t>solve</a:t>
            </a:r>
            <a:r>
              <a:rPr lang="is-IS" sz="1200" b="1" dirty="0">
                <a:solidFill>
                  <a:srgbClr val="4A66AC"/>
                </a:solidFill>
                <a:latin typeface="Courier New"/>
                <a:cs typeface="Courier New"/>
              </a:rPr>
              <a:t>(cbind(1, dummy)) </a:t>
            </a:r>
          </a:p>
          <a:p>
            <a:r>
              <a:rPr lang="da-DK" sz="1200" b="1" dirty="0">
                <a:solidFill>
                  <a:prstClr val="black"/>
                </a:solidFill>
                <a:latin typeface="Courier New"/>
                <a:cs typeface="Courier New"/>
              </a:rPr>
              <a:t> </a:t>
            </a:r>
            <a:r>
              <a:rPr lang="da-DK" sz="1200" b="1" dirty="0">
                <a:solidFill>
                  <a:prstClr val="black"/>
                </a:solidFill>
                <a:latin typeface="Courier New"/>
                <a:cs typeface="Courier New"/>
              </a:rPr>
              <a:t>  1 </a:t>
            </a:r>
            <a:r>
              <a:rPr lang="da-DK" sz="1200" b="1" dirty="0">
                <a:solidFill>
                  <a:prstClr val="black"/>
                </a:solidFill>
                <a:latin typeface="Courier New"/>
                <a:cs typeface="Courier New"/>
              </a:rPr>
              <a:t>2 3 4</a:t>
            </a:r>
          </a:p>
          <a:p>
            <a:r>
              <a:rPr lang="da-DK" sz="1200" b="1" dirty="0">
                <a:solidFill>
                  <a:prstClr val="black"/>
                </a:solidFill>
                <a:latin typeface="Courier New"/>
                <a:cs typeface="Courier New"/>
              </a:rPr>
              <a:t>   1 0 0 0</a:t>
            </a:r>
          </a:p>
          <a:p>
            <a:r>
              <a:rPr lang="da-DK" sz="1200" b="1" dirty="0">
                <a:solidFill>
                  <a:prstClr val="black"/>
                </a:solidFill>
                <a:latin typeface="Courier New"/>
                <a:cs typeface="Courier New"/>
              </a:rPr>
              <a:t>2 -1 1 0 0</a:t>
            </a:r>
          </a:p>
          <a:p>
            <a:r>
              <a:rPr lang="da-DK" sz="1200" b="1" dirty="0">
                <a:solidFill>
                  <a:prstClr val="black"/>
                </a:solidFill>
                <a:latin typeface="Courier New"/>
                <a:cs typeface="Courier New"/>
              </a:rPr>
              <a:t>3 -1 0 1 0</a:t>
            </a:r>
          </a:p>
          <a:p>
            <a:r>
              <a:rPr lang="da-DK" sz="1200" b="1" dirty="0">
                <a:solidFill>
                  <a:prstClr val="black"/>
                </a:solidFill>
                <a:latin typeface="Courier New"/>
                <a:cs typeface="Courier New"/>
              </a:rPr>
              <a:t>4 -1 0 0 1</a:t>
            </a:r>
            <a:endParaRPr lang="en-US" sz="1200" b="1" dirty="0">
              <a:solidFill>
                <a:prstClr val="black"/>
              </a:solidFill>
              <a:latin typeface="Courier New"/>
              <a:cs typeface="Courier New"/>
            </a:endParaRPr>
          </a:p>
        </p:txBody>
      </p:sp>
    </p:spTree>
    <p:extLst>
      <p:ext uri="{BB962C8B-B14F-4D97-AF65-F5344CB8AC3E}">
        <p14:creationId xmlns:p14="http://schemas.microsoft.com/office/powerpoint/2010/main" val="709665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 matrices in R</a:t>
            </a:r>
          </a:p>
        </p:txBody>
      </p:sp>
      <p:sp>
        <p:nvSpPr>
          <p:cNvPr id="3" name="Content Placeholder 2"/>
          <p:cNvSpPr>
            <a:spLocks noGrp="1"/>
          </p:cNvSpPr>
          <p:nvPr>
            <p:ph idx="1"/>
          </p:nvPr>
        </p:nvSpPr>
        <p:spPr/>
        <p:txBody>
          <a:bodyPr>
            <a:normAutofit/>
          </a:bodyPr>
          <a:lstStyle/>
          <a:p>
            <a:pPr marL="0" indent="0">
              <a:buNone/>
            </a:pPr>
            <a:r>
              <a:rPr lang="en-US" sz="1600" b="1" dirty="0">
                <a:solidFill>
                  <a:schemeClr val="accent1"/>
                </a:solidFill>
                <a:latin typeface="Courier New"/>
                <a:cs typeface="Courier New"/>
              </a:rPr>
              <a:t>c </a:t>
            </a:r>
            <a:r>
              <a:rPr lang="en-US" sz="1600" b="1" dirty="0">
                <a:solidFill>
                  <a:schemeClr val="accent1"/>
                </a:solidFill>
                <a:latin typeface="Courier New"/>
                <a:cs typeface="Courier New"/>
              </a:rPr>
              <a:t>&lt;- </a:t>
            </a:r>
            <a:r>
              <a:rPr lang="en-US" sz="1600" b="1" dirty="0" err="1">
                <a:solidFill>
                  <a:schemeClr val="accent1"/>
                </a:solidFill>
                <a:latin typeface="Courier New"/>
                <a:cs typeface="Courier New"/>
              </a:rPr>
              <a:t>contr.treatment</a:t>
            </a:r>
            <a:r>
              <a:rPr lang="en-US" sz="1600" b="1" dirty="0">
                <a:solidFill>
                  <a:schemeClr val="accent1"/>
                </a:solidFill>
                <a:latin typeface="Courier New"/>
                <a:cs typeface="Courier New"/>
              </a:rPr>
              <a:t>(4)</a:t>
            </a:r>
          </a:p>
          <a:p>
            <a:pPr marL="0" indent="0">
              <a:buNone/>
            </a:pPr>
            <a:r>
              <a:rPr lang="en-US" sz="1600" b="1" dirty="0" err="1">
                <a:solidFill>
                  <a:schemeClr val="accent1"/>
                </a:solidFill>
                <a:latin typeface="Courier New"/>
                <a:cs typeface="Courier New"/>
              </a:rPr>
              <a:t>simple_mat</a:t>
            </a:r>
            <a:r>
              <a:rPr lang="en-US" sz="1600" b="1" dirty="0">
                <a:solidFill>
                  <a:schemeClr val="accent1"/>
                </a:solidFill>
                <a:latin typeface="Courier New"/>
                <a:cs typeface="Courier New"/>
              </a:rPr>
              <a:t> </a:t>
            </a:r>
            <a:r>
              <a:rPr lang="en-US" sz="1600" b="1" dirty="0">
                <a:solidFill>
                  <a:schemeClr val="accent1"/>
                </a:solidFill>
                <a:latin typeface="Courier New"/>
                <a:cs typeface="Courier New"/>
              </a:rPr>
              <a:t>&lt;- matrix(rep(1/4, 12), </a:t>
            </a:r>
            <a:r>
              <a:rPr lang="en-US" sz="1600" b="1" dirty="0" err="1">
                <a:solidFill>
                  <a:schemeClr val="accent1"/>
                </a:solidFill>
                <a:latin typeface="Courier New"/>
                <a:cs typeface="Courier New"/>
              </a:rPr>
              <a:t>ncol</a:t>
            </a:r>
            <a:r>
              <a:rPr lang="en-US" sz="1600" b="1" dirty="0">
                <a:solidFill>
                  <a:schemeClr val="accent1"/>
                </a:solidFill>
                <a:latin typeface="Courier New"/>
                <a:cs typeface="Courier New"/>
              </a:rPr>
              <a:t> = 3)</a:t>
            </a:r>
          </a:p>
          <a:p>
            <a:pPr marL="0" indent="0">
              <a:buNone/>
            </a:pPr>
            <a:r>
              <a:rPr lang="en-US" sz="1600" b="1" dirty="0" err="1">
                <a:solidFill>
                  <a:schemeClr val="accent1"/>
                </a:solidFill>
                <a:latin typeface="Courier New"/>
                <a:cs typeface="Courier New"/>
              </a:rPr>
              <a:t>simple_mat</a:t>
            </a:r>
            <a:endParaRPr lang="en-US" sz="1600" b="1" dirty="0">
              <a:solidFill>
                <a:schemeClr val="accent1"/>
              </a:solidFill>
              <a:latin typeface="Courier New"/>
              <a:cs typeface="Courier New"/>
            </a:endParaRPr>
          </a:p>
          <a:p>
            <a:pPr marL="0" indent="0">
              <a:buNone/>
            </a:pPr>
            <a:r>
              <a:rPr lang="en-US" sz="1600" b="1" dirty="0">
                <a:solidFill>
                  <a:srgbClr val="000000"/>
                </a:solidFill>
                <a:latin typeface="Courier New"/>
                <a:cs typeface="Courier New"/>
              </a:rPr>
              <a:t>     [,1] [,2] [,3]</a:t>
            </a:r>
          </a:p>
          <a:p>
            <a:pPr marL="0" indent="0">
              <a:buNone/>
            </a:pPr>
            <a:r>
              <a:rPr lang="en-US" sz="1600" b="1" dirty="0">
                <a:solidFill>
                  <a:srgbClr val="000000"/>
                </a:solidFill>
                <a:latin typeface="Courier New"/>
                <a:cs typeface="Courier New"/>
              </a:rPr>
              <a:t>[1,] 0.25 0.25 0.25</a:t>
            </a:r>
          </a:p>
          <a:p>
            <a:pPr marL="0" indent="0">
              <a:buNone/>
            </a:pPr>
            <a:r>
              <a:rPr lang="en-US" sz="1600" b="1" dirty="0">
                <a:solidFill>
                  <a:srgbClr val="000000"/>
                </a:solidFill>
                <a:latin typeface="Courier New"/>
                <a:cs typeface="Courier New"/>
              </a:rPr>
              <a:t>[2,] 0.25 0.25 0.25</a:t>
            </a:r>
          </a:p>
          <a:p>
            <a:pPr marL="0" indent="0">
              <a:buNone/>
            </a:pPr>
            <a:r>
              <a:rPr lang="en-US" sz="1600" b="1" dirty="0">
                <a:solidFill>
                  <a:srgbClr val="000000"/>
                </a:solidFill>
                <a:latin typeface="Courier New"/>
                <a:cs typeface="Courier New"/>
              </a:rPr>
              <a:t>[3,] 0.25 0.25 0.25</a:t>
            </a:r>
          </a:p>
          <a:p>
            <a:pPr marL="0" indent="0">
              <a:buNone/>
            </a:pPr>
            <a:r>
              <a:rPr lang="en-US" sz="1600" b="1" dirty="0">
                <a:solidFill>
                  <a:srgbClr val="000000"/>
                </a:solidFill>
                <a:latin typeface="Courier New"/>
                <a:cs typeface="Courier New"/>
              </a:rPr>
              <a:t>[4,] 0.25 0.25 0.25</a:t>
            </a:r>
          </a:p>
          <a:p>
            <a:pPr marL="0" indent="0">
              <a:buNone/>
            </a:pPr>
            <a:r>
              <a:rPr lang="en-US" sz="1600" b="1" dirty="0" err="1">
                <a:solidFill>
                  <a:schemeClr val="accent1"/>
                </a:solidFill>
                <a:latin typeface="Courier New"/>
                <a:cs typeface="Courier New"/>
              </a:rPr>
              <a:t>simple_c</a:t>
            </a:r>
            <a:r>
              <a:rPr lang="en-US" sz="1600" b="1" dirty="0">
                <a:solidFill>
                  <a:schemeClr val="accent1"/>
                </a:solidFill>
                <a:latin typeface="Courier New"/>
                <a:cs typeface="Courier New"/>
              </a:rPr>
              <a:t> </a:t>
            </a:r>
            <a:r>
              <a:rPr lang="en-US" sz="1600" b="1" dirty="0">
                <a:solidFill>
                  <a:schemeClr val="accent1"/>
                </a:solidFill>
                <a:latin typeface="Courier New"/>
                <a:cs typeface="Courier New"/>
              </a:rPr>
              <a:t>&lt;- c - </a:t>
            </a:r>
            <a:r>
              <a:rPr lang="en-US" sz="1600" b="1" dirty="0" err="1">
                <a:solidFill>
                  <a:schemeClr val="accent1"/>
                </a:solidFill>
                <a:latin typeface="Courier New"/>
                <a:cs typeface="Courier New"/>
              </a:rPr>
              <a:t>simple_mat</a:t>
            </a:r>
            <a:endParaRPr lang="en-US" sz="1600" b="1" dirty="0">
              <a:solidFill>
                <a:schemeClr val="accent1"/>
              </a:solidFill>
              <a:latin typeface="Courier New"/>
              <a:cs typeface="Courier New"/>
            </a:endParaRPr>
          </a:p>
          <a:p>
            <a:pPr marL="0" indent="0">
              <a:buNone/>
            </a:pPr>
            <a:r>
              <a:rPr lang="en-US" sz="1600" b="1" dirty="0" err="1">
                <a:solidFill>
                  <a:schemeClr val="accent1"/>
                </a:solidFill>
                <a:latin typeface="Courier New"/>
                <a:cs typeface="Courier New"/>
              </a:rPr>
              <a:t>simple_c</a:t>
            </a:r>
            <a:endParaRPr lang="en-US" sz="1600" b="1" dirty="0">
              <a:solidFill>
                <a:schemeClr val="accent1"/>
              </a:solidFill>
              <a:latin typeface="Courier New"/>
              <a:cs typeface="Courier New"/>
            </a:endParaRPr>
          </a:p>
          <a:p>
            <a:pPr marL="0" indent="0">
              <a:buNone/>
            </a:pPr>
            <a:r>
              <a:rPr lang="en-US" sz="1600" b="1" dirty="0">
                <a:solidFill>
                  <a:srgbClr val="000000"/>
                </a:solidFill>
                <a:latin typeface="Courier New"/>
                <a:cs typeface="Courier New"/>
              </a:rPr>
              <a:t>      2     3     4</a:t>
            </a:r>
          </a:p>
          <a:p>
            <a:pPr marL="0" indent="0">
              <a:buNone/>
            </a:pPr>
            <a:r>
              <a:rPr lang="en-US" sz="1600" b="1" dirty="0">
                <a:solidFill>
                  <a:srgbClr val="000000"/>
                </a:solidFill>
                <a:latin typeface="Courier New"/>
                <a:cs typeface="Courier New"/>
              </a:rPr>
              <a:t>1 -0.25 -0.25 -0.25</a:t>
            </a:r>
          </a:p>
          <a:p>
            <a:pPr marL="0" indent="0">
              <a:buNone/>
            </a:pPr>
            <a:r>
              <a:rPr lang="en-US" sz="1600" b="1" dirty="0">
                <a:solidFill>
                  <a:srgbClr val="000000"/>
                </a:solidFill>
                <a:latin typeface="Courier New"/>
                <a:cs typeface="Courier New"/>
              </a:rPr>
              <a:t>2  0.75 -0.25 -0.25</a:t>
            </a:r>
          </a:p>
          <a:p>
            <a:pPr marL="0" indent="0">
              <a:buNone/>
            </a:pPr>
            <a:r>
              <a:rPr lang="en-US" sz="1600" b="1" dirty="0">
                <a:solidFill>
                  <a:srgbClr val="000000"/>
                </a:solidFill>
                <a:latin typeface="Courier New"/>
                <a:cs typeface="Courier New"/>
              </a:rPr>
              <a:t>3 -0.25  0.75 -0.25</a:t>
            </a:r>
          </a:p>
          <a:p>
            <a:pPr marL="0" indent="0">
              <a:buNone/>
            </a:pPr>
            <a:r>
              <a:rPr lang="en-US" sz="1600" b="1" dirty="0">
                <a:solidFill>
                  <a:srgbClr val="000000"/>
                </a:solidFill>
                <a:latin typeface="Courier New"/>
                <a:cs typeface="Courier New"/>
              </a:rPr>
              <a:t>4 -0.25 -0.25  </a:t>
            </a:r>
            <a:r>
              <a:rPr lang="en-US" sz="1600" b="1" dirty="0">
                <a:solidFill>
                  <a:srgbClr val="000000"/>
                </a:solidFill>
                <a:latin typeface="Courier New"/>
                <a:cs typeface="Courier New"/>
              </a:rPr>
              <a:t>0.75</a:t>
            </a:r>
          </a:p>
          <a:p>
            <a:pPr marL="0" indent="0">
              <a:buNone/>
            </a:pPr>
            <a:r>
              <a:rPr lang="en-US" sz="1600" b="1" dirty="0">
                <a:solidFill>
                  <a:schemeClr val="accent3">
                    <a:lumMod val="75000"/>
                  </a:schemeClr>
                </a:solidFill>
                <a:latin typeface="Courier New"/>
                <a:cs typeface="Courier New"/>
              </a:rPr>
              <a:t>contrasts(</a:t>
            </a:r>
            <a:r>
              <a:rPr lang="en-US" sz="1600" b="1" dirty="0" err="1">
                <a:solidFill>
                  <a:schemeClr val="accent3">
                    <a:lumMod val="75000"/>
                  </a:schemeClr>
                </a:solidFill>
                <a:latin typeface="Courier New"/>
                <a:cs typeface="Courier New"/>
              </a:rPr>
              <a:t>givers$age_group</a:t>
            </a:r>
            <a:r>
              <a:rPr lang="en-US" sz="1600" b="1" dirty="0">
                <a:solidFill>
                  <a:schemeClr val="accent3">
                    <a:lumMod val="75000"/>
                  </a:schemeClr>
                </a:solidFill>
                <a:latin typeface="Courier New"/>
                <a:cs typeface="Courier New"/>
              </a:rPr>
              <a:t>) &lt;- </a:t>
            </a:r>
            <a:r>
              <a:rPr lang="en-US" sz="1600" b="1" dirty="0" err="1">
                <a:solidFill>
                  <a:schemeClr val="accent3">
                    <a:lumMod val="75000"/>
                  </a:schemeClr>
                </a:solidFill>
                <a:latin typeface="Courier New"/>
                <a:cs typeface="Courier New"/>
              </a:rPr>
              <a:t>simple_c</a:t>
            </a:r>
            <a:endParaRPr lang="en-US" sz="1600" b="1" dirty="0">
              <a:solidFill>
                <a:schemeClr val="accent3">
                  <a:lumMod val="75000"/>
                </a:schemeClr>
              </a:solidFill>
              <a:latin typeface="Courier New"/>
              <a:cs typeface="Courier New"/>
            </a:endParaRPr>
          </a:p>
        </p:txBody>
      </p:sp>
      <p:pic>
        <p:nvPicPr>
          <p:cNvPr id="4" name="Picture 3"/>
          <p:cNvPicPr>
            <a:picLocks noChangeAspect="1"/>
          </p:cNvPicPr>
          <p:nvPr/>
        </p:nvPicPr>
        <p:blipFill>
          <a:blip r:embed="rId2"/>
          <a:stretch>
            <a:fillRect/>
          </a:stretch>
        </p:blipFill>
        <p:spPr>
          <a:xfrm>
            <a:off x="8534400" y="4809744"/>
            <a:ext cx="2133600" cy="2048256"/>
          </a:xfrm>
          <a:prstGeom prst="rect">
            <a:avLst/>
          </a:prstGeom>
        </p:spPr>
      </p:pic>
      <p:sp>
        <p:nvSpPr>
          <p:cNvPr id="5" name="Cloud Callout 4"/>
          <p:cNvSpPr/>
          <p:nvPr/>
        </p:nvSpPr>
        <p:spPr>
          <a:xfrm flipH="1">
            <a:off x="5367865" y="2870200"/>
            <a:ext cx="5300134" cy="1820333"/>
          </a:xfrm>
          <a:prstGeom prst="cloudCallout">
            <a:avLst>
              <a:gd name="adj1" fmla="val -12767"/>
              <a:gd name="adj2" fmla="val 91138"/>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prstClr val="black"/>
                </a:solidFill>
                <a:latin typeface="Gill Sans"/>
                <a:cs typeface="Gill Sans"/>
              </a:rPr>
              <a:t>Let’s do “simple coding” instead</a:t>
            </a:r>
            <a:r>
              <a:rPr lang="en-US" dirty="0">
                <a:solidFill>
                  <a:prstClr val="black"/>
                </a:solidFill>
                <a:latin typeface="Gill Sans"/>
                <a:cs typeface="Gill Sans"/>
              </a:rPr>
              <a:t>, </a:t>
            </a:r>
            <a:r>
              <a:rPr lang="en-US" dirty="0">
                <a:solidFill>
                  <a:prstClr val="black"/>
                </a:solidFill>
                <a:latin typeface="Gill Sans"/>
                <a:cs typeface="Gill Sans"/>
              </a:rPr>
              <a:t>which still compares </a:t>
            </a:r>
            <a:r>
              <a:rPr lang="en-US" dirty="0">
                <a:solidFill>
                  <a:prstClr val="black"/>
                </a:solidFill>
                <a:latin typeface="Gill Sans"/>
                <a:cs typeface="Gill Sans"/>
              </a:rPr>
              <a:t>each level to the reference level, intercept being the grand </a:t>
            </a:r>
            <a:r>
              <a:rPr lang="en-US" dirty="0">
                <a:solidFill>
                  <a:prstClr val="black"/>
                </a:solidFill>
                <a:latin typeface="Gill Sans"/>
                <a:cs typeface="Gill Sans"/>
              </a:rPr>
              <a:t>mean across all 4 groups</a:t>
            </a:r>
            <a:endParaRPr lang="en-US" dirty="0">
              <a:solidFill>
                <a:prstClr val="black"/>
              </a:solidFill>
              <a:latin typeface="Gill Sans"/>
              <a:cs typeface="Gill Sans"/>
            </a:endParaRPr>
          </a:p>
        </p:txBody>
      </p:sp>
      <p:sp>
        <p:nvSpPr>
          <p:cNvPr id="6" name="TextBox 5"/>
          <p:cNvSpPr txBox="1"/>
          <p:nvPr/>
        </p:nvSpPr>
        <p:spPr>
          <a:xfrm>
            <a:off x="6881761" y="299703"/>
            <a:ext cx="3631122" cy="1754326"/>
          </a:xfrm>
          <a:prstGeom prst="rect">
            <a:avLst/>
          </a:prstGeom>
          <a:noFill/>
        </p:spPr>
        <p:txBody>
          <a:bodyPr wrap="none" rtlCol="0">
            <a:spAutoFit/>
          </a:bodyPr>
          <a:lstStyle/>
          <a:p>
            <a:r>
              <a:rPr lang="is-IS" b="1" dirty="0">
                <a:solidFill>
                  <a:srgbClr val="4A66AC"/>
                </a:solidFill>
                <a:latin typeface="Courier New"/>
                <a:cs typeface="Courier New"/>
              </a:rPr>
              <a:t>solve</a:t>
            </a:r>
            <a:r>
              <a:rPr lang="is-IS" b="1" dirty="0">
                <a:solidFill>
                  <a:srgbClr val="4A66AC"/>
                </a:solidFill>
                <a:latin typeface="Courier New"/>
                <a:cs typeface="Courier New"/>
              </a:rPr>
              <a:t>(cbind(1, simple_c))</a:t>
            </a:r>
          </a:p>
          <a:p>
            <a:r>
              <a:rPr lang="is-IS" b="1" dirty="0">
                <a:solidFill>
                  <a:srgbClr val="66A7B9"/>
                </a:solidFill>
                <a:latin typeface="Courier New"/>
                <a:cs typeface="Courier New"/>
              </a:rPr>
              <a:t>     </a:t>
            </a:r>
            <a:r>
              <a:rPr lang="is-IS" b="1" dirty="0">
                <a:solidFill>
                  <a:prstClr val="black"/>
                </a:solidFill>
                <a:latin typeface="Courier New"/>
                <a:cs typeface="Courier New"/>
              </a:rPr>
              <a:t> 1    2    3    4</a:t>
            </a:r>
          </a:p>
          <a:p>
            <a:r>
              <a:rPr lang="is-IS" b="1" dirty="0">
                <a:solidFill>
                  <a:prstClr val="black"/>
                </a:solidFill>
                <a:latin typeface="Courier New"/>
                <a:cs typeface="Courier New"/>
              </a:rPr>
              <a:t>   0.25 0.25 0.25 0.25</a:t>
            </a:r>
          </a:p>
          <a:p>
            <a:r>
              <a:rPr lang="is-IS" b="1" dirty="0">
                <a:solidFill>
                  <a:prstClr val="black"/>
                </a:solidFill>
                <a:latin typeface="Courier New"/>
                <a:cs typeface="Courier New"/>
              </a:rPr>
              <a:t>2 -1.00 1.00 0.00 0.00</a:t>
            </a:r>
          </a:p>
          <a:p>
            <a:r>
              <a:rPr lang="is-IS" b="1" dirty="0">
                <a:solidFill>
                  <a:prstClr val="black"/>
                </a:solidFill>
                <a:latin typeface="Courier New"/>
                <a:cs typeface="Courier New"/>
              </a:rPr>
              <a:t>3 -1.00 0.00 1.00 0.00</a:t>
            </a:r>
          </a:p>
          <a:p>
            <a:r>
              <a:rPr lang="is-IS" b="1" dirty="0">
                <a:solidFill>
                  <a:prstClr val="black"/>
                </a:solidFill>
                <a:latin typeface="Courier New"/>
                <a:cs typeface="Courier New"/>
              </a:rPr>
              <a:t>4 -1.00 0.00 0.00 1.00</a:t>
            </a:r>
            <a:endParaRPr lang="en-US" b="1" dirty="0">
              <a:solidFill>
                <a:prstClr val="black"/>
              </a:solidFill>
              <a:latin typeface="Courier New"/>
              <a:cs typeface="Courier New"/>
            </a:endParaRPr>
          </a:p>
        </p:txBody>
      </p:sp>
    </p:spTree>
    <p:extLst>
      <p:ext uri="{BB962C8B-B14F-4D97-AF65-F5344CB8AC3E}">
        <p14:creationId xmlns:p14="http://schemas.microsoft.com/office/powerpoint/2010/main" val="4772468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Linear regression with simple coding</a:t>
            </a:r>
            <a:endParaRPr lang="en-US" dirty="0"/>
          </a:p>
        </p:txBody>
      </p:sp>
      <p:sp>
        <p:nvSpPr>
          <p:cNvPr id="3" name="Content Placeholder 2"/>
          <p:cNvSpPr>
            <a:spLocks noGrp="1"/>
          </p:cNvSpPr>
          <p:nvPr>
            <p:ph idx="1"/>
          </p:nvPr>
        </p:nvSpPr>
        <p:spPr/>
        <p:txBody>
          <a:bodyPr>
            <a:noAutofit/>
          </a:bodyPr>
          <a:lstStyle/>
          <a:p>
            <a:pPr marL="0" indent="0">
              <a:buNone/>
            </a:pPr>
            <a:r>
              <a:rPr lang="en-US" sz="1400" b="1" dirty="0">
                <a:solidFill>
                  <a:schemeClr val="accent3">
                    <a:lumMod val="75000"/>
                  </a:schemeClr>
                </a:solidFill>
                <a:latin typeface="Courier New"/>
                <a:cs typeface="Courier New"/>
              </a:rPr>
              <a:t>contrasts(</a:t>
            </a:r>
            <a:r>
              <a:rPr lang="en-US" sz="1400" b="1" dirty="0" err="1">
                <a:solidFill>
                  <a:schemeClr val="accent3">
                    <a:lumMod val="75000"/>
                  </a:schemeClr>
                </a:solidFill>
                <a:latin typeface="Courier New"/>
                <a:cs typeface="Courier New"/>
              </a:rPr>
              <a:t>givers$age_group</a:t>
            </a:r>
            <a:r>
              <a:rPr lang="en-US" sz="1400" b="1" dirty="0">
                <a:solidFill>
                  <a:schemeClr val="accent3">
                    <a:lumMod val="75000"/>
                  </a:schemeClr>
                </a:solidFill>
                <a:latin typeface="Courier New"/>
                <a:cs typeface="Courier New"/>
              </a:rPr>
              <a:t>) &lt;- </a:t>
            </a:r>
            <a:r>
              <a:rPr lang="en-US" sz="1400" b="1" dirty="0" err="1">
                <a:solidFill>
                  <a:schemeClr val="accent3">
                    <a:lumMod val="75000"/>
                  </a:schemeClr>
                </a:solidFill>
                <a:latin typeface="Courier New"/>
                <a:cs typeface="Courier New"/>
              </a:rPr>
              <a:t>simple_c</a:t>
            </a:r>
            <a:endParaRPr lang="en-US" sz="1400" b="1" dirty="0">
              <a:solidFill>
                <a:schemeClr val="accent3">
                  <a:lumMod val="75000"/>
                </a:schemeClr>
              </a:solidFill>
              <a:latin typeface="Courier New"/>
              <a:cs typeface="Courier New"/>
            </a:endParaRPr>
          </a:p>
          <a:p>
            <a:pPr marL="0" indent="0">
              <a:buNone/>
            </a:pPr>
            <a:r>
              <a:rPr lang="en-US" sz="1400" b="1" dirty="0" err="1">
                <a:solidFill>
                  <a:schemeClr val="accent3">
                    <a:lumMod val="75000"/>
                  </a:schemeClr>
                </a:solidFill>
                <a:latin typeface="Courier New"/>
                <a:cs typeface="Courier New"/>
              </a:rPr>
              <a:t>s</a:t>
            </a:r>
            <a:r>
              <a:rPr lang="en-US" sz="1400" b="1" dirty="0" err="1">
                <a:solidFill>
                  <a:schemeClr val="accent3">
                    <a:lumMod val="75000"/>
                  </a:schemeClr>
                </a:solidFill>
                <a:latin typeface="Courier New"/>
                <a:cs typeface="Courier New"/>
              </a:rPr>
              <a:t>ticker_simple</a:t>
            </a:r>
            <a:r>
              <a:rPr lang="en-US" sz="1400" b="1" dirty="0">
                <a:solidFill>
                  <a:schemeClr val="accent3">
                    <a:lumMod val="75000"/>
                  </a:schemeClr>
                </a:solidFill>
                <a:latin typeface="Courier New"/>
                <a:cs typeface="Courier New"/>
              </a:rPr>
              <a:t> </a:t>
            </a:r>
            <a:r>
              <a:rPr lang="en-US" sz="1400" b="1" dirty="0">
                <a:solidFill>
                  <a:schemeClr val="accent3">
                    <a:lumMod val="75000"/>
                  </a:schemeClr>
                </a:solidFill>
                <a:latin typeface="Courier New"/>
                <a:cs typeface="Courier New"/>
              </a:rPr>
              <a:t>&lt;- lm(</a:t>
            </a:r>
            <a:r>
              <a:rPr lang="en-US" sz="1400" b="1" dirty="0" err="1">
                <a:solidFill>
                  <a:schemeClr val="accent3">
                    <a:lumMod val="75000"/>
                  </a:schemeClr>
                </a:solidFill>
                <a:latin typeface="Courier New"/>
                <a:cs typeface="Courier New"/>
              </a:rPr>
              <a:t>prop_given</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 data = givers)</a:t>
            </a:r>
          </a:p>
          <a:p>
            <a:pPr marL="0" indent="0">
              <a:buNone/>
            </a:pPr>
            <a:r>
              <a:rPr lang="en-US" sz="1400" b="1" dirty="0">
                <a:solidFill>
                  <a:schemeClr val="accent3">
                    <a:lumMod val="75000"/>
                  </a:schemeClr>
                </a:solidFill>
                <a:latin typeface="Courier New"/>
                <a:cs typeface="Courier New"/>
              </a:rPr>
              <a:t>summary</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sticker_simple</a:t>
            </a:r>
            <a:r>
              <a:rPr lang="en-US" sz="1400" b="1" dirty="0">
                <a:solidFill>
                  <a:schemeClr val="accent3">
                    <a:lumMod val="75000"/>
                  </a:schemeClr>
                </a:solidFill>
                <a:latin typeface="Courier New"/>
                <a:cs typeface="Courier New"/>
              </a:rPr>
              <a:t>)</a:t>
            </a:r>
            <a:endParaRPr lang="en-US" sz="1400" b="1" dirty="0">
              <a:solidFill>
                <a:schemeClr val="accent3">
                  <a:lumMod val="75000"/>
                </a:schemeClr>
              </a:solidFill>
              <a:latin typeface="Courier New"/>
              <a:cs typeface="Courier New"/>
            </a:endParaRPr>
          </a:p>
          <a:p>
            <a:pPr marL="0" indent="0">
              <a:buNone/>
            </a:pPr>
            <a:endParaRPr lang="en-US" sz="1400" b="1" dirty="0">
              <a:latin typeface="Courier New"/>
              <a:cs typeface="Courier New"/>
            </a:endParaRPr>
          </a:p>
          <a:p>
            <a:pPr marL="0" indent="0">
              <a:buNone/>
            </a:pPr>
            <a:r>
              <a:rPr lang="en-US" sz="1400" b="1" dirty="0">
                <a:latin typeface="Courier New"/>
                <a:cs typeface="Courier New"/>
              </a:rPr>
              <a:t>&lt;snip, snip&gt;</a:t>
            </a:r>
          </a:p>
          <a:p>
            <a:pPr marL="0" indent="0">
              <a:buNone/>
            </a:pPr>
            <a:endParaRPr lang="en-US" sz="1400" b="1" dirty="0">
              <a:latin typeface="Courier New"/>
              <a:cs typeface="Courier New"/>
            </a:endParaRPr>
          </a:p>
          <a:p>
            <a:pPr marL="0" indent="0">
              <a:buNone/>
            </a:pPr>
            <a:r>
              <a:rPr lang="en-US" sz="1400" b="1" dirty="0">
                <a:latin typeface="Courier New"/>
                <a:cs typeface="Courier New"/>
              </a:rPr>
              <a:t>Coefficients:</a:t>
            </a:r>
          </a:p>
          <a:p>
            <a:pPr marL="0" indent="0">
              <a:buNone/>
            </a:pPr>
            <a:r>
              <a:rPr lang="en-US" sz="1400" b="1" dirty="0">
                <a:latin typeface="Courier New"/>
                <a:cs typeface="Courier New"/>
              </a:rPr>
              <a:t>            Estimate Std. Error t value </a:t>
            </a:r>
            <a:r>
              <a:rPr lang="en-US" sz="1400" b="1" dirty="0" err="1">
                <a:latin typeface="Courier New"/>
                <a:cs typeface="Courier New"/>
              </a:rPr>
              <a:t>Pr</a:t>
            </a:r>
            <a:r>
              <a:rPr lang="en-US" sz="1400" b="1" dirty="0">
                <a:latin typeface="Courier New"/>
                <a:cs typeface="Courier New"/>
              </a:rPr>
              <a:t>(&gt;|t|)    </a:t>
            </a:r>
          </a:p>
          <a:p>
            <a:pPr marL="0" indent="0">
              <a:buNone/>
            </a:pPr>
            <a:r>
              <a:rPr lang="en-US" sz="1400" b="1" dirty="0">
                <a:latin typeface="Courier New"/>
                <a:cs typeface="Courier New"/>
              </a:rPr>
              <a:t>(Intercept)  0.47753    0.01140  41.905  &lt; 2e-16 ***</a:t>
            </a:r>
          </a:p>
          <a:p>
            <a:pPr marL="0" indent="0">
              <a:buNone/>
            </a:pPr>
            <a:r>
              <a:rPr lang="en-US" sz="1400" b="1" dirty="0">
                <a:latin typeface="Courier New"/>
                <a:cs typeface="Courier New"/>
              </a:rPr>
              <a:t>age_group2   0.02192    0.03140   0.698 0.485639    </a:t>
            </a:r>
          </a:p>
          <a:p>
            <a:pPr marL="0" indent="0">
              <a:buNone/>
            </a:pPr>
            <a:r>
              <a:rPr lang="en-US" sz="1400" b="1" dirty="0">
                <a:latin typeface="Courier New"/>
                <a:cs typeface="Courier New"/>
              </a:rPr>
              <a:t>age_group3   0.11496    0.03116   3.689 0.000264 ***</a:t>
            </a:r>
          </a:p>
          <a:p>
            <a:pPr marL="0" indent="0">
              <a:buNone/>
            </a:pPr>
            <a:r>
              <a:rPr lang="en-US" sz="1400" b="1" dirty="0">
                <a:latin typeface="Courier New"/>
                <a:cs typeface="Courier New"/>
              </a:rPr>
              <a:t>age_group4   0.17575    0.03413   5.150 4.53e-07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a:p>
            <a:pPr marL="0" indent="0">
              <a:buNone/>
            </a:pPr>
            <a:endParaRPr lang="en-US" sz="1400" b="1" dirty="0">
              <a:latin typeface="Courier New"/>
              <a:cs typeface="Courier New"/>
            </a:endParaRPr>
          </a:p>
          <a:p>
            <a:pPr marL="0" indent="0">
              <a:buNone/>
            </a:pPr>
            <a:r>
              <a:rPr lang="en-US" sz="1400" b="1" dirty="0">
                <a:latin typeface="Courier New"/>
                <a:cs typeface="Courier New"/>
              </a:rPr>
              <a:t>Residual standard error: 0.2044 on 324 degrees of freedom</a:t>
            </a:r>
          </a:p>
          <a:p>
            <a:pPr marL="0" indent="0">
              <a:buNone/>
            </a:pPr>
            <a:r>
              <a:rPr lang="en-US" sz="1400" b="1" dirty="0">
                <a:latin typeface="Courier New"/>
                <a:cs typeface="Courier New"/>
              </a:rPr>
              <a:t>Multiple R-squared:  0.1004,	Adjusted R-squared:  0.09212 </a:t>
            </a:r>
          </a:p>
          <a:p>
            <a:pPr marL="0" indent="0">
              <a:buNone/>
            </a:pPr>
            <a:r>
              <a:rPr lang="en-US" sz="1400" b="1" dirty="0">
                <a:latin typeface="Courier New"/>
                <a:cs typeface="Courier New"/>
              </a:rPr>
              <a:t>F-statistic: 12.06 on 3 and 324 DF,  p-value: 1.67e-07</a:t>
            </a:r>
          </a:p>
        </p:txBody>
      </p:sp>
      <p:pic>
        <p:nvPicPr>
          <p:cNvPr id="4" name="Picture 3"/>
          <p:cNvPicPr>
            <a:picLocks noChangeAspect="1"/>
          </p:cNvPicPr>
          <p:nvPr/>
        </p:nvPicPr>
        <p:blipFill>
          <a:blip r:embed="rId2"/>
          <a:stretch>
            <a:fillRect/>
          </a:stretch>
        </p:blipFill>
        <p:spPr>
          <a:xfrm>
            <a:off x="8534400" y="4809744"/>
            <a:ext cx="2133600" cy="2048256"/>
          </a:xfrm>
          <a:prstGeom prst="rect">
            <a:avLst/>
          </a:prstGeom>
        </p:spPr>
      </p:pic>
      <p:sp>
        <p:nvSpPr>
          <p:cNvPr id="5" name="TextBox 4"/>
          <p:cNvSpPr txBox="1"/>
          <p:nvPr/>
        </p:nvSpPr>
        <p:spPr>
          <a:xfrm>
            <a:off x="7717434" y="2348638"/>
            <a:ext cx="2493366" cy="1200329"/>
          </a:xfrm>
          <a:prstGeom prst="rect">
            <a:avLst/>
          </a:prstGeom>
          <a:noFill/>
        </p:spPr>
        <p:txBody>
          <a:bodyPr wrap="none" rtlCol="0">
            <a:spAutoFit/>
          </a:bodyPr>
          <a:lstStyle/>
          <a:p>
            <a:r>
              <a:rPr lang="is-IS" sz="1200" b="1" dirty="0">
                <a:solidFill>
                  <a:srgbClr val="4A66AC"/>
                </a:solidFill>
                <a:latin typeface="Courier New"/>
                <a:cs typeface="Courier New"/>
              </a:rPr>
              <a:t>solve</a:t>
            </a:r>
            <a:r>
              <a:rPr lang="is-IS" sz="1200" b="1" dirty="0">
                <a:solidFill>
                  <a:srgbClr val="4A66AC"/>
                </a:solidFill>
                <a:latin typeface="Courier New"/>
                <a:cs typeface="Courier New"/>
              </a:rPr>
              <a:t>(cbind(1, simple_c))</a:t>
            </a:r>
          </a:p>
          <a:p>
            <a:r>
              <a:rPr lang="is-IS" sz="1200" b="1" dirty="0">
                <a:solidFill>
                  <a:srgbClr val="66A7B9"/>
                </a:solidFill>
                <a:latin typeface="Courier New"/>
                <a:cs typeface="Courier New"/>
              </a:rPr>
              <a:t>     </a:t>
            </a:r>
            <a:r>
              <a:rPr lang="is-IS" sz="1200" b="1" dirty="0">
                <a:solidFill>
                  <a:prstClr val="black"/>
                </a:solidFill>
                <a:latin typeface="Courier New"/>
                <a:cs typeface="Courier New"/>
              </a:rPr>
              <a:t> 1    2    3    4</a:t>
            </a:r>
          </a:p>
          <a:p>
            <a:r>
              <a:rPr lang="is-IS" sz="1200" b="1" dirty="0">
                <a:solidFill>
                  <a:prstClr val="black"/>
                </a:solidFill>
                <a:latin typeface="Courier New"/>
                <a:cs typeface="Courier New"/>
              </a:rPr>
              <a:t>   0.25 0.25 0.25 0.25</a:t>
            </a:r>
          </a:p>
          <a:p>
            <a:r>
              <a:rPr lang="is-IS" sz="1200" b="1" dirty="0">
                <a:solidFill>
                  <a:prstClr val="black"/>
                </a:solidFill>
                <a:latin typeface="Courier New"/>
                <a:cs typeface="Courier New"/>
              </a:rPr>
              <a:t>2 -1.00 1.00 0.00 0.00</a:t>
            </a:r>
          </a:p>
          <a:p>
            <a:r>
              <a:rPr lang="is-IS" sz="1200" b="1" dirty="0">
                <a:solidFill>
                  <a:prstClr val="black"/>
                </a:solidFill>
                <a:latin typeface="Courier New"/>
                <a:cs typeface="Courier New"/>
              </a:rPr>
              <a:t>3 -1.00 0.00 1.00 0.00</a:t>
            </a:r>
          </a:p>
          <a:p>
            <a:r>
              <a:rPr lang="is-IS" sz="1200" b="1" dirty="0">
                <a:solidFill>
                  <a:prstClr val="black"/>
                </a:solidFill>
                <a:latin typeface="Courier New"/>
                <a:cs typeface="Courier New"/>
              </a:rPr>
              <a:t>4 -1.00 0.00 0.00 1.00</a:t>
            </a:r>
            <a:endParaRPr lang="en-US" sz="1200" b="1" dirty="0">
              <a:solidFill>
                <a:prstClr val="black"/>
              </a:solidFill>
              <a:latin typeface="Courier New"/>
              <a:cs typeface="Courier New"/>
            </a:endParaRPr>
          </a:p>
        </p:txBody>
      </p:sp>
    </p:spTree>
    <p:extLst>
      <p:ext uri="{BB962C8B-B14F-4D97-AF65-F5344CB8AC3E}">
        <p14:creationId xmlns:p14="http://schemas.microsoft.com/office/powerpoint/2010/main" val="1842306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 regression with </a:t>
            </a:r>
            <a:r>
              <a:rPr lang="en-US" dirty="0" smtClean="0"/>
              <a:t>deviation </a:t>
            </a:r>
            <a:r>
              <a:rPr lang="en-US" dirty="0"/>
              <a:t>coding</a:t>
            </a:r>
          </a:p>
        </p:txBody>
      </p:sp>
      <p:sp>
        <p:nvSpPr>
          <p:cNvPr id="3" name="Content Placeholder 2"/>
          <p:cNvSpPr>
            <a:spLocks noGrp="1"/>
          </p:cNvSpPr>
          <p:nvPr>
            <p:ph idx="1"/>
          </p:nvPr>
        </p:nvSpPr>
        <p:spPr/>
        <p:txBody>
          <a:bodyPr>
            <a:normAutofit fontScale="77500" lnSpcReduction="20000"/>
          </a:bodyPr>
          <a:lstStyle/>
          <a:p>
            <a:pPr marL="0" indent="0">
              <a:buNone/>
            </a:pPr>
            <a:r>
              <a:rPr lang="en-US" sz="1600" b="1" dirty="0" err="1">
                <a:solidFill>
                  <a:schemeClr val="accent1"/>
                </a:solidFill>
                <a:latin typeface="Courier New"/>
                <a:cs typeface="Courier New"/>
              </a:rPr>
              <a:t>contr.sum</a:t>
            </a:r>
            <a:r>
              <a:rPr lang="en-US" sz="1600" b="1" dirty="0">
                <a:solidFill>
                  <a:schemeClr val="accent1"/>
                </a:solidFill>
                <a:latin typeface="Courier New"/>
                <a:cs typeface="Courier New"/>
              </a:rPr>
              <a:t>(4)</a:t>
            </a:r>
          </a:p>
          <a:p>
            <a:pPr marL="0" indent="0">
              <a:buNone/>
            </a:pPr>
            <a:r>
              <a:rPr lang="en-US" sz="1600" b="1" dirty="0">
                <a:latin typeface="Courier New"/>
                <a:cs typeface="Courier New"/>
              </a:rPr>
              <a:t>  [,1] [,2] [,3]</a:t>
            </a:r>
          </a:p>
          <a:p>
            <a:pPr marL="0" indent="0">
              <a:buNone/>
            </a:pPr>
            <a:r>
              <a:rPr lang="en-US" sz="1600" b="1" dirty="0">
                <a:latin typeface="Courier New"/>
                <a:cs typeface="Courier New"/>
              </a:rPr>
              <a:t>1    1    0    0</a:t>
            </a:r>
          </a:p>
          <a:p>
            <a:pPr marL="0" indent="0">
              <a:buNone/>
            </a:pPr>
            <a:r>
              <a:rPr lang="en-US" sz="1600" b="1" dirty="0">
                <a:latin typeface="Courier New"/>
                <a:cs typeface="Courier New"/>
              </a:rPr>
              <a:t>2    0    1    0</a:t>
            </a:r>
          </a:p>
          <a:p>
            <a:pPr marL="0" indent="0">
              <a:buNone/>
            </a:pPr>
            <a:r>
              <a:rPr lang="en-US" sz="1600" b="1" dirty="0">
                <a:latin typeface="Courier New"/>
                <a:cs typeface="Courier New"/>
              </a:rPr>
              <a:t>3    0    0    1</a:t>
            </a:r>
          </a:p>
          <a:p>
            <a:pPr marL="0" indent="0">
              <a:buNone/>
            </a:pPr>
            <a:r>
              <a:rPr lang="en-US" sz="1600" b="1" dirty="0">
                <a:latin typeface="Courier New"/>
                <a:cs typeface="Courier New"/>
              </a:rPr>
              <a:t>4   -</a:t>
            </a:r>
            <a:r>
              <a:rPr lang="en-US" sz="1600" b="1" dirty="0">
                <a:latin typeface="Courier New"/>
                <a:cs typeface="Courier New"/>
              </a:rPr>
              <a:t>1   -1   -</a:t>
            </a:r>
            <a:r>
              <a:rPr lang="en-US" sz="1600" b="1" dirty="0">
                <a:latin typeface="Courier New"/>
                <a:cs typeface="Courier New"/>
              </a:rPr>
              <a:t>1</a:t>
            </a:r>
          </a:p>
          <a:p>
            <a:pPr marL="0" indent="0">
              <a:buNone/>
            </a:pPr>
            <a:r>
              <a:rPr lang="en-US" sz="1600" b="1" dirty="0">
                <a:solidFill>
                  <a:schemeClr val="accent3">
                    <a:lumMod val="75000"/>
                  </a:schemeClr>
                </a:solidFill>
                <a:latin typeface="Courier New"/>
                <a:cs typeface="Courier New"/>
              </a:rPr>
              <a:t>contrasts</a:t>
            </a:r>
            <a:r>
              <a:rPr lang="en-US" sz="1600" b="1" dirty="0">
                <a:solidFill>
                  <a:schemeClr val="accent3">
                    <a:lumMod val="75000"/>
                  </a:schemeClr>
                </a:solidFill>
                <a:latin typeface="Courier New"/>
                <a:cs typeface="Courier New"/>
              </a:rPr>
              <a:t>(</a:t>
            </a:r>
            <a:r>
              <a:rPr lang="en-US" sz="1600" b="1" dirty="0" err="1">
                <a:solidFill>
                  <a:schemeClr val="accent3">
                    <a:lumMod val="75000"/>
                  </a:schemeClr>
                </a:solidFill>
                <a:latin typeface="Courier New"/>
                <a:cs typeface="Courier New"/>
              </a:rPr>
              <a:t>givers$age_group</a:t>
            </a:r>
            <a:r>
              <a:rPr lang="en-US" sz="1600" b="1" dirty="0">
                <a:solidFill>
                  <a:schemeClr val="accent3">
                    <a:lumMod val="75000"/>
                  </a:schemeClr>
                </a:solidFill>
                <a:latin typeface="Courier New"/>
                <a:cs typeface="Courier New"/>
              </a:rPr>
              <a:t>) &lt;- </a:t>
            </a:r>
            <a:r>
              <a:rPr lang="en-US" sz="1600" b="1" dirty="0" err="1">
                <a:solidFill>
                  <a:schemeClr val="accent3">
                    <a:lumMod val="75000"/>
                  </a:schemeClr>
                </a:solidFill>
                <a:latin typeface="Courier New"/>
                <a:cs typeface="Courier New"/>
              </a:rPr>
              <a:t>contr.sum</a:t>
            </a:r>
            <a:r>
              <a:rPr lang="en-US" sz="1600" b="1" dirty="0">
                <a:solidFill>
                  <a:schemeClr val="accent3">
                    <a:lumMod val="75000"/>
                  </a:schemeClr>
                </a:solidFill>
                <a:latin typeface="Courier New"/>
                <a:cs typeface="Courier New"/>
              </a:rPr>
              <a:t>(4)</a:t>
            </a:r>
          </a:p>
          <a:p>
            <a:pPr marL="0" indent="0">
              <a:buNone/>
            </a:pPr>
            <a:r>
              <a:rPr lang="en-US" sz="1600" b="1" dirty="0" err="1">
                <a:solidFill>
                  <a:schemeClr val="accent3">
                    <a:lumMod val="75000"/>
                  </a:schemeClr>
                </a:solidFill>
                <a:latin typeface="Courier New"/>
                <a:cs typeface="Courier New"/>
              </a:rPr>
              <a:t>sticker_dev</a:t>
            </a:r>
            <a:r>
              <a:rPr lang="en-US" sz="1600" b="1" dirty="0">
                <a:solidFill>
                  <a:schemeClr val="accent3">
                    <a:lumMod val="75000"/>
                  </a:schemeClr>
                </a:solidFill>
                <a:latin typeface="Courier New"/>
                <a:cs typeface="Courier New"/>
              </a:rPr>
              <a:t> </a:t>
            </a:r>
            <a:r>
              <a:rPr lang="en-US" sz="1600" b="1" dirty="0">
                <a:solidFill>
                  <a:schemeClr val="accent3">
                    <a:lumMod val="75000"/>
                  </a:schemeClr>
                </a:solidFill>
                <a:latin typeface="Courier New"/>
                <a:cs typeface="Courier New"/>
              </a:rPr>
              <a:t>&lt;- lm(</a:t>
            </a:r>
            <a:r>
              <a:rPr lang="en-US" sz="1600" b="1" dirty="0" err="1">
                <a:solidFill>
                  <a:schemeClr val="accent3">
                    <a:lumMod val="75000"/>
                  </a:schemeClr>
                </a:solidFill>
                <a:latin typeface="Courier New"/>
                <a:cs typeface="Courier New"/>
              </a:rPr>
              <a:t>prop_given</a:t>
            </a:r>
            <a:r>
              <a:rPr lang="en-US" sz="1600" b="1" dirty="0">
                <a:solidFill>
                  <a:schemeClr val="accent3">
                    <a:lumMod val="75000"/>
                  </a:schemeClr>
                </a:solidFill>
                <a:latin typeface="Courier New"/>
                <a:cs typeface="Courier New"/>
              </a:rPr>
              <a:t> ~ </a:t>
            </a:r>
            <a:r>
              <a:rPr lang="en-US" sz="1600" b="1" dirty="0" err="1">
                <a:solidFill>
                  <a:schemeClr val="accent3">
                    <a:lumMod val="75000"/>
                  </a:schemeClr>
                </a:solidFill>
                <a:latin typeface="Courier New"/>
                <a:cs typeface="Courier New"/>
              </a:rPr>
              <a:t>age_group</a:t>
            </a:r>
            <a:r>
              <a:rPr lang="en-US" sz="1600" b="1" dirty="0">
                <a:solidFill>
                  <a:schemeClr val="accent3">
                    <a:lumMod val="75000"/>
                  </a:schemeClr>
                </a:solidFill>
                <a:latin typeface="Courier New"/>
                <a:cs typeface="Courier New"/>
              </a:rPr>
              <a:t>, data = givers)</a:t>
            </a:r>
          </a:p>
          <a:p>
            <a:pPr marL="0" indent="0">
              <a:buNone/>
            </a:pPr>
            <a:r>
              <a:rPr lang="en-US" sz="1600" b="1" dirty="0">
                <a:solidFill>
                  <a:schemeClr val="accent3">
                    <a:lumMod val="75000"/>
                  </a:schemeClr>
                </a:solidFill>
                <a:latin typeface="Courier New"/>
                <a:cs typeface="Courier New"/>
              </a:rPr>
              <a:t>summary</a:t>
            </a:r>
            <a:r>
              <a:rPr lang="en-US" sz="1600" b="1" dirty="0">
                <a:solidFill>
                  <a:schemeClr val="accent3">
                    <a:lumMod val="75000"/>
                  </a:schemeClr>
                </a:solidFill>
                <a:latin typeface="Courier New"/>
                <a:cs typeface="Courier New"/>
              </a:rPr>
              <a:t>(</a:t>
            </a:r>
            <a:r>
              <a:rPr lang="en-US" sz="1600" b="1" dirty="0" err="1">
                <a:solidFill>
                  <a:schemeClr val="accent3">
                    <a:lumMod val="75000"/>
                  </a:schemeClr>
                </a:solidFill>
                <a:latin typeface="Courier New"/>
                <a:cs typeface="Courier New"/>
              </a:rPr>
              <a:t>sticker_dev</a:t>
            </a:r>
            <a:r>
              <a:rPr lang="en-US" sz="1600" b="1" dirty="0">
                <a:solidFill>
                  <a:schemeClr val="accent3">
                    <a:lumMod val="75000"/>
                  </a:schemeClr>
                </a:solidFill>
                <a:latin typeface="Courier New"/>
                <a:cs typeface="Courier New"/>
              </a:rPr>
              <a:t>)</a:t>
            </a:r>
          </a:p>
          <a:p>
            <a:pPr marL="0" indent="0">
              <a:buNone/>
            </a:pPr>
            <a:endParaRPr lang="en-US" sz="1600" b="1" dirty="0">
              <a:latin typeface="Courier New"/>
              <a:cs typeface="Courier New"/>
            </a:endParaRPr>
          </a:p>
          <a:p>
            <a:pPr marL="0" indent="0">
              <a:buNone/>
            </a:pPr>
            <a:r>
              <a:rPr lang="en-US" sz="1600" b="1" dirty="0">
                <a:latin typeface="Courier New"/>
                <a:cs typeface="Courier New"/>
              </a:rPr>
              <a:t>&lt;snip, snip&gt;</a:t>
            </a:r>
            <a:endParaRPr lang="en-US" sz="1600" b="1" dirty="0">
              <a:latin typeface="Courier New"/>
              <a:cs typeface="Courier New"/>
            </a:endParaRPr>
          </a:p>
          <a:p>
            <a:pPr marL="0" indent="0">
              <a:buNone/>
            </a:pPr>
            <a:endParaRPr lang="en-US" sz="1600" b="1" dirty="0">
              <a:latin typeface="Courier New"/>
              <a:cs typeface="Courier New"/>
            </a:endParaRPr>
          </a:p>
          <a:p>
            <a:pPr marL="0" indent="0">
              <a:buNone/>
            </a:pPr>
            <a:r>
              <a:rPr lang="en-US" sz="1600" b="1" dirty="0">
                <a:latin typeface="Courier New"/>
                <a:cs typeface="Courier New"/>
              </a:rPr>
              <a:t>Coefficients:</a:t>
            </a:r>
          </a:p>
          <a:p>
            <a:pPr marL="0" indent="0">
              <a:buNone/>
            </a:pPr>
            <a:r>
              <a:rPr lang="en-US" sz="1600" b="1" dirty="0">
                <a:latin typeface="Courier New"/>
                <a:cs typeface="Courier New"/>
              </a:rPr>
              <a:t>            Estimate Std. Error t value </a:t>
            </a:r>
            <a:r>
              <a:rPr lang="en-US" sz="1600" b="1" dirty="0" err="1">
                <a:latin typeface="Courier New"/>
                <a:cs typeface="Courier New"/>
              </a:rPr>
              <a:t>Pr</a:t>
            </a:r>
            <a:r>
              <a:rPr lang="en-US" sz="1600" b="1" dirty="0">
                <a:latin typeface="Courier New"/>
                <a:cs typeface="Courier New"/>
              </a:rPr>
              <a:t>(&gt;|t|)    </a:t>
            </a:r>
          </a:p>
          <a:p>
            <a:pPr marL="0" indent="0">
              <a:buNone/>
            </a:pPr>
            <a:r>
              <a:rPr lang="en-US" sz="1600" b="1" dirty="0">
                <a:latin typeface="Courier New"/>
                <a:cs typeface="Courier New"/>
              </a:rPr>
              <a:t>(Intercept)  0.47753    0.01140  41.905  &lt; 2e-16 ***</a:t>
            </a:r>
          </a:p>
          <a:p>
            <a:pPr marL="0" indent="0">
              <a:buNone/>
            </a:pPr>
            <a:r>
              <a:rPr lang="en-US" sz="1600" b="1" dirty="0">
                <a:latin typeface="Courier New"/>
                <a:cs typeface="Courier New"/>
              </a:rPr>
              <a:t>age_group1  -0.07816    0.01977  -3.953 9.47e-05 ***</a:t>
            </a:r>
          </a:p>
          <a:p>
            <a:pPr marL="0" indent="0">
              <a:buNone/>
            </a:pPr>
            <a:r>
              <a:rPr lang="en-US" sz="1600" b="1" dirty="0">
                <a:latin typeface="Courier New"/>
                <a:cs typeface="Courier New"/>
              </a:rPr>
              <a:t>age_group2  -0.05624    0.01902  -2.956  0.00334 ** </a:t>
            </a:r>
          </a:p>
          <a:p>
            <a:pPr marL="0" indent="0">
              <a:buNone/>
            </a:pPr>
            <a:r>
              <a:rPr lang="en-US" sz="1600" b="1" dirty="0">
                <a:latin typeface="Courier New"/>
                <a:cs typeface="Courier New"/>
              </a:rPr>
              <a:t>age_group3   0.03680    0.01883   1.955  0.05145 .  </a:t>
            </a:r>
          </a:p>
          <a:p>
            <a:pPr marL="0" indent="0">
              <a:buNone/>
            </a:pPr>
            <a:r>
              <a:rPr lang="en-US" sz="1600" b="1" dirty="0">
                <a:latin typeface="Courier New"/>
                <a:cs typeface="Courier New"/>
              </a:rPr>
              <a:t>---</a:t>
            </a:r>
          </a:p>
          <a:p>
            <a:pPr marL="0" indent="0">
              <a:buNone/>
            </a:pPr>
            <a:r>
              <a:rPr lang="en-US" sz="1600" b="1" dirty="0" err="1">
                <a:latin typeface="Courier New"/>
                <a:cs typeface="Courier New"/>
              </a:rPr>
              <a:t>Signif</a:t>
            </a:r>
            <a:r>
              <a:rPr lang="en-US" sz="1600" b="1" dirty="0">
                <a:latin typeface="Courier New"/>
                <a:cs typeface="Courier New"/>
              </a:rPr>
              <a:t>. codes:  0 ‘***’ 0.001 ‘**’ 0.01 ‘*’ 0.05 ‘.’ 0.1 ‘ ’ 1</a:t>
            </a:r>
          </a:p>
          <a:p>
            <a:pPr marL="0" indent="0">
              <a:buNone/>
            </a:pPr>
            <a:endParaRPr lang="en-US" sz="1600" b="1" dirty="0">
              <a:latin typeface="Courier New"/>
              <a:cs typeface="Courier New"/>
            </a:endParaRPr>
          </a:p>
          <a:p>
            <a:pPr marL="0" indent="0">
              <a:buNone/>
            </a:pPr>
            <a:r>
              <a:rPr lang="en-US" sz="1600" b="1" dirty="0">
                <a:latin typeface="Courier New"/>
                <a:cs typeface="Courier New"/>
              </a:rPr>
              <a:t>Residual standard error: 0.2044 on 324 degrees of freedom</a:t>
            </a:r>
          </a:p>
          <a:p>
            <a:pPr marL="0" indent="0">
              <a:buNone/>
            </a:pPr>
            <a:r>
              <a:rPr lang="en-US" sz="1600" b="1" dirty="0">
                <a:latin typeface="Courier New"/>
                <a:cs typeface="Courier New"/>
              </a:rPr>
              <a:t>Multiple R-squared:  0.1004,	Adjusted R-squared:  0.09212 </a:t>
            </a:r>
          </a:p>
          <a:p>
            <a:pPr marL="0" indent="0">
              <a:buNone/>
            </a:pPr>
            <a:r>
              <a:rPr lang="en-US" sz="1600" b="1" dirty="0">
                <a:latin typeface="Courier New"/>
                <a:cs typeface="Courier New"/>
              </a:rPr>
              <a:t>F-statistic: 12.06 on 3 and 324 DF,  p-value: 1.67e-07</a:t>
            </a:r>
          </a:p>
        </p:txBody>
      </p:sp>
      <p:pic>
        <p:nvPicPr>
          <p:cNvPr id="4" name="Picture 3"/>
          <p:cNvPicPr>
            <a:picLocks noChangeAspect="1"/>
          </p:cNvPicPr>
          <p:nvPr/>
        </p:nvPicPr>
        <p:blipFill>
          <a:blip r:embed="rId3"/>
          <a:stretch>
            <a:fillRect/>
          </a:stretch>
        </p:blipFill>
        <p:spPr>
          <a:xfrm>
            <a:off x="8534400" y="4809744"/>
            <a:ext cx="2133600" cy="2048256"/>
          </a:xfrm>
          <a:prstGeom prst="rect">
            <a:avLst/>
          </a:prstGeom>
        </p:spPr>
      </p:pic>
      <p:sp>
        <p:nvSpPr>
          <p:cNvPr id="5" name="Cloud Callout 4"/>
          <p:cNvSpPr/>
          <p:nvPr/>
        </p:nvSpPr>
        <p:spPr>
          <a:xfrm flipH="1">
            <a:off x="6477000" y="3064933"/>
            <a:ext cx="3471331" cy="1685544"/>
          </a:xfrm>
          <a:prstGeom prst="cloudCallout">
            <a:avLst>
              <a:gd name="adj1" fmla="val -10700"/>
              <a:gd name="adj2" fmla="val 88092"/>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prstClr val="black"/>
                </a:solidFill>
                <a:latin typeface="Gill Sans"/>
                <a:cs typeface="Gill Sans"/>
              </a:rPr>
              <a:t>Let’s do “deviation coding” instead</a:t>
            </a:r>
            <a:r>
              <a:rPr lang="en-US" dirty="0">
                <a:solidFill>
                  <a:prstClr val="black"/>
                </a:solidFill>
                <a:latin typeface="Gill Sans"/>
                <a:cs typeface="Gill Sans"/>
              </a:rPr>
              <a:t>, </a:t>
            </a:r>
            <a:r>
              <a:rPr lang="en-US" dirty="0">
                <a:solidFill>
                  <a:prstClr val="black"/>
                </a:solidFill>
                <a:latin typeface="Gill Sans"/>
                <a:cs typeface="Gill Sans"/>
              </a:rPr>
              <a:t>which compares each level to the grand mean</a:t>
            </a:r>
            <a:endParaRPr lang="en-US" dirty="0">
              <a:solidFill>
                <a:prstClr val="black"/>
              </a:solidFill>
              <a:latin typeface="Gill Sans"/>
              <a:cs typeface="Gill Sans"/>
            </a:endParaRPr>
          </a:p>
        </p:txBody>
      </p:sp>
      <p:sp>
        <p:nvSpPr>
          <p:cNvPr id="6" name="TextBox 5"/>
          <p:cNvSpPr txBox="1"/>
          <p:nvPr/>
        </p:nvSpPr>
        <p:spPr>
          <a:xfrm>
            <a:off x="7488833" y="1524001"/>
            <a:ext cx="2862758" cy="1200329"/>
          </a:xfrm>
          <a:prstGeom prst="rect">
            <a:avLst/>
          </a:prstGeom>
          <a:noFill/>
        </p:spPr>
        <p:txBody>
          <a:bodyPr wrap="none" rtlCol="0">
            <a:spAutoFit/>
          </a:bodyPr>
          <a:lstStyle/>
          <a:p>
            <a:r>
              <a:rPr lang="is-IS" sz="1200" b="1" dirty="0">
                <a:solidFill>
                  <a:srgbClr val="4A66AC"/>
                </a:solidFill>
                <a:latin typeface="Courier New"/>
                <a:cs typeface="Courier New"/>
              </a:rPr>
              <a:t>solve</a:t>
            </a:r>
            <a:r>
              <a:rPr lang="is-IS" sz="1200" b="1" dirty="0">
                <a:solidFill>
                  <a:srgbClr val="4A66AC"/>
                </a:solidFill>
                <a:latin typeface="Courier New"/>
                <a:cs typeface="Courier New"/>
              </a:rPr>
              <a:t>(cbind(1, contr.sum(4)))</a:t>
            </a:r>
          </a:p>
          <a:p>
            <a:r>
              <a:rPr lang="is-IS" sz="1200" b="1" dirty="0">
                <a:solidFill>
                  <a:srgbClr val="000000"/>
                </a:solidFill>
                <a:latin typeface="Courier New"/>
                <a:cs typeface="Courier New"/>
              </a:rPr>
              <a:t>         1     2     3     4</a:t>
            </a:r>
          </a:p>
          <a:p>
            <a:r>
              <a:rPr lang="is-IS" sz="1200" b="1" dirty="0">
                <a:solidFill>
                  <a:srgbClr val="000000"/>
                </a:solidFill>
                <a:latin typeface="Courier New"/>
                <a:cs typeface="Courier New"/>
              </a:rPr>
              <a:t>[1,]  0.25  0.25  0.25  0.25</a:t>
            </a:r>
          </a:p>
          <a:p>
            <a:r>
              <a:rPr lang="is-IS" sz="1200" b="1" dirty="0">
                <a:solidFill>
                  <a:srgbClr val="000000"/>
                </a:solidFill>
                <a:latin typeface="Courier New"/>
                <a:cs typeface="Courier New"/>
              </a:rPr>
              <a:t>[2,]  0.75 -0.25 -0.25 -0.25</a:t>
            </a:r>
          </a:p>
          <a:p>
            <a:r>
              <a:rPr lang="is-IS" sz="1200" b="1" dirty="0">
                <a:solidFill>
                  <a:srgbClr val="000000"/>
                </a:solidFill>
                <a:latin typeface="Courier New"/>
                <a:cs typeface="Courier New"/>
              </a:rPr>
              <a:t>[3,] -0.25  0.75 -0.25 -0.25</a:t>
            </a:r>
          </a:p>
          <a:p>
            <a:r>
              <a:rPr lang="is-IS" sz="1200" b="1" dirty="0">
                <a:solidFill>
                  <a:srgbClr val="000000"/>
                </a:solidFill>
                <a:latin typeface="Courier New"/>
                <a:cs typeface="Courier New"/>
              </a:rPr>
              <a:t>[4,] -0.25 -0.25  0.75 -0.25</a:t>
            </a:r>
            <a:endParaRPr lang="en-US" sz="1200" b="1" dirty="0">
              <a:solidFill>
                <a:srgbClr val="000000"/>
              </a:solidFill>
              <a:latin typeface="Courier New"/>
              <a:cs typeface="Courier New"/>
            </a:endParaRPr>
          </a:p>
        </p:txBody>
      </p:sp>
    </p:spTree>
    <p:extLst>
      <p:ext uri="{BB962C8B-B14F-4D97-AF65-F5344CB8AC3E}">
        <p14:creationId xmlns:p14="http://schemas.microsoft.com/office/powerpoint/2010/main" val="5579434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877734" y="3036553"/>
            <a:ext cx="6637867" cy="326597"/>
          </a:xfrm>
          <a:prstGeom prst="rect">
            <a:avLst/>
          </a:prstGeom>
        </p:spPr>
      </p:pic>
      <p:sp>
        <p:nvSpPr>
          <p:cNvPr id="6" name="Content Placeholder 5"/>
          <p:cNvSpPr>
            <a:spLocks noGrp="1"/>
          </p:cNvSpPr>
          <p:nvPr>
            <p:ph idx="1"/>
          </p:nvPr>
        </p:nvSpPr>
        <p:spPr>
          <a:xfrm>
            <a:off x="1981200" y="330200"/>
            <a:ext cx="8229600" cy="6146800"/>
          </a:xfrm>
        </p:spPr>
        <p:txBody>
          <a:bodyPr>
            <a:normAutofit/>
          </a:bodyPr>
          <a:lstStyle/>
          <a:p>
            <a:pPr marL="0" indent="0">
              <a:buNone/>
            </a:pPr>
            <a:r>
              <a:rPr lang="en-US" b="1" dirty="0" err="1">
                <a:solidFill>
                  <a:schemeClr val="accent1"/>
                </a:solidFill>
                <a:latin typeface="Courier New"/>
                <a:cs typeface="Courier New"/>
              </a:rPr>
              <a:t>contr.sum</a:t>
            </a:r>
            <a:r>
              <a:rPr lang="en-US" b="1" dirty="0">
                <a:solidFill>
                  <a:schemeClr val="accent1"/>
                </a:solidFill>
                <a:latin typeface="Courier New"/>
                <a:cs typeface="Courier New"/>
              </a:rPr>
              <a:t>(4)</a:t>
            </a:r>
          </a:p>
          <a:p>
            <a:pPr marL="0" indent="0">
              <a:buNone/>
            </a:pPr>
            <a:r>
              <a:rPr lang="en-US" b="1" dirty="0">
                <a:latin typeface="Courier New"/>
                <a:cs typeface="Courier New"/>
              </a:rPr>
              <a:t>  [,1] [,2] [,3]</a:t>
            </a:r>
          </a:p>
          <a:p>
            <a:pPr marL="0" indent="0">
              <a:buNone/>
            </a:pPr>
            <a:r>
              <a:rPr lang="en-US" b="1" dirty="0">
                <a:latin typeface="Courier New"/>
                <a:cs typeface="Courier New"/>
              </a:rPr>
              <a:t>1    1    0    0</a:t>
            </a:r>
          </a:p>
          <a:p>
            <a:pPr marL="0" indent="0">
              <a:buNone/>
            </a:pPr>
            <a:r>
              <a:rPr lang="en-US" b="1" dirty="0">
                <a:latin typeface="Courier New"/>
                <a:cs typeface="Courier New"/>
              </a:rPr>
              <a:t>2    0    1    0</a:t>
            </a:r>
          </a:p>
          <a:p>
            <a:pPr marL="0" indent="0">
              <a:buNone/>
            </a:pPr>
            <a:r>
              <a:rPr lang="en-US" b="1" dirty="0">
                <a:latin typeface="Courier New"/>
                <a:cs typeface="Courier New"/>
              </a:rPr>
              <a:t>3    0    0    1</a:t>
            </a:r>
          </a:p>
          <a:p>
            <a:pPr marL="0" indent="0">
              <a:buNone/>
            </a:pPr>
            <a:r>
              <a:rPr lang="en-US" b="1" dirty="0" smtClean="0">
                <a:latin typeface="Courier New"/>
                <a:cs typeface="Courier New"/>
              </a:rPr>
              <a:t>4   -</a:t>
            </a:r>
            <a:r>
              <a:rPr lang="en-US" b="1" dirty="0">
                <a:latin typeface="Courier New"/>
                <a:cs typeface="Courier New"/>
              </a:rPr>
              <a:t>1   -1   -</a:t>
            </a:r>
            <a:r>
              <a:rPr lang="en-US" b="1" dirty="0" smtClean="0">
                <a:latin typeface="Courier New"/>
                <a:cs typeface="Courier New"/>
              </a:rPr>
              <a:t>1</a:t>
            </a:r>
          </a:p>
          <a:p>
            <a:pPr marL="0" indent="0">
              <a:buNone/>
            </a:pPr>
            <a:endParaRPr lang="is-IS" b="1" dirty="0" smtClean="0">
              <a:solidFill>
                <a:srgbClr val="66A7B9"/>
              </a:solidFill>
              <a:latin typeface="Courier New"/>
              <a:cs typeface="Courier New"/>
            </a:endParaRPr>
          </a:p>
          <a:p>
            <a:pPr marL="0" indent="0">
              <a:buNone/>
            </a:pPr>
            <a:r>
              <a:rPr lang="is-IS" b="1" dirty="0" smtClean="0">
                <a:solidFill>
                  <a:schemeClr val="accent1"/>
                </a:solidFill>
                <a:latin typeface="Courier New"/>
                <a:cs typeface="Courier New"/>
              </a:rPr>
              <a:t>solve</a:t>
            </a:r>
            <a:r>
              <a:rPr lang="is-IS" b="1" dirty="0">
                <a:solidFill>
                  <a:schemeClr val="accent1"/>
                </a:solidFill>
                <a:latin typeface="Courier New"/>
                <a:cs typeface="Courier New"/>
              </a:rPr>
              <a:t>(cbind(1, contr.sum(4)))</a:t>
            </a:r>
          </a:p>
          <a:p>
            <a:pPr marL="0" indent="0">
              <a:buNone/>
            </a:pPr>
            <a:r>
              <a:rPr lang="is-IS" b="1" dirty="0">
                <a:solidFill>
                  <a:srgbClr val="000000"/>
                </a:solidFill>
                <a:latin typeface="Courier New"/>
                <a:cs typeface="Courier New"/>
              </a:rPr>
              <a:t>         1     2     3     4</a:t>
            </a:r>
          </a:p>
          <a:p>
            <a:pPr marL="0" indent="0">
              <a:buNone/>
            </a:pPr>
            <a:r>
              <a:rPr lang="is-IS" b="1" dirty="0">
                <a:solidFill>
                  <a:srgbClr val="000000"/>
                </a:solidFill>
                <a:latin typeface="Courier New"/>
                <a:cs typeface="Courier New"/>
              </a:rPr>
              <a:t>[1,]  0.25  0.25  0.25  0.25</a:t>
            </a:r>
          </a:p>
          <a:p>
            <a:pPr marL="0" indent="0">
              <a:buNone/>
            </a:pPr>
            <a:r>
              <a:rPr lang="is-IS" b="1" dirty="0">
                <a:solidFill>
                  <a:srgbClr val="000000"/>
                </a:solidFill>
                <a:latin typeface="Courier New"/>
                <a:cs typeface="Courier New"/>
              </a:rPr>
              <a:t>[2,]  0.75 -0.25 -0.25 -0.25</a:t>
            </a:r>
          </a:p>
          <a:p>
            <a:pPr marL="0" indent="0">
              <a:buNone/>
            </a:pPr>
            <a:r>
              <a:rPr lang="is-IS" b="1" dirty="0">
                <a:solidFill>
                  <a:srgbClr val="000000"/>
                </a:solidFill>
                <a:latin typeface="Courier New"/>
                <a:cs typeface="Courier New"/>
              </a:rPr>
              <a:t>[3,] -0.25  0.75 -0.25 -0.25</a:t>
            </a:r>
          </a:p>
          <a:p>
            <a:pPr marL="0" indent="0">
              <a:buNone/>
            </a:pPr>
            <a:r>
              <a:rPr lang="is-IS" b="1" dirty="0">
                <a:solidFill>
                  <a:srgbClr val="000000"/>
                </a:solidFill>
                <a:latin typeface="Courier New"/>
                <a:cs typeface="Courier New"/>
              </a:rPr>
              <a:t>[4,] -0.25 -0.25  0.75 -0.25</a:t>
            </a:r>
            <a:endParaRPr lang="en-US" b="1" dirty="0">
              <a:solidFill>
                <a:srgbClr val="000000"/>
              </a:solidFill>
              <a:latin typeface="Courier New"/>
              <a:cs typeface="Courier New"/>
            </a:endParaRPr>
          </a:p>
          <a:p>
            <a:pPr marL="0" indent="0">
              <a:buNone/>
            </a:pPr>
            <a:endParaRPr lang="en-US" b="1" dirty="0">
              <a:latin typeface="Courier New"/>
              <a:cs typeface="Courier New"/>
            </a:endParaRPr>
          </a:p>
          <a:p>
            <a:endParaRPr lang="en-US" dirty="0" smtClean="0"/>
          </a:p>
          <a:p>
            <a:pPr marL="0" indent="0">
              <a:buNone/>
            </a:pPr>
            <a:endParaRPr lang="en-US" dirty="0" smtClean="0"/>
          </a:p>
        </p:txBody>
      </p:sp>
      <p:pic>
        <p:nvPicPr>
          <p:cNvPr id="9" name="Picture 8"/>
          <p:cNvPicPr>
            <a:picLocks noChangeAspect="1"/>
          </p:cNvPicPr>
          <p:nvPr/>
        </p:nvPicPr>
        <p:blipFill>
          <a:blip r:embed="rId3"/>
          <a:stretch>
            <a:fillRect/>
          </a:stretch>
        </p:blipFill>
        <p:spPr>
          <a:xfrm>
            <a:off x="8534400" y="4809744"/>
            <a:ext cx="2133600" cy="2048256"/>
          </a:xfrm>
          <a:prstGeom prst="rect">
            <a:avLst/>
          </a:prstGeom>
        </p:spPr>
      </p:pic>
      <p:sp>
        <p:nvSpPr>
          <p:cNvPr id="10" name="Cloud Callout 9"/>
          <p:cNvSpPr/>
          <p:nvPr/>
        </p:nvSpPr>
        <p:spPr>
          <a:xfrm flipH="1">
            <a:off x="7196668" y="3591749"/>
            <a:ext cx="3471333" cy="966872"/>
          </a:xfrm>
          <a:prstGeom prst="cloudCallout">
            <a:avLst>
              <a:gd name="adj1" fmla="val -2305"/>
              <a:gd name="adj2" fmla="val 84138"/>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sz="1600" dirty="0">
                <a:solidFill>
                  <a:prstClr val="black"/>
                </a:solidFill>
                <a:latin typeface="Lobster Two"/>
                <a:cs typeface="Lobster Two"/>
              </a:rPr>
              <a:t>Where the final effect is omitted to avoid singularity</a:t>
            </a:r>
            <a:endParaRPr lang="en-US" sz="1600" dirty="0">
              <a:solidFill>
                <a:prstClr val="black"/>
              </a:solidFill>
              <a:latin typeface="Lobster Two"/>
              <a:cs typeface="Lobster Two"/>
            </a:endParaRPr>
          </a:p>
        </p:txBody>
      </p:sp>
      <p:pic>
        <p:nvPicPr>
          <p:cNvPr id="2" name="Picture 1"/>
          <p:cNvPicPr>
            <a:picLocks noChangeAspect="1"/>
          </p:cNvPicPr>
          <p:nvPr/>
        </p:nvPicPr>
        <p:blipFill>
          <a:blip r:embed="rId4"/>
          <a:stretch>
            <a:fillRect/>
          </a:stretch>
        </p:blipFill>
        <p:spPr>
          <a:xfrm>
            <a:off x="6163734" y="574358"/>
            <a:ext cx="4351867" cy="1686242"/>
          </a:xfrm>
          <a:prstGeom prst="rect">
            <a:avLst/>
          </a:prstGeom>
        </p:spPr>
      </p:pic>
    </p:spTree>
    <p:extLst>
      <p:ext uri="{BB962C8B-B14F-4D97-AF65-F5344CB8AC3E}">
        <p14:creationId xmlns:p14="http://schemas.microsoft.com/office/powerpoint/2010/main" val="7693728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524000" y="330200"/>
            <a:ext cx="8686800" cy="6146800"/>
          </a:xfrm>
        </p:spPr>
        <p:txBody>
          <a:bodyPr>
            <a:normAutofit/>
          </a:bodyPr>
          <a:lstStyle/>
          <a:p>
            <a:pPr marL="0" indent="0">
              <a:buNone/>
            </a:pPr>
            <a:r>
              <a:rPr lang="is-IS" b="1" dirty="0" smtClean="0">
                <a:solidFill>
                  <a:schemeClr val="accent1"/>
                </a:solidFill>
                <a:latin typeface="Courier New"/>
                <a:cs typeface="Courier New"/>
              </a:rPr>
              <a:t>solve</a:t>
            </a:r>
            <a:r>
              <a:rPr lang="is-IS" b="1" dirty="0">
                <a:solidFill>
                  <a:schemeClr val="accent1"/>
                </a:solidFill>
                <a:latin typeface="Courier New"/>
                <a:cs typeface="Courier New"/>
              </a:rPr>
              <a:t>(cbind(1, contr.sum(4)))</a:t>
            </a:r>
          </a:p>
          <a:p>
            <a:pPr marL="0" indent="0">
              <a:buNone/>
            </a:pPr>
            <a:r>
              <a:rPr lang="is-IS" b="1" dirty="0">
                <a:solidFill>
                  <a:srgbClr val="000000"/>
                </a:solidFill>
                <a:latin typeface="Courier New"/>
                <a:cs typeface="Courier New"/>
              </a:rPr>
              <a:t>         1     2     3     4</a:t>
            </a:r>
          </a:p>
          <a:p>
            <a:pPr marL="0" indent="0">
              <a:buNone/>
            </a:pPr>
            <a:r>
              <a:rPr lang="is-IS" b="1" dirty="0">
                <a:solidFill>
                  <a:srgbClr val="000000"/>
                </a:solidFill>
                <a:latin typeface="Courier New"/>
                <a:cs typeface="Courier New"/>
              </a:rPr>
              <a:t>[1,]  0.25  0.25  0.25  0.25</a:t>
            </a:r>
          </a:p>
          <a:p>
            <a:pPr marL="0" indent="0">
              <a:buNone/>
            </a:pPr>
            <a:r>
              <a:rPr lang="is-IS" b="1" dirty="0">
                <a:solidFill>
                  <a:srgbClr val="000000"/>
                </a:solidFill>
                <a:latin typeface="Courier New"/>
                <a:cs typeface="Courier New"/>
              </a:rPr>
              <a:t>[2,]  0.75 -0.25 -0.25 -0.25</a:t>
            </a:r>
          </a:p>
          <a:p>
            <a:pPr marL="0" indent="0">
              <a:buNone/>
            </a:pPr>
            <a:r>
              <a:rPr lang="is-IS" b="1" dirty="0">
                <a:solidFill>
                  <a:srgbClr val="000000"/>
                </a:solidFill>
                <a:latin typeface="Courier New"/>
                <a:cs typeface="Courier New"/>
              </a:rPr>
              <a:t>[3,] -0.25  0.75 -0.25 -0.25</a:t>
            </a:r>
          </a:p>
          <a:p>
            <a:pPr marL="0" indent="0">
              <a:buNone/>
            </a:pPr>
            <a:r>
              <a:rPr lang="is-IS" b="1" dirty="0">
                <a:solidFill>
                  <a:srgbClr val="000000"/>
                </a:solidFill>
                <a:latin typeface="Courier New"/>
                <a:cs typeface="Courier New"/>
              </a:rPr>
              <a:t>[4,] -0.25 -0.25  0.75 -0.25</a:t>
            </a:r>
            <a:endParaRPr lang="en-US" b="1" dirty="0">
              <a:solidFill>
                <a:srgbClr val="000000"/>
              </a:solidFill>
              <a:latin typeface="Courier New"/>
              <a:cs typeface="Courier New"/>
            </a:endParaRPr>
          </a:p>
          <a:p>
            <a:pPr marL="0" indent="0">
              <a:buNone/>
            </a:pPr>
            <a:endParaRPr lang="en-US" b="1" dirty="0">
              <a:latin typeface="Courier New"/>
              <a:cs typeface="Courier New"/>
            </a:endParaRPr>
          </a:p>
          <a:p>
            <a:endParaRPr lang="en-US" dirty="0" smtClean="0"/>
          </a:p>
          <a:p>
            <a:pPr marL="0" indent="0">
              <a:buNone/>
            </a:pPr>
            <a:endParaRPr lang="en-US" dirty="0" smtClean="0"/>
          </a:p>
        </p:txBody>
      </p:sp>
      <p:pic>
        <p:nvPicPr>
          <p:cNvPr id="9" name="Picture 8"/>
          <p:cNvPicPr>
            <a:picLocks noChangeAspect="1"/>
          </p:cNvPicPr>
          <p:nvPr/>
        </p:nvPicPr>
        <p:blipFill>
          <a:blip r:embed="rId2"/>
          <a:stretch>
            <a:fillRect/>
          </a:stretch>
        </p:blipFill>
        <p:spPr>
          <a:xfrm>
            <a:off x="8534400" y="4809744"/>
            <a:ext cx="2133600" cy="2048256"/>
          </a:xfrm>
          <a:prstGeom prst="rect">
            <a:avLst/>
          </a:prstGeom>
        </p:spPr>
      </p:pic>
      <p:pic>
        <p:nvPicPr>
          <p:cNvPr id="2" name="Picture 1"/>
          <p:cNvPicPr>
            <a:picLocks noChangeAspect="1"/>
          </p:cNvPicPr>
          <p:nvPr/>
        </p:nvPicPr>
        <p:blipFill>
          <a:blip r:embed="rId3"/>
          <a:stretch>
            <a:fillRect/>
          </a:stretch>
        </p:blipFill>
        <p:spPr>
          <a:xfrm>
            <a:off x="3263901" y="3123502"/>
            <a:ext cx="4351867" cy="1686242"/>
          </a:xfrm>
          <a:prstGeom prst="rect">
            <a:avLst/>
          </a:prstGeom>
          <a:ln w="50800">
            <a:solidFill>
              <a:schemeClr val="accent3">
                <a:lumMod val="75000"/>
              </a:schemeClr>
            </a:solidFill>
          </a:ln>
        </p:spPr>
      </p:pic>
      <p:pic>
        <p:nvPicPr>
          <p:cNvPr id="3" name="Picture 2"/>
          <p:cNvPicPr>
            <a:picLocks noChangeAspect="1"/>
          </p:cNvPicPr>
          <p:nvPr/>
        </p:nvPicPr>
        <p:blipFill>
          <a:blip r:embed="rId4"/>
          <a:stretch>
            <a:fillRect/>
          </a:stretch>
        </p:blipFill>
        <p:spPr>
          <a:xfrm>
            <a:off x="1981200" y="5048505"/>
            <a:ext cx="4957234" cy="1681149"/>
          </a:xfrm>
          <a:prstGeom prst="rect">
            <a:avLst/>
          </a:prstGeom>
          <a:ln w="50800">
            <a:solidFill>
              <a:srgbClr val="FF66FF"/>
            </a:solidFill>
          </a:ln>
        </p:spPr>
      </p:pic>
      <p:sp>
        <p:nvSpPr>
          <p:cNvPr id="8" name="Cloud Callout 7"/>
          <p:cNvSpPr/>
          <p:nvPr/>
        </p:nvSpPr>
        <p:spPr>
          <a:xfrm flipH="1">
            <a:off x="7175501" y="1320800"/>
            <a:ext cx="3492499" cy="2527300"/>
          </a:xfrm>
          <a:prstGeom prst="cloudCallout">
            <a:avLst>
              <a:gd name="adj1" fmla="val -4896"/>
              <a:gd name="adj2" fmla="val 84182"/>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These all say the same thing. This is typically the set of contrasts you wish to test with </a:t>
            </a:r>
            <a:r>
              <a:rPr lang="en-US" sz="2000" dirty="0">
                <a:solidFill>
                  <a:prstClr val="black"/>
                </a:solidFill>
                <a:latin typeface="Gill Sans"/>
                <a:cs typeface="Gill Sans"/>
              </a:rPr>
              <a:t>ANOVA</a:t>
            </a:r>
            <a:endParaRPr lang="en-US" sz="2000" dirty="0">
              <a:solidFill>
                <a:prstClr val="black"/>
              </a:solidFill>
              <a:latin typeface="Gill Sans"/>
              <a:cs typeface="Gill Sans"/>
            </a:endParaRPr>
          </a:p>
        </p:txBody>
      </p:sp>
    </p:spTree>
    <p:extLst>
      <p:ext uri="{BB962C8B-B14F-4D97-AF65-F5344CB8AC3E}">
        <p14:creationId xmlns:p14="http://schemas.microsoft.com/office/powerpoint/2010/main" val="2950939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am I boring all of you with this?</a:t>
            </a:r>
            <a:endParaRPr lang="en-US" dirty="0"/>
          </a:p>
        </p:txBody>
      </p:sp>
      <p:sp>
        <p:nvSpPr>
          <p:cNvPr id="3" name="Content Placeholder 2"/>
          <p:cNvSpPr>
            <a:spLocks noGrp="1"/>
          </p:cNvSpPr>
          <p:nvPr>
            <p:ph sz="half" idx="1"/>
          </p:nvPr>
        </p:nvSpPr>
        <p:spPr/>
        <p:txBody>
          <a:bodyPr>
            <a:normAutofit/>
          </a:bodyPr>
          <a:lstStyle/>
          <a:p>
            <a:r>
              <a:rPr lang="en-US" sz="1800" dirty="0"/>
              <a:t>Once you get beyond two group comparisons, you need to know a bit about how factors are utilized in linear models and what the resulting parameter estimates mean. One day you may even want to exert control on this. </a:t>
            </a:r>
          </a:p>
          <a:p>
            <a:r>
              <a:rPr lang="en-US" sz="1800" dirty="0"/>
              <a:t>A popular R package for performing linear </a:t>
            </a:r>
            <a:r>
              <a:rPr lang="en-US" sz="1800" dirty="0" err="1"/>
              <a:t>modelling</a:t>
            </a:r>
            <a:r>
              <a:rPr lang="en-US" sz="1800" dirty="0"/>
              <a:t> for thousands of, e.g., genes at once, while borrowing strength across the genes, is called </a:t>
            </a:r>
            <a:r>
              <a:rPr lang="en-US" sz="1800" dirty="0" err="1"/>
              <a:t>limma</a:t>
            </a:r>
            <a:r>
              <a:rPr lang="en-US" sz="1800" dirty="0"/>
              <a:t>.  And</a:t>
            </a:r>
            <a:r>
              <a:rPr lang="en-US" sz="1800" dirty="0"/>
              <a:t>, unlike lm(), </a:t>
            </a:r>
            <a:r>
              <a:rPr lang="en-US" sz="1800" dirty="0" err="1"/>
              <a:t>limma</a:t>
            </a:r>
            <a:r>
              <a:rPr lang="en-US" sz="1800" dirty="0"/>
              <a:t> does NOT make the design matrix for you. </a:t>
            </a:r>
            <a:r>
              <a:rPr lang="en-US" sz="1800" dirty="0" err="1"/>
              <a:t>limma</a:t>
            </a:r>
            <a:r>
              <a:rPr lang="en-US" sz="1800" dirty="0"/>
              <a:t> does not use the same formula interface as lm(). </a:t>
            </a:r>
          </a:p>
        </p:txBody>
      </p:sp>
      <p:pic>
        <p:nvPicPr>
          <p:cNvPr id="6" name="Content Placeholder 5"/>
          <p:cNvPicPr>
            <a:picLocks noGrp="1" noChangeAspect="1"/>
          </p:cNvPicPr>
          <p:nvPr>
            <p:ph sz="half" idx="2"/>
          </p:nvPr>
        </p:nvPicPr>
        <p:blipFill>
          <a:blip r:embed="rId2"/>
          <a:srcRect t="-2107" b="-2107"/>
          <a:stretch>
            <a:fillRect/>
          </a:stretch>
        </p:blipFill>
        <p:spPr/>
      </p:pic>
    </p:spTree>
    <p:extLst>
      <p:ext uri="{BB962C8B-B14F-4D97-AF65-F5344CB8AC3E}">
        <p14:creationId xmlns:p14="http://schemas.microsoft.com/office/powerpoint/2010/main" val="6828798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comparisons</a:t>
            </a:r>
            <a:endParaRPr lang="en-US" dirty="0"/>
          </a:p>
        </p:txBody>
      </p:sp>
      <p:sp>
        <p:nvSpPr>
          <p:cNvPr id="3" name="Content Placeholder 2"/>
          <p:cNvSpPr>
            <a:spLocks noGrp="1"/>
          </p:cNvSpPr>
          <p:nvPr>
            <p:ph idx="1"/>
          </p:nvPr>
        </p:nvSpPr>
        <p:spPr/>
        <p:txBody>
          <a:bodyPr/>
          <a:lstStyle/>
          <a:p>
            <a:r>
              <a:rPr lang="en-US" dirty="0" smtClean="0"/>
              <a:t>At this point, you may be thinking, why do an ANOVA at all? Why not just do a whole heap of t-tests?</a:t>
            </a:r>
          </a:p>
          <a:p>
            <a:r>
              <a:rPr lang="en-US" dirty="0"/>
              <a:t>Proliferation of Type I </a:t>
            </a:r>
            <a:r>
              <a:rPr lang="en-US" dirty="0" smtClean="0"/>
              <a:t>error </a:t>
            </a:r>
            <a:r>
              <a:rPr lang="en-US" dirty="0" smtClean="0">
                <a:sym typeface="Wingdings"/>
              </a:rPr>
              <a:t> family-wise error rates</a:t>
            </a:r>
            <a:endParaRPr lang="en-US" dirty="0"/>
          </a:p>
          <a:p>
            <a:r>
              <a:rPr lang="en-US" dirty="0"/>
              <a:t>Post-hoc inference</a:t>
            </a:r>
          </a:p>
          <a:p>
            <a:endParaRPr lang="en-US" dirty="0"/>
          </a:p>
        </p:txBody>
      </p:sp>
    </p:spTree>
    <p:extLst>
      <p:ext uri="{BB962C8B-B14F-4D97-AF65-F5344CB8AC3E}">
        <p14:creationId xmlns:p14="http://schemas.microsoft.com/office/powerpoint/2010/main" val="11613255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t>
            </a:r>
            <a:r>
              <a:rPr lang="en-US" dirty="0" smtClean="0"/>
              <a:t>ultiple comparison procedures</a:t>
            </a:r>
            <a:endParaRPr lang="en-US" dirty="0"/>
          </a:p>
        </p:txBody>
      </p:sp>
      <p:graphicFrame>
        <p:nvGraphicFramePr>
          <p:cNvPr id="4" name="Content Placeholder 3"/>
          <p:cNvGraphicFramePr>
            <a:graphicFrameLocks noGrp="1"/>
          </p:cNvGraphicFramePr>
          <p:nvPr>
            <p:ph idx="1"/>
            <p:extLst/>
          </p:nvPr>
        </p:nvGraphicFramePr>
        <p:xfrm>
          <a:off x="1981200" y="1600200"/>
          <a:ext cx="8229600" cy="42418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US" sz="1600" dirty="0" smtClean="0">
                          <a:latin typeface="Lato" charset="0"/>
                          <a:ea typeface="Lato" charset="0"/>
                          <a:cs typeface="Lato" charset="0"/>
                        </a:rPr>
                        <a:t>Family type</a:t>
                      </a:r>
                      <a:endParaRPr lang="en-US" sz="1600" dirty="0">
                        <a:latin typeface="Lato" charset="0"/>
                        <a:ea typeface="Lato" charset="0"/>
                        <a:cs typeface="Lato" charset="0"/>
                      </a:endParaRPr>
                    </a:p>
                  </a:txBody>
                  <a:tcPr/>
                </a:tc>
                <a:tc gridSpan="2">
                  <a:txBody>
                    <a:bodyPr/>
                    <a:lstStyle/>
                    <a:p>
                      <a:r>
                        <a:rPr lang="en-US" sz="1600" dirty="0" smtClean="0">
                          <a:latin typeface="Lato" charset="0"/>
                          <a:ea typeface="Lato" charset="0"/>
                          <a:cs typeface="Lato" charset="0"/>
                        </a:rPr>
                        <a:t>Simultaneous</a:t>
                      </a:r>
                      <a:r>
                        <a:rPr lang="en-US" sz="1600" baseline="0" dirty="0" smtClean="0">
                          <a:latin typeface="Lato" charset="0"/>
                          <a:ea typeface="Lato" charset="0"/>
                          <a:cs typeface="Lato" charset="0"/>
                        </a:rPr>
                        <a:t> methods</a:t>
                      </a:r>
                      <a:endParaRPr lang="en-US" sz="1600" dirty="0">
                        <a:latin typeface="Lato" charset="0"/>
                        <a:ea typeface="Lato" charset="0"/>
                        <a:cs typeface="Lato" charset="0"/>
                      </a:endParaRPr>
                    </a:p>
                  </a:txBody>
                  <a:tcPr/>
                </a:tc>
                <a:tc hMerge="1">
                  <a:txBody>
                    <a:bodyPr/>
                    <a:lstStyle/>
                    <a:p>
                      <a:endParaRPr lang="en-US" sz="1600" dirty="0"/>
                    </a:p>
                  </a:txBody>
                  <a:tcPr/>
                </a:tc>
                <a:tc gridSpan="2">
                  <a:txBody>
                    <a:bodyPr/>
                    <a:lstStyle/>
                    <a:p>
                      <a:r>
                        <a:rPr lang="en-US" sz="1600" dirty="0" smtClean="0">
                          <a:latin typeface="Lato" charset="0"/>
                          <a:ea typeface="Lato" charset="0"/>
                          <a:cs typeface="Lato" charset="0"/>
                        </a:rPr>
                        <a:t>Sequential methods</a:t>
                      </a:r>
                      <a:endParaRPr lang="en-US" sz="1600" dirty="0">
                        <a:latin typeface="Lato" charset="0"/>
                        <a:ea typeface="Lato" charset="0"/>
                        <a:cs typeface="Lato" charset="0"/>
                      </a:endParaRPr>
                    </a:p>
                  </a:txBody>
                  <a:tcPr/>
                </a:tc>
                <a:tc hMerge="1">
                  <a:txBody>
                    <a:bodyPr/>
                    <a:lstStyle/>
                    <a:p>
                      <a:endParaRPr lang="en-US" sz="1600" dirty="0"/>
                    </a:p>
                  </a:txBody>
                  <a:tcPr/>
                </a:tc>
              </a:tr>
              <a:tr h="370840">
                <a:tc>
                  <a:txBody>
                    <a:bodyPr/>
                    <a:lstStyle/>
                    <a:p>
                      <a:endParaRPr lang="en-US" sz="1600">
                        <a:latin typeface="Lato" charset="0"/>
                        <a:ea typeface="Lato" charset="0"/>
                        <a:cs typeface="Lato" charset="0"/>
                      </a:endParaRPr>
                    </a:p>
                  </a:txBody>
                  <a:tcPr/>
                </a:tc>
                <a:tc>
                  <a:txBody>
                    <a:bodyPr/>
                    <a:lstStyle/>
                    <a:p>
                      <a:r>
                        <a:rPr lang="en-US" sz="1600" b="1" dirty="0" smtClean="0">
                          <a:latin typeface="Lato" charset="0"/>
                          <a:ea typeface="Lato" charset="0"/>
                          <a:cs typeface="Lato" charset="0"/>
                        </a:rPr>
                        <a:t>Equal variances</a:t>
                      </a:r>
                      <a:endParaRPr lang="en-US" sz="1600" b="1" dirty="0">
                        <a:latin typeface="Lato" charset="0"/>
                        <a:ea typeface="Lato" charset="0"/>
                        <a:cs typeface="Lato" charset="0"/>
                      </a:endParaRPr>
                    </a:p>
                  </a:txBody>
                  <a:tcPr/>
                </a:tc>
                <a:tc>
                  <a:txBody>
                    <a:bodyPr/>
                    <a:lstStyle/>
                    <a:p>
                      <a:r>
                        <a:rPr lang="en-US" sz="1600" b="1" dirty="0" smtClean="0">
                          <a:latin typeface="Lato" charset="0"/>
                          <a:ea typeface="Lato" charset="0"/>
                          <a:cs typeface="Lato" charset="0"/>
                        </a:rPr>
                        <a:t>Unequal</a:t>
                      </a:r>
                      <a:r>
                        <a:rPr lang="en-US" sz="1600" b="1" baseline="0" dirty="0" smtClean="0">
                          <a:latin typeface="Lato" charset="0"/>
                          <a:ea typeface="Lato" charset="0"/>
                          <a:cs typeface="Lato" charset="0"/>
                        </a:rPr>
                        <a:t> variances</a:t>
                      </a:r>
                      <a:endParaRPr lang="en-US" sz="1600" b="1" dirty="0">
                        <a:latin typeface="Lato" charset="0"/>
                        <a:ea typeface="Lato" charset="0"/>
                        <a:cs typeface="Lato" charset="0"/>
                      </a:endParaRPr>
                    </a:p>
                  </a:txBody>
                  <a:tcPr/>
                </a:tc>
                <a:tc>
                  <a:txBody>
                    <a:bodyPr/>
                    <a:lstStyle/>
                    <a:p>
                      <a:r>
                        <a:rPr lang="en-US" sz="1600" b="1" dirty="0" smtClean="0">
                          <a:latin typeface="Lato" charset="0"/>
                          <a:ea typeface="Lato" charset="0"/>
                          <a:cs typeface="Lato" charset="0"/>
                        </a:rPr>
                        <a:t>Equal</a:t>
                      </a:r>
                      <a:r>
                        <a:rPr lang="en-US" sz="1600" b="1" baseline="0" dirty="0" smtClean="0">
                          <a:latin typeface="Lato" charset="0"/>
                          <a:ea typeface="Lato" charset="0"/>
                          <a:cs typeface="Lato" charset="0"/>
                        </a:rPr>
                        <a:t> variances</a:t>
                      </a:r>
                      <a:endParaRPr lang="en-US" sz="1600" b="1" dirty="0">
                        <a:latin typeface="Lato" charset="0"/>
                        <a:ea typeface="Lato" charset="0"/>
                        <a:cs typeface="Lato" charset="0"/>
                      </a:endParaRPr>
                    </a:p>
                  </a:txBody>
                  <a:tcPr/>
                </a:tc>
                <a:tc>
                  <a:txBody>
                    <a:bodyPr/>
                    <a:lstStyle/>
                    <a:p>
                      <a:r>
                        <a:rPr lang="en-US" sz="1600" b="1" dirty="0" smtClean="0">
                          <a:latin typeface="Lato" charset="0"/>
                          <a:ea typeface="Lato" charset="0"/>
                          <a:cs typeface="Lato" charset="0"/>
                        </a:rPr>
                        <a:t>Unequal</a:t>
                      </a:r>
                      <a:r>
                        <a:rPr lang="en-US" sz="1600" b="1" baseline="0" dirty="0" smtClean="0">
                          <a:latin typeface="Lato" charset="0"/>
                          <a:ea typeface="Lato" charset="0"/>
                          <a:cs typeface="Lato" charset="0"/>
                        </a:rPr>
                        <a:t> variances</a:t>
                      </a:r>
                      <a:endParaRPr lang="en-US" sz="1600" b="1" dirty="0">
                        <a:latin typeface="Lato" charset="0"/>
                        <a:ea typeface="Lato" charset="0"/>
                        <a:cs typeface="Lato" charset="0"/>
                      </a:endParaRPr>
                    </a:p>
                  </a:txBody>
                  <a:tcPr/>
                </a:tc>
              </a:tr>
              <a:tr h="370840">
                <a:tc>
                  <a:txBody>
                    <a:bodyPr/>
                    <a:lstStyle/>
                    <a:p>
                      <a:r>
                        <a:rPr lang="en-US" sz="1600" dirty="0" smtClean="0">
                          <a:latin typeface="Lato" charset="0"/>
                          <a:ea typeface="Lato" charset="0"/>
                          <a:cs typeface="Lato" charset="0"/>
                        </a:rPr>
                        <a:t>Planned</a:t>
                      </a:r>
                      <a:endParaRPr lang="en-US" sz="1600" dirty="0">
                        <a:latin typeface="Lato" charset="0"/>
                        <a:ea typeface="Lato" charset="0"/>
                        <a:cs typeface="Lato" charset="0"/>
                      </a:endParaRPr>
                    </a:p>
                  </a:txBody>
                  <a:tcPr/>
                </a:tc>
                <a:tc>
                  <a:txBody>
                    <a:bodyPr/>
                    <a:lstStyle/>
                    <a:p>
                      <a:r>
                        <a:rPr lang="en-US" sz="1600" dirty="0" smtClean="0">
                          <a:latin typeface="Lato" charset="0"/>
                          <a:ea typeface="Lato" charset="0"/>
                          <a:cs typeface="Lato" charset="0"/>
                        </a:rPr>
                        <a:t>Dunn-</a:t>
                      </a:r>
                      <a:r>
                        <a:rPr lang="en-US" sz="1600" dirty="0" err="1" smtClean="0">
                          <a:latin typeface="Lato" charset="0"/>
                          <a:ea typeface="Lato" charset="0"/>
                          <a:cs typeface="Lato" charset="0"/>
                        </a:rPr>
                        <a:t>Bonferroni</a:t>
                      </a:r>
                      <a:endParaRPr lang="en-US" sz="1600" dirty="0">
                        <a:latin typeface="Lato" charset="0"/>
                        <a:ea typeface="Lato" charset="0"/>
                        <a:cs typeface="Lato" charset="0"/>
                      </a:endParaRPr>
                    </a:p>
                  </a:txBody>
                  <a:tcPr/>
                </a:tc>
                <a:tc>
                  <a:txBody>
                    <a:bodyPr/>
                    <a:lstStyle/>
                    <a:p>
                      <a:r>
                        <a:rPr lang="en-US" sz="1600" dirty="0" smtClean="0">
                          <a:latin typeface="Lato" charset="0"/>
                          <a:ea typeface="Lato" charset="0"/>
                          <a:cs typeface="Lato" charset="0"/>
                        </a:rPr>
                        <a:t>Dunn-</a:t>
                      </a:r>
                      <a:r>
                        <a:rPr lang="en-US" sz="1600" dirty="0" err="1" smtClean="0">
                          <a:latin typeface="Lato" charset="0"/>
                          <a:ea typeface="Lato" charset="0"/>
                          <a:cs typeface="Lato" charset="0"/>
                        </a:rPr>
                        <a:t>Bonferroni</a:t>
                      </a:r>
                      <a:r>
                        <a:rPr lang="en-US" sz="1600" dirty="0" smtClean="0">
                          <a:latin typeface="Lato" charset="0"/>
                          <a:ea typeface="Lato" charset="0"/>
                          <a:cs typeface="Lato" charset="0"/>
                        </a:rPr>
                        <a:t> using Welch’s t’</a:t>
                      </a:r>
                      <a:endParaRPr lang="en-US" sz="1600" dirty="0">
                        <a:latin typeface="Lato" charset="0"/>
                        <a:ea typeface="Lato" charset="0"/>
                        <a:cs typeface="Lato" charset="0"/>
                      </a:endParaRPr>
                    </a:p>
                  </a:txBody>
                  <a:tcPr/>
                </a:tc>
                <a:tc>
                  <a:txBody>
                    <a:bodyPr/>
                    <a:lstStyle/>
                    <a:p>
                      <a:r>
                        <a:rPr lang="en-US" sz="1600" dirty="0" smtClean="0">
                          <a:latin typeface="Lato" charset="0"/>
                          <a:ea typeface="Lato" charset="0"/>
                          <a:cs typeface="Lato" charset="0"/>
                        </a:rPr>
                        <a:t>Hochberg</a:t>
                      </a:r>
                      <a:endParaRPr lang="en-US" sz="1600" dirty="0">
                        <a:latin typeface="Lato" charset="0"/>
                        <a:ea typeface="Lato" charset="0"/>
                        <a:cs typeface="Lato" charset="0"/>
                      </a:endParaRPr>
                    </a:p>
                  </a:txBody>
                  <a:tcPr/>
                </a:tc>
                <a:tc>
                  <a:txBody>
                    <a:bodyPr/>
                    <a:lstStyle/>
                    <a:p>
                      <a:r>
                        <a:rPr lang="en-US" sz="1600" dirty="0" smtClean="0">
                          <a:latin typeface="Lato" charset="0"/>
                          <a:ea typeface="Lato" charset="0"/>
                          <a:cs typeface="Lato" charset="0"/>
                        </a:rPr>
                        <a:t>Hochberg using Welch’s t’</a:t>
                      </a:r>
                      <a:endParaRPr lang="en-US" sz="1600" dirty="0">
                        <a:latin typeface="Lato" charset="0"/>
                        <a:ea typeface="Lato" charset="0"/>
                        <a:cs typeface="Lato" charset="0"/>
                      </a:endParaRPr>
                    </a:p>
                  </a:txBody>
                  <a:tcPr/>
                </a:tc>
              </a:tr>
              <a:tr h="370840">
                <a:tc>
                  <a:txBody>
                    <a:bodyPr/>
                    <a:lstStyle/>
                    <a:p>
                      <a:r>
                        <a:rPr lang="en-US" sz="1600" dirty="0" smtClean="0">
                          <a:latin typeface="Lato" charset="0"/>
                          <a:ea typeface="Lato" charset="0"/>
                          <a:cs typeface="Lato" charset="0"/>
                        </a:rPr>
                        <a:t>All pairwise</a:t>
                      </a:r>
                      <a:endParaRPr lang="en-US" sz="1600" dirty="0">
                        <a:latin typeface="Lato" charset="0"/>
                        <a:ea typeface="Lato" charset="0"/>
                        <a:cs typeface="Lato" charset="0"/>
                      </a:endParaRPr>
                    </a:p>
                  </a:txBody>
                  <a:tcPr/>
                </a:tc>
                <a:tc>
                  <a:txBody>
                    <a:bodyPr/>
                    <a:lstStyle/>
                    <a:p>
                      <a:r>
                        <a:rPr lang="en-US" sz="1600" dirty="0" err="1" smtClean="0">
                          <a:latin typeface="Lato" charset="0"/>
                          <a:ea typeface="Lato" charset="0"/>
                          <a:cs typeface="Lato" charset="0"/>
                        </a:rPr>
                        <a:t>Tukey</a:t>
                      </a:r>
                      <a:r>
                        <a:rPr lang="en-US" sz="1600" dirty="0" smtClean="0">
                          <a:latin typeface="Lato" charset="0"/>
                          <a:ea typeface="Lato" charset="0"/>
                          <a:cs typeface="Lato" charset="0"/>
                        </a:rPr>
                        <a:t> HSD (equal n) or </a:t>
                      </a:r>
                      <a:r>
                        <a:rPr lang="en-US" sz="1600" dirty="0" err="1" smtClean="0">
                          <a:latin typeface="Lato" charset="0"/>
                          <a:ea typeface="Lato" charset="0"/>
                          <a:cs typeface="Lato" charset="0"/>
                        </a:rPr>
                        <a:t>Tukey</a:t>
                      </a:r>
                      <a:r>
                        <a:rPr lang="en-US" sz="1600" dirty="0" smtClean="0">
                          <a:latin typeface="Lato" charset="0"/>
                          <a:ea typeface="Lato" charset="0"/>
                          <a:cs typeface="Lato" charset="0"/>
                        </a:rPr>
                        <a:t>-Kramer (unequal n)</a:t>
                      </a:r>
                      <a:endParaRPr lang="en-US" sz="1600" dirty="0">
                        <a:latin typeface="Lato" charset="0"/>
                        <a:ea typeface="Lato" charset="0"/>
                        <a:cs typeface="Lato" charset="0"/>
                      </a:endParaRPr>
                    </a:p>
                  </a:txBody>
                  <a:tcPr/>
                </a:tc>
                <a:tc>
                  <a:txBody>
                    <a:bodyPr/>
                    <a:lstStyle/>
                    <a:p>
                      <a:r>
                        <a:rPr lang="en-US" sz="1600" dirty="0" smtClean="0">
                          <a:latin typeface="Lato" charset="0"/>
                          <a:ea typeface="Lato" charset="0"/>
                          <a:cs typeface="Lato" charset="0"/>
                        </a:rPr>
                        <a:t>Games-Howell or </a:t>
                      </a:r>
                      <a:r>
                        <a:rPr lang="en-US" sz="1600" dirty="0" err="1" smtClean="0">
                          <a:latin typeface="Lato" charset="0"/>
                          <a:ea typeface="Lato" charset="0"/>
                          <a:cs typeface="Lato" charset="0"/>
                        </a:rPr>
                        <a:t>Dunnett</a:t>
                      </a:r>
                      <a:r>
                        <a:rPr lang="en-US" sz="1600" dirty="0" smtClean="0">
                          <a:latin typeface="Lato" charset="0"/>
                          <a:ea typeface="Lato" charset="0"/>
                          <a:cs typeface="Lato" charset="0"/>
                        </a:rPr>
                        <a:t> T3</a:t>
                      </a:r>
                      <a:endParaRPr lang="en-US" sz="1600" dirty="0">
                        <a:latin typeface="Lato" charset="0"/>
                        <a:ea typeface="Lato" charset="0"/>
                        <a:cs typeface="Lato" charset="0"/>
                      </a:endParaRPr>
                    </a:p>
                  </a:txBody>
                  <a:tcPr/>
                </a:tc>
                <a:tc>
                  <a:txBody>
                    <a:bodyPr/>
                    <a:lstStyle/>
                    <a:p>
                      <a:r>
                        <a:rPr lang="en-US" sz="1600" dirty="0" smtClean="0">
                          <a:latin typeface="Lato" charset="0"/>
                          <a:ea typeface="Lato" charset="0"/>
                          <a:cs typeface="Lato" charset="0"/>
                        </a:rPr>
                        <a:t>Fisher-</a:t>
                      </a:r>
                      <a:r>
                        <a:rPr lang="en-US" sz="1600" dirty="0" err="1" smtClean="0">
                          <a:latin typeface="Lato" charset="0"/>
                          <a:ea typeface="Lato" charset="0"/>
                          <a:cs typeface="Lato" charset="0"/>
                        </a:rPr>
                        <a:t>Hayter</a:t>
                      </a:r>
                      <a:endParaRPr lang="en-US" sz="1600" dirty="0">
                        <a:latin typeface="Lato" charset="0"/>
                        <a:ea typeface="Lato" charset="0"/>
                        <a:cs typeface="Lato" charset="0"/>
                      </a:endParaRPr>
                    </a:p>
                  </a:txBody>
                  <a:tcPr/>
                </a:tc>
                <a:tc>
                  <a:txBody>
                    <a:bodyPr/>
                    <a:lstStyle/>
                    <a:p>
                      <a:endParaRPr lang="en-US" sz="1600" dirty="0">
                        <a:latin typeface="Lato" charset="0"/>
                        <a:ea typeface="Lato" charset="0"/>
                        <a:cs typeface="Lato" charset="0"/>
                      </a:endParaRPr>
                    </a:p>
                  </a:txBody>
                  <a:tcPr/>
                </a:tc>
              </a:tr>
              <a:tr h="370840">
                <a:tc>
                  <a:txBody>
                    <a:bodyPr/>
                    <a:lstStyle/>
                    <a:p>
                      <a:r>
                        <a:rPr lang="en-US" sz="1600" dirty="0" smtClean="0">
                          <a:latin typeface="Lato" charset="0"/>
                          <a:ea typeface="Lato" charset="0"/>
                          <a:cs typeface="Lato" charset="0"/>
                        </a:rPr>
                        <a:t>Experimental </a:t>
                      </a:r>
                      <a:r>
                        <a:rPr lang="en-US" sz="1600" dirty="0" err="1" smtClean="0">
                          <a:latin typeface="Lato" charset="0"/>
                          <a:ea typeface="Lato" charset="0"/>
                          <a:cs typeface="Lato" charset="0"/>
                        </a:rPr>
                        <a:t>vs</a:t>
                      </a:r>
                      <a:r>
                        <a:rPr lang="en-US" sz="1600" dirty="0" smtClean="0">
                          <a:latin typeface="Lato" charset="0"/>
                          <a:ea typeface="Lato" charset="0"/>
                          <a:cs typeface="Lato" charset="0"/>
                        </a:rPr>
                        <a:t> control</a:t>
                      </a:r>
                      <a:endParaRPr lang="en-US" sz="1600" dirty="0">
                        <a:latin typeface="Lato" charset="0"/>
                        <a:ea typeface="Lato" charset="0"/>
                        <a:cs typeface="Lato" charset="0"/>
                      </a:endParaRPr>
                    </a:p>
                  </a:txBody>
                  <a:tcPr/>
                </a:tc>
                <a:tc>
                  <a:txBody>
                    <a:bodyPr/>
                    <a:lstStyle/>
                    <a:p>
                      <a:r>
                        <a:rPr lang="en-US" sz="1600" dirty="0" smtClean="0">
                          <a:latin typeface="Lato" charset="0"/>
                          <a:ea typeface="Lato" charset="0"/>
                          <a:cs typeface="Lato" charset="0"/>
                        </a:rPr>
                        <a:t>Dunn-</a:t>
                      </a:r>
                      <a:r>
                        <a:rPr lang="en-US" sz="1600" dirty="0" err="1" smtClean="0">
                          <a:latin typeface="Lato" charset="0"/>
                          <a:ea typeface="Lato" charset="0"/>
                          <a:cs typeface="Lato" charset="0"/>
                        </a:rPr>
                        <a:t>Bonferroni</a:t>
                      </a:r>
                      <a:r>
                        <a:rPr lang="en-US" sz="1600" baseline="0" dirty="0" smtClean="0">
                          <a:latin typeface="Lato" charset="0"/>
                          <a:ea typeface="Lato" charset="0"/>
                          <a:cs typeface="Lato" charset="0"/>
                        </a:rPr>
                        <a:t> (unequal n)</a:t>
                      </a:r>
                      <a:endParaRPr lang="en-US" sz="1600" dirty="0">
                        <a:latin typeface="Lato" charset="0"/>
                        <a:ea typeface="Lato" charset="0"/>
                        <a:cs typeface="Lato" charset="0"/>
                      </a:endParaRPr>
                    </a:p>
                  </a:txBody>
                  <a:tcPr/>
                </a:tc>
                <a:tc>
                  <a:txBody>
                    <a:bodyPr/>
                    <a:lstStyle/>
                    <a:p>
                      <a:r>
                        <a:rPr lang="en-US" sz="1600" dirty="0" smtClean="0">
                          <a:latin typeface="Lato" charset="0"/>
                          <a:ea typeface="Lato" charset="0"/>
                          <a:cs typeface="Lato" charset="0"/>
                        </a:rPr>
                        <a:t>Dunn-</a:t>
                      </a:r>
                      <a:r>
                        <a:rPr lang="en-US" sz="1600" dirty="0" err="1" smtClean="0">
                          <a:latin typeface="Lato" charset="0"/>
                          <a:ea typeface="Lato" charset="0"/>
                          <a:cs typeface="Lato" charset="0"/>
                        </a:rPr>
                        <a:t>Bonferroni</a:t>
                      </a:r>
                      <a:r>
                        <a:rPr lang="en-US" sz="1600" baseline="0" dirty="0" smtClean="0">
                          <a:latin typeface="Lato" charset="0"/>
                          <a:ea typeface="Lato" charset="0"/>
                          <a:cs typeface="Lato" charset="0"/>
                        </a:rPr>
                        <a:t> using Welch’s t’</a:t>
                      </a:r>
                      <a:endParaRPr lang="en-US" sz="1600" dirty="0">
                        <a:latin typeface="Lato" charset="0"/>
                        <a:ea typeface="Lato" charset="0"/>
                        <a:cs typeface="Lato" charset="0"/>
                      </a:endParaRPr>
                    </a:p>
                  </a:txBody>
                  <a:tcPr/>
                </a:tc>
                <a:tc>
                  <a:txBody>
                    <a:bodyPr/>
                    <a:lstStyle/>
                    <a:p>
                      <a:endParaRPr lang="en-US" sz="1600" dirty="0">
                        <a:latin typeface="Lato" charset="0"/>
                        <a:ea typeface="Lato" charset="0"/>
                        <a:cs typeface="Lato" charset="0"/>
                      </a:endParaRPr>
                    </a:p>
                  </a:txBody>
                  <a:tcPr/>
                </a:tc>
                <a:tc>
                  <a:txBody>
                    <a:bodyPr/>
                    <a:lstStyle/>
                    <a:p>
                      <a:endParaRPr lang="en-US" sz="1600">
                        <a:latin typeface="Lato" charset="0"/>
                        <a:ea typeface="Lato" charset="0"/>
                        <a:cs typeface="Lato" charset="0"/>
                      </a:endParaRPr>
                    </a:p>
                  </a:txBody>
                  <a:tcPr/>
                </a:tc>
              </a:tr>
              <a:tr h="370840">
                <a:tc>
                  <a:txBody>
                    <a:bodyPr/>
                    <a:lstStyle/>
                    <a:p>
                      <a:r>
                        <a:rPr lang="en-US" sz="1600" dirty="0" smtClean="0">
                          <a:latin typeface="Lato" charset="0"/>
                          <a:ea typeface="Lato" charset="0"/>
                          <a:cs typeface="Lato" charset="0"/>
                        </a:rPr>
                        <a:t>Post-hoc</a:t>
                      </a:r>
                      <a:endParaRPr lang="en-US" sz="1600" dirty="0">
                        <a:latin typeface="Lato" charset="0"/>
                        <a:ea typeface="Lato" charset="0"/>
                        <a:cs typeface="Lato" charset="0"/>
                      </a:endParaRPr>
                    </a:p>
                  </a:txBody>
                  <a:tcPr/>
                </a:tc>
                <a:tc>
                  <a:txBody>
                    <a:bodyPr/>
                    <a:lstStyle/>
                    <a:p>
                      <a:r>
                        <a:rPr lang="en-US" sz="1600" dirty="0" err="1" smtClean="0">
                          <a:latin typeface="Lato" charset="0"/>
                          <a:ea typeface="Lato" charset="0"/>
                          <a:cs typeface="Lato" charset="0"/>
                        </a:rPr>
                        <a:t>Sheffé</a:t>
                      </a:r>
                      <a:endParaRPr lang="en-US" sz="1600" dirty="0">
                        <a:latin typeface="Lato" charset="0"/>
                        <a:ea typeface="Lato" charset="0"/>
                        <a:cs typeface="Lato"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err="1" smtClean="0">
                          <a:latin typeface="Lato" charset="0"/>
                          <a:ea typeface="Lato" charset="0"/>
                          <a:cs typeface="Lato" charset="0"/>
                        </a:rPr>
                        <a:t>Sheffé</a:t>
                      </a:r>
                      <a:r>
                        <a:rPr lang="en-US" sz="1600" baseline="0" dirty="0" smtClean="0">
                          <a:latin typeface="Lato" charset="0"/>
                          <a:ea typeface="Lato" charset="0"/>
                          <a:cs typeface="Lato" charset="0"/>
                        </a:rPr>
                        <a:t> using Welch’s t’</a:t>
                      </a:r>
                      <a:endParaRPr lang="en-US" sz="1600" dirty="0" smtClean="0">
                        <a:latin typeface="Lato" charset="0"/>
                        <a:ea typeface="Lato" charset="0"/>
                        <a:cs typeface="Lato" charset="0"/>
                      </a:endParaRPr>
                    </a:p>
                  </a:txBody>
                  <a:tcPr/>
                </a:tc>
                <a:tc>
                  <a:txBody>
                    <a:bodyPr/>
                    <a:lstStyle/>
                    <a:p>
                      <a:endParaRPr lang="en-US" sz="1600" dirty="0">
                        <a:latin typeface="Lato" charset="0"/>
                        <a:ea typeface="Lato" charset="0"/>
                        <a:cs typeface="Lato" charset="0"/>
                      </a:endParaRPr>
                    </a:p>
                  </a:txBody>
                  <a:tcPr/>
                </a:tc>
                <a:tc>
                  <a:txBody>
                    <a:bodyPr/>
                    <a:lstStyle/>
                    <a:p>
                      <a:endParaRPr lang="en-US" sz="1600" dirty="0">
                        <a:latin typeface="Lato" charset="0"/>
                        <a:ea typeface="Lato" charset="0"/>
                        <a:cs typeface="Lato" charset="0"/>
                      </a:endParaRPr>
                    </a:p>
                  </a:txBody>
                  <a:tcPr/>
                </a:tc>
              </a:tr>
            </a:tbl>
          </a:graphicData>
        </a:graphic>
      </p:graphicFrame>
    </p:spTree>
    <p:extLst>
      <p:ext uri="{BB962C8B-B14F-4D97-AF65-F5344CB8AC3E}">
        <p14:creationId xmlns:p14="http://schemas.microsoft.com/office/powerpoint/2010/main" val="41358610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3” MCPs</a:t>
            </a:r>
            <a:endParaRPr lang="en-US" dirty="0"/>
          </a:p>
        </p:txBody>
      </p:sp>
      <p:sp>
        <p:nvSpPr>
          <p:cNvPr id="3" name="Content Placeholder 2"/>
          <p:cNvSpPr>
            <a:spLocks noGrp="1"/>
          </p:cNvSpPr>
          <p:nvPr>
            <p:ph idx="1"/>
          </p:nvPr>
        </p:nvSpPr>
        <p:spPr/>
        <p:txBody>
          <a:bodyPr/>
          <a:lstStyle/>
          <a:p>
            <a:r>
              <a:rPr lang="en-US" dirty="0" smtClean="0"/>
              <a:t>Planned contrasts</a:t>
            </a:r>
          </a:p>
          <a:p>
            <a:pPr lvl="1"/>
            <a:r>
              <a:rPr lang="en-US" dirty="0" err="1" smtClean="0"/>
              <a:t>Bonferroni</a:t>
            </a:r>
            <a:r>
              <a:rPr lang="en-US" dirty="0" smtClean="0"/>
              <a:t> (orthogonal contrasts)</a:t>
            </a:r>
          </a:p>
          <a:p>
            <a:pPr lvl="1"/>
            <a:r>
              <a:rPr lang="en-US" dirty="0" smtClean="0"/>
              <a:t>Holm (non-orthogonal, overlapping contrasts)</a:t>
            </a:r>
          </a:p>
          <a:p>
            <a:pPr lvl="1"/>
            <a:r>
              <a:rPr lang="en-US" dirty="0"/>
              <a:t>Hochberg (non-orthogonal, overlapping contrasts</a:t>
            </a:r>
            <a:r>
              <a:rPr lang="en-US" dirty="0" smtClean="0"/>
              <a:t>)</a:t>
            </a:r>
          </a:p>
          <a:p>
            <a:r>
              <a:rPr lang="en-US" dirty="0" err="1" smtClean="0"/>
              <a:t>Sheffé</a:t>
            </a:r>
            <a:endParaRPr lang="en-US" dirty="0" smtClean="0"/>
          </a:p>
          <a:p>
            <a:r>
              <a:rPr lang="en-US" dirty="0" err="1" smtClean="0"/>
              <a:t>Tukey</a:t>
            </a:r>
            <a:r>
              <a:rPr lang="en-US" dirty="0" smtClean="0"/>
              <a:t> HSD</a:t>
            </a:r>
            <a:endParaRPr lang="en-US" dirty="0"/>
          </a:p>
        </p:txBody>
      </p:sp>
    </p:spTree>
    <p:extLst>
      <p:ext uri="{BB962C8B-B14F-4D97-AF65-F5344CB8AC3E}">
        <p14:creationId xmlns:p14="http://schemas.microsoft.com/office/powerpoint/2010/main" val="1844245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dirty="0" smtClean="0"/>
              <a:t>ANOVA: when </a:t>
            </a:r>
            <a:r>
              <a:rPr lang="en-GB" dirty="0"/>
              <a:t>a</a:t>
            </a:r>
            <a:r>
              <a:rPr lang="en-GB" dirty="0" smtClean="0"/>
              <a:t>nd why</a:t>
            </a:r>
            <a:endParaRPr lang="en-US" dirty="0"/>
          </a:p>
        </p:txBody>
      </p:sp>
      <p:sp>
        <p:nvSpPr>
          <p:cNvPr id="36867" name="Rectangle 3"/>
          <p:cNvSpPr>
            <a:spLocks noGrp="1" noChangeArrowheads="1"/>
          </p:cNvSpPr>
          <p:nvPr>
            <p:ph type="body" idx="1"/>
          </p:nvPr>
        </p:nvSpPr>
        <p:spPr/>
        <p:txBody>
          <a:bodyPr rtlCol="0">
            <a:normAutofit/>
          </a:bodyPr>
          <a:lstStyle/>
          <a:p>
            <a:pPr>
              <a:lnSpc>
                <a:spcPct val="90000"/>
              </a:lnSpc>
              <a:defRPr/>
            </a:pPr>
            <a:r>
              <a:rPr lang="en-US" sz="2800" dirty="0">
                <a:ea typeface="+mn-ea"/>
                <a:cs typeface="+mn-cs"/>
              </a:rPr>
              <a:t>When:</a:t>
            </a:r>
          </a:p>
          <a:p>
            <a:pPr lvl="1">
              <a:lnSpc>
                <a:spcPct val="90000"/>
              </a:lnSpc>
              <a:defRPr/>
            </a:pPr>
            <a:r>
              <a:rPr lang="en-US" dirty="0">
                <a:ea typeface="+mn-ea"/>
                <a:cs typeface="+mn-cs"/>
              </a:rPr>
              <a:t>W</a:t>
            </a:r>
            <a:r>
              <a:rPr lang="en-US" dirty="0" smtClean="0">
                <a:ea typeface="+mn-ea"/>
                <a:cs typeface="+mn-cs"/>
              </a:rPr>
              <a:t>e </a:t>
            </a:r>
            <a:r>
              <a:rPr lang="en-US" dirty="0">
                <a:ea typeface="+mn-ea"/>
                <a:cs typeface="+mn-cs"/>
              </a:rPr>
              <a:t>want to compare means we </a:t>
            </a:r>
            <a:r>
              <a:rPr lang="en-US" dirty="0" smtClean="0">
                <a:ea typeface="+mn-ea"/>
                <a:cs typeface="+mn-cs"/>
              </a:rPr>
              <a:t>can use </a:t>
            </a:r>
            <a:r>
              <a:rPr lang="en-US" dirty="0">
                <a:ea typeface="+mn-ea"/>
                <a:cs typeface="+mn-cs"/>
              </a:rPr>
              <a:t>a </a:t>
            </a:r>
            <a:r>
              <a:rPr lang="en-US" i="1" dirty="0">
                <a:ea typeface="+mn-ea"/>
                <a:cs typeface="+mn-cs"/>
              </a:rPr>
              <a:t>t</a:t>
            </a:r>
            <a:r>
              <a:rPr lang="en-US" dirty="0">
                <a:ea typeface="+mn-ea"/>
                <a:cs typeface="+mn-cs"/>
              </a:rPr>
              <a:t>-test. This test has limitations:</a:t>
            </a:r>
          </a:p>
          <a:p>
            <a:pPr lvl="2">
              <a:lnSpc>
                <a:spcPct val="90000"/>
              </a:lnSpc>
              <a:buFont typeface="Arial" pitchFamily="34" charset="0"/>
              <a:buChar char="–"/>
              <a:defRPr/>
            </a:pPr>
            <a:r>
              <a:rPr lang="en-US" sz="2200" dirty="0">
                <a:solidFill>
                  <a:schemeClr val="tx2">
                    <a:lumMod val="75000"/>
                  </a:schemeClr>
                </a:solidFill>
                <a:ea typeface="+mn-ea"/>
              </a:rPr>
              <a:t>You can compare only 2 means: often we would like to compare means from 3 or more groups.</a:t>
            </a:r>
          </a:p>
          <a:p>
            <a:pPr lvl="2">
              <a:lnSpc>
                <a:spcPct val="90000"/>
              </a:lnSpc>
              <a:buFont typeface="Arial" pitchFamily="34" charset="0"/>
              <a:buChar char="–"/>
              <a:defRPr/>
            </a:pPr>
            <a:r>
              <a:rPr lang="en-US" sz="2200" dirty="0">
                <a:solidFill>
                  <a:schemeClr val="tx2">
                    <a:lumMod val="75000"/>
                  </a:schemeClr>
                </a:solidFill>
                <a:ea typeface="+mn-ea"/>
              </a:rPr>
              <a:t>It can be used only with one Predictor/Independent Variable.</a:t>
            </a:r>
          </a:p>
          <a:p>
            <a:pPr>
              <a:lnSpc>
                <a:spcPct val="90000"/>
              </a:lnSpc>
              <a:defRPr/>
            </a:pPr>
            <a:r>
              <a:rPr lang="en-US" sz="2800" dirty="0">
                <a:ea typeface="+mn-ea"/>
                <a:cs typeface="+mn-cs"/>
              </a:rPr>
              <a:t>ANOVA</a:t>
            </a:r>
            <a:endParaRPr lang="en-US" sz="2800" dirty="0">
              <a:ea typeface="+mn-ea"/>
              <a:cs typeface="+mn-cs"/>
            </a:endParaRPr>
          </a:p>
          <a:p>
            <a:pPr lvl="1">
              <a:lnSpc>
                <a:spcPct val="90000"/>
              </a:lnSpc>
              <a:buFont typeface="Arial" pitchFamily="34" charset="0"/>
              <a:buChar char="–"/>
              <a:defRPr/>
            </a:pPr>
            <a:r>
              <a:rPr lang="en-US" sz="2400" dirty="0">
                <a:solidFill>
                  <a:schemeClr val="tx2">
                    <a:lumMod val="75000"/>
                  </a:schemeClr>
                </a:solidFill>
                <a:ea typeface="+mn-ea"/>
              </a:rPr>
              <a:t>Compares </a:t>
            </a:r>
            <a:r>
              <a:rPr lang="en-US" sz="2400" dirty="0">
                <a:solidFill>
                  <a:schemeClr val="tx2">
                    <a:lumMod val="75000"/>
                  </a:schemeClr>
                </a:solidFill>
                <a:ea typeface="+mn-ea"/>
              </a:rPr>
              <a:t>several means.</a:t>
            </a:r>
          </a:p>
          <a:p>
            <a:pPr lvl="1">
              <a:lnSpc>
                <a:spcPct val="90000"/>
              </a:lnSpc>
              <a:buFont typeface="Arial" pitchFamily="34" charset="0"/>
              <a:buChar char="–"/>
              <a:defRPr/>
            </a:pPr>
            <a:r>
              <a:rPr lang="en-US" sz="2400" dirty="0">
                <a:solidFill>
                  <a:schemeClr val="tx2">
                    <a:lumMod val="75000"/>
                  </a:schemeClr>
                </a:solidFill>
                <a:ea typeface="+mn-ea"/>
              </a:rPr>
              <a:t>Can be used when you have manipulated more than one </a:t>
            </a:r>
            <a:r>
              <a:rPr lang="en-US" sz="2400" dirty="0">
                <a:solidFill>
                  <a:schemeClr val="tx2">
                    <a:lumMod val="75000"/>
                  </a:schemeClr>
                </a:solidFill>
                <a:ea typeface="+mn-ea"/>
              </a:rPr>
              <a:t>Independent Variables</a:t>
            </a:r>
            <a:r>
              <a:rPr lang="en-US" sz="2400" dirty="0">
                <a:solidFill>
                  <a:schemeClr val="tx2">
                    <a:lumMod val="75000"/>
                  </a:schemeClr>
                </a:solidFill>
                <a:ea typeface="+mn-ea"/>
              </a:rPr>
              <a:t>.</a:t>
            </a:r>
          </a:p>
          <a:p>
            <a:pPr lvl="1">
              <a:lnSpc>
                <a:spcPct val="90000"/>
              </a:lnSpc>
              <a:buFont typeface="Arial" pitchFamily="34" charset="0"/>
              <a:buChar char="–"/>
              <a:defRPr/>
            </a:pPr>
            <a:r>
              <a:rPr lang="en-US" sz="2400" dirty="0">
                <a:solidFill>
                  <a:schemeClr val="tx2">
                    <a:lumMod val="75000"/>
                  </a:schemeClr>
                </a:solidFill>
                <a:ea typeface="+mn-ea"/>
              </a:rPr>
              <a:t>It is an extension of regression (the General Linear Model)</a:t>
            </a:r>
            <a:endParaRPr lang="en-US" sz="2400" dirty="0">
              <a:solidFill>
                <a:schemeClr val="tx2">
                  <a:lumMod val="75000"/>
                </a:schemeClr>
              </a:solidFill>
              <a:ea typeface="+mn-ea"/>
            </a:endParaRPr>
          </a:p>
        </p:txBody>
      </p:sp>
    </p:spTree>
    <p:extLst>
      <p:ext uri="{BB962C8B-B14F-4D97-AF65-F5344CB8AC3E}">
        <p14:creationId xmlns:p14="http://schemas.microsoft.com/office/powerpoint/2010/main" val="23833041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Planned contrasts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Sometimes we are less interested in the overall </a:t>
            </a:r>
            <a:r>
              <a:rPr lang="en-US" i="1" dirty="0" smtClean="0"/>
              <a:t>F</a:t>
            </a:r>
            <a:r>
              <a:rPr lang="en-US" dirty="0" smtClean="0"/>
              <a:t> test than in testing highly specific linear combination hypotheses</a:t>
            </a:r>
          </a:p>
          <a:p>
            <a:endParaRPr lang="en-US" dirty="0" smtClean="0"/>
          </a:p>
          <a:p>
            <a:r>
              <a:rPr lang="en-US" dirty="0" smtClean="0"/>
              <a:t>Planned orthogonal pair-wise contrasts</a:t>
            </a:r>
          </a:p>
          <a:p>
            <a:pPr lvl="1"/>
            <a:r>
              <a:rPr lang="en-US" dirty="0" smtClean="0"/>
              <a:t>In some cases, these hypotheses “break down” the information to a set of means into non-overlapping components that are statistically uncorrelated</a:t>
            </a:r>
          </a:p>
          <a:p>
            <a:pPr lvl="1"/>
            <a:r>
              <a:rPr lang="en-US" dirty="0" smtClean="0"/>
              <a:t>For example, contrasting groups A &amp; B is orthogonal to contrasting groups C &amp; D (they are linearly independent)</a:t>
            </a:r>
          </a:p>
          <a:p>
            <a:pPr lvl="1"/>
            <a:r>
              <a:rPr lang="en-US" dirty="0" smtClean="0"/>
              <a:t>When contrasts are all orthogonal, can use ordinary t-tests with </a:t>
            </a:r>
            <a:r>
              <a:rPr lang="en-US" dirty="0" err="1" smtClean="0"/>
              <a:t>Bonferroni</a:t>
            </a:r>
            <a:r>
              <a:rPr lang="en-US" dirty="0" smtClean="0"/>
              <a:t> adjusted </a:t>
            </a:r>
            <a:r>
              <a:rPr lang="en-US" i="1" dirty="0" smtClean="0"/>
              <a:t>p</a:t>
            </a:r>
            <a:r>
              <a:rPr lang="en-US" dirty="0" smtClean="0"/>
              <a:t>-values (</a:t>
            </a:r>
            <a:r>
              <a:rPr lang="en-US" i="1" dirty="0" smtClean="0"/>
              <a:t>k</a:t>
            </a:r>
            <a:r>
              <a:rPr lang="en-US" dirty="0" smtClean="0"/>
              <a:t>-1 possible orthogonal contrasts)</a:t>
            </a:r>
          </a:p>
          <a:p>
            <a:pPr lvl="1"/>
            <a:endParaRPr lang="en-US" dirty="0" smtClean="0"/>
          </a:p>
          <a:p>
            <a:r>
              <a:rPr lang="en-US" dirty="0" smtClean="0"/>
              <a:t>Planned pair-wise contrasts (overlapping- not orthogonal)</a:t>
            </a:r>
          </a:p>
          <a:p>
            <a:pPr lvl="1"/>
            <a:r>
              <a:rPr lang="en-US" dirty="0" smtClean="0"/>
              <a:t>Contrasting groups </a:t>
            </a:r>
            <a:r>
              <a:rPr lang="en-US" dirty="0"/>
              <a:t>A &amp; B is NOT orthogonal to comparing B &amp; </a:t>
            </a:r>
            <a:r>
              <a:rPr lang="en-US" dirty="0" smtClean="0"/>
              <a:t>C</a:t>
            </a:r>
          </a:p>
          <a:p>
            <a:pPr lvl="1"/>
            <a:r>
              <a:rPr lang="en-US" dirty="0" smtClean="0"/>
              <a:t>When this happens, we gain power by accounting for that overlap (</a:t>
            </a:r>
            <a:r>
              <a:rPr lang="en-US" dirty="0" err="1" smtClean="0"/>
              <a:t>Bonferroni</a:t>
            </a:r>
            <a:r>
              <a:rPr lang="en-US" dirty="0" smtClean="0"/>
              <a:t> will be overly conservative, increased Type II errors)</a:t>
            </a:r>
            <a:endParaRPr lang="en-US" dirty="0"/>
          </a:p>
          <a:p>
            <a:endParaRPr lang="en-US" dirty="0"/>
          </a:p>
        </p:txBody>
      </p:sp>
    </p:spTree>
    <p:extLst>
      <p:ext uri="{BB962C8B-B14F-4D97-AF65-F5344CB8AC3E}">
        <p14:creationId xmlns:p14="http://schemas.microsoft.com/office/powerpoint/2010/main" val="267894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Bonferroni</a:t>
            </a:r>
            <a:endParaRPr lang="en-US" dirty="0"/>
          </a:p>
        </p:txBody>
      </p:sp>
      <p:sp>
        <p:nvSpPr>
          <p:cNvPr id="3" name="Content Placeholder 2"/>
          <p:cNvSpPr>
            <a:spLocks noGrp="1"/>
          </p:cNvSpPr>
          <p:nvPr>
            <p:ph idx="1"/>
          </p:nvPr>
        </p:nvSpPr>
        <p:spPr/>
        <p:txBody>
          <a:bodyPr>
            <a:normAutofit/>
          </a:bodyPr>
          <a:lstStyle/>
          <a:p>
            <a:r>
              <a:rPr lang="en-US" dirty="0" smtClean="0"/>
              <a:t>If all </a:t>
            </a:r>
            <a:r>
              <a:rPr lang="en-US" i="1" dirty="0" smtClean="0"/>
              <a:t>k</a:t>
            </a:r>
            <a:r>
              <a:rPr lang="en-US" dirty="0" smtClean="0"/>
              <a:t> tests are done at α level, then the FWE must be less than or equal to </a:t>
            </a:r>
            <a:r>
              <a:rPr lang="en-US" i="1" dirty="0" smtClean="0"/>
              <a:t>k</a:t>
            </a:r>
            <a:r>
              <a:rPr lang="en-US" dirty="0" smtClean="0"/>
              <a:t>α</a:t>
            </a:r>
          </a:p>
          <a:p>
            <a:endParaRPr lang="en-US" dirty="0" smtClean="0"/>
          </a:p>
          <a:p>
            <a:r>
              <a:rPr lang="en-US" dirty="0" smtClean="0"/>
              <a:t>Thus, we use a new critical </a:t>
            </a:r>
            <a:r>
              <a:rPr lang="en-US" i="1" dirty="0" smtClean="0"/>
              <a:t>p</a:t>
            </a:r>
            <a:r>
              <a:rPr lang="en-US" dirty="0" smtClean="0"/>
              <a:t>-value for each contrast equal to α/</a:t>
            </a:r>
            <a:r>
              <a:rPr lang="en-US" i="1" dirty="0"/>
              <a:t>k</a:t>
            </a:r>
            <a:r>
              <a:rPr lang="en-US" dirty="0" smtClean="0"/>
              <a:t> to keep FEW less than or equal to α</a:t>
            </a:r>
          </a:p>
          <a:p>
            <a:endParaRPr lang="en-US" dirty="0"/>
          </a:p>
          <a:p>
            <a:r>
              <a:rPr lang="en-US" dirty="0" smtClean="0"/>
              <a:t>Pros: easy/straightforward</a:t>
            </a:r>
          </a:p>
          <a:p>
            <a:endParaRPr lang="en-US" dirty="0"/>
          </a:p>
          <a:p>
            <a:r>
              <a:rPr lang="en-US" dirty="0" smtClean="0"/>
              <a:t>Cons: raises possibility of Type II errors, may be overly conservative</a:t>
            </a:r>
          </a:p>
          <a:p>
            <a:endParaRPr lang="en-US" dirty="0"/>
          </a:p>
          <a:p>
            <a:r>
              <a:rPr lang="en-US" dirty="0" smtClean="0"/>
              <a:t>Several procedures developed early on to improve on </a:t>
            </a:r>
            <a:r>
              <a:rPr lang="en-US" dirty="0" err="1" smtClean="0"/>
              <a:t>Bonferroni</a:t>
            </a:r>
            <a:r>
              <a:rPr lang="en-US" dirty="0" smtClean="0"/>
              <a:t> for non-orthogonal contrasts</a:t>
            </a:r>
            <a:endParaRPr lang="en-US" dirty="0"/>
          </a:p>
          <a:p>
            <a:endParaRPr lang="en-US" dirty="0"/>
          </a:p>
          <a:p>
            <a:endParaRPr lang="en-US" dirty="0"/>
          </a:p>
        </p:txBody>
      </p:sp>
    </p:spTree>
    <p:extLst>
      <p:ext uri="{BB962C8B-B14F-4D97-AF65-F5344CB8AC3E}">
        <p14:creationId xmlns:p14="http://schemas.microsoft.com/office/powerpoint/2010/main" val="268839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Holm: Method of Closure</a:t>
            </a:r>
            <a:endParaRPr lang="en-US" dirty="0"/>
          </a:p>
        </p:txBody>
      </p:sp>
      <p:sp>
        <p:nvSpPr>
          <p:cNvPr id="3" name="Content Placeholder 2"/>
          <p:cNvSpPr>
            <a:spLocks noGrp="1"/>
          </p:cNvSpPr>
          <p:nvPr>
            <p:ph idx="1"/>
          </p:nvPr>
        </p:nvSpPr>
        <p:spPr/>
        <p:txBody>
          <a:bodyPr>
            <a:normAutofit/>
          </a:bodyPr>
          <a:lstStyle/>
          <a:p>
            <a:r>
              <a:rPr lang="en-US" dirty="0" smtClean="0"/>
              <a:t>Assume that the </a:t>
            </a:r>
            <a:r>
              <a:rPr lang="en-US" i="1" dirty="0" smtClean="0"/>
              <a:t>k</a:t>
            </a:r>
            <a:r>
              <a:rPr lang="en-US" dirty="0" smtClean="0"/>
              <a:t> tests are independent; that is, the falsity of one hypothesis is not precluded by the falsity of another</a:t>
            </a:r>
          </a:p>
          <a:p>
            <a:endParaRPr lang="en-US" dirty="0"/>
          </a:p>
          <a:p>
            <a:r>
              <a:rPr lang="en-US" dirty="0" smtClean="0"/>
              <a:t>Rank order the p-values for your k tests from lowest to highest</a:t>
            </a:r>
          </a:p>
          <a:p>
            <a:endParaRPr lang="en-US" dirty="0"/>
          </a:p>
          <a:p>
            <a:r>
              <a:rPr lang="en-US" dirty="0" smtClean="0"/>
              <a:t>Look at the lowest p-value first; if it is &lt; </a:t>
            </a:r>
            <a:r>
              <a:rPr lang="en-US" dirty="0"/>
              <a:t>α/</a:t>
            </a:r>
            <a:r>
              <a:rPr lang="en-US" i="1" dirty="0" smtClean="0"/>
              <a:t>k</a:t>
            </a:r>
            <a:r>
              <a:rPr lang="en-US" dirty="0" smtClean="0"/>
              <a:t>, reject null for that test and move on to the next. If not, stop.</a:t>
            </a:r>
            <a:endParaRPr lang="en-US" dirty="0"/>
          </a:p>
          <a:p>
            <a:endParaRPr lang="en-US" dirty="0"/>
          </a:p>
        </p:txBody>
      </p:sp>
    </p:spTree>
    <p:extLst>
      <p:ext uri="{BB962C8B-B14F-4D97-AF65-F5344CB8AC3E}">
        <p14:creationId xmlns:p14="http://schemas.microsoft.com/office/powerpoint/2010/main" val="7307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Holm: Method of Closure</a:t>
            </a:r>
          </a:p>
        </p:txBody>
      </p:sp>
      <p:sp>
        <p:nvSpPr>
          <p:cNvPr id="3" name="Content Placeholder 2"/>
          <p:cNvSpPr>
            <a:spLocks noGrp="1"/>
          </p:cNvSpPr>
          <p:nvPr>
            <p:ph idx="1"/>
          </p:nvPr>
        </p:nvSpPr>
        <p:spPr/>
        <p:txBody>
          <a:bodyPr>
            <a:normAutofit/>
          </a:bodyPr>
          <a:lstStyle/>
          <a:p>
            <a:r>
              <a:rPr lang="en-US" dirty="0" smtClean="0"/>
              <a:t>For each successive test, reduce divisor by 1 when previous was significant</a:t>
            </a:r>
          </a:p>
          <a:p>
            <a:endParaRPr lang="en-US" dirty="0"/>
          </a:p>
          <a:p>
            <a:r>
              <a:rPr lang="en-US" dirty="0" smtClean="0"/>
              <a:t>For example, for second test, compare the second smallest p-value to α/</a:t>
            </a:r>
            <a:r>
              <a:rPr lang="en-US" i="1" dirty="0" smtClean="0"/>
              <a:t>k</a:t>
            </a:r>
            <a:r>
              <a:rPr lang="en-US" dirty="0" smtClean="0"/>
              <a:t>-1</a:t>
            </a:r>
          </a:p>
          <a:p>
            <a:endParaRPr lang="en-US" dirty="0"/>
          </a:p>
          <a:p>
            <a:r>
              <a:rPr lang="en-US" dirty="0" smtClean="0"/>
              <a:t>Continue until you fail to reject (</a:t>
            </a:r>
            <a:r>
              <a:rPr lang="en-US" i="1" dirty="0" smtClean="0"/>
              <a:t>p</a:t>
            </a:r>
            <a:r>
              <a:rPr lang="en-US" dirty="0" smtClean="0"/>
              <a:t> &gt; adjusted α)</a:t>
            </a:r>
          </a:p>
          <a:p>
            <a:endParaRPr lang="en-US" dirty="0"/>
          </a:p>
          <a:p>
            <a:r>
              <a:rPr lang="en-US" dirty="0" smtClean="0"/>
              <a:t>This method has been shown to have more statistical power than </a:t>
            </a:r>
            <a:r>
              <a:rPr lang="en-US" dirty="0" err="1" smtClean="0"/>
              <a:t>Bonferroni</a:t>
            </a:r>
            <a:endParaRPr lang="en-US" dirty="0" smtClean="0"/>
          </a:p>
          <a:p>
            <a:endParaRPr lang="en-US" dirty="0"/>
          </a:p>
          <a:p>
            <a:endParaRPr lang="en-US" dirty="0"/>
          </a:p>
        </p:txBody>
      </p:sp>
    </p:spTree>
    <p:extLst>
      <p:ext uri="{BB962C8B-B14F-4D97-AF65-F5344CB8AC3E}">
        <p14:creationId xmlns:p14="http://schemas.microsoft.com/office/powerpoint/2010/main" val="245893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Hochberg: False Discovery Rate</a:t>
            </a:r>
            <a:endParaRPr lang="en-US" dirty="0"/>
          </a:p>
        </p:txBody>
      </p:sp>
      <p:sp>
        <p:nvSpPr>
          <p:cNvPr id="3" name="Content Placeholder 2"/>
          <p:cNvSpPr>
            <a:spLocks noGrp="1"/>
          </p:cNvSpPr>
          <p:nvPr>
            <p:ph idx="1"/>
          </p:nvPr>
        </p:nvSpPr>
        <p:spPr/>
        <p:txBody>
          <a:bodyPr>
            <a:normAutofit/>
          </a:bodyPr>
          <a:lstStyle/>
          <a:p>
            <a:r>
              <a:rPr lang="en-US" dirty="0" smtClean="0"/>
              <a:t>Rank </a:t>
            </a:r>
            <a:r>
              <a:rPr lang="en-US" dirty="0"/>
              <a:t>order the p-values for your k tests from lowest to highest</a:t>
            </a:r>
          </a:p>
          <a:p>
            <a:endParaRPr lang="en-US" dirty="0"/>
          </a:p>
          <a:p>
            <a:r>
              <a:rPr lang="en-US" dirty="0"/>
              <a:t>Look at the lowest p-value first; if it is &lt; </a:t>
            </a:r>
            <a:r>
              <a:rPr lang="en-US" dirty="0" smtClean="0"/>
              <a:t>1*α</a:t>
            </a:r>
            <a:r>
              <a:rPr lang="en-US" dirty="0"/>
              <a:t>/</a:t>
            </a:r>
            <a:r>
              <a:rPr lang="en-US" i="1" dirty="0"/>
              <a:t>k</a:t>
            </a:r>
            <a:r>
              <a:rPr lang="en-US" dirty="0"/>
              <a:t>, reject null for that test and move on to the next. If not, stop</a:t>
            </a:r>
            <a:r>
              <a:rPr lang="en-US" dirty="0" smtClean="0"/>
              <a:t>.</a:t>
            </a:r>
          </a:p>
          <a:p>
            <a:endParaRPr lang="en-US" dirty="0"/>
          </a:p>
          <a:p>
            <a:r>
              <a:rPr lang="en-US" dirty="0"/>
              <a:t>For each successive test, </a:t>
            </a:r>
            <a:r>
              <a:rPr lang="en-US" dirty="0" smtClean="0"/>
              <a:t>add 1 to the numerator multiplier when </a:t>
            </a:r>
            <a:r>
              <a:rPr lang="en-US" dirty="0"/>
              <a:t>previous was </a:t>
            </a:r>
            <a:r>
              <a:rPr lang="en-US" dirty="0" smtClean="0"/>
              <a:t>significant (leave denominator at </a:t>
            </a:r>
            <a:r>
              <a:rPr lang="en-US" i="1" dirty="0" smtClean="0"/>
              <a:t>k</a:t>
            </a:r>
            <a:r>
              <a:rPr lang="en-US" dirty="0" smtClean="0"/>
              <a:t>)</a:t>
            </a:r>
          </a:p>
          <a:p>
            <a:endParaRPr lang="en-US" dirty="0"/>
          </a:p>
          <a:p>
            <a:r>
              <a:rPr lang="en-US" dirty="0"/>
              <a:t>For example, for second test, compare the second smallest p-value to </a:t>
            </a:r>
            <a:r>
              <a:rPr lang="en-US" dirty="0" smtClean="0"/>
              <a:t>(2*α)/</a:t>
            </a:r>
            <a:r>
              <a:rPr lang="en-US" i="1" dirty="0" smtClean="0"/>
              <a:t>k</a:t>
            </a:r>
            <a:endParaRPr lang="en-US" dirty="0" smtClean="0"/>
          </a:p>
          <a:p>
            <a:endParaRPr lang="en-US" dirty="0"/>
          </a:p>
        </p:txBody>
      </p:sp>
    </p:spTree>
    <p:extLst>
      <p:ext uri="{BB962C8B-B14F-4D97-AF65-F5344CB8AC3E}">
        <p14:creationId xmlns:p14="http://schemas.microsoft.com/office/powerpoint/2010/main" val="422673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Scheffé</a:t>
            </a:r>
            <a:endParaRPr lang="en-US" dirty="0"/>
          </a:p>
        </p:txBody>
      </p:sp>
      <p:sp>
        <p:nvSpPr>
          <p:cNvPr id="3" name="Content Placeholder 2"/>
          <p:cNvSpPr>
            <a:spLocks noGrp="1"/>
          </p:cNvSpPr>
          <p:nvPr>
            <p:ph idx="1"/>
          </p:nvPr>
        </p:nvSpPr>
        <p:spPr/>
        <p:txBody>
          <a:bodyPr>
            <a:normAutofit/>
          </a:bodyPr>
          <a:lstStyle/>
          <a:p>
            <a:r>
              <a:rPr lang="en-US" dirty="0" smtClean="0"/>
              <a:t>Allows you to perform </a:t>
            </a:r>
            <a:r>
              <a:rPr lang="en-US" i="1" dirty="0" smtClean="0"/>
              <a:t>any</a:t>
            </a:r>
            <a:r>
              <a:rPr lang="en-US" dirty="0" smtClean="0"/>
              <a:t> contrast hypothesis test after having viewed the data</a:t>
            </a:r>
          </a:p>
          <a:p>
            <a:endParaRPr lang="en-US" dirty="0" smtClean="0"/>
          </a:p>
          <a:p>
            <a:r>
              <a:rPr lang="en-US" dirty="0" smtClean="0"/>
              <a:t>Provides FEW protection AND protection against post-hoc cherry-picking of data</a:t>
            </a:r>
          </a:p>
          <a:p>
            <a:endParaRPr lang="en-US" dirty="0" smtClean="0"/>
          </a:p>
          <a:p>
            <a:r>
              <a:rPr lang="en-US" dirty="0" smtClean="0"/>
              <a:t>High protection </a:t>
            </a:r>
            <a:r>
              <a:rPr lang="en-US" dirty="0" smtClean="0">
                <a:sym typeface="Wingdings"/>
              </a:rPr>
              <a:t> high cost</a:t>
            </a:r>
          </a:p>
          <a:p>
            <a:endParaRPr lang="en-US" dirty="0" smtClean="0">
              <a:sym typeface="Wingdings"/>
            </a:endParaRPr>
          </a:p>
          <a:p>
            <a:r>
              <a:rPr lang="en-US" dirty="0" smtClean="0">
                <a:sym typeface="Wingdings"/>
              </a:rPr>
              <a:t>The larger the family of tests, the more protection needed, lower statistical power</a:t>
            </a:r>
            <a:endParaRPr lang="en-US" dirty="0"/>
          </a:p>
        </p:txBody>
      </p:sp>
    </p:spTree>
    <p:extLst>
      <p:ext uri="{BB962C8B-B14F-4D97-AF65-F5344CB8AC3E}">
        <p14:creationId xmlns:p14="http://schemas.microsoft.com/office/powerpoint/2010/main" val="1141568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Scheffé</a:t>
            </a:r>
            <a:endParaRPr lang="en-US" dirty="0"/>
          </a:p>
        </p:txBody>
      </p:sp>
      <p:sp>
        <p:nvSpPr>
          <p:cNvPr id="3" name="Content Placeholder 2"/>
          <p:cNvSpPr>
            <a:spLocks noGrp="1"/>
          </p:cNvSpPr>
          <p:nvPr>
            <p:ph idx="1"/>
          </p:nvPr>
        </p:nvSpPr>
        <p:spPr/>
        <p:txBody>
          <a:bodyPr>
            <a:normAutofit/>
          </a:bodyPr>
          <a:lstStyle/>
          <a:p>
            <a:r>
              <a:rPr lang="en-US" dirty="0" smtClean="0"/>
              <a:t>Compute the generalized t-statistic exactly the way we have computed it in class</a:t>
            </a:r>
          </a:p>
          <a:p>
            <a:r>
              <a:rPr lang="en-US" dirty="0" smtClean="0"/>
              <a:t>Then compare to a *new* t-critical value, t’</a:t>
            </a:r>
          </a:p>
          <a:p>
            <a:endParaRPr lang="en-US" dirty="0"/>
          </a:p>
          <a:p>
            <a:endParaRPr lang="en-US" dirty="0" smtClean="0"/>
          </a:p>
          <a:p>
            <a:r>
              <a:rPr lang="en-US" i="1" dirty="0"/>
              <a:t>k</a:t>
            </a:r>
            <a:r>
              <a:rPr lang="en-US" dirty="0" smtClean="0"/>
              <a:t> = total number of independent groups before </a:t>
            </a:r>
            <a:r>
              <a:rPr lang="en-US" i="1" dirty="0" smtClean="0"/>
              <a:t>contrast</a:t>
            </a:r>
            <a:r>
              <a:rPr lang="en-US" dirty="0" smtClean="0"/>
              <a:t> hypothesis</a:t>
            </a:r>
          </a:p>
          <a:p>
            <a:r>
              <a:rPr lang="en-US" dirty="0" smtClean="0"/>
              <a:t>What does the above formula assume?</a:t>
            </a:r>
          </a:p>
          <a:p>
            <a:r>
              <a:rPr lang="en-US" dirty="0" smtClean="0"/>
              <a:t>Note: I use t’ here instead of F’ because you use the t’ to calculate confidence intervals in place of t</a:t>
            </a:r>
            <a:endParaRPr lang="en-US" dirty="0"/>
          </a:p>
        </p:txBody>
      </p:sp>
      <p:graphicFrame>
        <p:nvGraphicFramePr>
          <p:cNvPr id="4" name="Object 3"/>
          <p:cNvGraphicFramePr>
            <a:graphicFrameLocks noChangeAspect="1"/>
          </p:cNvGraphicFramePr>
          <p:nvPr>
            <p:extLst/>
          </p:nvPr>
        </p:nvGraphicFramePr>
        <p:xfrm>
          <a:off x="3770314" y="2899130"/>
          <a:ext cx="4212249" cy="901993"/>
        </p:xfrm>
        <a:graphic>
          <a:graphicData uri="http://schemas.openxmlformats.org/presentationml/2006/ole">
            <mc:AlternateContent xmlns:mc="http://schemas.openxmlformats.org/markup-compatibility/2006">
              <mc:Choice xmlns:v="urn:schemas-microsoft-com:vml" Requires="v">
                <p:oleObj spid="_x0000_s1026" name="Equation" r:id="rId3" imgW="1244600" imgH="266700" progId="Equation.3">
                  <p:embed/>
                </p:oleObj>
              </mc:Choice>
              <mc:Fallback>
                <p:oleObj name="Equation" r:id="rId3" imgW="1244600" imgH="266700" progId="Equation.3">
                  <p:embed/>
                  <p:pic>
                    <p:nvPicPr>
                      <p:cNvPr id="0" name=""/>
                      <p:cNvPicPr/>
                      <p:nvPr/>
                    </p:nvPicPr>
                    <p:blipFill>
                      <a:blip r:embed="rId4"/>
                      <a:stretch>
                        <a:fillRect/>
                      </a:stretch>
                    </p:blipFill>
                    <p:spPr>
                      <a:xfrm>
                        <a:off x="3770314" y="2899130"/>
                        <a:ext cx="4212249" cy="901993"/>
                      </a:xfrm>
                      <a:prstGeom prst="rect">
                        <a:avLst/>
                      </a:prstGeom>
                    </p:spPr>
                  </p:pic>
                </p:oleObj>
              </mc:Fallback>
            </mc:AlternateContent>
          </a:graphicData>
        </a:graphic>
      </p:graphicFrame>
    </p:spTree>
    <p:extLst>
      <p:ext uri="{BB962C8B-B14F-4D97-AF65-F5344CB8AC3E}">
        <p14:creationId xmlns:p14="http://schemas.microsoft.com/office/powerpoint/2010/main" val="389277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Tukey</a:t>
            </a:r>
            <a:r>
              <a:rPr lang="en-US" dirty="0" smtClean="0"/>
              <a:t> HSD</a:t>
            </a:r>
            <a:endParaRPr lang="en-US" dirty="0"/>
          </a:p>
        </p:txBody>
      </p:sp>
      <p:sp>
        <p:nvSpPr>
          <p:cNvPr id="3" name="Content Placeholder 2"/>
          <p:cNvSpPr>
            <a:spLocks noGrp="1"/>
          </p:cNvSpPr>
          <p:nvPr>
            <p:ph idx="1"/>
          </p:nvPr>
        </p:nvSpPr>
        <p:spPr/>
        <p:txBody>
          <a:bodyPr/>
          <a:lstStyle/>
          <a:p>
            <a:r>
              <a:rPr lang="en-US" dirty="0" smtClean="0"/>
              <a:t>You are interested in performing all possible pairwise contrasts between pairs of groups of means</a:t>
            </a:r>
          </a:p>
          <a:p>
            <a:endParaRPr lang="en-US" dirty="0" smtClean="0"/>
          </a:p>
          <a:p>
            <a:r>
              <a:rPr lang="en-US" dirty="0" smtClean="0"/>
              <a:t>By stating this family of contrasts a priori, we get full protection at a lower cost</a:t>
            </a:r>
          </a:p>
          <a:p>
            <a:endParaRPr lang="en-US" dirty="0"/>
          </a:p>
        </p:txBody>
      </p:sp>
    </p:spTree>
    <p:extLst>
      <p:ext uri="{BB962C8B-B14F-4D97-AF65-F5344CB8AC3E}">
        <p14:creationId xmlns:p14="http://schemas.microsoft.com/office/powerpoint/2010/main" val="402003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Tukey</a:t>
            </a:r>
            <a:r>
              <a:rPr lang="en-US" dirty="0" smtClean="0"/>
              <a:t> HSD</a:t>
            </a:r>
            <a:endParaRPr lang="en-US" dirty="0"/>
          </a:p>
        </p:txBody>
      </p:sp>
      <p:sp>
        <p:nvSpPr>
          <p:cNvPr id="3" name="Content Placeholder 2"/>
          <p:cNvSpPr>
            <a:spLocks noGrp="1"/>
          </p:cNvSpPr>
          <p:nvPr>
            <p:ph idx="1"/>
          </p:nvPr>
        </p:nvSpPr>
        <p:spPr/>
        <p:txBody>
          <a:bodyPr>
            <a:normAutofit/>
          </a:bodyPr>
          <a:lstStyle/>
          <a:p>
            <a:r>
              <a:rPr lang="en-US" dirty="0" smtClean="0"/>
              <a:t>Works from two-sample t-test assuming equal variances</a:t>
            </a:r>
          </a:p>
          <a:p>
            <a:endParaRPr lang="en-US" dirty="0"/>
          </a:p>
          <a:p>
            <a:endParaRPr lang="en-US" dirty="0" smtClean="0"/>
          </a:p>
          <a:p>
            <a:endParaRPr lang="en-US" dirty="0"/>
          </a:p>
          <a:p>
            <a:r>
              <a:rPr lang="en-US" dirty="0" smtClean="0"/>
              <a:t>Standard t-test: compute a t-statistic and compare to a critical value from the t-distribution (standard t-test)</a:t>
            </a:r>
          </a:p>
          <a:p>
            <a:endParaRPr lang="en-US" dirty="0"/>
          </a:p>
          <a:p>
            <a:r>
              <a:rPr lang="en-US" dirty="0" err="1" smtClean="0"/>
              <a:t>Tukey</a:t>
            </a:r>
            <a:r>
              <a:rPr lang="en-US" dirty="0" smtClean="0"/>
              <a:t> suggested a new statistic, q, to compare to a new critical value from the </a:t>
            </a:r>
            <a:r>
              <a:rPr lang="en-US" dirty="0" err="1" smtClean="0"/>
              <a:t>studentized</a:t>
            </a:r>
            <a:r>
              <a:rPr lang="en-US" dirty="0" smtClean="0"/>
              <a:t> range distribution</a:t>
            </a:r>
            <a:endParaRPr lang="en-US" dirty="0"/>
          </a:p>
        </p:txBody>
      </p:sp>
      <p:graphicFrame>
        <p:nvGraphicFramePr>
          <p:cNvPr id="4" name="Object 3"/>
          <p:cNvGraphicFramePr>
            <a:graphicFrameLocks noChangeAspect="1"/>
          </p:cNvGraphicFramePr>
          <p:nvPr>
            <p:extLst/>
          </p:nvPr>
        </p:nvGraphicFramePr>
        <p:xfrm>
          <a:off x="3797063" y="2148088"/>
          <a:ext cx="4447451" cy="1257555"/>
        </p:xfrm>
        <a:graphic>
          <a:graphicData uri="http://schemas.openxmlformats.org/presentationml/2006/ole">
            <mc:AlternateContent xmlns:mc="http://schemas.openxmlformats.org/markup-compatibility/2006">
              <mc:Choice xmlns:v="urn:schemas-microsoft-com:vml" Requires="v">
                <p:oleObj spid="_x0000_s2050" name="Equation" r:id="rId3" imgW="1841500" imgH="520700" progId="Equation.3">
                  <p:embed/>
                </p:oleObj>
              </mc:Choice>
              <mc:Fallback>
                <p:oleObj name="Equation" r:id="rId3" imgW="1841500" imgH="520700" progId="Equation.3">
                  <p:embed/>
                  <p:pic>
                    <p:nvPicPr>
                      <p:cNvPr id="0" name=""/>
                      <p:cNvPicPr/>
                      <p:nvPr/>
                    </p:nvPicPr>
                    <p:blipFill>
                      <a:blip r:embed="rId4"/>
                      <a:stretch>
                        <a:fillRect/>
                      </a:stretch>
                    </p:blipFill>
                    <p:spPr>
                      <a:xfrm>
                        <a:off x="3797063" y="2148088"/>
                        <a:ext cx="4447451" cy="1257555"/>
                      </a:xfrm>
                      <a:prstGeom prst="rect">
                        <a:avLst/>
                      </a:prstGeom>
                    </p:spPr>
                  </p:pic>
                </p:oleObj>
              </mc:Fallback>
            </mc:AlternateContent>
          </a:graphicData>
        </a:graphic>
      </p:graphicFrame>
    </p:spTree>
    <p:extLst>
      <p:ext uri="{BB962C8B-B14F-4D97-AF65-F5344CB8AC3E}">
        <p14:creationId xmlns:p14="http://schemas.microsoft.com/office/powerpoint/2010/main" val="285725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Tukey</a:t>
            </a:r>
            <a:r>
              <a:rPr lang="en-US" dirty="0" smtClean="0"/>
              <a:t> HSD</a:t>
            </a:r>
            <a:endParaRPr lang="en-US" dirty="0"/>
          </a:p>
        </p:txBody>
      </p:sp>
      <p:sp>
        <p:nvSpPr>
          <p:cNvPr id="3" name="Content Placeholder 2"/>
          <p:cNvSpPr>
            <a:spLocks noGrp="1"/>
          </p:cNvSpPr>
          <p:nvPr>
            <p:ph idx="1"/>
          </p:nvPr>
        </p:nvSpPr>
        <p:spPr/>
        <p:txBody>
          <a:bodyPr>
            <a:normAutofit/>
          </a:bodyPr>
          <a:lstStyle/>
          <a:p>
            <a:r>
              <a:rPr lang="en-US" dirty="0" smtClean="0"/>
              <a:t>The HSD is the minimum difference between each possible pair of sample means that would be larger than one would expect by chance </a:t>
            </a:r>
          </a:p>
          <a:p>
            <a:endParaRPr lang="en-US" dirty="0" smtClean="0"/>
          </a:p>
          <a:p>
            <a:r>
              <a:rPr lang="en-US" dirty="0" smtClean="0"/>
              <a:t>q is the same for all pair-wise contrasts: it is your new critical value to beat</a:t>
            </a:r>
          </a:p>
          <a:p>
            <a:endParaRPr lang="en-US" dirty="0"/>
          </a:p>
          <a:p>
            <a:r>
              <a:rPr lang="en-US" dirty="0" smtClean="0"/>
              <a:t>What does this imply about the 95% confidence interval for q?</a:t>
            </a:r>
            <a:endParaRPr lang="en-US" dirty="0"/>
          </a:p>
        </p:txBody>
      </p:sp>
    </p:spTree>
    <p:extLst>
      <p:ext uri="{BB962C8B-B14F-4D97-AF65-F5344CB8AC3E}">
        <p14:creationId xmlns:p14="http://schemas.microsoft.com/office/powerpoint/2010/main" val="313761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11-29 at 3.22.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331417"/>
            <a:ext cx="9144000" cy="3433166"/>
          </a:xfrm>
          <a:prstGeom prst="rect">
            <a:avLst/>
          </a:prstGeom>
        </p:spPr>
      </p:pic>
      <p:pic>
        <p:nvPicPr>
          <p:cNvPr id="3" name="Picture 2"/>
          <p:cNvPicPr>
            <a:picLocks noChangeAspect="1"/>
          </p:cNvPicPr>
          <p:nvPr/>
        </p:nvPicPr>
        <p:blipFill>
          <a:blip r:embed="rId3"/>
          <a:stretch>
            <a:fillRect/>
          </a:stretch>
        </p:blipFill>
        <p:spPr>
          <a:xfrm>
            <a:off x="8534400" y="4809744"/>
            <a:ext cx="2133600" cy="2048256"/>
          </a:xfrm>
          <a:prstGeom prst="rect">
            <a:avLst/>
          </a:prstGeom>
        </p:spPr>
      </p:pic>
    </p:spTree>
    <p:extLst>
      <p:ext uri="{BB962C8B-B14F-4D97-AF65-F5344CB8AC3E}">
        <p14:creationId xmlns:p14="http://schemas.microsoft.com/office/powerpoint/2010/main" val="3755231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Tukey</a:t>
            </a:r>
            <a:r>
              <a:rPr lang="en-US" dirty="0" smtClean="0"/>
              <a:t> HSD procedure</a:t>
            </a:r>
            <a:endParaRPr lang="en-US" dirty="0"/>
          </a:p>
        </p:txBody>
      </p:sp>
      <p:sp>
        <p:nvSpPr>
          <p:cNvPr id="3" name="Content Placeholder 2"/>
          <p:cNvSpPr>
            <a:spLocks noGrp="1"/>
          </p:cNvSpPr>
          <p:nvPr>
            <p:ph idx="1"/>
          </p:nvPr>
        </p:nvSpPr>
        <p:spPr/>
        <p:txBody>
          <a:bodyPr>
            <a:normAutofit/>
          </a:bodyPr>
          <a:lstStyle/>
          <a:p>
            <a:r>
              <a:rPr lang="en-US" dirty="0" smtClean="0"/>
              <a:t>Find q, the critical value for the </a:t>
            </a:r>
            <a:r>
              <a:rPr lang="en-US" dirty="0" err="1" smtClean="0"/>
              <a:t>studentized</a:t>
            </a:r>
            <a:r>
              <a:rPr lang="en-US" dirty="0" smtClean="0"/>
              <a:t> range statistic (</a:t>
            </a:r>
            <a:r>
              <a:rPr lang="en-US" dirty="0" err="1"/>
              <a:t>q</a:t>
            </a:r>
            <a:r>
              <a:rPr lang="en-US" dirty="0" err="1" smtClean="0"/>
              <a:t>tukey</a:t>
            </a:r>
            <a:r>
              <a:rPr lang="en-US" dirty="0" smtClean="0"/>
              <a:t>()), for α where </a:t>
            </a:r>
            <a:r>
              <a:rPr lang="en-US" dirty="0" err="1" smtClean="0"/>
              <a:t>q</a:t>
            </a:r>
            <a:r>
              <a:rPr lang="en-US" baseline="-25000" dirty="0" err="1" smtClean="0"/>
              <a:t>k</a:t>
            </a:r>
            <a:r>
              <a:rPr lang="en-US" dirty="0" smtClean="0"/>
              <a:t>  </a:t>
            </a:r>
            <a:r>
              <a:rPr lang="en-US" baseline="-25000" dirty="0" smtClean="0"/>
              <a:t>,N-k</a:t>
            </a:r>
          </a:p>
          <a:p>
            <a:pPr lvl="1"/>
            <a:r>
              <a:rPr lang="en-US" dirty="0" smtClean="0"/>
              <a:t>Note that these degrees of freedom are *not* the same as the overall </a:t>
            </a:r>
            <a:r>
              <a:rPr lang="en-US" i="1" dirty="0" smtClean="0"/>
              <a:t>F</a:t>
            </a:r>
            <a:r>
              <a:rPr lang="en-US" dirty="0" smtClean="0"/>
              <a:t> </a:t>
            </a:r>
            <a:r>
              <a:rPr lang="en-US" dirty="0" err="1" smtClean="0"/>
              <a:t>df</a:t>
            </a:r>
            <a:r>
              <a:rPr lang="en-US" dirty="0" smtClean="0"/>
              <a:t> in the ANOVA</a:t>
            </a:r>
          </a:p>
          <a:p>
            <a:pPr lvl="1"/>
            <a:endParaRPr lang="en-US" dirty="0"/>
          </a:p>
          <a:p>
            <a:pPr lvl="1"/>
            <a:endParaRPr lang="en-US" dirty="0" smtClean="0"/>
          </a:p>
          <a:p>
            <a:pPr lvl="1"/>
            <a:endParaRPr lang="en-US" dirty="0"/>
          </a:p>
          <a:p>
            <a:r>
              <a:rPr lang="en-US" dirty="0" smtClean="0"/>
              <a:t>Where MSE = mean square error or mean square within-groups for between-groups ANOVA</a:t>
            </a:r>
          </a:p>
          <a:p>
            <a:r>
              <a:rPr lang="en-US" dirty="0" smtClean="0"/>
              <a:t>What does the above formula assume?</a:t>
            </a:r>
          </a:p>
          <a:p>
            <a:endParaRPr lang="en-US" dirty="0"/>
          </a:p>
        </p:txBody>
      </p:sp>
      <p:graphicFrame>
        <p:nvGraphicFramePr>
          <p:cNvPr id="4" name="Object 3"/>
          <p:cNvGraphicFramePr>
            <a:graphicFrameLocks noChangeAspect="1"/>
          </p:cNvGraphicFramePr>
          <p:nvPr>
            <p:extLst/>
          </p:nvPr>
        </p:nvGraphicFramePr>
        <p:xfrm>
          <a:off x="4506160" y="2986380"/>
          <a:ext cx="2866285" cy="1218171"/>
        </p:xfrm>
        <a:graphic>
          <a:graphicData uri="http://schemas.openxmlformats.org/presentationml/2006/ole">
            <mc:AlternateContent xmlns:mc="http://schemas.openxmlformats.org/markup-compatibility/2006">
              <mc:Choice xmlns:v="urn:schemas-microsoft-com:vml" Requires="v">
                <p:oleObj spid="_x0000_s3074" name="Equation" r:id="rId3" imgW="1016000" imgH="431800" progId="Equation.3">
                  <p:embed/>
                </p:oleObj>
              </mc:Choice>
              <mc:Fallback>
                <p:oleObj name="Equation" r:id="rId3" imgW="1016000" imgH="431800" progId="Equation.3">
                  <p:embed/>
                  <p:pic>
                    <p:nvPicPr>
                      <p:cNvPr id="0" name=""/>
                      <p:cNvPicPr/>
                      <p:nvPr/>
                    </p:nvPicPr>
                    <p:blipFill>
                      <a:blip r:embed="rId4"/>
                      <a:stretch>
                        <a:fillRect/>
                      </a:stretch>
                    </p:blipFill>
                    <p:spPr>
                      <a:xfrm>
                        <a:off x="4506160" y="2986380"/>
                        <a:ext cx="2866285" cy="1218171"/>
                      </a:xfrm>
                      <a:prstGeom prst="rect">
                        <a:avLst/>
                      </a:prstGeom>
                    </p:spPr>
                  </p:pic>
                </p:oleObj>
              </mc:Fallback>
            </mc:AlternateContent>
          </a:graphicData>
        </a:graphic>
      </p:graphicFrame>
    </p:spTree>
    <p:extLst>
      <p:ext uri="{BB962C8B-B14F-4D97-AF65-F5344CB8AC3E}">
        <p14:creationId xmlns:p14="http://schemas.microsoft.com/office/powerpoint/2010/main" val="272490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Planned contrasts</a:t>
            </a:r>
            <a:endParaRPr lang="en-US" dirty="0"/>
          </a:p>
        </p:txBody>
      </p:sp>
      <p:sp>
        <p:nvSpPr>
          <p:cNvPr id="3" name="Content Placeholder 2"/>
          <p:cNvSpPr>
            <a:spLocks noGrp="1"/>
          </p:cNvSpPr>
          <p:nvPr>
            <p:ph idx="1"/>
          </p:nvPr>
        </p:nvSpPr>
        <p:spPr/>
        <p:txBody>
          <a:bodyPr>
            <a:normAutofit/>
          </a:bodyPr>
          <a:lstStyle/>
          <a:p>
            <a:r>
              <a:rPr lang="en-US" dirty="0" smtClean="0"/>
              <a:t>Similar to t-tests with one important distinction</a:t>
            </a:r>
            <a:endParaRPr lang="en-US" dirty="0"/>
          </a:p>
          <a:p>
            <a:pPr lvl="1"/>
            <a:r>
              <a:rPr lang="en-US" dirty="0" smtClean="0"/>
              <a:t>For σhat</a:t>
            </a:r>
            <a:r>
              <a:rPr lang="en-US" baseline="30000" dirty="0" smtClean="0"/>
              <a:t>2</a:t>
            </a:r>
            <a:r>
              <a:rPr lang="en-US" dirty="0" smtClean="0"/>
              <a:t>, you </a:t>
            </a:r>
            <a:r>
              <a:rPr lang="en-US" dirty="0"/>
              <a:t>use the data from all the </a:t>
            </a:r>
            <a:r>
              <a:rPr lang="en-US" dirty="0" smtClean="0"/>
              <a:t>groups (e.g., </a:t>
            </a:r>
            <a:r>
              <a:rPr lang="en-US" dirty="0" err="1" smtClean="0"/>
              <a:t>MS</a:t>
            </a:r>
            <a:r>
              <a:rPr lang="en-US" baseline="-25000" dirty="0" err="1" smtClean="0"/>
              <a:t>wg</a:t>
            </a:r>
            <a:r>
              <a:rPr lang="en-US" dirty="0" smtClean="0"/>
              <a:t> or MSE) , </a:t>
            </a:r>
            <a:r>
              <a:rPr lang="en-US" dirty="0"/>
              <a:t>regardless </a:t>
            </a:r>
            <a:r>
              <a:rPr lang="en-US" dirty="0" smtClean="0"/>
              <a:t>of whether </a:t>
            </a:r>
            <a:r>
              <a:rPr lang="en-US" dirty="0"/>
              <a:t>a group is involved (i.e., has a nonzero weight) </a:t>
            </a:r>
            <a:r>
              <a:rPr lang="en-US" dirty="0" smtClean="0"/>
              <a:t>in the </a:t>
            </a:r>
            <a:r>
              <a:rPr lang="en-US" dirty="0"/>
              <a:t>linear </a:t>
            </a:r>
            <a:r>
              <a:rPr lang="en-US" dirty="0" smtClean="0"/>
              <a:t>combination contrast</a:t>
            </a:r>
          </a:p>
          <a:p>
            <a:pPr lvl="1"/>
            <a:r>
              <a:rPr lang="en-US" dirty="0" smtClean="0"/>
              <a:t>For standard t-test, what is our σhat</a:t>
            </a:r>
            <a:r>
              <a:rPr lang="en-US" baseline="30000" dirty="0" smtClean="0"/>
              <a:t>2</a:t>
            </a:r>
            <a:r>
              <a:rPr lang="en-US" dirty="0"/>
              <a:t> </a:t>
            </a:r>
            <a:r>
              <a:rPr lang="en-US" dirty="0" smtClean="0"/>
              <a:t>assuming equal variances?</a:t>
            </a:r>
          </a:p>
          <a:p>
            <a:pPr lvl="1"/>
            <a:endParaRPr lang="en-US" dirty="0" smtClean="0"/>
          </a:p>
        </p:txBody>
      </p:sp>
      <p:graphicFrame>
        <p:nvGraphicFramePr>
          <p:cNvPr id="4" name="Object 3"/>
          <p:cNvGraphicFramePr>
            <a:graphicFrameLocks noChangeAspect="1"/>
          </p:cNvGraphicFramePr>
          <p:nvPr>
            <p:extLst/>
          </p:nvPr>
        </p:nvGraphicFramePr>
        <p:xfrm>
          <a:off x="1827182" y="5527413"/>
          <a:ext cx="3489860" cy="1197501"/>
        </p:xfrm>
        <a:graphic>
          <a:graphicData uri="http://schemas.openxmlformats.org/presentationml/2006/ole">
            <mc:AlternateContent xmlns:mc="http://schemas.openxmlformats.org/markup-compatibility/2006">
              <mc:Choice xmlns:v="urn:schemas-microsoft-com:vml" Requires="v">
                <p:oleObj spid="_x0000_s4098" name="Equation" r:id="rId3" imgW="1295400" imgH="444500" progId="Equation.3">
                  <p:embed/>
                </p:oleObj>
              </mc:Choice>
              <mc:Fallback>
                <p:oleObj name="Equation" r:id="rId3" imgW="1295400" imgH="444500" progId="Equation.3">
                  <p:embed/>
                  <p:pic>
                    <p:nvPicPr>
                      <p:cNvPr id="0" name=""/>
                      <p:cNvPicPr/>
                      <p:nvPr/>
                    </p:nvPicPr>
                    <p:blipFill>
                      <a:blip r:embed="rId4"/>
                      <a:stretch>
                        <a:fillRect/>
                      </a:stretch>
                    </p:blipFill>
                    <p:spPr>
                      <a:xfrm>
                        <a:off x="1827182" y="5527413"/>
                        <a:ext cx="3489860" cy="1197501"/>
                      </a:xfrm>
                      <a:prstGeom prst="rect">
                        <a:avLst/>
                      </a:prstGeom>
                    </p:spPr>
                  </p:pic>
                </p:oleObj>
              </mc:Fallback>
            </mc:AlternateContent>
          </a:graphicData>
        </a:graphic>
      </p:graphicFrame>
      <p:graphicFrame>
        <p:nvGraphicFramePr>
          <p:cNvPr id="5" name="Object 4"/>
          <p:cNvGraphicFramePr>
            <a:graphicFrameLocks noChangeAspect="1"/>
          </p:cNvGraphicFramePr>
          <p:nvPr>
            <p:extLst/>
          </p:nvPr>
        </p:nvGraphicFramePr>
        <p:xfrm>
          <a:off x="6584950" y="5415225"/>
          <a:ext cx="2978474" cy="1315170"/>
        </p:xfrm>
        <a:graphic>
          <a:graphicData uri="http://schemas.openxmlformats.org/presentationml/2006/ole">
            <mc:AlternateContent xmlns:mc="http://schemas.openxmlformats.org/markup-compatibility/2006">
              <mc:Choice xmlns:v="urn:schemas-microsoft-com:vml" Requires="v">
                <p:oleObj spid="_x0000_s4099" name="Equation" r:id="rId5" imgW="977900" imgH="431800" progId="Equation.3">
                  <p:embed/>
                </p:oleObj>
              </mc:Choice>
              <mc:Fallback>
                <p:oleObj name="Equation" r:id="rId5" imgW="977900" imgH="431800" progId="Equation.3">
                  <p:embed/>
                  <p:pic>
                    <p:nvPicPr>
                      <p:cNvPr id="0" name=""/>
                      <p:cNvPicPr/>
                      <p:nvPr/>
                    </p:nvPicPr>
                    <p:blipFill>
                      <a:blip r:embed="rId6"/>
                      <a:stretch>
                        <a:fillRect/>
                      </a:stretch>
                    </p:blipFill>
                    <p:spPr>
                      <a:xfrm>
                        <a:off x="6584950" y="5415225"/>
                        <a:ext cx="2978474" cy="1315170"/>
                      </a:xfrm>
                      <a:prstGeom prst="rect">
                        <a:avLst/>
                      </a:prstGeom>
                    </p:spPr>
                  </p:pic>
                </p:oleObj>
              </mc:Fallback>
            </mc:AlternateContent>
          </a:graphicData>
        </a:graphic>
      </p:graphicFrame>
    </p:spTree>
    <p:extLst>
      <p:ext uri="{BB962C8B-B14F-4D97-AF65-F5344CB8AC3E}">
        <p14:creationId xmlns:p14="http://schemas.microsoft.com/office/powerpoint/2010/main" val="194090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False positive rate</a:t>
            </a:r>
            <a:endParaRPr lang="en-US" dirty="0"/>
          </a:p>
        </p:txBody>
      </p:sp>
      <p:graphicFrame>
        <p:nvGraphicFramePr>
          <p:cNvPr id="4" name="Content Placeholder 3"/>
          <p:cNvGraphicFramePr>
            <a:graphicFrameLocks noGrp="1"/>
          </p:cNvGraphicFramePr>
          <p:nvPr>
            <p:ph idx="1"/>
            <p:extLst/>
          </p:nvPr>
        </p:nvGraphicFramePr>
        <p:xfrm>
          <a:off x="1981200" y="1600200"/>
          <a:ext cx="8229600" cy="321056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gridSpan="2">
                  <a:txBody>
                    <a:bodyPr/>
                    <a:lstStyle/>
                    <a:p>
                      <a:pPr algn="ctr"/>
                      <a:r>
                        <a:rPr lang="en-US" dirty="0" smtClean="0">
                          <a:solidFill>
                            <a:schemeClr val="tx1"/>
                          </a:solidFill>
                          <a:latin typeface="Lato" charset="0"/>
                          <a:ea typeface="Lato" charset="0"/>
                          <a:cs typeface="Lato" charset="0"/>
                        </a:rPr>
                        <a:t>Call based on observed data</a:t>
                      </a: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c hMerge="1">
                  <a:txBody>
                    <a:bodyPr/>
                    <a:lstStyle/>
                    <a:p>
                      <a:endParaRPr lang="en-US" dirty="0">
                        <a:solidFill>
                          <a:schemeClr val="tx1"/>
                        </a:solidFill>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b="1" dirty="0" smtClean="0">
                          <a:solidFill>
                            <a:schemeClr val="tx1"/>
                          </a:solidFill>
                          <a:latin typeface="Lato" charset="0"/>
                          <a:ea typeface="Lato" charset="0"/>
                          <a:cs typeface="Lato" charset="0"/>
                        </a:rPr>
                        <a:t>True state of the world</a:t>
                      </a:r>
                      <a:endParaRPr lang="en-US" b="1"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9D9D9"/>
                    </a:solidFill>
                  </a:tcPr>
                </a:tc>
                <a:tc>
                  <a:txBody>
                    <a:bodyPr/>
                    <a:lstStyle/>
                    <a:p>
                      <a:pPr algn="ctr"/>
                      <a:r>
                        <a:rPr lang="en-US" dirty="0" smtClean="0">
                          <a:solidFill>
                            <a:schemeClr val="tx1"/>
                          </a:solidFill>
                          <a:latin typeface="Lato" charset="0"/>
                          <a:ea typeface="Lato" charset="0"/>
                          <a:cs typeface="Lato" charset="0"/>
                        </a:rPr>
                        <a:t>Fail to reject H</a:t>
                      </a:r>
                      <a:r>
                        <a:rPr lang="en-US" baseline="-25000" dirty="0" smtClean="0">
                          <a:solidFill>
                            <a:schemeClr val="tx1"/>
                          </a:solidFill>
                          <a:latin typeface="Lato" charset="0"/>
                          <a:ea typeface="Lato" charset="0"/>
                          <a:cs typeface="Lato" charset="0"/>
                        </a:rPr>
                        <a:t>0</a:t>
                      </a: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Lato" charset="0"/>
                          <a:ea typeface="Lato" charset="0"/>
                          <a:cs typeface="Lato" charset="0"/>
                        </a:rPr>
                        <a:t>Reject H</a:t>
                      </a:r>
                      <a:r>
                        <a:rPr lang="en-US" baseline="-25000" dirty="0" smtClean="0">
                          <a:solidFill>
                            <a:schemeClr val="tx1"/>
                          </a:solidFill>
                          <a:latin typeface="Lato" charset="0"/>
                          <a:ea typeface="Lato" charset="0"/>
                          <a:cs typeface="Lato" charset="0"/>
                        </a:rPr>
                        <a:t>0</a:t>
                      </a: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lumMod val="85000"/>
                      </a:schemeClr>
                    </a:solidFill>
                  </a:tcPr>
                </a:tc>
                <a:tc>
                  <a:txBody>
                    <a:bodyPr/>
                    <a:lstStyle/>
                    <a:p>
                      <a:endParaRPr lang="en-US">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dirty="0" smtClean="0">
                          <a:solidFill>
                            <a:schemeClr val="tx1"/>
                          </a:solidFill>
                          <a:latin typeface="Lato" charset="0"/>
                          <a:ea typeface="Lato" charset="0"/>
                          <a:cs typeface="Lato" charset="0"/>
                        </a:rPr>
                        <a:t>H</a:t>
                      </a:r>
                      <a:r>
                        <a:rPr lang="en-US" baseline="-25000" dirty="0" smtClean="0">
                          <a:solidFill>
                            <a:schemeClr val="tx1"/>
                          </a:solidFill>
                          <a:latin typeface="Lato" charset="0"/>
                          <a:ea typeface="Lato" charset="0"/>
                          <a:cs typeface="Lato" charset="0"/>
                        </a:rPr>
                        <a:t>0</a:t>
                      </a: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9D9D9"/>
                    </a:solidFill>
                  </a:tcPr>
                </a:tc>
                <a:tc>
                  <a:txBody>
                    <a:bodyPr/>
                    <a:lstStyle/>
                    <a:p>
                      <a:pPr algn="ctr"/>
                      <a:r>
                        <a:rPr lang="en-US" dirty="0" smtClean="0">
                          <a:solidFill>
                            <a:schemeClr val="tx1"/>
                          </a:solidFill>
                          <a:latin typeface="Lato" charset="0"/>
                          <a:ea typeface="Lato" charset="0"/>
                          <a:cs typeface="Lato" charset="0"/>
                        </a:rPr>
                        <a:t>True negative</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ato" charset="0"/>
                          <a:ea typeface="Lato" charset="0"/>
                          <a:cs typeface="Lato" charset="0"/>
                        </a:rPr>
                        <a:t>1 – 𝝰</a:t>
                      </a:r>
                    </a:p>
                  </a:txBody>
                  <a:tcPr>
                    <a:lnL w="1270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algn="ctr"/>
                      <a:r>
                        <a:rPr lang="en-US" dirty="0" smtClean="0">
                          <a:solidFill>
                            <a:schemeClr val="tx1"/>
                          </a:solidFill>
                          <a:latin typeface="Lato" charset="0"/>
                          <a:ea typeface="Lato" charset="0"/>
                          <a:cs typeface="Lato" charset="0"/>
                        </a:rPr>
                        <a:t>False positive</a:t>
                      </a:r>
                    </a:p>
                    <a:p>
                      <a:pPr algn="ctr"/>
                      <a:r>
                        <a:rPr lang="en-US" dirty="0" smtClean="0">
                          <a:solidFill>
                            <a:schemeClr val="tx1"/>
                          </a:solidFill>
                          <a:latin typeface="Lato" charset="0"/>
                          <a:ea typeface="Lato" charset="0"/>
                          <a:cs typeface="Lato" charset="0"/>
                        </a:rPr>
                        <a:t>Type I error</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ato" charset="0"/>
                          <a:ea typeface="Lato" charset="0"/>
                          <a:cs typeface="Lato" charset="0"/>
                        </a:rPr>
                        <a:t>𝝰</a:t>
                      </a:r>
                    </a:p>
                  </a:txBody>
                  <a:tcP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ato" charset="0"/>
                          <a:ea typeface="Lato" charset="0"/>
                          <a:cs typeface="Lato" charset="0"/>
                        </a:rPr>
                        <a:t># true H</a:t>
                      </a:r>
                      <a:r>
                        <a:rPr lang="en-US" baseline="-25000" dirty="0" smtClean="0">
                          <a:solidFill>
                            <a:schemeClr val="tx1"/>
                          </a:solidFill>
                          <a:latin typeface="Lato" charset="0"/>
                          <a:ea typeface="Lato" charset="0"/>
                          <a:cs typeface="Lato" charset="0"/>
                        </a:rPr>
                        <a:t>0</a:t>
                      </a:r>
                      <a:r>
                        <a:rPr lang="en-US" baseline="0" dirty="0" smtClean="0">
                          <a:solidFill>
                            <a:schemeClr val="tx1"/>
                          </a:solidFill>
                          <a:latin typeface="Lato" charset="0"/>
                          <a:ea typeface="Lato" charset="0"/>
                          <a:cs typeface="Lato" charset="0"/>
                        </a:rPr>
                        <a:t>’s</a:t>
                      </a:r>
                      <a:endParaRPr lang="en-US" dirty="0" smtClean="0">
                        <a:solidFill>
                          <a:schemeClr val="tx1"/>
                        </a:solidFill>
                        <a:latin typeface="Lato" charset="0"/>
                        <a:ea typeface="Lato" charset="0"/>
                        <a:cs typeface="Lato" charset="0"/>
                      </a:endParaRPr>
                    </a:p>
                    <a:p>
                      <a:endParaRPr lang="en-US" dirty="0">
                        <a:solidFill>
                          <a:schemeClr val="tx1"/>
                        </a:solidFill>
                        <a:latin typeface="Lato" charset="0"/>
                        <a:ea typeface="Lato" charset="0"/>
                        <a:cs typeface="Lato" charset="0"/>
                      </a:endParaRPr>
                    </a:p>
                  </a:txBody>
                  <a:tcPr>
                    <a:lnL w="571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dirty="0" smtClean="0">
                          <a:solidFill>
                            <a:schemeClr val="tx1"/>
                          </a:solidFill>
                          <a:latin typeface="Lato" charset="0"/>
                          <a:ea typeface="Lato" charset="0"/>
                          <a:cs typeface="Lato" charset="0"/>
                        </a:rPr>
                        <a:t>H</a:t>
                      </a:r>
                      <a:r>
                        <a:rPr lang="en-US" baseline="-25000" dirty="0" smtClean="0">
                          <a:solidFill>
                            <a:schemeClr val="tx1"/>
                          </a:solidFill>
                          <a:latin typeface="Lato" charset="0"/>
                          <a:ea typeface="Lato" charset="0"/>
                          <a:cs typeface="Lato" charset="0"/>
                        </a:rPr>
                        <a:t>1</a:t>
                      </a: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9D9D9"/>
                    </a:solidFill>
                  </a:tcPr>
                </a:tc>
                <a:tc>
                  <a:txBody>
                    <a:bodyPr/>
                    <a:lstStyle/>
                    <a:p>
                      <a:pPr algn="ctr"/>
                      <a:r>
                        <a:rPr lang="en-US" dirty="0" smtClean="0">
                          <a:solidFill>
                            <a:schemeClr val="tx1"/>
                          </a:solidFill>
                          <a:latin typeface="Lato" charset="0"/>
                          <a:ea typeface="Lato" charset="0"/>
                          <a:cs typeface="Lato" charset="0"/>
                        </a:rPr>
                        <a:t>False negative</a:t>
                      </a:r>
                    </a:p>
                    <a:p>
                      <a:pPr algn="ctr"/>
                      <a:r>
                        <a:rPr lang="en-US" dirty="0" smtClean="0">
                          <a:solidFill>
                            <a:schemeClr val="tx1"/>
                          </a:solidFill>
                          <a:latin typeface="Lato" charset="0"/>
                          <a:ea typeface="Lato" charset="0"/>
                          <a:cs typeface="Lato" charset="0"/>
                        </a:rPr>
                        <a:t>Type II error</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𝛃</a:t>
                      </a:r>
                      <a:endParaRPr lang="en-US" dirty="0" smtClean="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algn="ctr"/>
                      <a:r>
                        <a:rPr lang="en-US" dirty="0" smtClean="0">
                          <a:solidFill>
                            <a:schemeClr val="tx1"/>
                          </a:solidFill>
                          <a:latin typeface="Lato" charset="0"/>
                          <a:ea typeface="Lato" charset="0"/>
                          <a:cs typeface="Lato" charset="0"/>
                        </a:rPr>
                        <a:t>True positive</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ato" charset="0"/>
                          <a:ea typeface="Lato" charset="0"/>
                          <a:cs typeface="Lato" charset="0"/>
                        </a:rPr>
                        <a:t>1 – </a:t>
                      </a:r>
                      <a:r>
                        <a:rPr lang="en-US" dirty="0" smtClean="0">
                          <a:latin typeface="Lato" charset="0"/>
                          <a:ea typeface="Lato" charset="0"/>
                          <a:cs typeface="Lato" charset="0"/>
                        </a:rPr>
                        <a:t>𝛃</a:t>
                      </a:r>
                      <a:endParaRPr lang="en-US" dirty="0" smtClean="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ato" charset="0"/>
                          <a:ea typeface="Lato" charset="0"/>
                          <a:cs typeface="Lato" charset="0"/>
                        </a:rPr>
                        <a:t># true H</a:t>
                      </a:r>
                      <a:r>
                        <a:rPr lang="en-US" baseline="-25000" dirty="0" smtClean="0">
                          <a:solidFill>
                            <a:schemeClr val="tx1"/>
                          </a:solidFill>
                          <a:latin typeface="Lato" charset="0"/>
                          <a:ea typeface="Lato" charset="0"/>
                          <a:cs typeface="Lato" charset="0"/>
                        </a:rPr>
                        <a:t>1</a:t>
                      </a:r>
                      <a:r>
                        <a:rPr lang="en-US" baseline="0" dirty="0" smtClean="0">
                          <a:solidFill>
                            <a:schemeClr val="tx1"/>
                          </a:solidFill>
                          <a:latin typeface="Lato" charset="0"/>
                          <a:ea typeface="Lato" charset="0"/>
                          <a:cs typeface="Lato" charset="0"/>
                        </a:rPr>
                        <a:t>’s</a:t>
                      </a:r>
                      <a:endParaRPr lang="en-US" dirty="0" smtClean="0">
                        <a:solidFill>
                          <a:schemeClr val="tx1"/>
                        </a:solidFill>
                        <a:latin typeface="Lato" charset="0"/>
                        <a:ea typeface="Lato" charset="0"/>
                        <a:cs typeface="Lato" charset="0"/>
                      </a:endParaRPr>
                    </a:p>
                    <a:p>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chemeClr val="tx1"/>
                          </a:solidFill>
                          <a:latin typeface="Lato" charset="0"/>
                          <a:ea typeface="Lato" charset="0"/>
                          <a:cs typeface="Lato" charset="0"/>
                        </a:rPr>
                        <a:t># rejected H</a:t>
                      </a:r>
                      <a:r>
                        <a:rPr lang="en-US" baseline="-25000" dirty="0" smtClean="0">
                          <a:solidFill>
                            <a:schemeClr val="tx1"/>
                          </a:solidFill>
                          <a:latin typeface="Lato" charset="0"/>
                          <a:ea typeface="Lato" charset="0"/>
                          <a:cs typeface="Lato" charset="0"/>
                        </a:rPr>
                        <a:t>0</a:t>
                      </a:r>
                      <a:r>
                        <a:rPr lang="en-US" baseline="0" dirty="0" smtClean="0">
                          <a:solidFill>
                            <a:schemeClr val="tx1"/>
                          </a:solidFill>
                          <a:latin typeface="Lato" charset="0"/>
                          <a:ea typeface="Lato" charset="0"/>
                          <a:cs typeface="Lato" charset="0"/>
                        </a:rPr>
                        <a:t>’s</a:t>
                      </a:r>
                      <a:endParaRPr lang="en-US" dirty="0">
                        <a:solidFill>
                          <a:schemeClr val="tx1"/>
                        </a:solidFill>
                        <a:latin typeface="Lato" charset="0"/>
                        <a:ea typeface="Lato" charset="0"/>
                        <a:cs typeface="Lato" charset="0"/>
                      </a:endParaRPr>
                    </a:p>
                  </a:txBody>
                  <a:tcP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rgbClr val="FFFFFF"/>
                    </a:solidFill>
                  </a:tcPr>
                </a:tc>
                <a:tc>
                  <a:txBody>
                    <a:bodyPr/>
                    <a:lstStyle/>
                    <a:p>
                      <a:r>
                        <a:rPr lang="en-US" dirty="0" smtClean="0">
                          <a:solidFill>
                            <a:schemeClr val="tx1"/>
                          </a:solidFill>
                          <a:latin typeface="Lato" charset="0"/>
                          <a:ea typeface="Lato" charset="0"/>
                          <a:cs typeface="Lato" charset="0"/>
                        </a:rPr>
                        <a:t># total tests</a:t>
                      </a:r>
                      <a:endParaRPr lang="en-US" dirty="0">
                        <a:solidFill>
                          <a:schemeClr val="tx1"/>
                        </a:solidFill>
                        <a:latin typeface="Lato" charset="0"/>
                        <a:ea typeface="Lato" charset="0"/>
                        <a:cs typeface="Lato" charset="0"/>
                      </a:endParaRPr>
                    </a:p>
                  </a:txBody>
                  <a:tcPr>
                    <a:lnL w="571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129610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Family-wise error rate: P(</a:t>
            </a:r>
            <a:r>
              <a:rPr lang="en-US" dirty="0"/>
              <a:t>≥</a:t>
            </a:r>
            <a:r>
              <a:rPr lang="en-US" i="1" dirty="0"/>
              <a:t> </a:t>
            </a:r>
            <a:r>
              <a:rPr lang="en-US" dirty="0"/>
              <a:t>1 false positive </a:t>
            </a:r>
            <a:r>
              <a:rPr lang="en-US" dirty="0" smtClean="0"/>
              <a:t>)</a:t>
            </a:r>
            <a:endParaRPr lang="en-US" dirty="0"/>
          </a:p>
        </p:txBody>
      </p:sp>
      <p:graphicFrame>
        <p:nvGraphicFramePr>
          <p:cNvPr id="4" name="Content Placeholder 3"/>
          <p:cNvGraphicFramePr>
            <a:graphicFrameLocks noGrp="1"/>
          </p:cNvGraphicFramePr>
          <p:nvPr>
            <p:ph idx="1"/>
            <p:extLst/>
          </p:nvPr>
        </p:nvGraphicFramePr>
        <p:xfrm>
          <a:off x="1981200" y="1600200"/>
          <a:ext cx="8229600" cy="321056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gridSpan="2">
                  <a:txBody>
                    <a:bodyPr/>
                    <a:lstStyle/>
                    <a:p>
                      <a:pPr algn="ctr"/>
                      <a:r>
                        <a:rPr lang="en-US" dirty="0" smtClean="0">
                          <a:solidFill>
                            <a:schemeClr val="tx1"/>
                          </a:solidFill>
                          <a:latin typeface="Lato" charset="0"/>
                          <a:ea typeface="Lato" charset="0"/>
                          <a:cs typeface="Lato" charset="0"/>
                        </a:rPr>
                        <a:t>Call based on observed data</a:t>
                      </a: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c hMerge="1">
                  <a:txBody>
                    <a:bodyPr/>
                    <a:lstStyle/>
                    <a:p>
                      <a:endParaRPr lang="en-US" dirty="0">
                        <a:solidFill>
                          <a:schemeClr val="tx1"/>
                        </a:solidFill>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b="1" dirty="0" smtClean="0">
                          <a:solidFill>
                            <a:schemeClr val="tx1"/>
                          </a:solidFill>
                          <a:latin typeface="Lato" charset="0"/>
                          <a:ea typeface="Lato" charset="0"/>
                          <a:cs typeface="Lato" charset="0"/>
                        </a:rPr>
                        <a:t>True state of the world</a:t>
                      </a:r>
                      <a:endParaRPr lang="en-US" b="1"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rgbClr val="D9D9D9"/>
                    </a:solidFill>
                  </a:tcPr>
                </a:tc>
                <a:tc>
                  <a:txBody>
                    <a:bodyPr/>
                    <a:lstStyle/>
                    <a:p>
                      <a:pPr algn="ctr"/>
                      <a:r>
                        <a:rPr lang="en-US" dirty="0" smtClean="0">
                          <a:solidFill>
                            <a:schemeClr val="tx1"/>
                          </a:solidFill>
                          <a:latin typeface="Lato" charset="0"/>
                          <a:ea typeface="Lato" charset="0"/>
                          <a:cs typeface="Lato" charset="0"/>
                        </a:rPr>
                        <a:t>Fail to reject H</a:t>
                      </a:r>
                      <a:r>
                        <a:rPr lang="en-US" baseline="-25000" dirty="0" smtClean="0">
                          <a:solidFill>
                            <a:schemeClr val="tx1"/>
                          </a:solidFill>
                          <a:latin typeface="Lato" charset="0"/>
                          <a:ea typeface="Lato" charset="0"/>
                          <a:cs typeface="Lato" charset="0"/>
                        </a:rPr>
                        <a:t>0</a:t>
                      </a: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Lato" charset="0"/>
                          <a:ea typeface="Lato" charset="0"/>
                          <a:cs typeface="Lato" charset="0"/>
                        </a:rPr>
                        <a:t>Reject H</a:t>
                      </a:r>
                      <a:r>
                        <a:rPr lang="en-US" baseline="-25000" dirty="0" smtClean="0">
                          <a:solidFill>
                            <a:schemeClr val="tx1"/>
                          </a:solidFill>
                          <a:latin typeface="Lato" charset="0"/>
                          <a:ea typeface="Lato" charset="0"/>
                          <a:cs typeface="Lato" charset="0"/>
                        </a:rPr>
                        <a:t>0</a:t>
                      </a: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lumMod val="85000"/>
                      </a:schemeClr>
                    </a:solidFill>
                  </a:tcPr>
                </a:tc>
                <a:tc>
                  <a:txBody>
                    <a:bodyPr/>
                    <a:lstStyle/>
                    <a:p>
                      <a:endParaRPr lang="en-US">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dirty="0" smtClean="0">
                          <a:solidFill>
                            <a:schemeClr val="tx1"/>
                          </a:solidFill>
                          <a:latin typeface="Lato" charset="0"/>
                          <a:ea typeface="Lato" charset="0"/>
                          <a:cs typeface="Lato" charset="0"/>
                        </a:rPr>
                        <a:t>H</a:t>
                      </a:r>
                      <a:r>
                        <a:rPr lang="en-US" baseline="-25000" dirty="0" smtClean="0">
                          <a:solidFill>
                            <a:schemeClr val="tx1"/>
                          </a:solidFill>
                          <a:latin typeface="Lato" charset="0"/>
                          <a:ea typeface="Lato" charset="0"/>
                          <a:cs typeface="Lato" charset="0"/>
                        </a:rPr>
                        <a:t>0</a:t>
                      </a:r>
                      <a:endParaRPr lang="en-US" dirty="0">
                        <a:solidFill>
                          <a:schemeClr val="tx1"/>
                        </a:solidFill>
                        <a:latin typeface="Lato" charset="0"/>
                        <a:ea typeface="Lato" charset="0"/>
                        <a:cs typeface="Lato" charset="0"/>
                      </a:endParaRPr>
                    </a:p>
                  </a:txBody>
                  <a:tcPr>
                    <a:lnL w="571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rgbClr val="D9D9D9"/>
                    </a:solidFill>
                  </a:tcPr>
                </a:tc>
                <a:tc>
                  <a:txBody>
                    <a:bodyPr/>
                    <a:lstStyle/>
                    <a:p>
                      <a:pPr algn="ctr"/>
                      <a:r>
                        <a:rPr lang="en-US" dirty="0" smtClean="0">
                          <a:solidFill>
                            <a:schemeClr val="tx1"/>
                          </a:solidFill>
                          <a:latin typeface="Lato" charset="0"/>
                          <a:ea typeface="Lato" charset="0"/>
                          <a:cs typeface="Lato" charset="0"/>
                        </a:rPr>
                        <a:t>True negative</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ato" charset="0"/>
                          <a:ea typeface="Lato" charset="0"/>
                          <a:cs typeface="Lato" charset="0"/>
                        </a:rPr>
                        <a:t>1 – 𝝰</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algn="ctr"/>
                      <a:r>
                        <a:rPr lang="en-US" dirty="0" smtClean="0">
                          <a:solidFill>
                            <a:schemeClr val="tx1"/>
                          </a:solidFill>
                          <a:latin typeface="Lato" charset="0"/>
                          <a:ea typeface="Lato" charset="0"/>
                          <a:cs typeface="Lato" charset="0"/>
                        </a:rPr>
                        <a:t>False positive</a:t>
                      </a:r>
                    </a:p>
                    <a:p>
                      <a:pPr algn="ctr"/>
                      <a:r>
                        <a:rPr lang="en-US" dirty="0" smtClean="0">
                          <a:solidFill>
                            <a:schemeClr val="tx1"/>
                          </a:solidFill>
                          <a:latin typeface="Lato" charset="0"/>
                          <a:ea typeface="Lato" charset="0"/>
                          <a:cs typeface="Lato" charset="0"/>
                        </a:rPr>
                        <a:t>Type I error</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ato" charset="0"/>
                          <a:ea typeface="Lato" charset="0"/>
                          <a:cs typeface="Lato" charset="0"/>
                        </a:rPr>
                        <a:t>𝝰</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ato" charset="0"/>
                          <a:ea typeface="Lato" charset="0"/>
                          <a:cs typeface="Lato" charset="0"/>
                        </a:rPr>
                        <a:t># true H</a:t>
                      </a:r>
                      <a:r>
                        <a:rPr lang="en-US" baseline="-25000" dirty="0" smtClean="0">
                          <a:solidFill>
                            <a:schemeClr val="tx1"/>
                          </a:solidFill>
                          <a:latin typeface="Lato" charset="0"/>
                          <a:ea typeface="Lato" charset="0"/>
                          <a:cs typeface="Lato" charset="0"/>
                        </a:rPr>
                        <a:t>0</a:t>
                      </a:r>
                      <a:r>
                        <a:rPr lang="en-US" baseline="0" dirty="0" smtClean="0">
                          <a:solidFill>
                            <a:schemeClr val="tx1"/>
                          </a:solidFill>
                          <a:latin typeface="Lato" charset="0"/>
                          <a:ea typeface="Lato" charset="0"/>
                          <a:cs typeface="Lato" charset="0"/>
                        </a:rPr>
                        <a:t>’s</a:t>
                      </a:r>
                      <a:endParaRPr lang="en-US" dirty="0" smtClean="0">
                        <a:solidFill>
                          <a:schemeClr val="tx1"/>
                        </a:solidFill>
                        <a:latin typeface="Lato" charset="0"/>
                        <a:ea typeface="Lato" charset="0"/>
                        <a:cs typeface="Lato" charset="0"/>
                      </a:endParaRPr>
                    </a:p>
                    <a:p>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dirty="0" smtClean="0">
                          <a:solidFill>
                            <a:schemeClr val="tx1"/>
                          </a:solidFill>
                          <a:latin typeface="Lato" charset="0"/>
                          <a:ea typeface="Lato" charset="0"/>
                          <a:cs typeface="Lato" charset="0"/>
                        </a:rPr>
                        <a:t>H</a:t>
                      </a:r>
                      <a:r>
                        <a:rPr lang="en-US" baseline="-25000" dirty="0" smtClean="0">
                          <a:solidFill>
                            <a:schemeClr val="tx1"/>
                          </a:solidFill>
                          <a:latin typeface="Lato" charset="0"/>
                          <a:ea typeface="Lato" charset="0"/>
                          <a:cs typeface="Lato" charset="0"/>
                        </a:rPr>
                        <a:t>1</a:t>
                      </a: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9D9D9"/>
                    </a:solidFill>
                  </a:tcPr>
                </a:tc>
                <a:tc>
                  <a:txBody>
                    <a:bodyPr/>
                    <a:lstStyle/>
                    <a:p>
                      <a:pPr algn="ctr"/>
                      <a:r>
                        <a:rPr lang="en-US" dirty="0" smtClean="0">
                          <a:solidFill>
                            <a:schemeClr val="tx1"/>
                          </a:solidFill>
                          <a:latin typeface="Lato" charset="0"/>
                          <a:ea typeface="Lato" charset="0"/>
                          <a:cs typeface="Lato" charset="0"/>
                        </a:rPr>
                        <a:t>False negative</a:t>
                      </a:r>
                    </a:p>
                    <a:p>
                      <a:pPr algn="ctr"/>
                      <a:r>
                        <a:rPr lang="en-US" dirty="0" smtClean="0">
                          <a:solidFill>
                            <a:schemeClr val="tx1"/>
                          </a:solidFill>
                          <a:latin typeface="Lato" charset="0"/>
                          <a:ea typeface="Lato" charset="0"/>
                          <a:cs typeface="Lato" charset="0"/>
                        </a:rPr>
                        <a:t>Type II error</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𝛃</a:t>
                      </a:r>
                      <a:endParaRPr lang="en-US" dirty="0" smtClean="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algn="ctr"/>
                      <a:r>
                        <a:rPr lang="en-US" dirty="0" smtClean="0">
                          <a:solidFill>
                            <a:schemeClr val="tx1"/>
                          </a:solidFill>
                          <a:latin typeface="Lato" charset="0"/>
                          <a:ea typeface="Lato" charset="0"/>
                          <a:cs typeface="Lato" charset="0"/>
                        </a:rPr>
                        <a:t>True positive</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ato" charset="0"/>
                          <a:ea typeface="Lato" charset="0"/>
                          <a:cs typeface="Lato" charset="0"/>
                        </a:rPr>
                        <a:t>1 – </a:t>
                      </a:r>
                      <a:r>
                        <a:rPr lang="en-US" dirty="0" smtClean="0">
                          <a:latin typeface="Lato" charset="0"/>
                          <a:ea typeface="Lato" charset="0"/>
                          <a:cs typeface="Lato" charset="0"/>
                        </a:rPr>
                        <a:t>𝛃</a:t>
                      </a:r>
                      <a:endParaRPr lang="en-US" dirty="0" smtClean="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ato" charset="0"/>
                          <a:ea typeface="Lato" charset="0"/>
                          <a:cs typeface="Lato" charset="0"/>
                        </a:rPr>
                        <a:t># true H</a:t>
                      </a:r>
                      <a:r>
                        <a:rPr lang="en-US" baseline="-25000" dirty="0" smtClean="0">
                          <a:solidFill>
                            <a:schemeClr val="tx1"/>
                          </a:solidFill>
                          <a:latin typeface="Lato" charset="0"/>
                          <a:ea typeface="Lato" charset="0"/>
                          <a:cs typeface="Lato" charset="0"/>
                        </a:rPr>
                        <a:t>1</a:t>
                      </a:r>
                      <a:r>
                        <a:rPr lang="en-US" baseline="0" dirty="0" smtClean="0">
                          <a:solidFill>
                            <a:schemeClr val="tx1"/>
                          </a:solidFill>
                          <a:latin typeface="Lato" charset="0"/>
                          <a:ea typeface="Lato" charset="0"/>
                          <a:cs typeface="Lato" charset="0"/>
                        </a:rPr>
                        <a:t>’s</a:t>
                      </a:r>
                      <a:endParaRPr lang="en-US" dirty="0" smtClean="0">
                        <a:solidFill>
                          <a:schemeClr val="tx1"/>
                        </a:solidFill>
                        <a:latin typeface="Lato" charset="0"/>
                        <a:ea typeface="Lato" charset="0"/>
                        <a:cs typeface="Lato" charset="0"/>
                      </a:endParaRPr>
                    </a:p>
                    <a:p>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chemeClr val="tx1"/>
                          </a:solidFill>
                          <a:latin typeface="Lato" charset="0"/>
                          <a:ea typeface="Lato" charset="0"/>
                          <a:cs typeface="Lato" charset="0"/>
                        </a:rPr>
                        <a:t># rejected H</a:t>
                      </a:r>
                      <a:r>
                        <a:rPr lang="en-US" baseline="-25000" dirty="0" smtClean="0">
                          <a:solidFill>
                            <a:schemeClr val="tx1"/>
                          </a:solidFill>
                          <a:latin typeface="Lato" charset="0"/>
                          <a:ea typeface="Lato" charset="0"/>
                          <a:cs typeface="Lato" charset="0"/>
                        </a:rPr>
                        <a:t>0</a:t>
                      </a:r>
                      <a:r>
                        <a:rPr lang="en-US" baseline="0" dirty="0" smtClean="0">
                          <a:solidFill>
                            <a:schemeClr val="tx1"/>
                          </a:solidFill>
                          <a:latin typeface="Lato" charset="0"/>
                          <a:ea typeface="Lato" charset="0"/>
                          <a:cs typeface="Lato" charset="0"/>
                        </a:rPr>
                        <a:t>’s</a:t>
                      </a: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dirty="0" smtClean="0">
                          <a:solidFill>
                            <a:schemeClr val="tx1"/>
                          </a:solidFill>
                          <a:latin typeface="Lato" charset="0"/>
                          <a:ea typeface="Lato" charset="0"/>
                          <a:cs typeface="Lato" charset="0"/>
                        </a:rPr>
                        <a:t># total tests</a:t>
                      </a: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4295069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probability of true positive</a:t>
            </a:r>
            <a:endParaRPr lang="en-US" dirty="0"/>
          </a:p>
        </p:txBody>
      </p:sp>
      <p:graphicFrame>
        <p:nvGraphicFramePr>
          <p:cNvPr id="4" name="Content Placeholder 3"/>
          <p:cNvGraphicFramePr>
            <a:graphicFrameLocks noGrp="1"/>
          </p:cNvGraphicFramePr>
          <p:nvPr>
            <p:ph idx="1"/>
            <p:extLst/>
          </p:nvPr>
        </p:nvGraphicFramePr>
        <p:xfrm>
          <a:off x="1981200" y="1600200"/>
          <a:ext cx="8229600" cy="321056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gridSpan="2">
                  <a:txBody>
                    <a:bodyPr/>
                    <a:lstStyle/>
                    <a:p>
                      <a:pPr algn="ctr"/>
                      <a:r>
                        <a:rPr lang="en-US" dirty="0" smtClean="0">
                          <a:solidFill>
                            <a:schemeClr val="tx1"/>
                          </a:solidFill>
                          <a:latin typeface="Lato" charset="0"/>
                          <a:ea typeface="Lato" charset="0"/>
                          <a:cs typeface="Lato" charset="0"/>
                        </a:rPr>
                        <a:t>Call based on observed data</a:t>
                      </a: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c hMerge="1">
                  <a:txBody>
                    <a:bodyPr/>
                    <a:lstStyle/>
                    <a:p>
                      <a:endParaRPr lang="en-US" dirty="0">
                        <a:solidFill>
                          <a:schemeClr val="tx1"/>
                        </a:solidFill>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b="1" dirty="0" smtClean="0">
                          <a:solidFill>
                            <a:schemeClr val="tx1"/>
                          </a:solidFill>
                          <a:latin typeface="Lato" charset="0"/>
                          <a:ea typeface="Lato" charset="0"/>
                          <a:cs typeface="Lato" charset="0"/>
                        </a:rPr>
                        <a:t>True state of the world</a:t>
                      </a:r>
                      <a:endParaRPr lang="en-US" b="1"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9D9D9"/>
                    </a:solidFill>
                  </a:tcPr>
                </a:tc>
                <a:tc>
                  <a:txBody>
                    <a:bodyPr/>
                    <a:lstStyle/>
                    <a:p>
                      <a:pPr algn="ctr"/>
                      <a:r>
                        <a:rPr lang="en-US" dirty="0" smtClean="0">
                          <a:solidFill>
                            <a:schemeClr val="tx1"/>
                          </a:solidFill>
                          <a:latin typeface="Lato" charset="0"/>
                          <a:ea typeface="Lato" charset="0"/>
                          <a:cs typeface="Lato" charset="0"/>
                        </a:rPr>
                        <a:t>Fail to reject H</a:t>
                      </a:r>
                      <a:r>
                        <a:rPr lang="en-US" baseline="-25000" dirty="0" smtClean="0">
                          <a:solidFill>
                            <a:schemeClr val="tx1"/>
                          </a:solidFill>
                          <a:latin typeface="Lato" charset="0"/>
                          <a:ea typeface="Lato" charset="0"/>
                          <a:cs typeface="Lato" charset="0"/>
                        </a:rPr>
                        <a:t>0</a:t>
                      </a: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Lato" charset="0"/>
                          <a:ea typeface="Lato" charset="0"/>
                          <a:cs typeface="Lato" charset="0"/>
                        </a:rPr>
                        <a:t>Reject H</a:t>
                      </a:r>
                      <a:r>
                        <a:rPr lang="en-US" baseline="-25000" dirty="0" smtClean="0">
                          <a:solidFill>
                            <a:schemeClr val="tx1"/>
                          </a:solidFill>
                          <a:latin typeface="Lato" charset="0"/>
                          <a:ea typeface="Lato" charset="0"/>
                          <a:cs typeface="Lato" charset="0"/>
                        </a:rPr>
                        <a:t>0</a:t>
                      </a: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c>
                  <a:txBody>
                    <a:bodyPr/>
                    <a:lstStyle/>
                    <a:p>
                      <a:endParaRPr lang="en-US">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dirty="0" smtClean="0">
                          <a:solidFill>
                            <a:schemeClr val="tx1"/>
                          </a:solidFill>
                          <a:latin typeface="Lato" charset="0"/>
                          <a:ea typeface="Lato" charset="0"/>
                          <a:cs typeface="Lato" charset="0"/>
                        </a:rPr>
                        <a:t>H</a:t>
                      </a:r>
                      <a:r>
                        <a:rPr lang="en-US" baseline="-25000" dirty="0" smtClean="0">
                          <a:solidFill>
                            <a:schemeClr val="tx1"/>
                          </a:solidFill>
                          <a:latin typeface="Lato" charset="0"/>
                          <a:ea typeface="Lato" charset="0"/>
                          <a:cs typeface="Lato" charset="0"/>
                        </a:rPr>
                        <a:t>0</a:t>
                      </a: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rgbClr val="D9D9D9"/>
                    </a:solidFill>
                  </a:tcPr>
                </a:tc>
                <a:tc>
                  <a:txBody>
                    <a:bodyPr/>
                    <a:lstStyle/>
                    <a:p>
                      <a:pPr algn="ctr"/>
                      <a:r>
                        <a:rPr lang="en-US" dirty="0" smtClean="0">
                          <a:solidFill>
                            <a:schemeClr val="tx1"/>
                          </a:solidFill>
                          <a:latin typeface="Lato" charset="0"/>
                          <a:ea typeface="Lato" charset="0"/>
                          <a:cs typeface="Lato" charset="0"/>
                        </a:rPr>
                        <a:t>True negative</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ato" charset="0"/>
                          <a:ea typeface="Lato" charset="0"/>
                          <a:cs typeface="Lato" charset="0"/>
                        </a:rPr>
                        <a:t>1 – 𝝰</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algn="ctr"/>
                      <a:r>
                        <a:rPr lang="en-US" dirty="0" smtClean="0">
                          <a:solidFill>
                            <a:schemeClr val="tx1"/>
                          </a:solidFill>
                          <a:latin typeface="Lato" charset="0"/>
                          <a:ea typeface="Lato" charset="0"/>
                          <a:cs typeface="Lato" charset="0"/>
                        </a:rPr>
                        <a:t>False positive</a:t>
                      </a:r>
                    </a:p>
                    <a:p>
                      <a:pPr algn="ctr"/>
                      <a:r>
                        <a:rPr lang="en-US" dirty="0" smtClean="0">
                          <a:solidFill>
                            <a:schemeClr val="tx1"/>
                          </a:solidFill>
                          <a:latin typeface="Lato" charset="0"/>
                          <a:ea typeface="Lato" charset="0"/>
                          <a:cs typeface="Lato" charset="0"/>
                        </a:rPr>
                        <a:t>Type I error</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ato" charset="0"/>
                          <a:ea typeface="Lato" charset="0"/>
                          <a:cs typeface="Lato" charset="0"/>
                        </a:rPr>
                        <a:t>𝝰</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ato" charset="0"/>
                          <a:ea typeface="Lato" charset="0"/>
                          <a:cs typeface="Lato" charset="0"/>
                        </a:rPr>
                        <a:t># true H</a:t>
                      </a:r>
                      <a:r>
                        <a:rPr lang="en-US" baseline="-25000" dirty="0" smtClean="0">
                          <a:solidFill>
                            <a:schemeClr val="tx1"/>
                          </a:solidFill>
                          <a:latin typeface="Lato" charset="0"/>
                          <a:ea typeface="Lato" charset="0"/>
                          <a:cs typeface="Lato" charset="0"/>
                        </a:rPr>
                        <a:t>0</a:t>
                      </a:r>
                      <a:r>
                        <a:rPr lang="en-US" baseline="0" dirty="0" smtClean="0">
                          <a:solidFill>
                            <a:schemeClr val="tx1"/>
                          </a:solidFill>
                          <a:latin typeface="Lato" charset="0"/>
                          <a:ea typeface="Lato" charset="0"/>
                          <a:cs typeface="Lato" charset="0"/>
                        </a:rPr>
                        <a:t>’s</a:t>
                      </a:r>
                      <a:endParaRPr lang="en-US" dirty="0" smtClean="0">
                        <a:solidFill>
                          <a:schemeClr val="tx1"/>
                        </a:solidFill>
                        <a:latin typeface="Lato" charset="0"/>
                        <a:ea typeface="Lato" charset="0"/>
                        <a:cs typeface="Lato" charset="0"/>
                      </a:endParaRPr>
                    </a:p>
                    <a:p>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dirty="0" smtClean="0">
                          <a:solidFill>
                            <a:schemeClr val="tx1"/>
                          </a:solidFill>
                          <a:latin typeface="Lato" charset="0"/>
                          <a:ea typeface="Lato" charset="0"/>
                          <a:cs typeface="Lato" charset="0"/>
                        </a:rPr>
                        <a:t>H</a:t>
                      </a:r>
                      <a:r>
                        <a:rPr lang="en-US" baseline="-25000" dirty="0" smtClean="0">
                          <a:solidFill>
                            <a:schemeClr val="tx1"/>
                          </a:solidFill>
                          <a:latin typeface="Lato" charset="0"/>
                          <a:ea typeface="Lato" charset="0"/>
                          <a:cs typeface="Lato" charset="0"/>
                        </a:rPr>
                        <a:t>1</a:t>
                      </a:r>
                      <a:endParaRPr lang="en-US" dirty="0">
                        <a:solidFill>
                          <a:schemeClr val="tx1"/>
                        </a:solidFill>
                        <a:latin typeface="Lato" charset="0"/>
                        <a:ea typeface="Lato" charset="0"/>
                        <a:cs typeface="Lato" charset="0"/>
                      </a:endParaRPr>
                    </a:p>
                  </a:txBody>
                  <a:tcPr>
                    <a:lnL w="571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rgbClr val="D9D9D9"/>
                    </a:solidFill>
                  </a:tcPr>
                </a:tc>
                <a:tc>
                  <a:txBody>
                    <a:bodyPr/>
                    <a:lstStyle/>
                    <a:p>
                      <a:pPr algn="ctr"/>
                      <a:r>
                        <a:rPr lang="en-US" dirty="0" smtClean="0">
                          <a:solidFill>
                            <a:schemeClr val="tx1"/>
                          </a:solidFill>
                          <a:latin typeface="Lato" charset="0"/>
                          <a:ea typeface="Lato" charset="0"/>
                          <a:cs typeface="Lato" charset="0"/>
                        </a:rPr>
                        <a:t>False negative</a:t>
                      </a:r>
                    </a:p>
                    <a:p>
                      <a:pPr algn="ctr"/>
                      <a:r>
                        <a:rPr lang="en-US" dirty="0" smtClean="0">
                          <a:solidFill>
                            <a:schemeClr val="tx1"/>
                          </a:solidFill>
                          <a:latin typeface="Lato" charset="0"/>
                          <a:ea typeface="Lato" charset="0"/>
                          <a:cs typeface="Lato" charset="0"/>
                        </a:rPr>
                        <a:t>Type II error</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𝛃</a:t>
                      </a:r>
                      <a:endParaRPr lang="en-US" dirty="0" smtClean="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algn="ctr"/>
                      <a:r>
                        <a:rPr lang="en-US" dirty="0" smtClean="0">
                          <a:solidFill>
                            <a:schemeClr val="tx1"/>
                          </a:solidFill>
                          <a:latin typeface="Lato" charset="0"/>
                          <a:ea typeface="Lato" charset="0"/>
                          <a:cs typeface="Lato" charset="0"/>
                        </a:rPr>
                        <a:t>True positive</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ato" charset="0"/>
                          <a:ea typeface="Lato" charset="0"/>
                          <a:cs typeface="Lato" charset="0"/>
                        </a:rPr>
                        <a:t>1 – </a:t>
                      </a:r>
                      <a:r>
                        <a:rPr lang="en-US" dirty="0" smtClean="0">
                          <a:latin typeface="Lato" charset="0"/>
                          <a:ea typeface="Lato" charset="0"/>
                          <a:cs typeface="Lato" charset="0"/>
                        </a:rPr>
                        <a:t>𝛃</a:t>
                      </a:r>
                      <a:endParaRPr lang="en-US" dirty="0" smtClean="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ato" charset="0"/>
                          <a:ea typeface="Lato" charset="0"/>
                          <a:cs typeface="Lato" charset="0"/>
                        </a:rPr>
                        <a:t># true H</a:t>
                      </a:r>
                      <a:r>
                        <a:rPr lang="en-US" baseline="-25000" dirty="0" smtClean="0">
                          <a:solidFill>
                            <a:schemeClr val="tx1"/>
                          </a:solidFill>
                          <a:latin typeface="Lato" charset="0"/>
                          <a:ea typeface="Lato" charset="0"/>
                          <a:cs typeface="Lato" charset="0"/>
                        </a:rPr>
                        <a:t>1</a:t>
                      </a:r>
                      <a:r>
                        <a:rPr lang="en-US" baseline="0" dirty="0" smtClean="0">
                          <a:solidFill>
                            <a:schemeClr val="tx1"/>
                          </a:solidFill>
                          <a:latin typeface="Lato" charset="0"/>
                          <a:ea typeface="Lato" charset="0"/>
                          <a:cs typeface="Lato" charset="0"/>
                        </a:rPr>
                        <a:t>’s</a:t>
                      </a:r>
                      <a:endParaRPr lang="en-US" dirty="0" smtClean="0">
                        <a:solidFill>
                          <a:schemeClr val="tx1"/>
                        </a:solidFill>
                        <a:latin typeface="Lato" charset="0"/>
                        <a:ea typeface="Lato" charset="0"/>
                        <a:cs typeface="Lato" charset="0"/>
                      </a:endParaRPr>
                    </a:p>
                    <a:p>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rgbClr val="FFFFFF"/>
                    </a:solidFill>
                  </a:tcPr>
                </a:tc>
              </a:tr>
              <a:tr h="370840">
                <a:tc>
                  <a:txBody>
                    <a:bodyPr/>
                    <a:lstStyle/>
                    <a:p>
                      <a:pPr algn="ct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chemeClr val="tx1"/>
                          </a:solidFill>
                          <a:latin typeface="Lato" charset="0"/>
                          <a:ea typeface="Lato" charset="0"/>
                          <a:cs typeface="Lato" charset="0"/>
                        </a:rPr>
                        <a:t># rejected H</a:t>
                      </a:r>
                      <a:r>
                        <a:rPr lang="en-US" baseline="-25000" dirty="0" smtClean="0">
                          <a:solidFill>
                            <a:schemeClr val="tx1"/>
                          </a:solidFill>
                          <a:latin typeface="Lato" charset="0"/>
                          <a:ea typeface="Lato" charset="0"/>
                          <a:cs typeface="Lato" charset="0"/>
                        </a:rPr>
                        <a:t>0</a:t>
                      </a:r>
                      <a:r>
                        <a:rPr lang="en-US" baseline="0" dirty="0" smtClean="0">
                          <a:solidFill>
                            <a:schemeClr val="tx1"/>
                          </a:solidFill>
                          <a:latin typeface="Lato" charset="0"/>
                          <a:ea typeface="Lato" charset="0"/>
                          <a:cs typeface="Lato" charset="0"/>
                        </a:rPr>
                        <a:t>’s</a:t>
                      </a: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dirty="0" smtClean="0">
                          <a:solidFill>
                            <a:schemeClr val="tx1"/>
                          </a:solidFill>
                          <a:latin typeface="Lato" charset="0"/>
                          <a:ea typeface="Lato" charset="0"/>
                          <a:cs typeface="Lato" charset="0"/>
                        </a:rPr>
                        <a:t># total tests</a:t>
                      </a: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0824596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False discovery rate: </a:t>
            </a:r>
            <a:r>
              <a:rPr lang="en-US" sz="3200" dirty="0"/>
              <a:t>E(# false </a:t>
            </a:r>
            <a:r>
              <a:rPr lang="en-US" sz="3200" dirty="0" err="1"/>
              <a:t>pos</a:t>
            </a:r>
            <a:r>
              <a:rPr lang="en-US" sz="3200" dirty="0"/>
              <a:t> / # discoveries) </a:t>
            </a:r>
          </a:p>
        </p:txBody>
      </p:sp>
      <p:graphicFrame>
        <p:nvGraphicFramePr>
          <p:cNvPr id="4" name="Content Placeholder 3"/>
          <p:cNvGraphicFramePr>
            <a:graphicFrameLocks noGrp="1"/>
          </p:cNvGraphicFramePr>
          <p:nvPr>
            <p:ph idx="1"/>
            <p:extLst/>
          </p:nvPr>
        </p:nvGraphicFramePr>
        <p:xfrm>
          <a:off x="1981200" y="1600200"/>
          <a:ext cx="8229600" cy="321056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gridSpan="2">
                  <a:txBody>
                    <a:bodyPr/>
                    <a:lstStyle/>
                    <a:p>
                      <a:pPr algn="ctr"/>
                      <a:r>
                        <a:rPr lang="en-US" dirty="0" smtClean="0">
                          <a:solidFill>
                            <a:schemeClr val="tx1"/>
                          </a:solidFill>
                          <a:latin typeface="Lato" charset="0"/>
                          <a:ea typeface="Lato" charset="0"/>
                          <a:cs typeface="Lato" charset="0"/>
                        </a:rPr>
                        <a:t>Your</a:t>
                      </a:r>
                      <a:r>
                        <a:rPr lang="en-US" baseline="0" dirty="0" smtClean="0">
                          <a:solidFill>
                            <a:schemeClr val="tx1"/>
                          </a:solidFill>
                          <a:latin typeface="Lato" charset="0"/>
                          <a:ea typeface="Lato" charset="0"/>
                          <a:cs typeface="Lato" charset="0"/>
                        </a:rPr>
                        <a:t> decision</a:t>
                      </a:r>
                      <a:r>
                        <a:rPr lang="en-US" dirty="0" smtClean="0">
                          <a:solidFill>
                            <a:schemeClr val="tx1"/>
                          </a:solidFill>
                          <a:latin typeface="Lato" charset="0"/>
                          <a:ea typeface="Lato" charset="0"/>
                          <a:cs typeface="Lato" charset="0"/>
                        </a:rPr>
                        <a:t> based on observed data</a:t>
                      </a: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c hMerge="1">
                  <a:txBody>
                    <a:bodyPr/>
                    <a:lstStyle/>
                    <a:p>
                      <a:endParaRPr lang="en-US" dirty="0">
                        <a:solidFill>
                          <a:schemeClr val="tx1"/>
                        </a:solidFill>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b="1" dirty="0" smtClean="0">
                          <a:solidFill>
                            <a:schemeClr val="tx1"/>
                          </a:solidFill>
                          <a:latin typeface="Lato" charset="0"/>
                          <a:ea typeface="Lato" charset="0"/>
                          <a:cs typeface="Lato" charset="0"/>
                        </a:rPr>
                        <a:t>True state of the world</a:t>
                      </a:r>
                      <a:endParaRPr lang="en-US" b="1"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9D9D9"/>
                    </a:solidFill>
                  </a:tcPr>
                </a:tc>
                <a:tc>
                  <a:txBody>
                    <a:bodyPr/>
                    <a:lstStyle/>
                    <a:p>
                      <a:pPr algn="ctr"/>
                      <a:r>
                        <a:rPr lang="en-US" dirty="0" smtClean="0">
                          <a:solidFill>
                            <a:schemeClr val="tx1"/>
                          </a:solidFill>
                          <a:latin typeface="Lato" charset="0"/>
                          <a:ea typeface="Lato" charset="0"/>
                          <a:cs typeface="Lato" charset="0"/>
                        </a:rPr>
                        <a:t>Fail to reject H</a:t>
                      </a:r>
                      <a:r>
                        <a:rPr lang="en-US" baseline="-25000" dirty="0" smtClean="0">
                          <a:solidFill>
                            <a:schemeClr val="tx1"/>
                          </a:solidFill>
                          <a:latin typeface="Lato" charset="0"/>
                          <a:ea typeface="Lato" charset="0"/>
                          <a:cs typeface="Lato" charset="0"/>
                        </a:rPr>
                        <a:t>0</a:t>
                      </a: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Lato" charset="0"/>
                          <a:ea typeface="Lato" charset="0"/>
                          <a:cs typeface="Lato" charset="0"/>
                        </a:rPr>
                        <a:t>Reject H</a:t>
                      </a:r>
                      <a:r>
                        <a:rPr lang="en-US" baseline="-25000" dirty="0" smtClean="0">
                          <a:solidFill>
                            <a:schemeClr val="tx1"/>
                          </a:solidFill>
                          <a:latin typeface="Lato" charset="0"/>
                          <a:ea typeface="Lato" charset="0"/>
                          <a:cs typeface="Lato" charset="0"/>
                        </a:rPr>
                        <a:t>0</a:t>
                      </a:r>
                      <a:endParaRPr lang="en-US" dirty="0">
                        <a:solidFill>
                          <a:schemeClr val="tx1"/>
                        </a:solidFill>
                        <a:latin typeface="Lato" charset="0"/>
                        <a:ea typeface="Lato" charset="0"/>
                        <a:cs typeface="Lato" charset="0"/>
                      </a:endParaRPr>
                    </a:p>
                  </a:txBody>
                  <a:tcP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c>
                  <a:txBody>
                    <a:bodyPr/>
                    <a:lstStyle/>
                    <a:p>
                      <a:endParaRPr lang="en-US">
                        <a:solidFill>
                          <a:schemeClr val="tx1"/>
                        </a:solidFill>
                        <a:latin typeface="Lato" charset="0"/>
                        <a:ea typeface="Lato" charset="0"/>
                        <a:cs typeface="Lato" charset="0"/>
                      </a:endParaRPr>
                    </a:p>
                  </a:txBody>
                  <a:tcPr>
                    <a:lnL w="571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dirty="0" smtClean="0">
                          <a:solidFill>
                            <a:schemeClr val="tx1"/>
                          </a:solidFill>
                          <a:latin typeface="Lato" charset="0"/>
                          <a:ea typeface="Lato" charset="0"/>
                          <a:cs typeface="Lato" charset="0"/>
                        </a:rPr>
                        <a:t>H</a:t>
                      </a:r>
                      <a:r>
                        <a:rPr lang="en-US" baseline="-25000" dirty="0" smtClean="0">
                          <a:solidFill>
                            <a:schemeClr val="tx1"/>
                          </a:solidFill>
                          <a:latin typeface="Lato" charset="0"/>
                          <a:ea typeface="Lato" charset="0"/>
                          <a:cs typeface="Lato" charset="0"/>
                        </a:rPr>
                        <a:t>0</a:t>
                      </a: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9D9D9"/>
                    </a:solidFill>
                  </a:tcPr>
                </a:tc>
                <a:tc>
                  <a:txBody>
                    <a:bodyPr/>
                    <a:lstStyle/>
                    <a:p>
                      <a:pPr algn="ctr"/>
                      <a:r>
                        <a:rPr lang="en-US" dirty="0" smtClean="0">
                          <a:solidFill>
                            <a:schemeClr val="tx1"/>
                          </a:solidFill>
                          <a:latin typeface="Lato" charset="0"/>
                          <a:ea typeface="Lato" charset="0"/>
                          <a:cs typeface="Lato" charset="0"/>
                        </a:rPr>
                        <a:t>True negative</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ato" charset="0"/>
                          <a:ea typeface="Lato" charset="0"/>
                          <a:cs typeface="Lato" charset="0"/>
                        </a:rPr>
                        <a:t>1 – 𝝰</a:t>
                      </a:r>
                    </a:p>
                  </a:txBody>
                  <a:tcPr>
                    <a:lnL w="1270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algn="ctr"/>
                      <a:r>
                        <a:rPr lang="en-US" dirty="0" smtClean="0">
                          <a:solidFill>
                            <a:schemeClr val="tx1"/>
                          </a:solidFill>
                          <a:latin typeface="Lato" charset="0"/>
                          <a:ea typeface="Lato" charset="0"/>
                          <a:cs typeface="Lato" charset="0"/>
                        </a:rPr>
                        <a:t>False positive</a:t>
                      </a:r>
                    </a:p>
                    <a:p>
                      <a:pPr algn="ctr"/>
                      <a:r>
                        <a:rPr lang="en-US" dirty="0" smtClean="0">
                          <a:solidFill>
                            <a:schemeClr val="tx1"/>
                          </a:solidFill>
                          <a:latin typeface="Lato" charset="0"/>
                          <a:ea typeface="Lato" charset="0"/>
                          <a:cs typeface="Lato" charset="0"/>
                        </a:rPr>
                        <a:t>Type I error</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ato" charset="0"/>
                          <a:ea typeface="Lato" charset="0"/>
                          <a:cs typeface="Lato" charset="0"/>
                        </a:rPr>
                        <a:t>𝝰</a:t>
                      </a:r>
                    </a:p>
                  </a:txBody>
                  <a:tcP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ato" charset="0"/>
                          <a:ea typeface="Lato" charset="0"/>
                          <a:cs typeface="Lato" charset="0"/>
                        </a:rPr>
                        <a:t># true H</a:t>
                      </a:r>
                      <a:r>
                        <a:rPr lang="en-US" baseline="-25000" dirty="0" smtClean="0">
                          <a:solidFill>
                            <a:schemeClr val="tx1"/>
                          </a:solidFill>
                          <a:latin typeface="Lato" charset="0"/>
                          <a:ea typeface="Lato" charset="0"/>
                          <a:cs typeface="Lato" charset="0"/>
                        </a:rPr>
                        <a:t>0</a:t>
                      </a:r>
                      <a:r>
                        <a:rPr lang="en-US" baseline="0" dirty="0" smtClean="0">
                          <a:solidFill>
                            <a:schemeClr val="tx1"/>
                          </a:solidFill>
                          <a:latin typeface="Lato" charset="0"/>
                          <a:ea typeface="Lato" charset="0"/>
                          <a:cs typeface="Lato" charset="0"/>
                        </a:rPr>
                        <a:t>’s</a:t>
                      </a:r>
                      <a:endParaRPr lang="en-US" dirty="0" smtClean="0">
                        <a:solidFill>
                          <a:schemeClr val="tx1"/>
                        </a:solidFill>
                        <a:latin typeface="Lato" charset="0"/>
                        <a:ea typeface="Lato" charset="0"/>
                        <a:cs typeface="Lato" charset="0"/>
                      </a:endParaRPr>
                    </a:p>
                    <a:p>
                      <a:endParaRPr lang="en-US" dirty="0">
                        <a:solidFill>
                          <a:schemeClr val="tx1"/>
                        </a:solidFill>
                        <a:latin typeface="Lato" charset="0"/>
                        <a:ea typeface="Lato" charset="0"/>
                        <a:cs typeface="Lato" charset="0"/>
                      </a:endParaRPr>
                    </a:p>
                  </a:txBody>
                  <a:tcPr>
                    <a:lnL w="571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dirty="0" smtClean="0">
                          <a:solidFill>
                            <a:schemeClr val="tx1"/>
                          </a:solidFill>
                          <a:latin typeface="Lato" charset="0"/>
                          <a:ea typeface="Lato" charset="0"/>
                          <a:cs typeface="Lato" charset="0"/>
                        </a:rPr>
                        <a:t>H</a:t>
                      </a:r>
                      <a:r>
                        <a:rPr lang="en-US" baseline="-25000" dirty="0" smtClean="0">
                          <a:solidFill>
                            <a:schemeClr val="tx1"/>
                          </a:solidFill>
                          <a:latin typeface="Lato" charset="0"/>
                          <a:ea typeface="Lato" charset="0"/>
                          <a:cs typeface="Lato" charset="0"/>
                        </a:rPr>
                        <a:t>1</a:t>
                      </a: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9D9D9"/>
                    </a:solidFill>
                  </a:tcPr>
                </a:tc>
                <a:tc>
                  <a:txBody>
                    <a:bodyPr/>
                    <a:lstStyle/>
                    <a:p>
                      <a:pPr algn="ctr"/>
                      <a:r>
                        <a:rPr lang="en-US" dirty="0" smtClean="0">
                          <a:solidFill>
                            <a:schemeClr val="tx1"/>
                          </a:solidFill>
                          <a:latin typeface="Lato" charset="0"/>
                          <a:ea typeface="Lato" charset="0"/>
                          <a:cs typeface="Lato" charset="0"/>
                        </a:rPr>
                        <a:t>False negative</a:t>
                      </a:r>
                    </a:p>
                    <a:p>
                      <a:pPr algn="ctr"/>
                      <a:r>
                        <a:rPr lang="en-US" dirty="0" smtClean="0">
                          <a:solidFill>
                            <a:schemeClr val="tx1"/>
                          </a:solidFill>
                          <a:latin typeface="Lato" charset="0"/>
                          <a:ea typeface="Lato" charset="0"/>
                          <a:cs typeface="Lato" charset="0"/>
                        </a:rPr>
                        <a:t>Type II error</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𝛃</a:t>
                      </a:r>
                      <a:endParaRPr lang="en-US" dirty="0" smtClean="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algn="ctr"/>
                      <a:r>
                        <a:rPr lang="en-US" dirty="0" smtClean="0">
                          <a:solidFill>
                            <a:schemeClr val="tx1"/>
                          </a:solidFill>
                          <a:latin typeface="Lato" charset="0"/>
                          <a:ea typeface="Lato" charset="0"/>
                          <a:cs typeface="Lato" charset="0"/>
                        </a:rPr>
                        <a:t>True positive</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ato" charset="0"/>
                          <a:ea typeface="Lato" charset="0"/>
                          <a:cs typeface="Lato" charset="0"/>
                        </a:rPr>
                        <a:t>1 – </a:t>
                      </a:r>
                      <a:r>
                        <a:rPr lang="en-US" dirty="0" smtClean="0">
                          <a:latin typeface="Lato" charset="0"/>
                          <a:ea typeface="Lato" charset="0"/>
                          <a:cs typeface="Lato" charset="0"/>
                        </a:rPr>
                        <a:t>𝛃</a:t>
                      </a:r>
                      <a:endParaRPr lang="en-US" dirty="0" smtClean="0">
                        <a:solidFill>
                          <a:schemeClr val="tx1"/>
                        </a:solidFill>
                        <a:latin typeface="Lato" charset="0"/>
                        <a:ea typeface="Lato" charset="0"/>
                        <a:cs typeface="Lato" charset="0"/>
                      </a:endParaRPr>
                    </a:p>
                  </a:txBody>
                  <a:tcP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ato" charset="0"/>
                          <a:ea typeface="Lato" charset="0"/>
                          <a:cs typeface="Lato" charset="0"/>
                        </a:rPr>
                        <a:t># true H</a:t>
                      </a:r>
                      <a:r>
                        <a:rPr lang="en-US" baseline="-25000" dirty="0" smtClean="0">
                          <a:solidFill>
                            <a:schemeClr val="tx1"/>
                          </a:solidFill>
                          <a:latin typeface="Lato" charset="0"/>
                          <a:ea typeface="Lato" charset="0"/>
                          <a:cs typeface="Lato" charset="0"/>
                        </a:rPr>
                        <a:t>1</a:t>
                      </a:r>
                      <a:r>
                        <a:rPr lang="en-US" baseline="0" dirty="0" smtClean="0">
                          <a:solidFill>
                            <a:schemeClr val="tx1"/>
                          </a:solidFill>
                          <a:latin typeface="Lato" charset="0"/>
                          <a:ea typeface="Lato" charset="0"/>
                          <a:cs typeface="Lato" charset="0"/>
                        </a:rPr>
                        <a:t>’s</a:t>
                      </a:r>
                      <a:endParaRPr lang="en-US" dirty="0" smtClean="0">
                        <a:solidFill>
                          <a:schemeClr val="tx1"/>
                        </a:solidFill>
                        <a:latin typeface="Lato" charset="0"/>
                        <a:ea typeface="Lato" charset="0"/>
                        <a:cs typeface="Lato" charset="0"/>
                      </a:endParaRPr>
                    </a:p>
                    <a:p>
                      <a:endParaRPr lang="en-US" dirty="0">
                        <a:solidFill>
                          <a:schemeClr val="tx1"/>
                        </a:solidFill>
                        <a:latin typeface="Lato" charset="0"/>
                        <a:ea typeface="Lato" charset="0"/>
                        <a:cs typeface="Lato" charset="0"/>
                      </a:endParaRPr>
                    </a:p>
                  </a:txBody>
                  <a:tcPr>
                    <a:lnL w="571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endParaRPr lang="en-US" dirty="0">
                        <a:solidFill>
                          <a:schemeClr val="tx1"/>
                        </a:solidFill>
                        <a:latin typeface="Lato" charset="0"/>
                        <a:ea typeface="Lato" charset="0"/>
                        <a:cs typeface="Lato" charset="0"/>
                      </a:endParaRPr>
                    </a:p>
                  </a:txBody>
                  <a:tcPr>
                    <a:lnL w="1270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chemeClr val="tx1"/>
                          </a:solidFill>
                          <a:latin typeface="Lato" charset="0"/>
                          <a:ea typeface="Lato" charset="0"/>
                          <a:cs typeface="Lato" charset="0"/>
                        </a:rPr>
                        <a:t># rejected H</a:t>
                      </a:r>
                      <a:r>
                        <a:rPr lang="en-US" baseline="-25000" dirty="0" smtClean="0">
                          <a:solidFill>
                            <a:schemeClr val="tx1"/>
                          </a:solidFill>
                          <a:latin typeface="Lato" charset="0"/>
                          <a:ea typeface="Lato" charset="0"/>
                          <a:cs typeface="Lato" charset="0"/>
                        </a:rPr>
                        <a:t>0</a:t>
                      </a:r>
                      <a:r>
                        <a:rPr lang="en-US" baseline="0" dirty="0" smtClean="0">
                          <a:solidFill>
                            <a:schemeClr val="tx1"/>
                          </a:solidFill>
                          <a:latin typeface="Lato" charset="0"/>
                          <a:ea typeface="Lato" charset="0"/>
                          <a:cs typeface="Lato" charset="0"/>
                        </a:rPr>
                        <a:t>’s</a:t>
                      </a:r>
                      <a:endParaRPr lang="en-US" dirty="0">
                        <a:solidFill>
                          <a:schemeClr val="tx1"/>
                        </a:solidFill>
                        <a:latin typeface="Lato" charset="0"/>
                        <a:ea typeface="Lato" charset="0"/>
                        <a:cs typeface="Lato" charset="0"/>
                      </a:endParaRPr>
                    </a:p>
                  </a:txBody>
                  <a:tcP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rgbClr val="FFFFFF"/>
                    </a:solidFill>
                  </a:tcPr>
                </a:tc>
                <a:tc>
                  <a:txBody>
                    <a:bodyPr/>
                    <a:lstStyle/>
                    <a:p>
                      <a:r>
                        <a:rPr lang="en-US" dirty="0" smtClean="0">
                          <a:solidFill>
                            <a:schemeClr val="tx1"/>
                          </a:solidFill>
                          <a:latin typeface="Lato" charset="0"/>
                          <a:ea typeface="Lato" charset="0"/>
                          <a:cs typeface="Lato" charset="0"/>
                        </a:rPr>
                        <a:t># total tests</a:t>
                      </a:r>
                      <a:endParaRPr lang="en-US" dirty="0">
                        <a:solidFill>
                          <a:schemeClr val="tx1"/>
                        </a:solidFill>
                        <a:latin typeface="Lato" charset="0"/>
                        <a:ea typeface="Lato" charset="0"/>
                        <a:cs typeface="Lato" charset="0"/>
                      </a:endParaRPr>
                    </a:p>
                  </a:txBody>
                  <a:tcPr>
                    <a:lnL w="571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0139564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Contrasts when variances are equal	</a:t>
            </a:r>
            <a:endParaRPr lang="en-US" dirty="0"/>
          </a:p>
        </p:txBody>
      </p:sp>
      <p:sp>
        <p:nvSpPr>
          <p:cNvPr id="3" name="Content Placeholder 2"/>
          <p:cNvSpPr>
            <a:spLocks noGrp="1"/>
          </p:cNvSpPr>
          <p:nvPr>
            <p:ph idx="1"/>
          </p:nvPr>
        </p:nvSpPr>
        <p:spPr/>
        <p:txBody>
          <a:bodyPr>
            <a:noAutofit/>
          </a:bodyPr>
          <a:lstStyle/>
          <a:p>
            <a:pPr marL="0" indent="0">
              <a:buNone/>
            </a:pPr>
            <a:r>
              <a:rPr lang="en-US" sz="1400" b="1" dirty="0">
                <a:solidFill>
                  <a:schemeClr val="accent1"/>
                </a:solidFill>
                <a:latin typeface="Courier New"/>
                <a:cs typeface="Courier New"/>
              </a:rPr>
              <a:t># library(</a:t>
            </a:r>
            <a:r>
              <a:rPr lang="en-US" sz="1400" b="1" dirty="0" err="1">
                <a:solidFill>
                  <a:schemeClr val="accent1"/>
                </a:solidFill>
                <a:latin typeface="Courier New"/>
                <a:cs typeface="Courier New"/>
              </a:rPr>
              <a:t>multcomp</a:t>
            </a:r>
            <a:r>
              <a:rPr lang="en-US" sz="1400" b="1" dirty="0">
                <a:solidFill>
                  <a:schemeClr val="accent1"/>
                </a:solidFill>
                <a:latin typeface="Courier New"/>
                <a:cs typeface="Courier New"/>
              </a:rPr>
              <a:t>)</a:t>
            </a:r>
          </a:p>
          <a:p>
            <a:pPr marL="0" indent="0">
              <a:buNone/>
            </a:pPr>
            <a:r>
              <a:rPr lang="en-US" sz="1400" b="1" dirty="0" err="1">
                <a:solidFill>
                  <a:schemeClr val="accent1"/>
                </a:solidFill>
                <a:latin typeface="Courier New"/>
                <a:cs typeface="Courier New"/>
              </a:rPr>
              <a:t>sticker_mcp</a:t>
            </a:r>
            <a:r>
              <a:rPr lang="en-US" sz="1400" b="1" dirty="0">
                <a:solidFill>
                  <a:schemeClr val="accent1"/>
                </a:solidFill>
                <a:latin typeface="Courier New"/>
                <a:cs typeface="Courier New"/>
              </a:rPr>
              <a:t> &lt;- </a:t>
            </a:r>
            <a:r>
              <a:rPr lang="en-US" sz="1400" b="1" dirty="0" err="1">
                <a:solidFill>
                  <a:schemeClr val="accent1"/>
                </a:solidFill>
                <a:latin typeface="Courier New"/>
                <a:cs typeface="Courier New"/>
              </a:rPr>
              <a:t>glht</a:t>
            </a:r>
            <a:r>
              <a:rPr lang="en-US" sz="1400" b="1" dirty="0">
                <a:solidFill>
                  <a:schemeClr val="accent1"/>
                </a:solidFill>
                <a:latin typeface="Courier New"/>
                <a:cs typeface="Courier New"/>
              </a:rPr>
              <a:t>(</a:t>
            </a:r>
            <a:r>
              <a:rPr lang="en-US" sz="1400" b="1" dirty="0" err="1">
                <a:solidFill>
                  <a:schemeClr val="accent1"/>
                </a:solidFill>
                <a:latin typeface="Courier New"/>
                <a:cs typeface="Courier New"/>
              </a:rPr>
              <a:t>sticker_lm</a:t>
            </a:r>
            <a:r>
              <a:rPr lang="en-US" sz="1400" b="1" dirty="0">
                <a:solidFill>
                  <a:schemeClr val="accent1"/>
                </a:solidFill>
                <a:latin typeface="Courier New"/>
                <a:cs typeface="Courier New"/>
              </a:rPr>
              <a:t>, </a:t>
            </a:r>
            <a:r>
              <a:rPr lang="en-US" sz="1400" b="1" dirty="0" err="1">
                <a:solidFill>
                  <a:schemeClr val="accent1"/>
                </a:solidFill>
                <a:latin typeface="Courier New"/>
                <a:cs typeface="Courier New"/>
              </a:rPr>
              <a:t>mcp</a:t>
            </a:r>
            <a:r>
              <a:rPr lang="en-US" sz="1400" b="1" dirty="0">
                <a:solidFill>
                  <a:schemeClr val="accent1"/>
                </a:solidFill>
                <a:latin typeface="Courier New"/>
                <a:cs typeface="Courier New"/>
              </a:rPr>
              <a:t>(</a:t>
            </a:r>
            <a:r>
              <a:rPr lang="en-US" sz="1400" b="1" dirty="0" err="1">
                <a:solidFill>
                  <a:schemeClr val="accent1"/>
                </a:solidFill>
                <a:latin typeface="Courier New"/>
                <a:cs typeface="Courier New"/>
              </a:rPr>
              <a:t>age_group</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Tukey</a:t>
            </a:r>
            <a:r>
              <a:rPr lang="en-US" sz="1400" b="1" dirty="0">
                <a:solidFill>
                  <a:schemeClr val="accent1"/>
                </a:solidFill>
                <a:latin typeface="Courier New"/>
                <a:cs typeface="Courier New"/>
              </a:rPr>
              <a:t>"))</a:t>
            </a:r>
          </a:p>
          <a:p>
            <a:pPr marL="0" indent="0">
              <a:buNone/>
            </a:pPr>
            <a:r>
              <a:rPr lang="en-US" sz="1400" b="1" dirty="0" err="1">
                <a:solidFill>
                  <a:schemeClr val="accent1"/>
                </a:solidFill>
                <a:latin typeface="Courier New"/>
                <a:cs typeface="Courier New"/>
              </a:rPr>
              <a:t>confint</a:t>
            </a:r>
            <a:r>
              <a:rPr lang="en-US" sz="1400" b="1" dirty="0">
                <a:solidFill>
                  <a:schemeClr val="accent1"/>
                </a:solidFill>
                <a:latin typeface="Courier New"/>
                <a:cs typeface="Courier New"/>
              </a:rPr>
              <a:t>(</a:t>
            </a:r>
            <a:r>
              <a:rPr lang="en-US" sz="1400" b="1" dirty="0" err="1">
                <a:solidFill>
                  <a:schemeClr val="accent1"/>
                </a:solidFill>
                <a:latin typeface="Courier New"/>
                <a:cs typeface="Courier New"/>
              </a:rPr>
              <a:t>sticker_mcp</a:t>
            </a:r>
            <a:r>
              <a:rPr lang="en-US" sz="1400" b="1" dirty="0">
                <a:solidFill>
                  <a:schemeClr val="accent1"/>
                </a:solidFill>
                <a:latin typeface="Courier New"/>
                <a:cs typeface="Courier New"/>
              </a:rPr>
              <a:t>)</a:t>
            </a:r>
          </a:p>
          <a:p>
            <a:pPr marL="0" indent="0">
              <a:buNone/>
            </a:pPr>
            <a:r>
              <a:rPr lang="en-US" sz="1400" b="1" dirty="0">
                <a:solidFill>
                  <a:schemeClr val="accent1"/>
                </a:solidFill>
                <a:latin typeface="Courier New"/>
                <a:cs typeface="Courier New"/>
              </a:rPr>
              <a:t>summary(</a:t>
            </a:r>
            <a:r>
              <a:rPr lang="en-US" sz="1400" b="1" dirty="0" err="1">
                <a:solidFill>
                  <a:schemeClr val="accent1"/>
                </a:solidFill>
                <a:latin typeface="Courier New"/>
                <a:cs typeface="Courier New"/>
              </a:rPr>
              <a:t>sticker_mcp</a:t>
            </a:r>
            <a:r>
              <a:rPr lang="en-US" sz="1400" b="1" dirty="0">
                <a:solidFill>
                  <a:schemeClr val="accent1"/>
                </a:solidFill>
                <a:latin typeface="Courier New"/>
                <a:cs typeface="Courier New"/>
              </a:rPr>
              <a:t>, test = univariate()) #unadjusted p values</a:t>
            </a:r>
          </a:p>
          <a:p>
            <a:pPr marL="0" indent="0">
              <a:buNone/>
            </a:pPr>
            <a:r>
              <a:rPr lang="en-US" sz="1400" b="1" dirty="0">
                <a:solidFill>
                  <a:schemeClr val="accent1"/>
                </a:solidFill>
                <a:latin typeface="Courier New"/>
                <a:cs typeface="Courier New"/>
              </a:rPr>
              <a:t>summary(</a:t>
            </a:r>
            <a:r>
              <a:rPr lang="en-US" sz="1400" b="1" dirty="0" err="1">
                <a:solidFill>
                  <a:schemeClr val="accent1"/>
                </a:solidFill>
                <a:latin typeface="Courier New"/>
                <a:cs typeface="Courier New"/>
              </a:rPr>
              <a:t>sticker_mcp</a:t>
            </a:r>
            <a:r>
              <a:rPr lang="en-US" sz="1400" b="1" dirty="0">
                <a:solidFill>
                  <a:schemeClr val="accent1"/>
                </a:solidFill>
                <a:latin typeface="Courier New"/>
                <a:cs typeface="Courier New"/>
              </a:rPr>
              <a:t>, test = adjusted("</a:t>
            </a:r>
            <a:r>
              <a:rPr lang="en-US" sz="1400" b="1" dirty="0" err="1">
                <a:solidFill>
                  <a:schemeClr val="accent1"/>
                </a:solidFill>
                <a:latin typeface="Courier New"/>
                <a:cs typeface="Courier New"/>
              </a:rPr>
              <a:t>bonferroni</a:t>
            </a:r>
            <a:r>
              <a:rPr lang="en-US" sz="1400" b="1" dirty="0">
                <a:solidFill>
                  <a:schemeClr val="accent1"/>
                </a:solidFill>
                <a:latin typeface="Courier New"/>
                <a:cs typeface="Courier New"/>
              </a:rPr>
              <a:t>")) #p value </a:t>
            </a:r>
            <a:r>
              <a:rPr lang="en-US" sz="1400" b="1" dirty="0">
                <a:solidFill>
                  <a:schemeClr val="accent1"/>
                </a:solidFill>
                <a:latin typeface="Courier New"/>
                <a:cs typeface="Courier New"/>
              </a:rPr>
              <a:t>adjustment</a:t>
            </a:r>
          </a:p>
          <a:p>
            <a:pPr marL="0" indent="0">
              <a:buNone/>
            </a:pPr>
            <a:r>
              <a:rPr lang="en-US" sz="1400" b="1" dirty="0">
                <a:latin typeface="Courier New"/>
                <a:cs typeface="Courier New"/>
              </a:rPr>
              <a:t>	 Simultaneous Tests for General Linear Hypotheses</a:t>
            </a:r>
          </a:p>
          <a:p>
            <a:pPr marL="0" indent="0">
              <a:buNone/>
            </a:pPr>
            <a:endParaRPr lang="en-US" sz="1400" b="1" dirty="0">
              <a:latin typeface="Courier New"/>
              <a:cs typeface="Courier New"/>
            </a:endParaRPr>
          </a:p>
          <a:p>
            <a:pPr marL="0" indent="0">
              <a:buNone/>
            </a:pPr>
            <a:r>
              <a:rPr lang="en-US" sz="1400" b="1" dirty="0">
                <a:latin typeface="Courier New"/>
                <a:cs typeface="Courier New"/>
              </a:rPr>
              <a:t>Multiple Comparisons of Means: </a:t>
            </a:r>
            <a:r>
              <a:rPr lang="en-US" sz="1400" b="1" dirty="0" err="1">
                <a:latin typeface="Courier New"/>
                <a:cs typeface="Courier New"/>
              </a:rPr>
              <a:t>Tukey</a:t>
            </a:r>
            <a:r>
              <a:rPr lang="en-US" sz="1400" b="1" dirty="0">
                <a:latin typeface="Courier New"/>
                <a:cs typeface="Courier New"/>
              </a:rPr>
              <a:t> Contrasts</a:t>
            </a:r>
          </a:p>
          <a:p>
            <a:pPr marL="0" indent="0">
              <a:buNone/>
            </a:pPr>
            <a:endParaRPr lang="en-US" sz="1400" b="1" dirty="0">
              <a:latin typeface="Courier New"/>
              <a:cs typeface="Courier New"/>
            </a:endParaRPr>
          </a:p>
          <a:p>
            <a:pPr marL="0" indent="0">
              <a:buNone/>
            </a:pPr>
            <a:r>
              <a:rPr lang="en-US" sz="1400" b="1" dirty="0">
                <a:latin typeface="Courier New"/>
                <a:cs typeface="Courier New"/>
              </a:rPr>
              <a:t>Linear Hypotheses:</a:t>
            </a:r>
          </a:p>
          <a:p>
            <a:pPr marL="0" indent="0">
              <a:buNone/>
            </a:pPr>
            <a:r>
              <a:rPr lang="en-US" sz="1400" b="1" dirty="0">
                <a:latin typeface="Courier New"/>
                <a:cs typeface="Courier New"/>
              </a:rPr>
              <a:t>           Estimate Std. Error t value   </a:t>
            </a:r>
            <a:r>
              <a:rPr lang="en-US" sz="1400" b="1" dirty="0" err="1">
                <a:latin typeface="Courier New"/>
                <a:cs typeface="Courier New"/>
              </a:rPr>
              <a:t>Pr</a:t>
            </a:r>
            <a:r>
              <a:rPr lang="en-US" sz="1400" b="1" dirty="0">
                <a:latin typeface="Courier New"/>
                <a:cs typeface="Courier New"/>
              </a:rPr>
              <a:t>(&gt;|t|)    </a:t>
            </a:r>
          </a:p>
          <a:p>
            <a:pPr marL="0" indent="0">
              <a:buNone/>
            </a:pPr>
            <a:r>
              <a:rPr lang="en-US" sz="1400" b="1" dirty="0">
                <a:latin typeface="Courier New"/>
                <a:cs typeface="Courier New"/>
              </a:rPr>
              <a:t>2 - 1 == 0  0.02192    0.03140   0.698    1.00000    </a:t>
            </a:r>
          </a:p>
          <a:p>
            <a:pPr marL="0" indent="0">
              <a:buNone/>
            </a:pPr>
            <a:r>
              <a:rPr lang="en-US" sz="1400" b="1" dirty="0">
                <a:latin typeface="Courier New"/>
                <a:cs typeface="Courier New"/>
              </a:rPr>
              <a:t>3 - 1 == 0  0.11496    0.03116   3.689    0.00158 ** </a:t>
            </a:r>
          </a:p>
          <a:p>
            <a:pPr marL="0" indent="0">
              <a:buNone/>
            </a:pPr>
            <a:r>
              <a:rPr lang="en-US" sz="1400" b="1" dirty="0">
                <a:latin typeface="Courier New"/>
                <a:cs typeface="Courier New"/>
              </a:rPr>
              <a:t>4 - 1 == 0  0.17575    0.03413   5.150 0.00000272 ***</a:t>
            </a:r>
          </a:p>
          <a:p>
            <a:pPr marL="0" indent="0">
              <a:buNone/>
            </a:pPr>
            <a:r>
              <a:rPr lang="en-US" sz="1400" b="1" dirty="0">
                <a:latin typeface="Courier New"/>
                <a:cs typeface="Courier New"/>
              </a:rPr>
              <a:t>3 - 2 == 0  0.09304    0.03022   3.079    0.01353 *  </a:t>
            </a:r>
          </a:p>
          <a:p>
            <a:pPr marL="0" indent="0">
              <a:buNone/>
            </a:pPr>
            <a:r>
              <a:rPr lang="en-US" sz="1400" b="1" dirty="0">
                <a:latin typeface="Courier New"/>
                <a:cs typeface="Courier New"/>
              </a:rPr>
              <a:t>4 - 2 == 0  0.15383    0.03327   4.624 0.00003263 ***</a:t>
            </a:r>
          </a:p>
          <a:p>
            <a:pPr marL="0" indent="0">
              <a:buNone/>
            </a:pPr>
            <a:r>
              <a:rPr lang="en-US" sz="1400" b="1" dirty="0">
                <a:latin typeface="Courier New"/>
                <a:cs typeface="Courier New"/>
              </a:rPr>
              <a:t>4 - 3 == 0  0.06079    0.03304   1.840    0.40017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a:p>
            <a:pPr marL="0" indent="0">
              <a:buNone/>
            </a:pPr>
            <a:r>
              <a:rPr lang="en-US" sz="1400" b="1" dirty="0">
                <a:latin typeface="Courier New"/>
                <a:cs typeface="Courier New"/>
              </a:rPr>
              <a:t>(Adjusted p values reported -- </a:t>
            </a:r>
            <a:r>
              <a:rPr lang="en-US" sz="1400" b="1" dirty="0" err="1">
                <a:latin typeface="Courier New"/>
                <a:cs typeface="Courier New"/>
              </a:rPr>
              <a:t>bonferroni</a:t>
            </a:r>
            <a:r>
              <a:rPr lang="en-US" sz="1400" b="1" dirty="0">
                <a:latin typeface="Courier New"/>
                <a:cs typeface="Courier New"/>
              </a:rPr>
              <a:t> method)</a:t>
            </a:r>
          </a:p>
        </p:txBody>
      </p:sp>
      <p:pic>
        <p:nvPicPr>
          <p:cNvPr id="4" name="Picture 3"/>
          <p:cNvPicPr>
            <a:picLocks noChangeAspect="1"/>
          </p:cNvPicPr>
          <p:nvPr/>
        </p:nvPicPr>
        <p:blipFill>
          <a:blip r:embed="rId2"/>
          <a:stretch>
            <a:fillRect/>
          </a:stretch>
        </p:blipFill>
        <p:spPr>
          <a:xfrm>
            <a:off x="8534400" y="4809744"/>
            <a:ext cx="2133600" cy="2048256"/>
          </a:xfrm>
          <a:prstGeom prst="rect">
            <a:avLst/>
          </a:prstGeom>
        </p:spPr>
      </p:pic>
      <p:sp>
        <p:nvSpPr>
          <p:cNvPr id="5" name="Cloud Callout 4"/>
          <p:cNvSpPr/>
          <p:nvPr/>
        </p:nvSpPr>
        <p:spPr>
          <a:xfrm flipH="1">
            <a:off x="7806267" y="3291417"/>
            <a:ext cx="2523066" cy="1314450"/>
          </a:xfrm>
          <a:prstGeom prst="cloudCallout">
            <a:avLst>
              <a:gd name="adj1" fmla="val 714"/>
              <a:gd name="adj2" fmla="val 66588"/>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Use </a:t>
            </a:r>
            <a:r>
              <a:rPr lang="en-US" dirty="0" err="1">
                <a:solidFill>
                  <a:prstClr val="black"/>
                </a:solidFill>
                <a:latin typeface="Lobster Two"/>
                <a:cs typeface="Lobster Two"/>
              </a:rPr>
              <a:t>Tukey</a:t>
            </a:r>
            <a:r>
              <a:rPr lang="en-US" dirty="0">
                <a:solidFill>
                  <a:prstClr val="black"/>
                </a:solidFill>
                <a:latin typeface="Lobster Two"/>
                <a:cs typeface="Lobster Two"/>
              </a:rPr>
              <a:t> when you want all pairwise</a:t>
            </a:r>
            <a:endParaRPr lang="en-US" dirty="0">
              <a:solidFill>
                <a:prstClr val="black"/>
              </a:solidFill>
              <a:latin typeface="Lobster Two"/>
              <a:cs typeface="Lobster Two"/>
            </a:endParaRPr>
          </a:p>
        </p:txBody>
      </p:sp>
    </p:spTree>
    <p:extLst>
      <p:ext uri="{BB962C8B-B14F-4D97-AF65-F5344CB8AC3E}">
        <p14:creationId xmlns:p14="http://schemas.microsoft.com/office/powerpoint/2010/main" val="16139508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Contrasts when variances are unequal </a:t>
            </a:r>
            <a:endParaRPr lang="en-US" dirty="0"/>
          </a:p>
        </p:txBody>
      </p:sp>
      <p:sp>
        <p:nvSpPr>
          <p:cNvPr id="3" name="Content Placeholder 2"/>
          <p:cNvSpPr>
            <a:spLocks noGrp="1"/>
          </p:cNvSpPr>
          <p:nvPr>
            <p:ph idx="1"/>
          </p:nvPr>
        </p:nvSpPr>
        <p:spPr>
          <a:xfrm>
            <a:off x="1524000" y="1600200"/>
            <a:ext cx="9144000" cy="5257800"/>
          </a:xfrm>
        </p:spPr>
        <p:txBody>
          <a:bodyPr>
            <a:noAutofit/>
          </a:bodyPr>
          <a:lstStyle/>
          <a:p>
            <a:pPr marL="0" indent="0">
              <a:buNone/>
            </a:pPr>
            <a:r>
              <a:rPr lang="en-US" sz="1000" b="1" dirty="0">
                <a:solidFill>
                  <a:schemeClr val="accent1"/>
                </a:solidFill>
                <a:latin typeface="Courier New"/>
                <a:cs typeface="Courier New"/>
                <a:sym typeface="Wingdings"/>
              </a:rPr>
              <a:t>with</a:t>
            </a:r>
            <a:r>
              <a:rPr lang="en-US" sz="1000" b="1" dirty="0">
                <a:solidFill>
                  <a:schemeClr val="accent1"/>
                </a:solidFill>
                <a:latin typeface="Courier New"/>
                <a:cs typeface="Courier New"/>
                <a:sym typeface="Wingdings"/>
              </a:rPr>
              <a:t>(givers, </a:t>
            </a:r>
            <a:r>
              <a:rPr lang="en-US" sz="1000" b="1" dirty="0" err="1">
                <a:solidFill>
                  <a:schemeClr val="accent1"/>
                </a:solidFill>
                <a:latin typeface="Courier New"/>
                <a:cs typeface="Courier New"/>
                <a:sym typeface="Wingdings"/>
              </a:rPr>
              <a:t>pairwise.t.test</a:t>
            </a:r>
            <a:r>
              <a:rPr lang="en-US" sz="1000" b="1" dirty="0">
                <a:solidFill>
                  <a:schemeClr val="accent1"/>
                </a:solidFill>
                <a:latin typeface="Courier New"/>
                <a:cs typeface="Courier New"/>
                <a:sym typeface="Wingdings"/>
              </a:rPr>
              <a:t>(</a:t>
            </a:r>
            <a:r>
              <a:rPr lang="en-US" sz="1000" b="1" dirty="0" err="1">
                <a:solidFill>
                  <a:schemeClr val="accent1"/>
                </a:solidFill>
                <a:latin typeface="Courier New"/>
                <a:cs typeface="Courier New"/>
                <a:sym typeface="Wingdings"/>
              </a:rPr>
              <a:t>prop_given</a:t>
            </a:r>
            <a:r>
              <a:rPr lang="en-US" sz="1000" b="1" dirty="0">
                <a:solidFill>
                  <a:schemeClr val="accent1"/>
                </a:solidFill>
                <a:latin typeface="Courier New"/>
                <a:cs typeface="Courier New"/>
                <a:sym typeface="Wingdings"/>
              </a:rPr>
              <a:t>, </a:t>
            </a:r>
            <a:r>
              <a:rPr lang="en-US" sz="1000" b="1" dirty="0" err="1">
                <a:solidFill>
                  <a:schemeClr val="accent1"/>
                </a:solidFill>
                <a:latin typeface="Courier New"/>
                <a:cs typeface="Courier New"/>
                <a:sym typeface="Wingdings"/>
              </a:rPr>
              <a:t>age_group</a:t>
            </a:r>
            <a:r>
              <a:rPr lang="en-US" sz="1000" b="1" dirty="0">
                <a:solidFill>
                  <a:schemeClr val="accent1"/>
                </a:solidFill>
                <a:latin typeface="Courier New"/>
                <a:cs typeface="Courier New"/>
                <a:sym typeface="Wingdings"/>
              </a:rPr>
              <a:t>, </a:t>
            </a:r>
            <a:r>
              <a:rPr lang="en-US" sz="1000" b="1" dirty="0" err="1">
                <a:solidFill>
                  <a:schemeClr val="accent1"/>
                </a:solidFill>
                <a:latin typeface="Courier New"/>
                <a:cs typeface="Courier New"/>
                <a:sym typeface="Wingdings"/>
              </a:rPr>
              <a:t>pool.sd</a:t>
            </a:r>
            <a:r>
              <a:rPr lang="en-US" sz="1000" b="1" dirty="0">
                <a:solidFill>
                  <a:schemeClr val="accent1"/>
                </a:solidFill>
                <a:latin typeface="Courier New"/>
                <a:cs typeface="Courier New"/>
                <a:sym typeface="Wingdings"/>
              </a:rPr>
              <a:t> = FALSE, paired = FALSE, </a:t>
            </a:r>
            <a:r>
              <a:rPr lang="en-US" sz="1000" b="1" dirty="0" err="1">
                <a:solidFill>
                  <a:schemeClr val="accent1"/>
                </a:solidFill>
                <a:latin typeface="Courier New"/>
                <a:cs typeface="Courier New"/>
                <a:sym typeface="Wingdings"/>
              </a:rPr>
              <a:t>p.adjust</a:t>
            </a:r>
            <a:r>
              <a:rPr lang="en-US" sz="1000" b="1" dirty="0">
                <a:solidFill>
                  <a:schemeClr val="accent1"/>
                </a:solidFill>
                <a:latin typeface="Courier New"/>
                <a:cs typeface="Courier New"/>
                <a:sym typeface="Wingdings"/>
              </a:rPr>
              <a:t> = "</a:t>
            </a:r>
            <a:r>
              <a:rPr lang="en-US" sz="1000" b="1" dirty="0" err="1">
                <a:solidFill>
                  <a:schemeClr val="accent1"/>
                </a:solidFill>
                <a:latin typeface="Courier New"/>
                <a:cs typeface="Courier New"/>
                <a:sym typeface="Wingdings"/>
              </a:rPr>
              <a:t>bonferroni</a:t>
            </a:r>
            <a:r>
              <a:rPr lang="en-US" sz="1000" b="1" dirty="0">
                <a:solidFill>
                  <a:schemeClr val="accent1"/>
                </a:solidFill>
                <a:latin typeface="Courier New"/>
                <a:cs typeface="Courier New"/>
                <a:sym typeface="Wingdings"/>
              </a:rPr>
              <a:t>")</a:t>
            </a:r>
            <a:r>
              <a:rPr lang="en-US" sz="1000" b="1" dirty="0">
                <a:solidFill>
                  <a:schemeClr val="accent1"/>
                </a:solidFill>
                <a:latin typeface="Courier New"/>
                <a:cs typeface="Courier New"/>
                <a:sym typeface="Wingdings"/>
              </a:rPr>
              <a:t>)</a:t>
            </a:r>
            <a:endParaRPr lang="en-US" sz="1000" b="1" dirty="0">
              <a:solidFill>
                <a:schemeClr val="accent1"/>
              </a:solidFill>
              <a:latin typeface="Courier New"/>
              <a:cs typeface="Courier New"/>
              <a:sym typeface="Wingdings"/>
            </a:endParaRPr>
          </a:p>
          <a:p>
            <a:pPr marL="0" indent="0">
              <a:buNone/>
            </a:pPr>
            <a:r>
              <a:rPr lang="en-US" sz="1000" b="1" dirty="0">
                <a:latin typeface="Courier New"/>
                <a:cs typeface="Courier New"/>
                <a:sym typeface="Wingdings"/>
              </a:rPr>
              <a:t>	Pairwise comparisons using t tests with non-pooled SD </a:t>
            </a:r>
          </a:p>
          <a:p>
            <a:pPr marL="0" indent="0">
              <a:buNone/>
            </a:pPr>
            <a:r>
              <a:rPr lang="en-US" sz="1000" b="1" dirty="0">
                <a:latin typeface="Courier New"/>
                <a:cs typeface="Courier New"/>
                <a:sym typeface="Wingdings"/>
              </a:rPr>
              <a:t>data:  </a:t>
            </a:r>
            <a:r>
              <a:rPr lang="en-US" sz="1000" b="1" dirty="0" err="1">
                <a:latin typeface="Courier New"/>
                <a:cs typeface="Courier New"/>
                <a:sym typeface="Wingdings"/>
              </a:rPr>
              <a:t>prop_given</a:t>
            </a:r>
            <a:r>
              <a:rPr lang="en-US" sz="1000" b="1" dirty="0">
                <a:latin typeface="Courier New"/>
                <a:cs typeface="Courier New"/>
                <a:sym typeface="Wingdings"/>
              </a:rPr>
              <a:t> and </a:t>
            </a:r>
            <a:r>
              <a:rPr lang="en-US" sz="1000" b="1" dirty="0" err="1">
                <a:latin typeface="Courier New"/>
                <a:cs typeface="Courier New"/>
                <a:sym typeface="Wingdings"/>
              </a:rPr>
              <a:t>age_group</a:t>
            </a:r>
            <a:r>
              <a:rPr lang="en-US" sz="1000" b="1" dirty="0">
                <a:latin typeface="Courier New"/>
                <a:cs typeface="Courier New"/>
                <a:sym typeface="Wingdings"/>
              </a:rPr>
              <a:t> </a:t>
            </a:r>
          </a:p>
          <a:p>
            <a:pPr marL="0" indent="0">
              <a:buNone/>
            </a:pPr>
            <a:endParaRPr lang="en-US" sz="1000" b="1" dirty="0">
              <a:latin typeface="Courier New"/>
              <a:cs typeface="Courier New"/>
              <a:sym typeface="Wingdings"/>
            </a:endParaRPr>
          </a:p>
          <a:p>
            <a:pPr marL="0" indent="0">
              <a:buNone/>
            </a:pPr>
            <a:r>
              <a:rPr lang="en-US" sz="1000" b="1" dirty="0">
                <a:latin typeface="Courier New"/>
                <a:cs typeface="Courier New"/>
                <a:sym typeface="Wingdings"/>
              </a:rPr>
              <a:t>  1        2        3     </a:t>
            </a:r>
          </a:p>
          <a:p>
            <a:pPr marL="0" indent="0">
              <a:buNone/>
            </a:pPr>
            <a:r>
              <a:rPr lang="en-US" sz="1000" b="1" dirty="0">
                <a:latin typeface="Courier New"/>
                <a:cs typeface="Courier New"/>
                <a:sym typeface="Wingdings"/>
              </a:rPr>
              <a:t>2 1.0000   -        -     </a:t>
            </a:r>
          </a:p>
          <a:p>
            <a:pPr marL="0" indent="0">
              <a:buNone/>
            </a:pPr>
            <a:r>
              <a:rPr lang="en-US" sz="1000" b="1" dirty="0">
                <a:latin typeface="Courier New"/>
                <a:cs typeface="Courier New"/>
                <a:sym typeface="Wingdings"/>
              </a:rPr>
              <a:t>3 0.0013   0.0152   -     </a:t>
            </a:r>
          </a:p>
          <a:p>
            <a:pPr marL="0" indent="0">
              <a:buNone/>
            </a:pPr>
            <a:r>
              <a:rPr lang="en-US" sz="1000" b="1" dirty="0">
                <a:latin typeface="Courier New"/>
                <a:cs typeface="Courier New"/>
                <a:sym typeface="Wingdings"/>
              </a:rPr>
              <a:t>4 0.000006 0.000090 0.4482</a:t>
            </a:r>
          </a:p>
          <a:p>
            <a:pPr marL="0" indent="0">
              <a:buNone/>
            </a:pPr>
            <a:endParaRPr lang="en-US" sz="1000" b="1" dirty="0">
              <a:latin typeface="Courier New"/>
              <a:cs typeface="Courier New"/>
              <a:sym typeface="Wingdings"/>
            </a:endParaRPr>
          </a:p>
          <a:p>
            <a:pPr marL="0" indent="0">
              <a:buNone/>
            </a:pPr>
            <a:r>
              <a:rPr lang="en-US" sz="1000" b="1" dirty="0">
                <a:latin typeface="Courier New"/>
                <a:cs typeface="Courier New"/>
                <a:sym typeface="Wingdings"/>
              </a:rPr>
              <a:t>P value adjustment method: </a:t>
            </a:r>
            <a:r>
              <a:rPr lang="en-US" sz="1000" b="1" dirty="0" err="1">
                <a:latin typeface="Courier New"/>
                <a:cs typeface="Courier New"/>
                <a:sym typeface="Wingdings"/>
              </a:rPr>
              <a:t>bonferroni</a:t>
            </a:r>
            <a:r>
              <a:rPr lang="en-US" sz="1000" b="1" dirty="0">
                <a:latin typeface="Courier New"/>
                <a:cs typeface="Courier New"/>
                <a:sym typeface="Wingdings"/>
              </a:rPr>
              <a:t> </a:t>
            </a:r>
          </a:p>
          <a:p>
            <a:pPr marL="0" indent="0">
              <a:buNone/>
            </a:pPr>
            <a:r>
              <a:rPr lang="en-US" sz="1000" b="1" dirty="0">
                <a:solidFill>
                  <a:schemeClr val="accent1"/>
                </a:solidFill>
                <a:latin typeface="Courier New"/>
                <a:cs typeface="Courier New"/>
                <a:sym typeface="Wingdings"/>
              </a:rPr>
              <a:t># </a:t>
            </a:r>
            <a:r>
              <a:rPr lang="en-US" sz="1000" b="1" dirty="0">
                <a:solidFill>
                  <a:schemeClr val="accent1"/>
                </a:solidFill>
                <a:latin typeface="Courier New"/>
                <a:cs typeface="Courier New"/>
                <a:sym typeface="Wingdings"/>
              </a:rPr>
              <a:t>library(DTK</a:t>
            </a:r>
            <a:r>
              <a:rPr lang="en-US" sz="1000" b="1" dirty="0">
                <a:solidFill>
                  <a:schemeClr val="accent1"/>
                </a:solidFill>
                <a:latin typeface="Courier New"/>
                <a:cs typeface="Courier New"/>
                <a:sym typeface="Wingdings"/>
              </a:rPr>
              <a:t>) for </a:t>
            </a:r>
            <a:r>
              <a:rPr lang="en-US" sz="1000" b="1" dirty="0" err="1">
                <a:solidFill>
                  <a:schemeClr val="accent1"/>
                </a:solidFill>
                <a:latin typeface="Courier New"/>
                <a:cs typeface="Courier New"/>
                <a:sym typeface="Wingdings"/>
              </a:rPr>
              <a:t>Dunnett</a:t>
            </a:r>
            <a:r>
              <a:rPr lang="en-US" sz="1000" b="1" dirty="0">
                <a:solidFill>
                  <a:schemeClr val="accent1"/>
                </a:solidFill>
                <a:latin typeface="Courier New"/>
                <a:cs typeface="Courier New"/>
                <a:sym typeface="Wingdings"/>
              </a:rPr>
              <a:t> </a:t>
            </a:r>
            <a:r>
              <a:rPr lang="en-US" sz="1000" b="1" dirty="0">
                <a:solidFill>
                  <a:schemeClr val="accent1"/>
                </a:solidFill>
                <a:latin typeface="Courier New"/>
                <a:cs typeface="Courier New"/>
                <a:sym typeface="Wingdings"/>
              </a:rPr>
              <a:t>T3 (aka </a:t>
            </a:r>
            <a:r>
              <a:rPr lang="en-US" sz="1000" b="1" dirty="0" err="1">
                <a:solidFill>
                  <a:schemeClr val="accent1"/>
                </a:solidFill>
                <a:latin typeface="Courier New"/>
                <a:cs typeface="Courier New"/>
                <a:sym typeface="Wingdings"/>
              </a:rPr>
              <a:t>Dunnett</a:t>
            </a:r>
            <a:r>
              <a:rPr lang="en-US" sz="1000" b="1" dirty="0">
                <a:solidFill>
                  <a:schemeClr val="accent1"/>
                </a:solidFill>
                <a:latin typeface="Courier New"/>
                <a:cs typeface="Courier New"/>
                <a:sym typeface="Wingdings"/>
              </a:rPr>
              <a:t>-</a:t>
            </a:r>
            <a:r>
              <a:rPr lang="en-US" sz="1000" b="1" dirty="0" err="1">
                <a:solidFill>
                  <a:schemeClr val="accent1"/>
                </a:solidFill>
                <a:latin typeface="Courier New"/>
                <a:cs typeface="Courier New"/>
                <a:sym typeface="Wingdings"/>
              </a:rPr>
              <a:t>Tukey</a:t>
            </a:r>
            <a:r>
              <a:rPr lang="en-US" sz="1000" b="1" dirty="0">
                <a:solidFill>
                  <a:schemeClr val="accent1"/>
                </a:solidFill>
                <a:latin typeface="Courier New"/>
                <a:cs typeface="Courier New"/>
                <a:sym typeface="Wingdings"/>
              </a:rPr>
              <a:t>-Kramer)</a:t>
            </a:r>
            <a:endParaRPr lang="en-US" sz="1000" b="1" dirty="0">
              <a:solidFill>
                <a:schemeClr val="accent1"/>
              </a:solidFill>
              <a:latin typeface="Courier New"/>
              <a:cs typeface="Courier New"/>
              <a:sym typeface="Wingdings"/>
            </a:endParaRPr>
          </a:p>
          <a:p>
            <a:pPr marL="0" indent="0">
              <a:buNone/>
            </a:pPr>
            <a:r>
              <a:rPr lang="en-US" sz="1000" b="1" dirty="0" err="1">
                <a:solidFill>
                  <a:schemeClr val="accent1"/>
                </a:solidFill>
                <a:latin typeface="Courier New"/>
                <a:cs typeface="Courier New"/>
                <a:sym typeface="Wingdings"/>
              </a:rPr>
              <a:t>sticker_dtk</a:t>
            </a:r>
            <a:r>
              <a:rPr lang="en-US" sz="1000" b="1" dirty="0">
                <a:solidFill>
                  <a:schemeClr val="accent1"/>
                </a:solidFill>
                <a:latin typeface="Courier New"/>
                <a:cs typeface="Courier New"/>
                <a:sym typeface="Wingdings"/>
              </a:rPr>
              <a:t> </a:t>
            </a:r>
            <a:r>
              <a:rPr lang="en-US" sz="1000" b="1" dirty="0">
                <a:solidFill>
                  <a:schemeClr val="accent1"/>
                </a:solidFill>
                <a:latin typeface="Courier New"/>
                <a:cs typeface="Courier New"/>
                <a:sym typeface="Wingdings"/>
              </a:rPr>
              <a:t>&lt;- </a:t>
            </a:r>
            <a:r>
              <a:rPr lang="en-US" sz="1000" b="1" dirty="0" err="1">
                <a:solidFill>
                  <a:schemeClr val="accent1"/>
                </a:solidFill>
                <a:latin typeface="Courier New"/>
                <a:cs typeface="Courier New"/>
                <a:sym typeface="Wingdings"/>
              </a:rPr>
              <a:t>DTK.test</a:t>
            </a:r>
            <a:r>
              <a:rPr lang="en-US" sz="1000" b="1" dirty="0">
                <a:solidFill>
                  <a:schemeClr val="accent1"/>
                </a:solidFill>
                <a:latin typeface="Courier New"/>
                <a:cs typeface="Courier New"/>
                <a:sym typeface="Wingdings"/>
              </a:rPr>
              <a:t>(x = </a:t>
            </a:r>
            <a:r>
              <a:rPr lang="en-US" sz="1000" b="1" dirty="0" err="1">
                <a:solidFill>
                  <a:schemeClr val="accent1"/>
                </a:solidFill>
                <a:latin typeface="Courier New"/>
                <a:cs typeface="Courier New"/>
                <a:sym typeface="Wingdings"/>
              </a:rPr>
              <a:t>givers$prop_given</a:t>
            </a:r>
            <a:r>
              <a:rPr lang="en-US" sz="1000" b="1" dirty="0">
                <a:solidFill>
                  <a:schemeClr val="accent1"/>
                </a:solidFill>
                <a:latin typeface="Courier New"/>
                <a:cs typeface="Courier New"/>
                <a:sym typeface="Wingdings"/>
              </a:rPr>
              <a:t>, f = </a:t>
            </a:r>
            <a:r>
              <a:rPr lang="en-US" sz="1000" b="1" dirty="0" err="1">
                <a:solidFill>
                  <a:schemeClr val="accent1"/>
                </a:solidFill>
                <a:latin typeface="Courier New"/>
                <a:cs typeface="Courier New"/>
                <a:sym typeface="Wingdings"/>
              </a:rPr>
              <a:t>givers$age_group</a:t>
            </a:r>
            <a:r>
              <a:rPr lang="en-US" sz="1000" b="1" dirty="0">
                <a:solidFill>
                  <a:schemeClr val="accent1"/>
                </a:solidFill>
                <a:latin typeface="Courier New"/>
                <a:cs typeface="Courier New"/>
                <a:sym typeface="Wingdings"/>
              </a:rPr>
              <a:t>, a = 0.05)</a:t>
            </a:r>
          </a:p>
          <a:p>
            <a:pPr marL="0" indent="0">
              <a:buNone/>
            </a:pPr>
            <a:r>
              <a:rPr lang="en-US" sz="1000" b="1" dirty="0" err="1">
                <a:solidFill>
                  <a:schemeClr val="accent1"/>
                </a:solidFill>
                <a:latin typeface="Courier New"/>
                <a:cs typeface="Courier New"/>
                <a:sym typeface="Wingdings"/>
              </a:rPr>
              <a:t>sticker_dtk</a:t>
            </a:r>
            <a:endParaRPr lang="en-US" sz="1000" b="1" dirty="0">
              <a:solidFill>
                <a:schemeClr val="accent1"/>
              </a:solidFill>
              <a:latin typeface="Courier New"/>
              <a:cs typeface="Courier New"/>
              <a:sym typeface="Wingdings"/>
            </a:endParaRPr>
          </a:p>
          <a:p>
            <a:pPr marL="0" indent="0">
              <a:buNone/>
            </a:pPr>
            <a:r>
              <a:rPr lang="en-US" sz="1000" b="1" dirty="0">
                <a:latin typeface="Courier New"/>
                <a:cs typeface="Courier New"/>
                <a:sym typeface="Wingdings"/>
              </a:rPr>
              <a:t>[[1]]</a:t>
            </a:r>
          </a:p>
          <a:p>
            <a:pPr marL="0" indent="0">
              <a:buNone/>
            </a:pPr>
            <a:r>
              <a:rPr lang="en-US" sz="1000" b="1" dirty="0">
                <a:latin typeface="Courier New"/>
                <a:cs typeface="Courier New"/>
                <a:sym typeface="Wingdings"/>
              </a:rPr>
              <a:t>[1] </a:t>
            </a:r>
            <a:r>
              <a:rPr lang="en-US" sz="1000" b="1" dirty="0">
                <a:latin typeface="Courier New"/>
                <a:cs typeface="Courier New"/>
                <a:sym typeface="Wingdings"/>
              </a:rPr>
              <a:t>0.05</a:t>
            </a:r>
            <a:endParaRPr lang="en-US" sz="1000" b="1" dirty="0">
              <a:latin typeface="Courier New"/>
              <a:cs typeface="Courier New"/>
              <a:sym typeface="Wingdings"/>
            </a:endParaRPr>
          </a:p>
          <a:p>
            <a:pPr marL="0" indent="0">
              <a:buNone/>
            </a:pPr>
            <a:r>
              <a:rPr lang="en-US" sz="1000" b="1" dirty="0">
                <a:latin typeface="Courier New"/>
                <a:cs typeface="Courier New"/>
                <a:sym typeface="Wingdings"/>
              </a:rPr>
              <a:t>[[2]]</a:t>
            </a:r>
          </a:p>
          <a:p>
            <a:pPr marL="0" indent="0">
              <a:buNone/>
            </a:pPr>
            <a:r>
              <a:rPr lang="en-US" sz="1000" b="1" dirty="0">
                <a:latin typeface="Courier New"/>
                <a:cs typeface="Courier New"/>
                <a:sym typeface="Wingdings"/>
              </a:rPr>
              <a:t>          Diff    Lower CI  Upper CI</a:t>
            </a:r>
          </a:p>
          <a:p>
            <a:pPr marL="0" indent="0">
              <a:buNone/>
            </a:pPr>
            <a:r>
              <a:rPr lang="en-US" sz="1000" b="1" dirty="0">
                <a:latin typeface="Courier New"/>
                <a:cs typeface="Courier New"/>
                <a:sym typeface="Wingdings"/>
              </a:rPr>
              <a:t>2-1 0.02192130 -0.05883434 0.1026769</a:t>
            </a:r>
          </a:p>
          <a:p>
            <a:pPr marL="0" indent="0">
              <a:buNone/>
            </a:pPr>
            <a:r>
              <a:rPr lang="en-US" sz="1000" b="1" dirty="0">
                <a:latin typeface="Courier New"/>
                <a:cs typeface="Courier New"/>
                <a:sym typeface="Wingdings"/>
              </a:rPr>
              <a:t>3-1 0.11496192  0.03541347 0.1945104</a:t>
            </a:r>
          </a:p>
          <a:p>
            <a:pPr marL="0" indent="0">
              <a:buNone/>
            </a:pPr>
            <a:r>
              <a:rPr lang="en-US" sz="1000" b="1" dirty="0">
                <a:latin typeface="Courier New"/>
                <a:cs typeface="Courier New"/>
                <a:sym typeface="Wingdings"/>
              </a:rPr>
              <a:t>4-1 0.17575321  0.08602450 0.2654819</a:t>
            </a:r>
          </a:p>
          <a:p>
            <a:pPr marL="0" indent="0">
              <a:buNone/>
            </a:pPr>
            <a:r>
              <a:rPr lang="en-US" sz="1000" b="1" dirty="0">
                <a:latin typeface="Courier New"/>
                <a:cs typeface="Courier New"/>
                <a:sym typeface="Wingdings"/>
              </a:rPr>
              <a:t>3-2 0.09304062  0.01343253 0.1726487</a:t>
            </a:r>
          </a:p>
          <a:p>
            <a:pPr marL="0" indent="0">
              <a:buNone/>
            </a:pPr>
            <a:r>
              <a:rPr lang="en-US" sz="1000" b="1" dirty="0">
                <a:latin typeface="Courier New"/>
                <a:cs typeface="Courier New"/>
                <a:sym typeface="Wingdings"/>
              </a:rPr>
              <a:t>4-2 0.15383191  0.06405540 0.2436084</a:t>
            </a:r>
          </a:p>
          <a:p>
            <a:pPr marL="0" indent="0">
              <a:buNone/>
            </a:pPr>
            <a:r>
              <a:rPr lang="en-US" sz="1000" b="1" dirty="0">
                <a:latin typeface="Courier New"/>
                <a:cs typeface="Courier New"/>
                <a:sym typeface="Wingdings"/>
              </a:rPr>
              <a:t>4-3 0.06079129 -0.02829979 </a:t>
            </a:r>
            <a:r>
              <a:rPr lang="en-US" sz="1000" b="1" dirty="0">
                <a:latin typeface="Courier New"/>
                <a:cs typeface="Courier New"/>
                <a:sym typeface="Wingdings"/>
              </a:rPr>
              <a:t>0.1498824</a:t>
            </a:r>
            <a:endParaRPr lang="en-US" sz="1000" b="1" dirty="0">
              <a:latin typeface="Courier New"/>
              <a:cs typeface="Courier New"/>
              <a:sym typeface="Wingdings"/>
            </a:endParaRPr>
          </a:p>
          <a:p>
            <a:pPr marL="0" indent="0">
              <a:buNone/>
            </a:pPr>
            <a:r>
              <a:rPr lang="en-US" sz="1000" b="1" dirty="0" err="1">
                <a:solidFill>
                  <a:schemeClr val="accent1"/>
                </a:solidFill>
                <a:latin typeface="Courier New"/>
                <a:cs typeface="Courier New"/>
                <a:sym typeface="Wingdings"/>
              </a:rPr>
              <a:t>DTK.plot</a:t>
            </a:r>
            <a:r>
              <a:rPr lang="en-US" sz="1000" b="1" dirty="0">
                <a:solidFill>
                  <a:schemeClr val="accent1"/>
                </a:solidFill>
                <a:latin typeface="Courier New"/>
                <a:cs typeface="Courier New"/>
                <a:sym typeface="Wingdings"/>
              </a:rPr>
              <a:t>(</a:t>
            </a:r>
            <a:r>
              <a:rPr lang="en-US" sz="1000" b="1" dirty="0" err="1">
                <a:solidFill>
                  <a:schemeClr val="accent1"/>
                </a:solidFill>
                <a:latin typeface="Courier New"/>
                <a:cs typeface="Courier New"/>
                <a:sym typeface="Wingdings"/>
              </a:rPr>
              <a:t>sticker_dtk</a:t>
            </a:r>
            <a:r>
              <a:rPr lang="en-US" sz="1000" b="1" dirty="0">
                <a:solidFill>
                  <a:schemeClr val="accent1"/>
                </a:solidFill>
                <a:latin typeface="Courier New"/>
                <a:cs typeface="Courier New"/>
                <a:sym typeface="Wingdings"/>
              </a:rPr>
              <a:t>)Cannot </a:t>
            </a:r>
            <a:r>
              <a:rPr lang="en-US" sz="1000" b="1" dirty="0">
                <a:solidFill>
                  <a:schemeClr val="accent1"/>
                </a:solidFill>
                <a:latin typeface="Courier New"/>
                <a:cs typeface="Courier New"/>
                <a:sym typeface="Wingdings"/>
              </a:rPr>
              <a:t>use </a:t>
            </a:r>
            <a:r>
              <a:rPr lang="en-US" sz="1000" b="1" dirty="0" err="1">
                <a:solidFill>
                  <a:schemeClr val="accent1"/>
                </a:solidFill>
                <a:latin typeface="Courier New"/>
                <a:cs typeface="Courier New"/>
                <a:sym typeface="Wingdings"/>
              </a:rPr>
              <a:t>TukeyHSD</a:t>
            </a:r>
            <a:endParaRPr lang="en-US" sz="1000" b="1" dirty="0">
              <a:solidFill>
                <a:schemeClr val="accent1"/>
              </a:solidFill>
              <a:latin typeface="Courier New"/>
              <a:cs typeface="Courier New"/>
              <a:sym typeface="Wingdings"/>
            </a:endParaRPr>
          </a:p>
        </p:txBody>
      </p:sp>
      <p:pic>
        <p:nvPicPr>
          <p:cNvPr id="4" name="Picture 3"/>
          <p:cNvPicPr>
            <a:picLocks noChangeAspect="1"/>
          </p:cNvPicPr>
          <p:nvPr/>
        </p:nvPicPr>
        <p:blipFill>
          <a:blip r:embed="rId2"/>
          <a:stretch>
            <a:fillRect/>
          </a:stretch>
        </p:blipFill>
        <p:spPr>
          <a:xfrm>
            <a:off x="8534400" y="4809744"/>
            <a:ext cx="2133600" cy="2048256"/>
          </a:xfrm>
          <a:prstGeom prst="rect">
            <a:avLst/>
          </a:prstGeom>
        </p:spPr>
      </p:pic>
      <p:sp>
        <p:nvSpPr>
          <p:cNvPr id="5" name="Cloud Callout 4"/>
          <p:cNvSpPr/>
          <p:nvPr/>
        </p:nvSpPr>
        <p:spPr>
          <a:xfrm flipH="1">
            <a:off x="5384800" y="4152901"/>
            <a:ext cx="2785533" cy="2087034"/>
          </a:xfrm>
          <a:prstGeom prst="cloudCallout">
            <a:avLst>
              <a:gd name="adj1" fmla="val -67071"/>
              <a:gd name="adj2" fmla="val 2358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err="1">
                <a:solidFill>
                  <a:prstClr val="black"/>
                </a:solidFill>
                <a:latin typeface="Lobster Two"/>
                <a:cs typeface="Lobster Two"/>
              </a:rPr>
              <a:t>TukeyHSD</a:t>
            </a:r>
            <a:r>
              <a:rPr lang="en-US" dirty="0">
                <a:solidFill>
                  <a:prstClr val="black"/>
                </a:solidFill>
                <a:latin typeface="Lobster Two"/>
                <a:cs typeface="Lobster Two"/>
              </a:rPr>
              <a:t> assumes variances equal, so can’t use when variances are unequal</a:t>
            </a:r>
            <a:endParaRPr lang="en-US" dirty="0">
              <a:solidFill>
                <a:prstClr val="black"/>
              </a:solidFill>
              <a:latin typeface="Lobster Two"/>
              <a:cs typeface="Lobster Two"/>
            </a:endParaRPr>
          </a:p>
        </p:txBody>
      </p:sp>
    </p:spTree>
    <p:extLst>
      <p:ext uri="{BB962C8B-B14F-4D97-AF65-F5344CB8AC3E}">
        <p14:creationId xmlns:p14="http://schemas.microsoft.com/office/powerpoint/2010/main" val="4091599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Being sticker rich</a:t>
            </a:r>
            <a:endParaRPr lang="en-US" dirty="0"/>
          </a:p>
        </p:txBody>
      </p:sp>
      <p:sp>
        <p:nvSpPr>
          <p:cNvPr id="5" name="Content Placeholder 4"/>
          <p:cNvSpPr>
            <a:spLocks noGrp="1"/>
          </p:cNvSpPr>
          <p:nvPr>
            <p:ph idx="1"/>
          </p:nvPr>
        </p:nvSpPr>
        <p:spPr/>
        <p:txBody>
          <a:bodyPr/>
          <a:lstStyle/>
          <a:p>
            <a:r>
              <a:rPr lang="en-US" dirty="0"/>
              <a:t>Children (ages 3–11) received a small (</a:t>
            </a:r>
            <a:r>
              <a:rPr lang="en-US" dirty="0" smtClean="0"/>
              <a:t>12, “sticker poor”) </a:t>
            </a:r>
            <a:r>
              <a:rPr lang="en-US" dirty="0"/>
              <a:t>or large (</a:t>
            </a:r>
            <a:r>
              <a:rPr lang="en-US" dirty="0" smtClean="0"/>
              <a:t>30, “sticker rich”) </a:t>
            </a:r>
            <a:r>
              <a:rPr lang="en-US" dirty="0"/>
              <a:t>number of stickers, and were then given the opportunity to share their windfall with either one or multiple anonymous recipients (Dictator Game). </a:t>
            </a:r>
          </a:p>
          <a:p>
            <a:r>
              <a:rPr lang="en-US" dirty="0"/>
              <a:t>Do the number of available resources and/or the number of potential recipients alter the likelihood of a child donating and/or the amount they donate? </a:t>
            </a:r>
          </a:p>
          <a:p>
            <a:endParaRPr lang="en-US" dirty="0"/>
          </a:p>
        </p:txBody>
      </p:sp>
      <p:pic>
        <p:nvPicPr>
          <p:cNvPr id="6" name="Picture 5"/>
          <p:cNvPicPr>
            <a:picLocks noChangeAspect="1"/>
          </p:cNvPicPr>
          <p:nvPr/>
        </p:nvPicPr>
        <p:blipFill>
          <a:blip r:embed="rId2"/>
          <a:stretch>
            <a:fillRect/>
          </a:stretch>
        </p:blipFill>
        <p:spPr>
          <a:xfrm>
            <a:off x="8534400" y="4809744"/>
            <a:ext cx="2133600" cy="2048256"/>
          </a:xfrm>
          <a:prstGeom prst="rect">
            <a:avLst/>
          </a:prstGeom>
        </p:spPr>
      </p:pic>
    </p:spTree>
    <p:extLst>
      <p:ext uri="{BB962C8B-B14F-4D97-AF65-F5344CB8AC3E}">
        <p14:creationId xmlns:p14="http://schemas.microsoft.com/office/powerpoint/2010/main" val="974881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“Givers” only analyzed</a:t>
            </a:r>
          </a:p>
          <a:p>
            <a:r>
              <a:rPr lang="en-US" i="1" dirty="0" smtClean="0"/>
              <a:t>“A univariate </a:t>
            </a:r>
            <a:r>
              <a:rPr lang="en-US" i="1" dirty="0" smtClean="0">
                <a:solidFill>
                  <a:schemeClr val="accent3">
                    <a:lumMod val="75000"/>
                  </a:schemeClr>
                </a:solidFill>
                <a:latin typeface="Lobster Two"/>
                <a:cs typeface="Lobster Two"/>
              </a:rPr>
              <a:t>[read: one response/outcome variable]</a:t>
            </a:r>
            <a:r>
              <a:rPr lang="en-US" i="1" dirty="0" smtClean="0"/>
              <a:t> </a:t>
            </a:r>
            <a:r>
              <a:rPr lang="en-US" i="1" dirty="0"/>
              <a:t>ANOVA was conducted investigating the impact of the between-subjects </a:t>
            </a:r>
            <a:r>
              <a:rPr lang="en-US" i="1" dirty="0" smtClean="0"/>
              <a:t>factors </a:t>
            </a:r>
            <a:r>
              <a:rPr lang="en-US" i="1" dirty="0">
                <a:solidFill>
                  <a:schemeClr val="accent3">
                    <a:lumMod val="75000"/>
                  </a:schemeClr>
                </a:solidFill>
                <a:latin typeface="Lobster Two"/>
                <a:cs typeface="Lobster Two"/>
              </a:rPr>
              <a:t>[read: </a:t>
            </a:r>
            <a:r>
              <a:rPr lang="en-US" i="1" dirty="0" smtClean="0">
                <a:solidFill>
                  <a:schemeClr val="accent3">
                    <a:lumMod val="75000"/>
                  </a:schemeClr>
                </a:solidFill>
                <a:latin typeface="Lobster Two"/>
                <a:cs typeface="Lobster Two"/>
              </a:rPr>
              <a:t>all levels of factors are measured from independent samples]</a:t>
            </a:r>
            <a:r>
              <a:rPr lang="en-US" i="1" dirty="0" smtClean="0"/>
              <a:t> </a:t>
            </a:r>
            <a:r>
              <a:rPr lang="en-US" i="1" dirty="0"/>
              <a:t>of age (4: 3–4 years, 5–6 years, 7–8 years, 9–11 years), number of resources (2: 12 or 30 stickers), number of recipients (2: 1 or 2 anonymous recipients), and gender (2: female, male) on the proportion of resources shared</a:t>
            </a:r>
            <a:r>
              <a:rPr lang="en-US" i="1" dirty="0" smtClean="0"/>
              <a:t>.”</a:t>
            </a:r>
          </a:p>
          <a:p>
            <a:endParaRPr lang="en-US" dirty="0"/>
          </a:p>
        </p:txBody>
      </p:sp>
      <p:pic>
        <p:nvPicPr>
          <p:cNvPr id="4" name="Picture 3"/>
          <p:cNvPicPr>
            <a:picLocks noChangeAspect="1"/>
          </p:cNvPicPr>
          <p:nvPr/>
        </p:nvPicPr>
        <p:blipFill>
          <a:blip r:embed="rId2"/>
          <a:stretch>
            <a:fillRect/>
          </a:stretch>
        </p:blipFill>
        <p:spPr>
          <a:xfrm>
            <a:off x="8534400" y="4809744"/>
            <a:ext cx="2133600" cy="2048256"/>
          </a:xfrm>
          <a:prstGeom prst="rect">
            <a:avLst/>
          </a:prstGeom>
        </p:spPr>
      </p:pic>
    </p:spTree>
    <p:extLst>
      <p:ext uri="{BB962C8B-B14F-4D97-AF65-F5344CB8AC3E}">
        <p14:creationId xmlns:p14="http://schemas.microsoft.com/office/powerpoint/2010/main" val="2502617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ocus on one factor first…</a:t>
            </a:r>
            <a:endParaRPr lang="en-US" dirty="0"/>
          </a:p>
        </p:txBody>
      </p:sp>
      <p:sp>
        <p:nvSpPr>
          <p:cNvPr id="3" name="Content Placeholder 2"/>
          <p:cNvSpPr>
            <a:spLocks noGrp="1"/>
          </p:cNvSpPr>
          <p:nvPr>
            <p:ph idx="1"/>
          </p:nvPr>
        </p:nvSpPr>
        <p:spPr/>
        <p:txBody>
          <a:bodyPr/>
          <a:lstStyle/>
          <a:p>
            <a:r>
              <a:rPr lang="en-US" dirty="0"/>
              <a:t>O</a:t>
            </a:r>
            <a:r>
              <a:rPr lang="en-US" dirty="0" smtClean="0"/>
              <a:t>ne-way ANOVA</a:t>
            </a:r>
          </a:p>
          <a:p>
            <a:pPr lvl="1"/>
            <a:r>
              <a:rPr lang="en-US" dirty="0" smtClean="0"/>
              <a:t>Really only needed if &gt; 2 levels for our one factor </a:t>
            </a:r>
            <a:r>
              <a:rPr lang="en-US" i="1" dirty="0" smtClean="0"/>
              <a:t>(what if = 2 levels?)</a:t>
            </a:r>
          </a:p>
          <a:p>
            <a:r>
              <a:rPr lang="en-US" dirty="0" smtClean="0"/>
              <a:t>Age group (4 levels)</a:t>
            </a:r>
          </a:p>
          <a:p>
            <a:pPr lvl="1"/>
            <a:r>
              <a:rPr lang="en-US" dirty="0" smtClean="0"/>
              <a:t>3</a:t>
            </a:r>
            <a:r>
              <a:rPr lang="en-US" dirty="0"/>
              <a:t>–4 years, </a:t>
            </a:r>
            <a:endParaRPr lang="en-US" dirty="0" smtClean="0"/>
          </a:p>
          <a:p>
            <a:pPr lvl="1"/>
            <a:r>
              <a:rPr lang="en-US" dirty="0" smtClean="0"/>
              <a:t>5</a:t>
            </a:r>
            <a:r>
              <a:rPr lang="en-US" dirty="0"/>
              <a:t>–6 years, </a:t>
            </a:r>
            <a:endParaRPr lang="en-US" dirty="0" smtClean="0"/>
          </a:p>
          <a:p>
            <a:pPr lvl="1"/>
            <a:r>
              <a:rPr lang="en-US" dirty="0" smtClean="0"/>
              <a:t>7</a:t>
            </a:r>
            <a:r>
              <a:rPr lang="en-US" dirty="0"/>
              <a:t>–8 years, </a:t>
            </a:r>
            <a:endParaRPr lang="en-US" dirty="0" smtClean="0"/>
          </a:p>
          <a:p>
            <a:pPr lvl="1"/>
            <a:r>
              <a:rPr lang="en-US" dirty="0" smtClean="0"/>
              <a:t>9</a:t>
            </a:r>
            <a:r>
              <a:rPr lang="en-US" dirty="0"/>
              <a:t>–11 </a:t>
            </a:r>
            <a:r>
              <a:rPr lang="en-US" dirty="0" smtClean="0"/>
              <a:t>years</a:t>
            </a:r>
          </a:p>
          <a:p>
            <a:endParaRPr lang="en-US" dirty="0"/>
          </a:p>
        </p:txBody>
      </p:sp>
      <p:pic>
        <p:nvPicPr>
          <p:cNvPr id="4" name="Picture 3"/>
          <p:cNvPicPr>
            <a:picLocks noChangeAspect="1"/>
          </p:cNvPicPr>
          <p:nvPr/>
        </p:nvPicPr>
        <p:blipFill>
          <a:blip r:embed="rId2"/>
          <a:stretch>
            <a:fillRect/>
          </a:stretch>
        </p:blipFill>
        <p:spPr>
          <a:xfrm>
            <a:off x="8534400" y="4809744"/>
            <a:ext cx="2133600" cy="2048256"/>
          </a:xfrm>
          <a:prstGeom prst="rect">
            <a:avLst/>
          </a:prstGeom>
        </p:spPr>
      </p:pic>
    </p:spTree>
    <p:extLst>
      <p:ext uri="{BB962C8B-B14F-4D97-AF65-F5344CB8AC3E}">
        <p14:creationId xmlns:p14="http://schemas.microsoft.com/office/powerpoint/2010/main" val="969568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named-chunk-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Tree>
    <p:extLst>
      <p:ext uri="{BB962C8B-B14F-4D97-AF65-F5344CB8AC3E}">
        <p14:creationId xmlns:p14="http://schemas.microsoft.com/office/powerpoint/2010/main" val="23730157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Font 1">
      <a:majorFont>
        <a:latin typeface="Bebas Neue"/>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ller"/>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4073</Words>
  <Application>Microsoft Office PowerPoint</Application>
  <PresentationFormat>Widescreen</PresentationFormat>
  <Paragraphs>674</Paragraphs>
  <Slides>57</Slides>
  <Notes>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9" baseType="lpstr">
      <vt:lpstr>ＭＳ Ｐゴシック</vt:lpstr>
      <vt:lpstr>Aller</vt:lpstr>
      <vt:lpstr>Arial</vt:lpstr>
      <vt:lpstr>Calibri</vt:lpstr>
      <vt:lpstr>Courier New</vt:lpstr>
      <vt:lpstr>Gill Sans</vt:lpstr>
      <vt:lpstr>Lato</vt:lpstr>
      <vt:lpstr>Lobster Two</vt:lpstr>
      <vt:lpstr>Noto Serif</vt:lpstr>
      <vt:lpstr>Wingdings</vt:lpstr>
      <vt:lpstr>Clarity</vt:lpstr>
      <vt:lpstr>Equation</vt:lpstr>
      <vt:lpstr>Class 15: Analysis of Variance II</vt:lpstr>
      <vt:lpstr>PowerPoint Presentation</vt:lpstr>
      <vt:lpstr>PowerPoint Presentation</vt:lpstr>
      <vt:lpstr>ANOVA: when and why</vt:lpstr>
      <vt:lpstr>PowerPoint Presentation</vt:lpstr>
      <vt:lpstr>Being sticker rich</vt:lpstr>
      <vt:lpstr>Approach</vt:lpstr>
      <vt:lpstr>Focus on one factor first…</vt:lpstr>
      <vt:lpstr>PowerPoint Presentation</vt:lpstr>
      <vt:lpstr>Let’s start with garden variety linear regression</vt:lpstr>
      <vt:lpstr>PowerPoint Presentation</vt:lpstr>
      <vt:lpstr>PowerPoint Presentation</vt:lpstr>
      <vt:lpstr>Omnibus ANOVA in R</vt:lpstr>
      <vt:lpstr>aov versus anova in R</vt:lpstr>
      <vt:lpstr>What are the ANOVA assumptions?</vt:lpstr>
      <vt:lpstr>ANOVA assumptions</vt:lpstr>
      <vt:lpstr>Checking ANOVA assumptions</vt:lpstr>
      <vt:lpstr>PowerPoint Presentation</vt:lpstr>
      <vt:lpstr>PowerPoint Presentation</vt:lpstr>
      <vt:lpstr>Unequal variances, one-way</vt:lpstr>
      <vt:lpstr>Casella &amp; Berger (2001)</vt:lpstr>
      <vt:lpstr>Why do contrasts?</vt:lpstr>
      <vt:lpstr>How?</vt:lpstr>
      <vt:lpstr>Planned Contrasts</vt:lpstr>
      <vt:lpstr>Contrasts</vt:lpstr>
      <vt:lpstr>For example:</vt:lpstr>
      <vt:lpstr>PowerPoint Presentation</vt:lpstr>
      <vt:lpstr>What is a contrast matrix?</vt:lpstr>
      <vt:lpstr>Contrast matrices in R</vt:lpstr>
      <vt:lpstr>Linear regression with dummy coding</vt:lpstr>
      <vt:lpstr>Contrast matrices in R</vt:lpstr>
      <vt:lpstr>Linear regression with simple coding</vt:lpstr>
      <vt:lpstr>Linear regression with deviation coding</vt:lpstr>
      <vt:lpstr>PowerPoint Presentation</vt:lpstr>
      <vt:lpstr>PowerPoint Presentation</vt:lpstr>
      <vt:lpstr>Why am I boring all of you with this?</vt:lpstr>
      <vt:lpstr>Multiple comparisons</vt:lpstr>
      <vt:lpstr>Multiple comparison procedures</vt:lpstr>
      <vt:lpstr>The “Big 3” MCPs</vt:lpstr>
      <vt:lpstr>Planned contrasts</vt:lpstr>
      <vt:lpstr>Bonferroni</vt:lpstr>
      <vt:lpstr>Holm: Method of Closure</vt:lpstr>
      <vt:lpstr>Holm: Method of Closure</vt:lpstr>
      <vt:lpstr>Hochberg: False Discovery Rate</vt:lpstr>
      <vt:lpstr>Scheffé</vt:lpstr>
      <vt:lpstr>Scheffé</vt:lpstr>
      <vt:lpstr>Tukey HSD</vt:lpstr>
      <vt:lpstr>Tukey HSD</vt:lpstr>
      <vt:lpstr>Tukey HSD</vt:lpstr>
      <vt:lpstr>Tukey HSD procedure</vt:lpstr>
      <vt:lpstr>Planned contrasts</vt:lpstr>
      <vt:lpstr>False positive rate</vt:lpstr>
      <vt:lpstr>Family-wise error rate: P(≥ 1 false positive )</vt:lpstr>
      <vt:lpstr>Power: probability of true positive</vt:lpstr>
      <vt:lpstr>False discovery rate: E(# false pos / # discoveries) </vt:lpstr>
      <vt:lpstr>Contrasts when variances are equal </vt:lpstr>
      <vt:lpstr>Contrasts when variances are unequal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15: Analysis of Variance II</dc:title>
  <dc:creator>Rebecca Lunsford</dc:creator>
  <cp:lastModifiedBy>Rebecca Lunsford</cp:lastModifiedBy>
  <cp:revision>1</cp:revision>
  <dcterms:created xsi:type="dcterms:W3CDTF">2018-09-20T00:25:06Z</dcterms:created>
  <dcterms:modified xsi:type="dcterms:W3CDTF">2018-09-20T00:26:12Z</dcterms:modified>
</cp:coreProperties>
</file>