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4"/>
  </p:notesMasterIdLst>
  <p:handoutMasterIdLst>
    <p:handoutMasterId r:id="rId85"/>
  </p:handoutMasterIdLst>
  <p:sldIdLst>
    <p:sldId id="262" r:id="rId2"/>
    <p:sldId id="416" r:id="rId3"/>
    <p:sldId id="1155" r:id="rId4"/>
    <p:sldId id="1211" r:id="rId5"/>
    <p:sldId id="1124" r:id="rId6"/>
    <p:sldId id="1130" r:id="rId7"/>
    <p:sldId id="1132" r:id="rId8"/>
    <p:sldId id="1131" r:id="rId9"/>
    <p:sldId id="1154" r:id="rId10"/>
    <p:sldId id="1133" r:id="rId11"/>
    <p:sldId id="1175" r:id="rId12"/>
    <p:sldId id="1134" r:id="rId13"/>
    <p:sldId id="1136" r:id="rId14"/>
    <p:sldId id="1137" r:id="rId15"/>
    <p:sldId id="1138" r:id="rId16"/>
    <p:sldId id="1107" r:id="rId17"/>
    <p:sldId id="1139" r:id="rId18"/>
    <p:sldId id="1140" r:id="rId19"/>
    <p:sldId id="1142" r:id="rId20"/>
    <p:sldId id="1141" r:id="rId21"/>
    <p:sldId id="1143" r:id="rId22"/>
    <p:sldId id="1162" r:id="rId23"/>
    <p:sldId id="1161" r:id="rId24"/>
    <p:sldId id="1163" r:id="rId25"/>
    <p:sldId id="1058" r:id="rId26"/>
    <p:sldId id="1164" r:id="rId27"/>
    <p:sldId id="1165" r:id="rId28"/>
    <p:sldId id="1166" r:id="rId29"/>
    <p:sldId id="1186" r:id="rId30"/>
    <p:sldId id="1187" r:id="rId31"/>
    <p:sldId id="1188" r:id="rId32"/>
    <p:sldId id="1167" r:id="rId33"/>
    <p:sldId id="1061" r:id="rId34"/>
    <p:sldId id="1062" r:id="rId35"/>
    <p:sldId id="1063" r:id="rId36"/>
    <p:sldId id="1064" r:id="rId37"/>
    <p:sldId id="1065" r:id="rId38"/>
    <p:sldId id="1067" r:id="rId39"/>
    <p:sldId id="1068" r:id="rId40"/>
    <p:sldId id="1084" r:id="rId41"/>
    <p:sldId id="1086" r:id="rId42"/>
    <p:sldId id="1069" r:id="rId43"/>
    <p:sldId id="1070" r:id="rId44"/>
    <p:sldId id="1071" r:id="rId45"/>
    <p:sldId id="1072" r:id="rId46"/>
    <p:sldId id="1073" r:id="rId47"/>
    <p:sldId id="1074" r:id="rId48"/>
    <p:sldId id="1075" r:id="rId49"/>
    <p:sldId id="1085" r:id="rId50"/>
    <p:sldId id="1087" r:id="rId51"/>
    <p:sldId id="1076" r:id="rId52"/>
    <p:sldId id="1077" r:id="rId53"/>
    <p:sldId id="1078" r:id="rId54"/>
    <p:sldId id="1091" r:id="rId55"/>
    <p:sldId id="2241" r:id="rId56"/>
    <p:sldId id="1082" r:id="rId57"/>
    <p:sldId id="1079" r:id="rId58"/>
    <p:sldId id="1210" r:id="rId59"/>
    <p:sldId id="1156" r:id="rId60"/>
    <p:sldId id="1113" r:id="rId61"/>
    <p:sldId id="1088" r:id="rId62"/>
    <p:sldId id="1110" r:id="rId63"/>
    <p:sldId id="1108" r:id="rId64"/>
    <p:sldId id="1109" r:id="rId65"/>
    <p:sldId id="1111" r:id="rId66"/>
    <p:sldId id="1114" r:id="rId67"/>
    <p:sldId id="1089" r:id="rId68"/>
    <p:sldId id="1093" r:id="rId69"/>
    <p:sldId id="1101" r:id="rId70"/>
    <p:sldId id="1090" r:id="rId71"/>
    <p:sldId id="1096" r:id="rId72"/>
    <p:sldId id="1046" r:id="rId73"/>
    <p:sldId id="1102" r:id="rId74"/>
    <p:sldId id="1104" r:id="rId75"/>
    <p:sldId id="1192" r:id="rId76"/>
    <p:sldId id="1193" r:id="rId77"/>
    <p:sldId id="1194" r:id="rId78"/>
    <p:sldId id="1103" r:id="rId79"/>
    <p:sldId id="1105" r:id="rId80"/>
    <p:sldId id="1112" r:id="rId81"/>
    <p:sldId id="1157" r:id="rId82"/>
    <p:sldId id="1106"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416"/>
            <p14:sldId id="1155"/>
            <p14:sldId id="1211"/>
            <p14:sldId id="1124"/>
            <p14:sldId id="1130"/>
            <p14:sldId id="1132"/>
            <p14:sldId id="1131"/>
            <p14:sldId id="1154"/>
            <p14:sldId id="1133"/>
            <p14:sldId id="1175"/>
            <p14:sldId id="1134"/>
            <p14:sldId id="1136"/>
            <p14:sldId id="1137"/>
            <p14:sldId id="1138"/>
            <p14:sldId id="1107"/>
            <p14:sldId id="1139"/>
            <p14:sldId id="1140"/>
            <p14:sldId id="1142"/>
            <p14:sldId id="1141"/>
            <p14:sldId id="1143"/>
            <p14:sldId id="1162"/>
            <p14:sldId id="1161"/>
            <p14:sldId id="1163"/>
            <p14:sldId id="1058"/>
            <p14:sldId id="1164"/>
            <p14:sldId id="1165"/>
            <p14:sldId id="1166"/>
            <p14:sldId id="1186"/>
            <p14:sldId id="1187"/>
            <p14:sldId id="1188"/>
            <p14:sldId id="1167"/>
            <p14:sldId id="1061"/>
            <p14:sldId id="1062"/>
            <p14:sldId id="1063"/>
            <p14:sldId id="1064"/>
            <p14:sldId id="1065"/>
            <p14:sldId id="1067"/>
            <p14:sldId id="1068"/>
            <p14:sldId id="1084"/>
            <p14:sldId id="1086"/>
            <p14:sldId id="1069"/>
            <p14:sldId id="1070"/>
            <p14:sldId id="1071"/>
            <p14:sldId id="1072"/>
            <p14:sldId id="1073"/>
            <p14:sldId id="1074"/>
            <p14:sldId id="1075"/>
            <p14:sldId id="1085"/>
            <p14:sldId id="1087"/>
            <p14:sldId id="1076"/>
            <p14:sldId id="1077"/>
            <p14:sldId id="1078"/>
            <p14:sldId id="1091"/>
            <p14:sldId id="2241"/>
            <p14:sldId id="1082"/>
            <p14:sldId id="1079"/>
            <p14:sldId id="1210"/>
            <p14:sldId id="1156"/>
            <p14:sldId id="1113"/>
            <p14:sldId id="1088"/>
            <p14:sldId id="1110"/>
            <p14:sldId id="1108"/>
            <p14:sldId id="1109"/>
            <p14:sldId id="1111"/>
            <p14:sldId id="1114"/>
            <p14:sldId id="1089"/>
            <p14:sldId id="1093"/>
            <p14:sldId id="1101"/>
            <p14:sldId id="1090"/>
            <p14:sldId id="1096"/>
            <p14:sldId id="1046"/>
            <p14:sldId id="1102"/>
            <p14:sldId id="1104"/>
            <p14:sldId id="1192"/>
            <p14:sldId id="1193"/>
            <p14:sldId id="1194"/>
            <p14:sldId id="1103"/>
            <p14:sldId id="1105"/>
            <p14:sldId id="1112"/>
            <p14:sldId id="1157"/>
            <p14:sldId id="11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39" autoAdjust="0"/>
    <p:restoredTop sz="93304" autoAdjust="0"/>
  </p:normalViewPr>
  <p:slideViewPr>
    <p:cSldViewPr snapToGrid="0" snapToObjects="1">
      <p:cViewPr varScale="1">
        <p:scale>
          <a:sx n="87" d="100"/>
          <a:sy n="87" d="100"/>
        </p:scale>
        <p:origin x="996" y="90"/>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10/29/2018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3.5 (same as expected</a:t>
            </a:r>
            <a:r>
              <a:rPr lang="en-US" baseline="0" dirty="0" smtClean="0"/>
              <a:t> value for number of pips with 1 die!)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42</a:t>
            </a:fld>
            <a:endParaRPr lang="en-US"/>
          </a:p>
        </p:txBody>
      </p:sp>
    </p:spTree>
    <p:extLst>
      <p:ext uri="{BB962C8B-B14F-4D97-AF65-F5344CB8AC3E}">
        <p14:creationId xmlns:p14="http://schemas.microsoft.com/office/powerpoint/2010/main" val="1488568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68</a:t>
            </a:fld>
            <a:endParaRPr lang="en-US"/>
          </a:p>
        </p:txBody>
      </p:sp>
    </p:spTree>
    <p:extLst>
      <p:ext uri="{BB962C8B-B14F-4D97-AF65-F5344CB8AC3E}">
        <p14:creationId xmlns:p14="http://schemas.microsoft.com/office/powerpoint/2010/main" val="2810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October 29,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October 29,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October 29,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October 29,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October 29,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October 29,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Monday, October 29,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6.emf"/><Relationship Id="rId1" Type="http://schemas.openxmlformats.org/officeDocument/2006/relationships/slideLayout" Target="../slideLayouts/slideLayout5.xml"/><Relationship Id="rId4" Type="http://schemas.openxmlformats.org/officeDocument/2006/relationships/image" Target="../media/image37.emf"/></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tats.stackexchange.com/questions/101274/how-to-interpret-a-qq-plot" TargetMode="External"/><Relationship Id="rId2" Type="http://schemas.openxmlformats.org/officeDocument/2006/relationships/hyperlink" Target="https://xiongge.shinyapps.io/QQplot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7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530/630: CM </a:t>
            </a:r>
            <a:r>
              <a:rPr lang="en-US" dirty="0" smtClean="0"/>
              <a:t>4.1</a:t>
            </a:r>
            <a:endParaRPr lang="en-US" dirty="0"/>
          </a:p>
        </p:txBody>
      </p:sp>
      <p:sp>
        <p:nvSpPr>
          <p:cNvPr id="3" name="Subtitle 2"/>
          <p:cNvSpPr>
            <a:spLocks noGrp="1"/>
          </p:cNvSpPr>
          <p:nvPr>
            <p:ph type="subTitle" idx="1"/>
          </p:nvPr>
        </p:nvSpPr>
        <p:spPr/>
        <p:txBody>
          <a:bodyPr/>
          <a:lstStyle/>
          <a:p>
            <a:r>
              <a:rPr lang="en-US" dirty="0"/>
              <a:t>Sampling distributions</a:t>
            </a:r>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636010" y="5347592"/>
            <a:ext cx="2800350" cy="1281808"/>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74255"/>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2820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36343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51389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63238"/>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8" y="4576807"/>
            <a:ext cx="1285241"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6"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2833436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270536"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1905918" y="5422900"/>
            <a:ext cx="5015582" cy="145513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4047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56500" y="5422900"/>
            <a:ext cx="1604527" cy="1604527"/>
          </a:xfrm>
          <a:prstGeom prst="rect">
            <a:avLst/>
          </a:prstGeom>
        </p:spPr>
      </p:pic>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all marginal densities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6" name="Picture 5"/>
          <p:cNvPicPr>
            <a:picLocks noChangeAspect="1"/>
          </p:cNvPicPr>
          <p:nvPr/>
        </p:nvPicPr>
        <p:blipFill>
          <a:blip r:embed="rId3"/>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1123985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Summarizing observed values of an </a:t>
            </a:r>
            <a:r>
              <a:rPr lang="en-US" dirty="0" err="1" smtClean="0"/>
              <a:t>rv</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dirty="0" smtClean="0">
                <a:solidFill>
                  <a:schemeClr val="tx1"/>
                </a:solidFill>
                <a:latin typeface="Gill Sans"/>
                <a:cs typeface="Gill Sans"/>
              </a:rPr>
              <a:t>After the sample </a:t>
            </a:r>
            <a:r>
              <a:rPr lang="en-US" i="1" dirty="0" smtClean="0">
                <a:solidFill>
                  <a:schemeClr val="tx1"/>
                </a:solidFill>
                <a:latin typeface="Gill Sans"/>
                <a:cs typeface="Gill Sans"/>
              </a:rPr>
              <a:t>X</a:t>
            </a:r>
            <a:r>
              <a:rPr lang="en-US" i="1" baseline="-25000" dirty="0" smtClean="0">
                <a:solidFill>
                  <a:schemeClr val="tx1"/>
                </a:solidFill>
                <a:latin typeface="Gill Sans"/>
                <a:cs typeface="Gill Sans"/>
              </a:rPr>
              <a:t>1</a:t>
            </a:r>
            <a:r>
              <a:rPr lang="en-US" i="1" dirty="0">
                <a:solidFill>
                  <a:schemeClr val="tx1"/>
                </a:solidFill>
                <a:latin typeface="Gill Sans"/>
                <a:cs typeface="Gill Sans"/>
              </a:rPr>
              <a:t>, X</a:t>
            </a:r>
            <a:r>
              <a:rPr lang="en-US" i="1" baseline="-25000" dirty="0">
                <a:solidFill>
                  <a:schemeClr val="tx1"/>
                </a:solidFill>
                <a:latin typeface="Gill Sans"/>
                <a:cs typeface="Gill Sans"/>
              </a:rPr>
              <a:t>2</a:t>
            </a:r>
            <a:r>
              <a:rPr lang="en-US" i="1" dirty="0">
                <a:solidFill>
                  <a:schemeClr val="tx1"/>
                </a:solidFill>
                <a:latin typeface="Gill Sans"/>
                <a:cs typeface="Gill Sans"/>
              </a:rPr>
              <a:t>, …</a:t>
            </a:r>
            <a:r>
              <a:rPr lang="en-US" i="1" dirty="0" err="1">
                <a:solidFill>
                  <a:schemeClr val="tx1"/>
                </a:solidFill>
                <a:latin typeface="Gill Sans"/>
                <a:cs typeface="Gill Sans"/>
              </a:rPr>
              <a:t>X</a:t>
            </a:r>
            <a:r>
              <a:rPr lang="en-US" i="1" baseline="-25000" dirty="0" err="1">
                <a:solidFill>
                  <a:schemeClr val="tx1"/>
                </a:solidFill>
                <a:latin typeface="Gill Sans"/>
                <a:cs typeface="Gill Sans"/>
              </a:rPr>
              <a:t>n</a:t>
            </a:r>
            <a:r>
              <a:rPr lang="en-US" baseline="-25000" dirty="0">
                <a:solidFill>
                  <a:schemeClr val="tx1"/>
                </a:solidFill>
                <a:latin typeface="Gill Sans"/>
                <a:cs typeface="Gill Sans"/>
              </a:rPr>
              <a:t> </a:t>
            </a:r>
            <a:r>
              <a:rPr lang="en-US" dirty="0">
                <a:solidFill>
                  <a:schemeClr val="tx1"/>
                </a:solidFill>
                <a:latin typeface="Gill Sans"/>
                <a:cs typeface="Gill Sans"/>
              </a:rPr>
              <a:t> </a:t>
            </a:r>
            <a:r>
              <a:rPr lang="en-US" dirty="0" smtClean="0">
                <a:solidFill>
                  <a:schemeClr val="tx1"/>
                </a:solidFill>
                <a:latin typeface="Gill Sans"/>
                <a:cs typeface="Gill Sans"/>
              </a:rPr>
              <a:t>is drawn, we usually want to create some summary of the </a:t>
            </a:r>
            <a:r>
              <a:rPr lang="en-US" i="1" dirty="0" smtClean="0">
                <a:solidFill>
                  <a:schemeClr val="tx1"/>
                </a:solidFill>
                <a:latin typeface="Gill Sans"/>
                <a:cs typeface="Gill Sans"/>
              </a:rPr>
              <a:t>x</a:t>
            </a:r>
            <a:r>
              <a:rPr lang="en-US" i="1" baseline="-25000" dirty="0">
                <a:solidFill>
                  <a:schemeClr val="tx1"/>
                </a:solidFill>
                <a:latin typeface="Gill Sans"/>
                <a:cs typeface="Gill Sans"/>
              </a:rPr>
              <a:t>i</a:t>
            </a:r>
            <a:r>
              <a:rPr lang="en-US" dirty="0" smtClean="0">
                <a:solidFill>
                  <a:schemeClr val="tx1"/>
                </a:solidFill>
                <a:latin typeface="Gill Sans"/>
                <a:cs typeface="Gill Sans"/>
              </a:rPr>
              <a:t> values</a:t>
            </a:r>
            <a:endParaRPr lang="en-US"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105791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vector </a:t>
            </a:r>
            <a:r>
              <a:rPr lang="en-US" i="1" dirty="0" smtClean="0"/>
              <a:t>Y =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a sample as a collection/sequence 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2"/>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2"/>
          <a:stretch>
            <a:fillRect/>
          </a:stretch>
        </p:blipFill>
        <p:spPr>
          <a:xfrm>
            <a:off x="457200" y="4757618"/>
            <a:ext cx="4445000" cy="1833682"/>
          </a:xfrm>
          <a:prstGeom prst="rect">
            <a:avLst/>
          </a:prstGeom>
        </p:spPr>
      </p:pic>
      <p:sp>
        <p:nvSpPr>
          <p:cNvPr id="6" name="Oval Callout 5"/>
          <p:cNvSpPr/>
          <p:nvPr/>
        </p:nvSpPr>
        <p:spPr>
          <a:xfrm>
            <a:off x="5299114" y="5270500"/>
            <a:ext cx="1838286"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a:t> =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pic>
        <p:nvPicPr>
          <p:cNvPr id="5" name="Picture 4"/>
          <p:cNvPicPr>
            <a:picLocks noChangeAspect="1"/>
          </p:cNvPicPr>
          <p:nvPr/>
        </p:nvPicPr>
        <p:blipFill>
          <a:blip r:embed="rId2"/>
          <a:stretch>
            <a:fillRect/>
          </a:stretch>
        </p:blipFill>
        <p:spPr>
          <a:xfrm>
            <a:off x="723900" y="4831676"/>
            <a:ext cx="3746500" cy="1696123"/>
          </a:xfrm>
          <a:prstGeom prst="rect">
            <a:avLst/>
          </a:prstGeom>
        </p:spPr>
      </p:pic>
      <p:sp>
        <p:nvSpPr>
          <p:cNvPr id="6" name="Oval Callout 5"/>
          <p:cNvSpPr/>
          <p:nvPr/>
        </p:nvSpPr>
        <p:spPr>
          <a:xfrm>
            <a:off x="5387248" y="5270500"/>
            <a:ext cx="1750151"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397500" y="5270500"/>
            <a:ext cx="1739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pic>
        <p:nvPicPr>
          <p:cNvPr id="4" name="Picture 3"/>
          <p:cNvPicPr>
            <a:picLocks noChangeAspect="1"/>
          </p:cNvPicPr>
          <p:nvPr/>
        </p:nvPicPr>
        <p:blipFill>
          <a:blip r:embed="rId3"/>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sp>
        <p:nvSpPr>
          <p:cNvPr id="9" name="Oval Callout 8"/>
          <p:cNvSpPr/>
          <p:nvPr/>
        </p:nvSpPr>
        <p:spPr>
          <a:xfrm>
            <a:off x="5510196" y="5270500"/>
            <a:ext cx="1627203"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10" name="Picture 9"/>
          <p:cNvPicPr>
            <a:picLocks noChangeAspect="1"/>
          </p:cNvPicPr>
          <p:nvPr/>
        </p:nvPicPr>
        <p:blipFill>
          <a:blip r:embed="rId3"/>
          <a:stretch>
            <a:fillRect/>
          </a:stretch>
        </p:blipFill>
        <p:spPr>
          <a:xfrm>
            <a:off x="762000" y="3378200"/>
            <a:ext cx="4748196" cy="2184400"/>
          </a:xfrm>
          <a:prstGeom prst="rect">
            <a:avLst/>
          </a:prstGeom>
        </p:spPr>
      </p:pic>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2"/>
          <a:stretch>
            <a:fillRect/>
          </a:stretch>
        </p:blipFill>
        <p:spPr>
          <a:xfrm>
            <a:off x="1790700" y="2730500"/>
            <a:ext cx="5562600" cy="1384300"/>
          </a:xfrm>
          <a:prstGeom prst="rect">
            <a:avLst/>
          </a:prstGeom>
        </p:spPr>
      </p:pic>
      <p:pic>
        <p:nvPicPr>
          <p:cNvPr id="5" name="Picture 4"/>
          <p:cNvPicPr>
            <a:picLocks noChangeAspect="1"/>
          </p:cNvPicPr>
          <p:nvPr/>
        </p:nvPicPr>
        <p:blipFill>
          <a:blip r:embed="rId3"/>
          <a:stretch>
            <a:fillRect/>
          </a:stretch>
        </p:blipFill>
        <p:spPr>
          <a:xfrm>
            <a:off x="3648726" y="5846285"/>
            <a:ext cx="4622800" cy="469900"/>
          </a:xfrm>
          <a:prstGeom prst="rect">
            <a:avLst/>
          </a:prstGeom>
        </p:spPr>
      </p:pic>
      <p:sp>
        <p:nvSpPr>
          <p:cNvPr id="6" name="TextBox 5"/>
          <p:cNvSpPr txBox="1"/>
          <p:nvPr/>
        </p:nvSpPr>
        <p:spPr>
          <a:xfrm>
            <a:off x="555205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2"/>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2"/>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pic>
        <p:nvPicPr>
          <p:cNvPr id="5" name="Picture 4"/>
          <p:cNvPicPr>
            <a:picLocks noChangeAspect="1"/>
          </p:cNvPicPr>
          <p:nvPr/>
        </p:nvPicPr>
        <p:blipFill>
          <a:blip r:embed="rId3"/>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1843792"/>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3206750" y="827792"/>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sample variance!</a:t>
            </a:r>
            <a:endParaRPr lang="en-US"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sp>
        <p:nvSpPr>
          <p:cNvPr id="5" name="TextBox 4"/>
          <p:cNvSpPr txBox="1"/>
          <p:nvPr/>
        </p:nvSpPr>
        <p:spPr>
          <a:xfrm>
            <a:off x="7747000" y="4139168"/>
            <a:ext cx="1143000" cy="707886"/>
          </a:xfrm>
          <a:prstGeom prst="rect">
            <a:avLst/>
          </a:prstGeom>
          <a:noFill/>
        </p:spPr>
        <p:txBody>
          <a:bodyPr wrap="square" rtlCol="0">
            <a:spAutoFit/>
          </a:bodyPr>
          <a:lstStyle/>
          <a:p>
            <a:pPr algn="ctr"/>
            <a:r>
              <a:rPr lang="en-US" sz="4000" dirty="0" smtClean="0">
                <a:latin typeface="Gill Sans"/>
                <a:cs typeface="Gill Sans"/>
              </a:rPr>
              <a:t>???</a:t>
            </a:r>
            <a:endParaRPr lang="en-US" sz="4000" dirty="0">
              <a:latin typeface="Gill Sans"/>
              <a:cs typeface="Gill Sans"/>
            </a:endParaRPr>
          </a:p>
        </p:txBody>
      </p:sp>
      <p:pic>
        <p:nvPicPr>
          <p:cNvPr id="6" name="Picture 5"/>
          <p:cNvPicPr>
            <a:picLocks noChangeAspect="1"/>
          </p:cNvPicPr>
          <p:nvPr/>
        </p:nvPicPr>
        <p:blipFill>
          <a:blip r:embed="rId3"/>
          <a:stretch>
            <a:fillRect/>
          </a:stretch>
        </p:blipFill>
        <p:spPr>
          <a:xfrm>
            <a:off x="2659977" y="2670344"/>
            <a:ext cx="4749800" cy="1190456"/>
          </a:xfrm>
          <a:prstGeom prst="rect">
            <a:avLst/>
          </a:prstGeom>
        </p:spPr>
      </p:pic>
      <p:sp>
        <p:nvSpPr>
          <p:cNvPr id="3" name="Content Placeholder 2"/>
          <p:cNvSpPr>
            <a:spLocks noGrp="1"/>
          </p:cNvSpPr>
          <p:nvPr>
            <p:ph idx="1"/>
          </p:nvPr>
        </p:nvSpPr>
        <p:spPr/>
        <p:txBody>
          <a:bodyPr/>
          <a:lstStyle/>
          <a:p>
            <a:r>
              <a:rPr lang="en-US" dirty="0" smtClean="0"/>
              <a:t>The sample variance, </a:t>
            </a:r>
            <a:r>
              <a:rPr lang="en-US" i="1" dirty="0" smtClean="0"/>
              <a:t>S</a:t>
            </a:r>
            <a:r>
              <a:rPr lang="en-US" i="1" baseline="30000" dirty="0" smtClean="0"/>
              <a:t>2</a:t>
            </a:r>
            <a:r>
              <a:rPr lang="en-US" dirty="0" smtClean="0"/>
              <a:t>, is also a statistic, and also has an expectation. Recall this is the formula for the sample variance:</a:t>
            </a:r>
          </a:p>
          <a:p>
            <a:endParaRPr lang="en-US" dirty="0"/>
          </a:p>
          <a:p>
            <a:endParaRPr lang="en-US" dirty="0" smtClean="0"/>
          </a:p>
          <a:p>
            <a:endParaRPr lang="en-US" dirty="0"/>
          </a:p>
          <a:p>
            <a:pPr marL="0" indent="0">
              <a:buNone/>
            </a:pPr>
            <a:endParaRPr lang="en-US" dirty="0" smtClean="0"/>
          </a:p>
          <a:p>
            <a:r>
              <a:rPr lang="en-US" dirty="0" smtClean="0"/>
              <a:t>To get its expectation, we again take the expectation of </a:t>
            </a:r>
            <a:br>
              <a:rPr lang="en-US" dirty="0" smtClean="0"/>
            </a:br>
            <a:r>
              <a:rPr lang="en-US" dirty="0" smtClean="0"/>
              <a:t>both sides of the equation</a:t>
            </a:r>
            <a:endParaRPr lang="en-US" dirty="0"/>
          </a:p>
          <a:p>
            <a:endParaRPr lang="en-US" dirty="0" smtClean="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78629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171328"/>
              </p:ext>
            </p:extLst>
          </p:nvPr>
        </p:nvGraphicFramePr>
        <p:xfrm>
          <a:off x="457200" y="1600200"/>
          <a:ext cx="8407401" cy="3606800"/>
        </p:xfrm>
        <a:graphic>
          <a:graphicData uri="http://schemas.openxmlformats.org/drawingml/2006/table">
            <a:tbl>
              <a:tblPr bandRow="1">
                <a:tableStyleId>{073A0DAA-6AF3-43AB-8588-CEC1D06C72B9}</a:tableStyleId>
              </a:tblPr>
              <a:tblGrid>
                <a:gridCol w="629067"/>
                <a:gridCol w="654398"/>
                <a:gridCol w="3597805"/>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384931" y="5265797"/>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2"/>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2580739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If </a:t>
            </a:r>
            <a:r>
              <a:rPr lang="en-US" i="1" dirty="0" smtClean="0"/>
              <a:t>S</a:t>
            </a:r>
            <a:r>
              <a:rPr lang="en-US" i="1" baseline="30000" dirty="0" smtClean="0"/>
              <a:t>2</a:t>
            </a:r>
            <a:r>
              <a:rPr lang="en-US" i="1" dirty="0" smtClean="0"/>
              <a:t> </a:t>
            </a:r>
            <a:r>
              <a:rPr lang="en-US" dirty="0" smtClean="0"/>
              <a:t>were defined with n rather than (n – 1) in the denominator, then </a:t>
            </a:r>
            <a:r>
              <a:rPr lang="en-US" i="1" dirty="0" smtClean="0"/>
              <a:t>E(S</a:t>
            </a:r>
            <a:r>
              <a:rPr lang="en-US" i="1" baseline="30000" dirty="0" smtClean="0"/>
              <a:t>2</a:t>
            </a:r>
            <a:r>
              <a:rPr lang="en-US" i="1" dirty="0" smtClean="0"/>
              <a:t>) </a:t>
            </a:r>
            <a:r>
              <a:rPr lang="en-US" dirty="0" smtClean="0"/>
              <a:t>would be biased and would not equal the population variance. We use (n – 1) in the denominator to create an unbiased estimator.</a:t>
            </a:r>
            <a:endParaRPr lang="en-US" dirty="0"/>
          </a:p>
        </p:txBody>
      </p:sp>
      <p:sp>
        <p:nvSpPr>
          <p:cNvPr id="2" name="Title 1"/>
          <p:cNvSpPr>
            <a:spLocks noGrp="1"/>
          </p:cNvSpPr>
          <p:nvPr>
            <p:ph type="title"/>
          </p:nvPr>
        </p:nvSpPr>
        <p:spPr/>
        <p:txBody>
          <a:bodyPr>
            <a:normAutofit fontScale="90000"/>
          </a:bodyPr>
          <a:lstStyle/>
          <a:p>
            <a:r>
              <a:rPr lang="en-US" dirty="0" smtClean="0"/>
              <a:t>Expectation of a statistic: the sample variance</a:t>
            </a:r>
            <a:endParaRPr lang="en-US" dirty="0"/>
          </a:p>
        </p:txBody>
      </p:sp>
      <p:pic>
        <p:nvPicPr>
          <p:cNvPr id="7" name="Picture 6"/>
          <p:cNvPicPr>
            <a:picLocks noChangeAspect="1"/>
          </p:cNvPicPr>
          <p:nvPr/>
        </p:nvPicPr>
        <p:blipFill>
          <a:blip r:embed="rId2"/>
          <a:stretch>
            <a:fillRect/>
          </a:stretch>
        </p:blipFill>
        <p:spPr>
          <a:xfrm>
            <a:off x="565404" y="1524000"/>
            <a:ext cx="7702296" cy="2895600"/>
          </a:xfrm>
          <a:prstGeom prst="rect">
            <a:avLst/>
          </a:prstGeom>
        </p:spPr>
      </p:pic>
    </p:spTree>
    <p:extLst>
      <p:ext uri="{BB962C8B-B14F-4D97-AF65-F5344CB8AC3E}">
        <p14:creationId xmlns:p14="http://schemas.microsoft.com/office/powerpoint/2010/main" val="1049732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expectation of the sample variance is the population variance”</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p:nvPr/>
        </p:nvCxnSpPr>
        <p:spPr>
          <a:xfrm>
            <a:off x="4565650" y="2108200"/>
            <a:ext cx="0" cy="1524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3441700" y="1565466"/>
            <a:ext cx="2260600" cy="520700"/>
          </a:xfrm>
          <a:prstGeom prst="rect">
            <a:avLst/>
          </a:prstGeom>
        </p:spPr>
      </p:pic>
    </p:spTree>
    <p:extLst>
      <p:ext uri="{BB962C8B-B14F-4D97-AF65-F5344CB8AC3E}">
        <p14:creationId xmlns:p14="http://schemas.microsoft.com/office/powerpoint/2010/main" val="2283124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true mean 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3"/>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of means </a:t>
            </a:r>
            <a:r>
              <a:rPr lang="en-US" dirty="0" smtClean="0"/>
              <a:t>from samples of size </a:t>
            </a:r>
            <a:r>
              <a:rPr lang="en-US" i="1" dirty="0" smtClean="0"/>
              <a:t>n</a:t>
            </a:r>
            <a:r>
              <a:rPr lang="en-US" dirty="0" smtClean="0"/>
              <a:t> =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3"/>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2"/>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3"/>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266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1_plot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82600"/>
            <a:ext cx="7772400" cy="4079875"/>
          </a:xfrm>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Tree>
    <p:extLst>
      <p:ext uri="{BB962C8B-B14F-4D97-AF65-F5344CB8AC3E}">
        <p14:creationId xmlns:p14="http://schemas.microsoft.com/office/powerpoint/2010/main" val="4040434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smtClean="0">
                <a:latin typeface="Courier New"/>
                <a:cs typeface="Courier New"/>
              </a:rPr>
              <a:t>1</a:t>
            </a:r>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n2_plot-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2486233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Content Placeholder 8" descr="n2_plot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p:txBody>
          <a:bodyPr>
            <a:noAutofit/>
          </a:bodyPr>
          <a:lstStyle/>
          <a:p>
            <a:r>
              <a:rPr lang="en-US" sz="2400" dirty="0" smtClean="0">
                <a:latin typeface="Lato" charset="0"/>
                <a:ea typeface="Lato" charset="0"/>
                <a:cs typeface="Lato" charset="0"/>
              </a:rPr>
              <a:t>Distribution: sampling distribution of the mean</a:t>
            </a: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2"/>
          <a:srcRect t="-281035" b="-281035"/>
          <a:stretch>
            <a:fillRect/>
          </a:stretch>
        </p:blipFill>
        <p:spPr/>
      </p:pic>
      <p:pic>
        <p:nvPicPr>
          <p:cNvPr id="10" name="Content Placeholder 9"/>
          <p:cNvPicPr>
            <a:picLocks noGrp="1" noChangeAspect="1"/>
          </p:cNvPicPr>
          <p:nvPr>
            <p:ph sz="half" idx="2"/>
          </p:nvPr>
        </p:nvPicPr>
        <p:blipFill>
          <a:blip r:embed="rId3"/>
          <a:srcRect t="-431774" b="-431774"/>
          <a:stretch>
            <a:fillRect/>
          </a:stretch>
        </p:blipFill>
        <p:spPr>
          <a:prstGeom prst="rect">
            <a:avLst/>
          </a:prstGeom>
        </p:spPr>
      </p:pic>
      <p:pic>
        <p:nvPicPr>
          <p:cNvPr id="12" name="Picture 11"/>
          <p:cNvPicPr>
            <a:picLocks noChangeAspect="1"/>
          </p:cNvPicPr>
          <p:nvPr/>
        </p:nvPicPr>
        <p:blipFill>
          <a:blip r:embed="rId4"/>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2"/>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of the below are a sequence of </a:t>
            </a:r>
            <a:r>
              <a:rPr lang="en-US" dirty="0" err="1" smtClean="0"/>
              <a:t>iid</a:t>
            </a:r>
            <a:r>
              <a:rPr lang="en-US" dirty="0" smtClean="0"/>
              <a:t> </a:t>
            </a:r>
            <a:r>
              <a:rPr lang="en-US" dirty="0" err="1" smtClean="0"/>
              <a:t>rvs</a:t>
            </a:r>
            <a:endParaRPr lang="en-US" dirty="0"/>
          </a:p>
        </p:txBody>
      </p:sp>
      <p:sp>
        <p:nvSpPr>
          <p:cNvPr id="3" name="Content Placeholder 2"/>
          <p:cNvSpPr>
            <a:spLocks noGrp="1"/>
          </p:cNvSpPr>
          <p:nvPr>
            <p:ph idx="1"/>
          </p:nvPr>
        </p:nvSpPr>
        <p:spPr/>
        <p:txBody>
          <a:bodyPr/>
          <a:lstStyle/>
          <a:p>
            <a:r>
              <a:rPr lang="en-US" dirty="0" smtClean="0"/>
              <a:t>The previous result applies whether:</a:t>
            </a:r>
          </a:p>
          <a:p>
            <a:pPr lvl="1"/>
            <a:r>
              <a:rPr lang="en-US" dirty="0"/>
              <a:t>I</a:t>
            </a:r>
            <a:r>
              <a:rPr lang="en-US" dirty="0" smtClean="0"/>
              <a:t> roll </a:t>
            </a:r>
            <a:r>
              <a:rPr lang="en-US" i="1" dirty="0" smtClean="0"/>
              <a:t>n</a:t>
            </a:r>
            <a:r>
              <a:rPr lang="en-US" dirty="0" smtClean="0"/>
              <a:t> dice all at once </a:t>
            </a:r>
          </a:p>
          <a:p>
            <a:pPr lvl="2"/>
            <a:r>
              <a:rPr lang="en-US" i="1" dirty="0"/>
              <a:t>n</a:t>
            </a:r>
            <a:r>
              <a:rPr lang="en-US" dirty="0" smtClean="0"/>
              <a:t> = number </a:t>
            </a:r>
            <a:r>
              <a:rPr lang="en-US" smtClean="0"/>
              <a:t>of dice</a:t>
            </a:r>
            <a:endParaRPr lang="en-US" dirty="0" smtClean="0"/>
          </a:p>
          <a:p>
            <a:pPr lvl="1"/>
            <a:r>
              <a:rPr lang="en-US" dirty="0"/>
              <a:t>I</a:t>
            </a:r>
            <a:r>
              <a:rPr lang="en-US" dirty="0" smtClean="0"/>
              <a:t> roll a single die </a:t>
            </a:r>
            <a:r>
              <a:rPr lang="en-US" i="1" dirty="0"/>
              <a:t>n</a:t>
            </a:r>
            <a:r>
              <a:rPr lang="en-US" dirty="0" smtClean="0"/>
              <a:t> times </a:t>
            </a:r>
            <a:r>
              <a:rPr lang="en-US" dirty="0"/>
              <a:t>(if I have a specific “style</a:t>
            </a:r>
            <a:r>
              <a:rPr lang="en-US" dirty="0" smtClean="0"/>
              <a:t>” or “method” </a:t>
            </a:r>
            <a:r>
              <a:rPr lang="en-US" dirty="0"/>
              <a:t>for rolling, could argue this is not </a:t>
            </a:r>
            <a:r>
              <a:rPr lang="en-US" dirty="0" err="1" smtClean="0"/>
              <a:t>iid</a:t>
            </a:r>
            <a:r>
              <a:rPr lang="en-US" dirty="0" smtClean="0"/>
              <a:t>…)</a:t>
            </a:r>
          </a:p>
          <a:p>
            <a:pPr lvl="2"/>
            <a:r>
              <a:rPr lang="en-US" i="1" dirty="0"/>
              <a:t>n</a:t>
            </a:r>
            <a:r>
              <a:rPr lang="en-US" dirty="0" smtClean="0"/>
              <a:t> = number of rolls</a:t>
            </a:r>
          </a:p>
          <a:p>
            <a:pPr lvl="1"/>
            <a:r>
              <a:rPr lang="en-US" i="1" dirty="0"/>
              <a:t>n</a:t>
            </a:r>
            <a:r>
              <a:rPr lang="en-US" dirty="0" smtClean="0"/>
              <a:t> people each roll a single die once </a:t>
            </a:r>
          </a:p>
          <a:p>
            <a:pPr lvl="2"/>
            <a:r>
              <a:rPr lang="en-US" i="1" dirty="0"/>
              <a:t>n</a:t>
            </a:r>
            <a:r>
              <a:rPr lang="en-US" dirty="0" smtClean="0"/>
              <a:t> = number of people</a:t>
            </a:r>
          </a:p>
          <a:p>
            <a:pPr lvl="1"/>
            <a:r>
              <a:rPr lang="en-US" i="1" dirty="0"/>
              <a:t>n</a:t>
            </a:r>
            <a:r>
              <a:rPr lang="en-US" dirty="0" smtClean="0"/>
              <a:t> fair dice are rolled; each by a different person</a:t>
            </a:r>
          </a:p>
          <a:p>
            <a:pPr lvl="2"/>
            <a:r>
              <a:rPr lang="en-US" i="1" dirty="0"/>
              <a:t>n</a:t>
            </a:r>
            <a:r>
              <a:rPr lang="en-US" dirty="0" smtClean="0"/>
              <a:t> </a:t>
            </a:r>
            <a:r>
              <a:rPr lang="en-US" dirty="0"/>
              <a:t>= </a:t>
            </a:r>
            <a:r>
              <a:rPr lang="en-US" dirty="0" smtClean="0"/>
              <a:t>number of each person/die combination</a:t>
            </a:r>
            <a:endParaRPr lang="en-US" dirty="0"/>
          </a:p>
          <a:p>
            <a:pPr marL="274320" lvl="1" indent="0">
              <a:buNone/>
            </a:pPr>
            <a:endParaRPr lang="en-US" dirty="0"/>
          </a:p>
        </p:txBody>
      </p:sp>
    </p:spTree>
    <p:extLst>
      <p:ext uri="{BB962C8B-B14F-4D97-AF65-F5344CB8AC3E}">
        <p14:creationId xmlns:p14="http://schemas.microsoft.com/office/powerpoint/2010/main" val="2155354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516530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2"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40"/>
            <a:ext cx="3434080" cy="340360"/>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2"/>
              </a:rPr>
              <a:t>https://xiongge.shinyapps.io/QQplots</a:t>
            </a:r>
            <a:r>
              <a:rPr lang="en-US" dirty="0" smtClean="0">
                <a:hlinkClick r:id="rId2"/>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3"/>
              </a:rPr>
              <a:t>http://</a:t>
            </a:r>
            <a:r>
              <a:rPr lang="en-US" dirty="0" smtClean="0">
                <a:hlinkClick r:id="rId3"/>
              </a:rPr>
              <a:t>stats.stackexchange.com/questions/101274/how-to-interpret-a-qq-plot</a:t>
            </a:r>
            <a:endParaRPr lang="en-US" dirty="0" smtClean="0"/>
          </a:p>
        </p:txBody>
      </p:sp>
    </p:spTree>
    <p:extLst>
      <p:ext uri="{BB962C8B-B14F-4D97-AF65-F5344CB8AC3E}">
        <p14:creationId xmlns:p14="http://schemas.microsoft.com/office/powerpoint/2010/main" val="33161871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2"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6401399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3"/>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2"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2106517"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899" y="2364458"/>
            <a:ext cx="1983189"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8"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8"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0" y="4436050"/>
            <a:ext cx="1890615"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8"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7091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826000"/>
            <a:ext cx="3594100" cy="138430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2"/>
          <a:stretch>
            <a:fillRect/>
          </a:stretch>
        </p:blipFill>
        <p:spPr>
          <a:xfrm>
            <a:off x="6692901" y="1803400"/>
            <a:ext cx="447675" cy="304800"/>
          </a:xfrm>
          <a:prstGeom prst="rect">
            <a:avLst/>
          </a:prstGeom>
        </p:spPr>
      </p:pic>
      <p:pic>
        <p:nvPicPr>
          <p:cNvPr id="5" name="Picture 4"/>
          <p:cNvPicPr>
            <a:picLocks noChangeAspect="1"/>
          </p:cNvPicPr>
          <p:nvPr/>
        </p:nvPicPr>
        <p:blipFill>
          <a:blip r:embed="rId3"/>
          <a:stretch>
            <a:fillRect/>
          </a:stretch>
        </p:blipFill>
        <p:spPr>
          <a:xfrm>
            <a:off x="4625976" y="1638300"/>
            <a:ext cx="447675" cy="476250"/>
          </a:xfrm>
          <a:prstGeom prst="rect">
            <a:avLst/>
          </a:prstGeom>
        </p:spPr>
      </p:pic>
      <p:pic>
        <p:nvPicPr>
          <p:cNvPr id="6" name="Picture 5"/>
          <p:cNvPicPr>
            <a:picLocks noChangeAspect="1"/>
          </p:cNvPicPr>
          <p:nvPr/>
        </p:nvPicPr>
        <p:blipFill>
          <a:blip r:embed="rId4"/>
          <a:stretch>
            <a:fillRect/>
          </a:stretch>
        </p:blipFill>
        <p:spPr>
          <a:xfrm>
            <a:off x="2578100" y="1746250"/>
            <a:ext cx="476250" cy="304800"/>
          </a:xfrm>
          <a:prstGeom prst="rect">
            <a:avLst/>
          </a:prstGeom>
        </p:spPr>
      </p:pic>
      <p:pic>
        <p:nvPicPr>
          <p:cNvPr id="8" name="Picture 7"/>
          <p:cNvPicPr>
            <a:picLocks noChangeAspect="1"/>
          </p:cNvPicPr>
          <p:nvPr/>
        </p:nvPicPr>
        <p:blipFill>
          <a:blip r:embed="rId5"/>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2"/>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2"/>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2"/>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2"/>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2"/>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2"/>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2"/>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2"/>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2"/>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3"/>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8" y="4583965"/>
            <a:ext cx="990601"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6"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4"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8256193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“I can average any large-</a:t>
            </a:r>
            <a:r>
              <a:rPr lang="en-US" i="1" dirty="0" err="1"/>
              <a:t>ish</a:t>
            </a:r>
            <a:r>
              <a:rPr lang="en-US" i="1" dirty="0"/>
              <a:t> bunch of numbers and divide by the </a:t>
            </a:r>
            <a:r>
              <a:rPr lang="en-US" i="1" dirty="0" err="1"/>
              <a:t>sd</a:t>
            </a:r>
            <a:r>
              <a:rPr lang="en-US" i="1" dirty="0"/>
              <a:t> and call it a z-score</a:t>
            </a:r>
            <a:r>
              <a:rPr lang="en-US" i="1" dirty="0" smtClean="0"/>
              <a:t>. Then </a:t>
            </a:r>
            <a:r>
              <a:rPr lang="en-US" i="1" dirty="0"/>
              <a:t>I can compare it to a N(0,1) to determine statistical significance. I’ve got a hit if the number’s greater than 1.96!” </a:t>
            </a:r>
            <a:endParaRPr lang="en-US" i="1" dirty="0" smtClean="0"/>
          </a:p>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2"/>
          <a:stretch>
            <a:fillRect/>
          </a:stretch>
        </p:blipFill>
        <p:spPr>
          <a:xfrm>
            <a:off x="5261612" y="3551209"/>
            <a:ext cx="881382" cy="804543"/>
          </a:xfrm>
          <a:prstGeom prst="rect">
            <a:avLst/>
          </a:prstGeom>
        </p:spPr>
      </p:pic>
      <p:pic>
        <p:nvPicPr>
          <p:cNvPr id="3" name="Picture 2"/>
          <p:cNvPicPr>
            <a:picLocks noChangeAspect="1"/>
          </p:cNvPicPr>
          <p:nvPr/>
        </p:nvPicPr>
        <p:blipFill>
          <a:blip r:embed="rId2"/>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48139"/>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32805"/>
            <a:ext cx="523239" cy="35943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95885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031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46044</TotalTime>
  <Words>3906</Words>
  <Application>Microsoft Office PowerPoint</Application>
  <PresentationFormat>On-screen Show (4:3)</PresentationFormat>
  <Paragraphs>731</Paragraphs>
  <Slides>82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Aller</vt:lpstr>
      <vt:lpstr>Arial</vt:lpstr>
      <vt:lpstr>Calibri</vt:lpstr>
      <vt:lpstr>Courier New</vt:lpstr>
      <vt:lpstr>Gill Sans</vt:lpstr>
      <vt:lpstr>Lato</vt:lpstr>
      <vt:lpstr>Lobster Two</vt:lpstr>
      <vt:lpstr>Noto Serif</vt:lpstr>
      <vt:lpstr>Times New Roman</vt:lpstr>
      <vt:lpstr>Wingdings</vt:lpstr>
      <vt:lpstr>Clarity</vt:lpstr>
      <vt:lpstr>Math 530/630: CM 4.1</vt:lpstr>
      <vt:lpstr>Samples</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Summarizing observed values of an rv</vt:lpstr>
      <vt:lpstr>PowerPoint Presentation</vt:lpstr>
      <vt:lpstr>Statistics</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Different from sample variance!</vt:lpstr>
      <vt:lpstr>Expectation of a statistic: the sample variance</vt:lpstr>
      <vt:lpstr>PowerPoint Presentation</vt:lpstr>
      <vt:lpstr>Expectation and variance of the sample mean</vt:lpstr>
      <vt:lpstr>The sampling distribution of sample means</vt:lpstr>
      <vt:lpstr>Three distributions to keep in mind simultaneously</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Now let’s add a second die to our random experiment. Our random variable, X, is the mean number of pips across both die. What is the population mean for this sample?  (a) 2 (b) 3.5 (c) 2.5 (d) I have no idea!</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All of the below are a sequence of iid rvs</vt:lpstr>
      <vt:lpstr>Population parameters are estimated by sampling</vt:lpstr>
      <vt:lpstr>PowerPoint Presentation</vt:lpstr>
      <vt:lpstr>“Close to normal?”</vt:lpstr>
      <vt:lpstr>“Close to normal?”</vt:lpstr>
      <vt:lpstr>“Close to normal?”</vt:lpstr>
      <vt:lpstr>QQplots in R</vt:lpstr>
      <vt:lpstr>Sample means for 10,000 samples</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Applying the CLT</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6372</cp:revision>
  <cp:lastPrinted>2017-09-28T23:22:51Z</cp:lastPrinted>
  <dcterms:created xsi:type="dcterms:W3CDTF">2015-04-08T20:55:19Z</dcterms:created>
  <dcterms:modified xsi:type="dcterms:W3CDTF">2018-10-29T16:25:17Z</dcterms:modified>
  <cp:category/>
</cp:coreProperties>
</file>