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9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0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A80CB818-7379-467D-8E76-EF9D9074A26C}" type="datetime2">
              <a:rPr lang="en-US" smtClean="0"/>
              <a:pPr/>
              <a:t>Monday, November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Noto Serif" charset="0"/>
          <a:ea typeface="Noto Serif" charset="0"/>
          <a:cs typeface="Noto Serif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81264"/>
            <a:ext cx="7772400" cy="408121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600" cap="none" dirty="0">
                <a:latin typeface="Porter Sans Block"/>
                <a:cs typeface="Porter Sans Block"/>
              </a:rPr>
              <a:t>Confidence intervals For the Regression coefficients</a:t>
            </a:r>
            <a:r>
              <a:rPr lang="en-US" sz="3600" cap="none" dirty="0">
                <a:latin typeface="Lobster Two"/>
                <a:cs typeface="Lobster Two"/>
              </a:rPr>
              <a:t>*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smtClean="0"/>
              <a:t>*We made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did I burden you with all this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regression coefficients, divided by their standard errors, are </a:t>
            </a:r>
            <a:r>
              <a:rPr lang="en-US" b="1" dirty="0" smtClean="0"/>
              <a:t>also</a:t>
            </a:r>
            <a:r>
              <a:rPr lang="en-US" dirty="0" smtClean="0"/>
              <a:t> distributed as t variables</a:t>
            </a:r>
          </a:p>
          <a:p>
            <a:endParaRPr lang="en-US" dirty="0"/>
          </a:p>
          <a:p>
            <a:r>
              <a:rPr lang="en-US" dirty="0" smtClean="0"/>
              <a:t>Degrees of freedom: </a:t>
            </a:r>
            <a:r>
              <a:rPr lang="en-US" i="1" dirty="0" smtClean="0"/>
              <a:t>n </a:t>
            </a:r>
            <a:r>
              <a:rPr lang="en-US" dirty="0" smtClean="0"/>
              <a:t>– 2 (in simple linear regression, because we have to account for the 2 coefficients we estimated from the sample data: the intercept + the slope)</a:t>
            </a:r>
          </a:p>
          <a:p>
            <a:endParaRPr lang="en-US" dirty="0"/>
          </a:p>
          <a:p>
            <a:r>
              <a:rPr lang="en-US" dirty="0" smtClean="0"/>
              <a:t>We typically call the </a:t>
            </a:r>
            <a:r>
              <a:rPr lang="en-US" dirty="0" err="1" smtClean="0"/>
              <a:t>quantile</a:t>
            </a:r>
            <a:r>
              <a:rPr lang="en-US" dirty="0" smtClean="0"/>
              <a:t> our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crit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our example, the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crit</a:t>
            </a:r>
            <a:r>
              <a:rPr lang="en-US" dirty="0" smtClean="0"/>
              <a:t> </a:t>
            </a:r>
            <a:r>
              <a:rPr lang="en-US" dirty="0" err="1" smtClean="0"/>
              <a:t>quantile</a:t>
            </a:r>
            <a:r>
              <a:rPr lang="en-US" dirty="0" smtClean="0"/>
              <a:t> is (</a:t>
            </a:r>
            <a:r>
              <a:rPr lang="en-US" dirty="0" err="1" smtClean="0"/>
              <a:t>df</a:t>
            </a:r>
            <a:r>
              <a:rPr lang="en-US" dirty="0" smtClean="0"/>
              <a:t> = n – 2 = 926):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qt</a:t>
            </a:r>
            <a:r>
              <a:rPr lang="en-US" b="1" dirty="0">
                <a:latin typeface="Courier New"/>
                <a:cs typeface="Courier New"/>
              </a:rPr>
              <a:t>(.975, </a:t>
            </a:r>
            <a:r>
              <a:rPr lang="en-US" b="1" dirty="0" err="1">
                <a:latin typeface="Courier New"/>
                <a:cs typeface="Courier New"/>
              </a:rPr>
              <a:t>df</a:t>
            </a:r>
            <a:r>
              <a:rPr lang="en-US" b="1" dirty="0">
                <a:latin typeface="Courier New"/>
                <a:cs typeface="Courier New"/>
              </a:rPr>
              <a:t> = n - 2</a:t>
            </a:r>
            <a:r>
              <a:rPr lang="en-US" b="1" dirty="0" smtClean="0">
                <a:latin typeface="Courier New"/>
                <a:cs typeface="Courier New"/>
              </a:rPr>
              <a:t>) # + or -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[1] 1.962529</a:t>
            </a:r>
          </a:p>
        </p:txBody>
      </p:sp>
    </p:spTree>
    <p:extLst>
      <p:ext uri="{BB962C8B-B14F-4D97-AF65-F5344CB8AC3E}">
        <p14:creationId xmlns:p14="http://schemas.microsoft.com/office/powerpoint/2010/main" val="34322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slope different from zero?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8508" y="1200834"/>
            <a:ext cx="20828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Gill Sans"/>
                <a:cs typeface="Gill Sans"/>
              </a:rPr>
              <a:t>What is β</a:t>
            </a:r>
            <a:r>
              <a:rPr lang="en-US" baseline="-25000" dirty="0">
                <a:solidFill>
                  <a:prstClr val="black"/>
                </a:solidFill>
                <a:latin typeface="Gill Sans"/>
                <a:cs typeface="Gill Sans"/>
              </a:rPr>
              <a:t>1</a:t>
            </a:r>
            <a:r>
              <a:rPr lang="en-US" dirty="0">
                <a:solidFill>
                  <a:prstClr val="black"/>
                </a:solidFill>
                <a:latin typeface="Gill Sans"/>
                <a:cs typeface="Gill Sans"/>
              </a:rPr>
              <a:t> under the null hypothesis?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9359908" y="2124164"/>
            <a:ext cx="0" cy="187236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8581" b="-185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rcRect t="-80864" b="-8086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95% confidence interval?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4400" y="5830670"/>
            <a:ext cx="29464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Gill Sans"/>
                <a:cs typeface="Gill Sans"/>
              </a:rPr>
              <a:t>Mainly of interest for slope, not so much intercept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5000" y="1611532"/>
            <a:ext cx="30353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prstClr val="black"/>
                </a:solidFill>
                <a:latin typeface="Gill Sans"/>
                <a:cs typeface="Gill Sans"/>
              </a:rPr>
              <a:t>i.e., 𝝰 = .05:</a:t>
            </a:r>
          </a:p>
          <a:p>
            <a:pPr algn="ctr"/>
            <a:r>
              <a:rPr lang="da-DK" b="1" dirty="0" err="1">
                <a:solidFill>
                  <a:prstClr val="black"/>
                </a:solidFill>
                <a:latin typeface="Courier New"/>
                <a:cs typeface="Courier New"/>
              </a:rPr>
              <a:t>qt</a:t>
            </a:r>
            <a:r>
              <a:rPr lang="da-DK" b="1" dirty="0">
                <a:solidFill>
                  <a:prstClr val="black"/>
                </a:solidFill>
                <a:latin typeface="Courier New"/>
                <a:cs typeface="Courier New"/>
              </a:rPr>
              <a:t>(.975, </a:t>
            </a:r>
            <a:r>
              <a:rPr lang="da-DK" b="1" dirty="0" err="1">
                <a:solidFill>
                  <a:prstClr val="black"/>
                </a:solidFill>
                <a:latin typeface="Courier New"/>
                <a:cs typeface="Courier New"/>
              </a:rPr>
              <a:t>df</a:t>
            </a:r>
            <a:r>
              <a:rPr lang="da-DK" b="1" dirty="0">
                <a:solidFill>
                  <a:prstClr val="black"/>
                </a:solidFill>
                <a:latin typeface="Courier New"/>
                <a:cs typeface="Courier New"/>
              </a:rPr>
              <a:t> = n - 2)</a:t>
            </a: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5962650" y="2257863"/>
            <a:ext cx="0" cy="994897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55600"/>
            <a:ext cx="9144000" cy="650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fitheight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&lt;- lm(child ~ parent, data =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galton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# summary(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fitheight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coefs_t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&lt;- tidy(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fitheight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 %&gt;%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+   mutate(t = estimate/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std.error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coefs_t</a:t>
            </a:r>
            <a:endParaRPr lang="en-US" sz="1100" b="1" dirty="0">
              <a:solidFill>
                <a:srgbClr val="6699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         term   estimate  </a:t>
            </a:r>
            <a:r>
              <a:rPr lang="en-US" sz="1100" b="1" dirty="0" err="1">
                <a:latin typeface="Courier New"/>
                <a:cs typeface="Courier New"/>
              </a:rPr>
              <a:t>std.error</a:t>
            </a:r>
            <a:r>
              <a:rPr lang="en-US" sz="1100" b="1" dirty="0">
                <a:latin typeface="Courier New"/>
                <a:cs typeface="Courier New"/>
              </a:rPr>
              <a:t> statistic      </a:t>
            </a:r>
            <a:r>
              <a:rPr lang="en-US" sz="1100" b="1" dirty="0" err="1">
                <a:latin typeface="Courier New"/>
                <a:cs typeface="Courier New"/>
              </a:rPr>
              <a:t>p.value</a:t>
            </a:r>
            <a:r>
              <a:rPr lang="en-US" sz="1100" b="1" dirty="0">
                <a:latin typeface="Courier New"/>
                <a:cs typeface="Courier New"/>
              </a:rPr>
              <a:t>         t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1 (Intercept) 23.9415302 2.81087834  8.517455 6.536845e-17  8.517455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2      parent  0.6462906 0.04113588 15.711115 1.732509e-49 15.711115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&gt; </a:t>
            </a:r>
            <a:r>
              <a:rPr lang="en-US" sz="1100" b="1" dirty="0" err="1">
                <a:latin typeface="Courier New"/>
                <a:cs typeface="Courier New"/>
              </a:rPr>
              <a:t>coefs_conf</a:t>
            </a:r>
            <a:r>
              <a:rPr lang="en-US" sz="1100" b="1" dirty="0">
                <a:latin typeface="Courier New"/>
                <a:cs typeface="Courier New"/>
              </a:rPr>
              <a:t> &lt;- tidy(</a:t>
            </a:r>
            <a:r>
              <a:rPr lang="en-US" sz="1100" b="1" dirty="0" err="1">
                <a:latin typeface="Courier New"/>
                <a:cs typeface="Courier New"/>
              </a:rPr>
              <a:t>fitheight</a:t>
            </a:r>
            <a:r>
              <a:rPr lang="en-US" sz="1100" b="1" dirty="0">
                <a:latin typeface="Courier New"/>
                <a:cs typeface="Courier New"/>
              </a:rPr>
              <a:t>, </a:t>
            </a:r>
            <a:r>
              <a:rPr lang="en-US" sz="1100" b="1" dirty="0" err="1">
                <a:latin typeface="Courier New"/>
                <a:cs typeface="Courier New"/>
              </a:rPr>
              <a:t>conf.int</a:t>
            </a:r>
            <a:r>
              <a:rPr lang="en-US" sz="1100" b="1" dirty="0">
                <a:latin typeface="Courier New"/>
                <a:cs typeface="Courier New"/>
              </a:rPr>
              <a:t> = TRUE) %&gt;%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&lt;- tidy(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fitheight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,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conf.int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= TRUE)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coefs_conf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&lt;-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%&gt;%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+   mutate(lower = estimate +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qt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(.025,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df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= n - 2)*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std.error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+          upper = estimate +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qt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(.975,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df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= n - 2)*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std.error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coefs_conf</a:t>
            </a:r>
            <a:endParaRPr lang="en-US" sz="1100" b="1" dirty="0">
              <a:solidFill>
                <a:srgbClr val="6699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         term   estimate  </a:t>
            </a:r>
            <a:r>
              <a:rPr lang="en-US" sz="1100" b="1" dirty="0" err="1">
                <a:latin typeface="Courier New"/>
                <a:cs typeface="Courier New"/>
              </a:rPr>
              <a:t>std.error</a:t>
            </a:r>
            <a:r>
              <a:rPr lang="en-US" sz="1100" b="1" dirty="0">
                <a:latin typeface="Courier New"/>
                <a:cs typeface="Courier New"/>
              </a:rPr>
              <a:t> statistic      </a:t>
            </a:r>
            <a:r>
              <a:rPr lang="en-US" sz="1100" b="1" dirty="0" err="1">
                <a:latin typeface="Courier New"/>
                <a:cs typeface="Courier New"/>
              </a:rPr>
              <a:t>p.value</a:t>
            </a:r>
            <a:r>
              <a:rPr lang="en-US" sz="1100" b="1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conf.low</a:t>
            </a:r>
            <a:r>
              <a:rPr lang="en-US" sz="1100" b="1" dirty="0">
                <a:latin typeface="Courier New"/>
                <a:cs typeface="Courier New"/>
              </a:rPr>
              <a:t>  </a:t>
            </a:r>
            <a:r>
              <a:rPr lang="en-US" sz="1100" b="1" dirty="0" err="1">
                <a:latin typeface="Courier New"/>
                <a:cs typeface="Courier New"/>
              </a:rPr>
              <a:t>conf.high</a:t>
            </a:r>
            <a:r>
              <a:rPr lang="en-US" sz="1100" b="1" dirty="0">
                <a:latin typeface="Courier New"/>
                <a:cs typeface="Courier New"/>
              </a:rPr>
              <a:t>      lower      upper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1 (Intercept) 23.9415302 2.81087834  8.517455 6.536845e-17 18.4250996 29.4579608 18.4250996 29.4579608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2      parent  0.6462906 0.04113588 15.711115 1.732509e-49  0.5655602  0.7270209  0.5655602  0.7270209</a:t>
            </a:r>
          </a:p>
          <a:p>
            <a:pPr marL="0" indent="0">
              <a:buNone/>
            </a:pPr>
            <a:endParaRPr lang="en-US" sz="1100" b="1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3166987"/>
            <a:ext cx="3708400" cy="737334"/>
          </a:xfrm>
          <a:prstGeom prst="rect">
            <a:avLst/>
          </a:prstGeom>
          <a:solidFill>
            <a:srgbClr val="6699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7400" y="1316275"/>
            <a:ext cx="825500" cy="737334"/>
          </a:xfrm>
          <a:prstGeom prst="rect">
            <a:avLst/>
          </a:prstGeom>
          <a:solidFill>
            <a:srgbClr val="6699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1336822"/>
            <a:ext cx="825500" cy="737334"/>
          </a:xfrm>
          <a:prstGeom prst="rect">
            <a:avLst/>
          </a:prstGeom>
          <a:solidFill>
            <a:srgbClr val="6699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Content Placeholder 6"/>
          <p:cNvPicPr>
            <a:picLocks noChangeAspect="1"/>
          </p:cNvPicPr>
          <p:nvPr/>
        </p:nvPicPr>
        <p:blipFill>
          <a:blip r:embed="rId2"/>
          <a:srcRect t="-18581" b="-18581"/>
          <a:stretch>
            <a:fillRect/>
          </a:stretch>
        </p:blipFill>
        <p:spPr>
          <a:xfrm>
            <a:off x="7861300" y="1626800"/>
            <a:ext cx="2324100" cy="1377244"/>
          </a:xfrm>
          <a:prstGeom prst="rect">
            <a:avLst/>
          </a:prstGeom>
        </p:spPr>
      </p:pic>
      <p:pic>
        <p:nvPicPr>
          <p:cNvPr id="15" name="Content Placeholder 17"/>
          <p:cNvPicPr>
            <a:picLocks noChangeAspect="1"/>
          </p:cNvPicPr>
          <p:nvPr/>
        </p:nvPicPr>
        <p:blipFill>
          <a:blip r:embed="rId3"/>
          <a:srcRect t="-80864" b="-80864"/>
          <a:stretch>
            <a:fillRect/>
          </a:stretch>
        </p:blipFill>
        <p:spPr>
          <a:xfrm>
            <a:off x="6737366" y="4514966"/>
            <a:ext cx="3340068" cy="197929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768600" y="1305993"/>
            <a:ext cx="1828800" cy="737334"/>
          </a:xfrm>
          <a:prstGeom prst="rect">
            <a:avLst/>
          </a:prstGeom>
          <a:solidFill>
            <a:srgbClr val="33CC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600" y="3156711"/>
            <a:ext cx="1828800" cy="737334"/>
          </a:xfrm>
          <a:prstGeom prst="rect">
            <a:avLst/>
          </a:prstGeom>
          <a:solidFill>
            <a:srgbClr val="33CC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Font 1">
      <a:majorFont>
        <a:latin typeface="Bebas Neu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lle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310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Aller</vt:lpstr>
      <vt:lpstr>Arial</vt:lpstr>
      <vt:lpstr>Courier New</vt:lpstr>
      <vt:lpstr>Gill Sans</vt:lpstr>
      <vt:lpstr>Lato</vt:lpstr>
      <vt:lpstr>Lobster Two</vt:lpstr>
      <vt:lpstr>Noto Serif</vt:lpstr>
      <vt:lpstr>Porter Sans Block</vt:lpstr>
      <vt:lpstr>Clarity</vt:lpstr>
      <vt:lpstr>Confidence intervals For the Regression coefficients*</vt:lpstr>
      <vt:lpstr>Why did I burden you with all this information?</vt:lpstr>
      <vt:lpstr>Is the slope different from zero?</vt:lpstr>
      <vt:lpstr>What is the 95% confidence interval?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 For the Regression coefficients*</dc:title>
  <dc:creator>Rebecca Lunsford</dc:creator>
  <cp:lastModifiedBy>Rebecca Lunsford</cp:lastModifiedBy>
  <cp:revision>1</cp:revision>
  <dcterms:created xsi:type="dcterms:W3CDTF">2018-11-12T23:34:10Z</dcterms:created>
  <dcterms:modified xsi:type="dcterms:W3CDTF">2018-11-13T00:48:00Z</dcterms:modified>
</cp:coreProperties>
</file>