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4"/>
  </p:notesMasterIdLst>
  <p:handoutMasterIdLst>
    <p:handoutMasterId r:id="rId55"/>
  </p:handoutMasterIdLst>
  <p:sldIdLst>
    <p:sldId id="2239" r:id="rId2"/>
    <p:sldId id="865" r:id="rId3"/>
    <p:sldId id="508" r:id="rId4"/>
    <p:sldId id="387" r:id="rId5"/>
    <p:sldId id="459" r:id="rId6"/>
    <p:sldId id="422" r:id="rId7"/>
    <p:sldId id="891" r:id="rId8"/>
    <p:sldId id="892" r:id="rId9"/>
    <p:sldId id="897" r:id="rId10"/>
    <p:sldId id="450" r:id="rId11"/>
    <p:sldId id="920" r:id="rId12"/>
    <p:sldId id="388" r:id="rId13"/>
    <p:sldId id="937" r:id="rId14"/>
    <p:sldId id="912" r:id="rId15"/>
    <p:sldId id="893" r:id="rId16"/>
    <p:sldId id="895" r:id="rId17"/>
    <p:sldId id="896" r:id="rId18"/>
    <p:sldId id="898" r:id="rId19"/>
    <p:sldId id="2042" r:id="rId20"/>
    <p:sldId id="910" r:id="rId21"/>
    <p:sldId id="894" r:id="rId22"/>
    <p:sldId id="915" r:id="rId23"/>
    <p:sldId id="477" r:id="rId24"/>
    <p:sldId id="390" r:id="rId25"/>
    <p:sldId id="905" r:id="rId26"/>
    <p:sldId id="460" r:id="rId27"/>
    <p:sldId id="461" r:id="rId28"/>
    <p:sldId id="906" r:id="rId29"/>
    <p:sldId id="907" r:id="rId30"/>
    <p:sldId id="462" r:id="rId31"/>
    <p:sldId id="502" r:id="rId32"/>
    <p:sldId id="917" r:id="rId33"/>
    <p:sldId id="916" r:id="rId34"/>
    <p:sldId id="922" r:id="rId35"/>
    <p:sldId id="924" r:id="rId36"/>
    <p:sldId id="926" r:id="rId37"/>
    <p:sldId id="927" r:id="rId38"/>
    <p:sldId id="928" r:id="rId39"/>
    <p:sldId id="929" r:id="rId40"/>
    <p:sldId id="930" r:id="rId41"/>
    <p:sldId id="936" r:id="rId42"/>
    <p:sldId id="941" r:id="rId43"/>
    <p:sldId id="932" r:id="rId44"/>
    <p:sldId id="933" r:id="rId45"/>
    <p:sldId id="934" r:id="rId46"/>
    <p:sldId id="940" r:id="rId47"/>
    <p:sldId id="2043" r:id="rId48"/>
    <p:sldId id="2044" r:id="rId49"/>
    <p:sldId id="2045" r:id="rId50"/>
    <p:sldId id="2046" r:id="rId51"/>
    <p:sldId id="2047" r:id="rId52"/>
    <p:sldId id="9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inuous" id="{4C152A81-FA8E-474D-BFE2-D5372E126583}">
          <p14:sldIdLst>
            <p14:sldId id="2239"/>
            <p14:sldId id="865"/>
            <p14:sldId id="508"/>
            <p14:sldId id="387"/>
            <p14:sldId id="459"/>
            <p14:sldId id="422"/>
            <p14:sldId id="891"/>
            <p14:sldId id="892"/>
            <p14:sldId id="897"/>
            <p14:sldId id="450"/>
            <p14:sldId id="920"/>
            <p14:sldId id="388"/>
            <p14:sldId id="937"/>
            <p14:sldId id="912"/>
            <p14:sldId id="893"/>
            <p14:sldId id="895"/>
            <p14:sldId id="896"/>
            <p14:sldId id="898"/>
            <p14:sldId id="2042"/>
            <p14:sldId id="910"/>
            <p14:sldId id="894"/>
            <p14:sldId id="915"/>
            <p14:sldId id="477"/>
            <p14:sldId id="390"/>
            <p14:sldId id="905"/>
            <p14:sldId id="460"/>
            <p14:sldId id="461"/>
            <p14:sldId id="906"/>
            <p14:sldId id="907"/>
            <p14:sldId id="462"/>
            <p14:sldId id="502"/>
            <p14:sldId id="917"/>
            <p14:sldId id="916"/>
            <p14:sldId id="922"/>
            <p14:sldId id="924"/>
            <p14:sldId id="926"/>
            <p14:sldId id="927"/>
            <p14:sldId id="928"/>
            <p14:sldId id="929"/>
            <p14:sldId id="930"/>
            <p14:sldId id="936"/>
            <p14:sldId id="941"/>
            <p14:sldId id="932"/>
            <p14:sldId id="933"/>
            <p14:sldId id="934"/>
            <p14:sldId id="940"/>
            <p14:sldId id="2043"/>
            <p14:sldId id="2044"/>
            <p14:sldId id="2045"/>
            <p14:sldId id="2046"/>
            <p14:sldId id="2047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son Presmanes Hill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FCF"/>
    <a:srgbClr val="FF66FF"/>
    <a:srgbClr val="6666FF"/>
    <a:srgbClr val="FFFF66"/>
    <a:srgbClr val="FF6666"/>
    <a:srgbClr val="990099"/>
    <a:srgbClr val="6666CC"/>
    <a:srgbClr val="33CC66"/>
    <a:srgbClr val="66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3304" autoAdjust="0"/>
  </p:normalViewPr>
  <p:slideViewPr>
    <p:cSldViewPr snapToGrid="0" snapToObjects="1">
      <p:cViewPr varScale="1">
        <p:scale>
          <a:sx n="87" d="100"/>
          <a:sy n="87" d="100"/>
        </p:scale>
        <p:origin x="15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33F6-7232-004C-BD3D-E6296B40160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7418-619E-BB41-BC71-49954AC5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6D0A-92E4-FC4A-8816-97F951F941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A014-D9CD-BA42-8A9B-34979EE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September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A80CB818-7379-467D-8E76-EF9D9074A26C}" type="datetime2">
              <a:rPr lang="en-US" smtClean="0"/>
              <a:pPr/>
              <a:t>Wednesday, September 12,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Noto Serif" charset="0"/>
          <a:ea typeface="Noto Serif" charset="0"/>
          <a:cs typeface="Noto Serif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emf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4.emf"/><Relationship Id="rId4" Type="http://schemas.openxmlformats.org/officeDocument/2006/relationships/image" Target="../media/image5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4: </a:t>
            </a:r>
            <a:br>
              <a:rPr lang="en-US" dirty="0" smtClean="0"/>
            </a:br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Alison Presmanes Hill</a:t>
            </a:r>
          </a:p>
          <a:p>
            <a:r>
              <a:rPr lang="en-US" dirty="0" smtClean="0"/>
              <a:t>2017-10-5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</a:t>
            </a:r>
            <a:r>
              <a:rPr lang="en-US" sz="2800" dirty="0" smtClean="0">
                <a:latin typeface="Lobster Two"/>
                <a:cs typeface="Lobster Two"/>
              </a:rPr>
              <a:t> </a:t>
            </a:r>
            <a:r>
              <a:rPr lang="en-US" sz="2800" dirty="0" smtClean="0">
                <a:solidFill>
                  <a:srgbClr val="FF6FCF"/>
                </a:solidFill>
                <a:latin typeface="Lobster Two"/>
                <a:cs typeface="Lobster Two"/>
              </a:rPr>
              <a:t>all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cumulative distribution function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39" y="588213"/>
            <a:ext cx="7388041" cy="3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388227"/>
            <a:ext cx="77343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642306"/>
            <a:ext cx="4368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2530647"/>
            <a:ext cx="47371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4298616"/>
            <a:ext cx="6591300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/>
          <p:cNvSpPr/>
          <p:nvPr/>
        </p:nvSpPr>
        <p:spPr>
          <a:xfrm rot="5400000">
            <a:off x="3111500" y="1064126"/>
            <a:ext cx="2044700" cy="7531100"/>
          </a:xfrm>
          <a:prstGeom prst="donut">
            <a:avLst>
              <a:gd name="adj" fmla="val 622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56" y="533401"/>
            <a:ext cx="4796591" cy="5773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Discrete</a:t>
            </a:r>
            <a:endParaRPr lang="en-US" dirty="0">
              <a:latin typeface="Porter Sans Block"/>
              <a:cs typeface="Porter Sans Block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109055" b="-81525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Continuous</a:t>
            </a:r>
            <a:endParaRPr lang="en-US" dirty="0">
              <a:latin typeface="Porter Sans Block"/>
              <a:cs typeface="Porter Sans Blo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000" y="5934670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(since x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is used as a variable in the </a:t>
            </a:r>
          </a:p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upper limit of integration, we use some other variable,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say “t”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, in the integrand)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124975" b="-124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6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>
                <a:latin typeface="Times New Roman"/>
                <a:cs typeface="Times New Roman"/>
              </a:rPr>
              <a:t>x) </a:t>
            </a:r>
            <a:r>
              <a:rPr lang="en-US" dirty="0"/>
              <a:t>is the probability of values less than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</a:p>
          <a:p>
            <a:endParaRPr lang="en-US" dirty="0"/>
          </a:p>
          <a:p>
            <a:r>
              <a:rPr lang="en-US" dirty="0" smtClean="0"/>
              <a:t>Thus,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the probability of an interval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err="1"/>
              <a:t>cdf</a:t>
            </a:r>
            <a:r>
              <a:rPr lang="en-US" dirty="0"/>
              <a:t> for the age in months of fish in a lake, then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(10) </a:t>
            </a:r>
            <a:r>
              <a:rPr lang="en-US" dirty="0" smtClean="0"/>
              <a:t>is </a:t>
            </a:r>
            <a:r>
              <a:rPr lang="en-US" dirty="0"/>
              <a:t>the probability a random fish is 10 months or younger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Can F(10) be less than F(</a:t>
            </a:r>
            <a:r>
              <a:rPr lang="en-US" sz="2800" dirty="0">
                <a:solidFill>
                  <a:schemeClr val="accent1"/>
                </a:solidFill>
                <a:latin typeface="Lobster Two"/>
                <a:cs typeface="Lobster Two"/>
              </a:rPr>
              <a:t>9</a:t>
            </a:r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)?</a:t>
            </a:r>
            <a:endParaRPr lang="en-US" sz="2800" dirty="0">
              <a:solidFill>
                <a:schemeClr val="accent1"/>
              </a:solidFill>
              <a:latin typeface="Lobster Two"/>
              <a:cs typeface="Lobster Two"/>
            </a:endParaRPr>
          </a:p>
        </p:txBody>
      </p:sp>
    </p:spTree>
    <p:extLst>
      <p:ext uri="{BB962C8B-B14F-4D97-AF65-F5344CB8AC3E}">
        <p14:creationId xmlns:p14="http://schemas.microsoft.com/office/powerpoint/2010/main" val="25905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for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the </a:t>
            </a:r>
            <a:r>
              <a:rPr lang="en-US" dirty="0"/>
              <a:t>Fundamental Theorem of </a:t>
            </a:r>
            <a:r>
              <a:rPr lang="en-US" dirty="0" smtClean="0"/>
              <a:t>Calculus: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6FCF"/>
                </a:solidFill>
              </a:rPr>
              <a:t>The </a:t>
            </a:r>
            <a:r>
              <a:rPr lang="en-US" i="1" dirty="0">
                <a:solidFill>
                  <a:srgbClr val="FF6FCF"/>
                </a:solidFill>
              </a:rPr>
              <a:t>area under the curve </a:t>
            </a:r>
            <a:r>
              <a:rPr lang="en-US" i="1" dirty="0" smtClean="0">
                <a:solidFill>
                  <a:srgbClr val="FF6FCF"/>
                </a:solidFill>
              </a:rPr>
              <a:t>from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to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of </a:t>
            </a:r>
            <a:r>
              <a:rPr lang="en-US" i="1" dirty="0">
                <a:solidFill>
                  <a:srgbClr val="FF6FCF"/>
                </a:solidFill>
              </a:rPr>
              <a:t>a </a:t>
            </a:r>
            <a:r>
              <a:rPr lang="en-US" i="1" dirty="0" smtClean="0">
                <a:solidFill>
                  <a:srgbClr val="FF6FCF"/>
                </a:solidFill>
              </a:rPr>
              <a:t>function f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is </a:t>
            </a:r>
            <a:r>
              <a:rPr lang="en-US" i="1" dirty="0">
                <a:solidFill>
                  <a:srgbClr val="FF6FCF"/>
                </a:solidFill>
              </a:rPr>
              <a:t>just the difference between the values </a:t>
            </a:r>
            <a:r>
              <a:rPr lang="en-US" i="1" dirty="0" smtClean="0">
                <a:solidFill>
                  <a:srgbClr val="FF6FCF"/>
                </a:solidFill>
              </a:rPr>
              <a:t>of that </a:t>
            </a:r>
            <a:r>
              <a:rPr lang="en-US" i="1" dirty="0">
                <a:solidFill>
                  <a:srgbClr val="FF6FCF"/>
                </a:solidFill>
              </a:rPr>
              <a:t>function's </a:t>
            </a:r>
            <a:r>
              <a:rPr lang="en-US" i="1" dirty="0" err="1">
                <a:solidFill>
                  <a:srgbClr val="FF6FCF"/>
                </a:solidFill>
              </a:rPr>
              <a:t>antiderivative</a:t>
            </a:r>
            <a:r>
              <a:rPr lang="en-US" i="1" dirty="0" smtClean="0">
                <a:solidFill>
                  <a:srgbClr val="FF6FCF"/>
                </a:solidFill>
              </a:rPr>
              <a:t>, F, at 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and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a.</a:t>
            </a:r>
            <a:r>
              <a:rPr lang="en-US" i="1" dirty="0">
                <a:solidFill>
                  <a:srgbClr val="FF6FC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844800"/>
            <a:ext cx="5092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7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8" name="Donut 7"/>
          <p:cNvSpPr/>
          <p:nvPr/>
        </p:nvSpPr>
        <p:spPr>
          <a:xfrm>
            <a:off x="304800" y="2743200"/>
            <a:ext cx="571500" cy="22606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2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315720" y="3944620"/>
            <a:ext cx="34340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75200" y="3970020"/>
            <a:ext cx="0" cy="156718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720" y="3548856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median (Q2) = 15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238" y="6281538"/>
            <a:ext cx="498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#Q2 (</a:t>
            </a:r>
            <a:r>
              <a:rPr lang="fr-FR" sz="1600" b="1" dirty="0" err="1">
                <a:latin typeface="Courier New"/>
                <a:cs typeface="Courier New"/>
              </a:rPr>
              <a:t>median</a:t>
            </a:r>
            <a:r>
              <a:rPr lang="fr-FR" sz="1600" b="1" dirty="0">
                <a:latin typeface="Courier New"/>
                <a:cs typeface="Courier New"/>
              </a:rPr>
              <a:t>)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15</a:t>
            </a:r>
            <a:endParaRPr lang="it-IT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67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1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" r="-2734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493520" y="4617720"/>
            <a:ext cx="289433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87850" y="4724400"/>
            <a:ext cx="0" cy="75819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3520" y="3284220"/>
            <a:ext cx="35991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18100" y="3296920"/>
            <a:ext cx="0" cy="218567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3520" y="420520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Q1: ≈13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520" y="2920722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Q3: ≈17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2283" y="5780782"/>
            <a:ext cx="40017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(.25,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#Q1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</a:t>
            </a:r>
            <a:r>
              <a:rPr lang="fr-FR" sz="1600" b="1" dirty="0" smtClean="0">
                <a:latin typeface="Courier New"/>
                <a:cs typeface="Courier New"/>
              </a:rPr>
              <a:t>13.15283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&gt; </a:t>
            </a:r>
            <a:r>
              <a:rPr lang="fr-FR" sz="1600" b="1" dirty="0" err="1" smtClean="0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(.75,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</a:t>
            </a:r>
            <a:r>
              <a:rPr lang="fr-FR" sz="1600" b="1" dirty="0" smtClean="0">
                <a:latin typeface="Courier New"/>
                <a:cs typeface="Courier New"/>
              </a:rPr>
              <a:t>Q3</a:t>
            </a:r>
            <a:endParaRPr lang="fr-FR" sz="1600" b="1" dirty="0">
              <a:latin typeface="Courier New"/>
              <a:cs typeface="Courier New"/>
            </a:endParaRPr>
          </a:p>
          <a:p>
            <a:r>
              <a:rPr lang="fr-FR" sz="1600" b="1" dirty="0">
                <a:latin typeface="Courier New"/>
                <a:cs typeface="Courier New"/>
              </a:rPr>
              <a:t>[1] 16.84717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23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endParaRPr lang="en-US" sz="2200" dirty="0" smtClean="0"/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pPr marL="0" indent="0" algn="r">
              <a:buNone/>
            </a:pP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(24, 15,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(7.5)) -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(18, 15,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cs-CZ" sz="16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  <a:p>
            <a:pPr marL="0" indent="0" algn="r">
              <a:buNone/>
            </a:pP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pnorm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(24, 15, </a:t>
            </a: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sqrt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(7.5), </a:t>
            </a:r>
            <a:r>
              <a:rPr lang="en-US" sz="1600" b="1" dirty="0" err="1" smtClean="0">
                <a:solidFill>
                  <a:srgbClr val="FF6FCF"/>
                </a:solidFill>
                <a:latin typeface="Courier New"/>
                <a:cs typeface="Courier New"/>
              </a:rPr>
              <a:t>lower.tail</a:t>
            </a:r>
            <a:r>
              <a:rPr lang="en-US" sz="1600" b="1" dirty="0" smtClean="0">
                <a:solidFill>
                  <a:srgbClr val="FF6FCF"/>
                </a:solidFill>
                <a:latin typeface="Courier New"/>
                <a:cs typeface="Courier New"/>
              </a:rPr>
              <a:t> = FALSE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Past: discrete </a:t>
            </a:r>
            <a:r>
              <a:rPr lang="en-US" dirty="0" err="1" smtClean="0"/>
              <a:t>rvs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Present: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discrete </a:t>
            </a:r>
            <a:r>
              <a:rPr lang="en-US" dirty="0" err="1"/>
              <a:t>rvs</a:t>
            </a:r>
            <a:r>
              <a:rPr lang="en-US" dirty="0"/>
              <a:t>, </a:t>
            </a:r>
            <a:r>
              <a:rPr lang="en-US" i="1" dirty="0"/>
              <a:t>P(X = x) </a:t>
            </a:r>
            <a:r>
              <a:rPr lang="en-US" dirty="0"/>
              <a:t>is technically called the </a:t>
            </a:r>
            <a:r>
              <a:rPr lang="en-US" i="1" dirty="0"/>
              <a:t>probability mass function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continuous </a:t>
            </a:r>
            <a:r>
              <a:rPr lang="en-US" dirty="0" err="1"/>
              <a:t>rvs</a:t>
            </a:r>
            <a:r>
              <a:rPr lang="en-US" dirty="0"/>
              <a:t>, the </a:t>
            </a:r>
            <a:r>
              <a:rPr lang="en-US" dirty="0" smtClean="0"/>
              <a:t>analogous concept </a:t>
            </a:r>
            <a:r>
              <a:rPr lang="en-US" dirty="0"/>
              <a:t>is the </a:t>
            </a:r>
            <a:r>
              <a:rPr lang="en-US" i="1" dirty="0"/>
              <a:t>density </a:t>
            </a:r>
            <a:endParaRPr lang="en-US" i="1" dirty="0" smtClean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nch_normal_pdfs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nom_pmf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800100"/>
            <a:ext cx="3901440" cy="2438400"/>
          </a:xfrm>
          <a:prstGeom prst="rect">
            <a:avLst/>
          </a:prstGeom>
        </p:spPr>
      </p:pic>
      <p:pic>
        <p:nvPicPr>
          <p:cNvPr id="3" name="Picture 2" descr="binom_cdf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657600"/>
            <a:ext cx="3901440" cy="2438400"/>
          </a:xfrm>
          <a:prstGeom prst="rect">
            <a:avLst/>
          </a:prstGeom>
        </p:spPr>
      </p:pic>
      <p:pic>
        <p:nvPicPr>
          <p:cNvPr id="6" name="Picture 5" descr="normal_pdf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0100"/>
            <a:ext cx="3901440" cy="2438400"/>
          </a:xfrm>
          <a:prstGeom prst="rect">
            <a:avLst/>
          </a:prstGeom>
        </p:spPr>
      </p:pic>
      <p:pic>
        <p:nvPicPr>
          <p:cNvPr id="7" name="Picture 6" descr="normal_cdf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600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smtClean="0">
                <a:latin typeface="Times New Roman"/>
                <a:cs typeface="Times New Roman"/>
              </a:rPr>
              <a:t>X </a:t>
            </a:r>
            <a:r>
              <a:rPr lang="en-US" i="1" dirty="0">
                <a:latin typeface="Times New Roman"/>
                <a:cs typeface="Times New Roman"/>
              </a:rPr>
              <a:t>+ b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</a:t>
            </a:r>
            <a:r>
              <a:rPr lang="en-US" i="1" dirty="0" smtClean="0">
                <a:latin typeface="Times New Roman"/>
                <a:cs typeface="Times New Roman"/>
              </a:rPr>
              <a:t>(µ </a:t>
            </a:r>
            <a:r>
              <a:rPr lang="en-US" i="1" dirty="0">
                <a:latin typeface="Times New Roman"/>
                <a:cs typeface="Times New Roman"/>
              </a:rPr>
              <a:t>+ b, </a:t>
            </a:r>
            <a:r>
              <a:rPr lang="en-US" i="1" dirty="0" smtClean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err="1">
                <a:latin typeface="Times New Roman"/>
                <a:cs typeface="Times New Roman"/>
              </a:rPr>
              <a:t>aX</a:t>
            </a:r>
            <a:r>
              <a:rPr lang="en-US" i="1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N(</a:t>
            </a:r>
            <a:r>
              <a:rPr lang="en-US" i="1" dirty="0" smtClean="0">
                <a:latin typeface="Times New Roman"/>
                <a:cs typeface="Times New Roman"/>
              </a:rPr>
              <a:t>aµ,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X ~ N(µ, 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and</a:t>
            </a:r>
            <a:r>
              <a:rPr lang="en-US" i="1" dirty="0" smtClean="0">
                <a:latin typeface="Times New Roman"/>
                <a:cs typeface="Times New Roman"/>
              </a:rPr>
              <a:t> Y = </a:t>
            </a:r>
            <a:r>
              <a:rPr lang="en-US" i="1" dirty="0" err="1" smtClean="0">
                <a:latin typeface="Times New Roman"/>
                <a:cs typeface="Times New Roman"/>
              </a:rPr>
              <a:t>aX</a:t>
            </a:r>
            <a:r>
              <a:rPr lang="en-US" i="1" dirty="0" smtClean="0">
                <a:latin typeface="Times New Roman"/>
                <a:cs typeface="Times New Roman"/>
              </a:rPr>
              <a:t> + b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>
                <a:latin typeface="Times New Roman"/>
                <a:cs typeface="Times New Roman"/>
              </a:rPr>
              <a:t>Y </a:t>
            </a:r>
            <a:r>
              <a:rPr lang="en-US" i="1" dirty="0">
                <a:latin typeface="Times New Roman"/>
                <a:cs typeface="Times New Roman"/>
              </a:rPr>
              <a:t>~ N</a:t>
            </a:r>
            <a:r>
              <a:rPr lang="en-US" i="1" dirty="0" smtClean="0">
                <a:latin typeface="Times New Roman"/>
                <a:cs typeface="Times New Roman"/>
              </a:rPr>
              <a:t>(aµ + b, a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Discrete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or </a:t>
            </a:r>
            <a:r>
              <a:rPr lang="en-US" dirty="0" err="1"/>
              <a:t>countably</a:t>
            </a:r>
            <a:r>
              <a:rPr lang="en-US" dirty="0"/>
              <a:t> infinite sample space. </a:t>
            </a:r>
            <a:endParaRPr lang="en-US" dirty="0" smtClean="0"/>
          </a:p>
          <a:p>
            <a:r>
              <a:rPr lang="en-US" dirty="0"/>
              <a:t>Subset of integers. </a:t>
            </a:r>
            <a:endParaRPr lang="en-US" dirty="0" smtClean="0"/>
          </a:p>
          <a:p>
            <a:r>
              <a:rPr lang="en-US" dirty="0" smtClean="0"/>
              <a:t>Use sums.</a:t>
            </a:r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Lobster Two"/>
                <a:cs typeface="Lobster Two"/>
              </a:rPr>
              <a:t>pmf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Continuous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ncountably</a:t>
            </a:r>
            <a:r>
              <a:rPr lang="en-US" dirty="0" smtClean="0"/>
              <a:t> </a:t>
            </a:r>
            <a:r>
              <a:rPr lang="en-US" dirty="0"/>
              <a:t>infinite sample space. </a:t>
            </a:r>
            <a:endParaRPr lang="en-US" dirty="0" smtClean="0"/>
          </a:p>
          <a:p>
            <a:r>
              <a:rPr lang="en-US" dirty="0" smtClean="0"/>
              <a:t>Subset </a:t>
            </a:r>
            <a:r>
              <a:rPr lang="en-US" dirty="0"/>
              <a:t>of the real number line.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integrals.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1"/>
                </a:solidFill>
                <a:latin typeface="Lobster Two"/>
                <a:cs typeface="Lobster Two"/>
              </a:rPr>
              <a:t>pdf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78" y="760374"/>
            <a:ext cx="2245174" cy="1278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4" y="4538291"/>
            <a:ext cx="2486962" cy="1278022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0974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99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Integrate from -∞ to x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3977" y="2933032"/>
            <a:ext cx="19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Differentiate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6099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129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0800000" flipH="1">
            <a:off x="3137221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718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</a:t>
            </a:r>
          </a:p>
          <a:p>
            <a:pPr algn="ctr"/>
            <a:r>
              <a:rPr lang="en-US" sz="2400" dirty="0" smtClean="0">
                <a:latin typeface="Lobster Two"/>
                <a:cs typeface="Lobster Two"/>
              </a:rPr>
              <a:t>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0699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73" y="944870"/>
            <a:ext cx="5548223" cy="909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73" y="4813047"/>
            <a:ext cx="5687923" cy="76483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01599" y="5577884"/>
            <a:ext cx="3581401" cy="860698"/>
          </a:xfrm>
          <a:prstGeom prst="wedgeRectCallout">
            <a:avLst>
              <a:gd name="adj1" fmla="val -49689"/>
              <a:gd name="adj2" fmla="val 8474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integrate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4x = 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constant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ntegrate -4x + 4 = -2x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+ 4x + constant</a:t>
            </a:r>
          </a:p>
        </p:txBody>
      </p:sp>
    </p:spTree>
    <p:extLst>
      <p:ext uri="{BB962C8B-B14F-4D97-AF65-F5344CB8AC3E}">
        <p14:creationId xmlns:p14="http://schemas.microsoft.com/office/powerpoint/2010/main" val="19279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for A and 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347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A and C are constants of integration. Now we use the properties of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to solve for those constants.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Specifically: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know: </a:t>
            </a:r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min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= 0; so </a:t>
            </a:r>
            <a:r>
              <a:rPr lang="en-US" i="1" dirty="0" smtClean="0">
                <a:latin typeface="Times New Roman"/>
                <a:cs typeface="Times New Roman"/>
              </a:rPr>
              <a:t>F(0) </a:t>
            </a:r>
            <a:r>
              <a:rPr lang="en-US" dirty="0" smtClean="0"/>
              <a:t>=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 smtClean="0"/>
              <a:t>also know</a:t>
            </a:r>
            <a:r>
              <a:rPr lang="en-US" dirty="0"/>
              <a:t>: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/>
              <a:t>= </a:t>
            </a:r>
            <a:r>
              <a:rPr lang="en-US" dirty="0" smtClean="0"/>
              <a:t>1; </a:t>
            </a:r>
            <a:r>
              <a:rPr lang="en-US" dirty="0"/>
              <a:t>so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(1) </a:t>
            </a:r>
            <a:r>
              <a:rPr lang="en-US" dirty="0"/>
              <a:t>=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00800" y="986552"/>
            <a:ext cx="0" cy="651748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572500" y="2667000"/>
            <a:ext cx="0" cy="66040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70600" y="508000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>
                <a:solidFill>
                  <a:srgbClr val="FF6FCF"/>
                </a:solidFill>
                <a:latin typeface="Times New Roman"/>
                <a:cs typeface="Times New Roman"/>
              </a:rPr>
              <a:t>min</a:t>
            </a:r>
            <a:endParaRPr lang="en-US" sz="2400" dirty="0">
              <a:solidFill>
                <a:srgbClr val="FF6FC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5950" y="3238500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max</a:t>
            </a:r>
            <a:endParaRPr lang="en-US" sz="2400" dirty="0">
              <a:solidFill>
                <a:srgbClr val="FF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A first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7400"/>
            <a:ext cx="70739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285881" y="1892300"/>
            <a:ext cx="1562219" cy="1498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219" h="1498600">
                <a:moveTo>
                  <a:pt x="279519" y="0"/>
                </a:moveTo>
                <a:cubicBezTo>
                  <a:pt x="141935" y="212725"/>
                  <a:pt x="4352" y="425450"/>
                  <a:pt x="119" y="609600"/>
                </a:cubicBezTo>
                <a:cubicBezTo>
                  <a:pt x="-4114" y="793750"/>
                  <a:pt x="105952" y="980017"/>
                  <a:pt x="254119" y="1104900"/>
                </a:cubicBezTo>
                <a:cubicBezTo>
                  <a:pt x="402286" y="1229783"/>
                  <a:pt x="671102" y="1293283"/>
                  <a:pt x="889119" y="1358900"/>
                </a:cubicBezTo>
                <a:cubicBezTo>
                  <a:pt x="1107136" y="1424517"/>
                  <a:pt x="1562219" y="1498600"/>
                  <a:pt x="1562219" y="1498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C next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90900"/>
            <a:ext cx="8229600" cy="441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197013" y="2476499"/>
            <a:ext cx="1181187" cy="9652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87" h="965200">
                <a:moveTo>
                  <a:pt x="368387" y="0"/>
                </a:moveTo>
                <a:cubicBezTo>
                  <a:pt x="141903" y="98425"/>
                  <a:pt x="4320" y="228600"/>
                  <a:pt x="87" y="368300"/>
                </a:cubicBezTo>
                <a:cubicBezTo>
                  <a:pt x="-4146" y="508000"/>
                  <a:pt x="146137" y="738717"/>
                  <a:pt x="342987" y="838200"/>
                </a:cubicBezTo>
                <a:cubicBezTo>
                  <a:pt x="539837" y="937683"/>
                  <a:pt x="1006562" y="938742"/>
                  <a:pt x="1181187" y="9652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in: A = 0; C = 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4599"/>
            <a:ext cx="8216900" cy="1122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56564" y="2260600"/>
            <a:ext cx="326036" cy="1879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6" h="1879600">
                <a:moveTo>
                  <a:pt x="326036" y="0"/>
                </a:moveTo>
                <a:cubicBezTo>
                  <a:pt x="150352" y="136525"/>
                  <a:pt x="97436" y="325967"/>
                  <a:pt x="46636" y="533400"/>
                </a:cubicBezTo>
                <a:cubicBezTo>
                  <a:pt x="-4164" y="740833"/>
                  <a:pt x="-14747" y="1020233"/>
                  <a:pt x="21236" y="1244600"/>
                </a:cubicBezTo>
                <a:cubicBezTo>
                  <a:pt x="57219" y="1468967"/>
                  <a:pt x="87911" y="1751542"/>
                  <a:pt x="262536" y="1879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density of</a:t>
            </a:r>
            <a:r>
              <a:rPr lang="en-US" i="1" dirty="0">
                <a:latin typeface="Times New Roman"/>
                <a:cs typeface="Times New Roman"/>
              </a:rPr>
              <a:t> X </a:t>
            </a:r>
            <a:r>
              <a:rPr lang="en-US" dirty="0"/>
              <a:t>can be seen as a value </a:t>
            </a:r>
            <a:r>
              <a:rPr lang="en-US" dirty="0">
                <a:solidFill>
                  <a:srgbClr val="FF6FCF"/>
                </a:solidFill>
              </a:rPr>
              <a:t>proportional to </a:t>
            </a:r>
            <a:r>
              <a:rPr lang="en-US" dirty="0"/>
              <a:t>the chance of drawing from the population a number that is lying in the close proximity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Sadly, density does </a:t>
            </a:r>
            <a:r>
              <a:rPr lang="en-US" dirty="0">
                <a:solidFill>
                  <a:srgbClr val="FF6FCF"/>
                </a:solidFill>
              </a:rPr>
              <a:t>not</a:t>
            </a:r>
            <a:r>
              <a:rPr lang="en-US" dirty="0"/>
              <a:t> give you probabilities directly </a:t>
            </a:r>
          </a:p>
          <a:p>
            <a:endParaRPr lang="en-US" dirty="0"/>
          </a:p>
          <a:p>
            <a:r>
              <a:rPr lang="en-US" dirty="0"/>
              <a:t>Probabilities can only be obtained from densities by taking an </a:t>
            </a:r>
            <a:r>
              <a:rPr lang="en-US" dirty="0" smtClean="0">
                <a:solidFill>
                  <a:srgbClr val="FF6FCF"/>
                </a:solidFill>
              </a:rPr>
              <a:t>integral</a:t>
            </a:r>
          </a:p>
          <a:p>
            <a:endParaRPr lang="en-US" dirty="0"/>
          </a:p>
          <a:p>
            <a:r>
              <a:rPr lang="en-US" dirty="0" smtClean="0"/>
              <a:t>Integrals are simply continuous </a:t>
            </a:r>
            <a:r>
              <a:rPr lang="en-US" dirty="0" smtClean="0">
                <a:solidFill>
                  <a:srgbClr val="FF6FCF"/>
                </a:solidFill>
              </a:rPr>
              <a:t>sums</a:t>
            </a:r>
            <a:endParaRPr lang="en-US" dirty="0">
              <a:solidFill>
                <a:srgbClr val="FF6FC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way to solve for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 must be continuous, meaning that the graph of F(x) must touch when x = 1/2 (the two pieces of the piecewise graph must touch). So, to solve for C, we set x = 1/2 for each equation, plug in A = 0, and make them equal each other.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77247"/>
            <a:ext cx="73025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8436"/>
            <a:ext cx="41148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697621"/>
            <a:ext cx="3606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</a:rPr>
              <a:t>pdf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pdf1.pdf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>
          <a:xfrm>
            <a:off x="457200" y="2438400"/>
            <a:ext cx="3932238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  <a:latin typeface="Gill Sans"/>
                <a:cs typeface="Gill Sans"/>
              </a:rPr>
              <a:t>cdf</a:t>
            </a:r>
            <a:endParaRPr lang="en-US" sz="4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pic>
        <p:nvPicPr>
          <p:cNvPr id="8" name="Content Placeholder 7" descr="cdf1.pdf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9913"/>
            <a:ext cx="3518559" cy="576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0" y="1087930"/>
            <a:ext cx="4308686" cy="5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78" y="760374"/>
            <a:ext cx="2245174" cy="1278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4" y="4538291"/>
            <a:ext cx="2486962" cy="1278022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0974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99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Integrate from -∞ to x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3977" y="2933032"/>
            <a:ext cx="19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Differentiate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3047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6278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/>
          <p:cNvCxnSpPr/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3977" y="2933032"/>
            <a:ext cx="19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Differentiate</a:t>
            </a:r>
            <a:endParaRPr lang="en-US" sz="2800" dirty="0">
              <a:latin typeface="Lobster Two"/>
              <a:cs typeface="Lobster Tw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5" y="4396555"/>
            <a:ext cx="5230327" cy="144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" y="911468"/>
            <a:ext cx="5130800" cy="1253941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515100" y="5155683"/>
            <a:ext cx="2362200" cy="1134532"/>
          </a:xfrm>
          <a:prstGeom prst="wedgeRectCallout">
            <a:avLst>
              <a:gd name="adj1" fmla="val 59988"/>
              <a:gd name="adj2" fmla="val 9705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0 = 0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(x+1)/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2 = ½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1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4" y="325298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15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9323"/>
          <a:stretch/>
        </p:blipFill>
        <p:spPr>
          <a:xfrm>
            <a:off x="0" y="482600"/>
            <a:ext cx="9144000" cy="63754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918200"/>
            <a:ext cx="9144000" cy="939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Expectation of a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Continuous random variable</a:t>
            </a:r>
            <a:endParaRPr lang="en-US" sz="2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6776" b="-66776"/>
          <a:stretch>
            <a:fillRect/>
          </a:stretch>
        </p:blipFill>
        <p:spPr>
          <a:xfrm>
            <a:off x="457200" y="-469900"/>
            <a:ext cx="8229600" cy="4876800"/>
          </a:xfr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/>
          <a:srcRect t="-142767" b="-142767"/>
          <a:stretch>
            <a:fillRect/>
          </a:stretch>
        </p:blipFill>
        <p:spPr>
          <a:xfrm>
            <a:off x="457200" y="2641600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median from </a:t>
            </a:r>
            <a:r>
              <a:rPr lang="en-US" dirty="0" err="1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Halfway point: half the population has a lower value, and half has a higher value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is a </a:t>
            </a:r>
            <a:r>
              <a:rPr lang="en-US" dirty="0" err="1" smtClean="0"/>
              <a:t>pdf</a:t>
            </a:r>
            <a:r>
              <a:rPr lang="en-US" dirty="0" smtClean="0"/>
              <a:t>, then the median of the distribution is the point M such that: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4301958"/>
            <a:ext cx="3530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ladybug median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(</a:t>
            </a:r>
            <a:r>
              <a:rPr lang="en-US" smtClean="0"/>
              <a:t>in months) </a:t>
            </a:r>
            <a:r>
              <a:rPr lang="en-US" dirty="0" smtClean="0"/>
              <a:t>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 smtClean="0"/>
              <a:t> life span for the ladybug population?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4533"/>
            <a:ext cx="4016464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ladybug </a:t>
            </a:r>
            <a:r>
              <a:rPr lang="en-US" dirty="0" smtClean="0"/>
              <a:t>median </a:t>
            </a:r>
            <a:r>
              <a:rPr lang="en-US" dirty="0"/>
              <a:t>life span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90077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731126"/>
            <a:ext cx="3327400" cy="23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wolfram alpha</a:t>
            </a:r>
            <a:endParaRPr lang="en-US" dirty="0"/>
          </a:p>
        </p:txBody>
      </p:sp>
      <p:pic>
        <p:nvPicPr>
          <p:cNvPr id="4" name="Content Placeholder 3" descr="Screen Shot 2015-08-18 at 4.37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43" b="-31143"/>
          <a:stretch>
            <a:fillRect/>
          </a:stretch>
        </p:blipFill>
        <p:spPr/>
      </p:pic>
      <p:pic>
        <p:nvPicPr>
          <p:cNvPr id="6" name="Picture 5" descr="Screen Shot 2015-08-18 at 4.3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15" y="1965158"/>
            <a:ext cx="458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 continuous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robability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ensity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F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unction*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601579"/>
            <a:ext cx="7776953" cy="376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314" y="6448565"/>
            <a:ext cx="77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*Not a probability! (&gt; 1)</a:t>
            </a:r>
            <a:endParaRPr lang="en-US" sz="20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had the </a:t>
            </a:r>
            <a:r>
              <a:rPr lang="en-US" dirty="0" err="1" smtClean="0"/>
              <a:t>cdf</a:t>
            </a:r>
            <a:r>
              <a:rPr lang="en-US" dirty="0" smtClean="0"/>
              <a:t>, we could check this result: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get there from the </a:t>
            </a:r>
            <a:r>
              <a:rPr lang="en-US" dirty="0" err="1" smtClean="0"/>
              <a:t>pdf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Integrate!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9567"/>
            <a:ext cx="3953933" cy="414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4500"/>
            <a:ext cx="5727700" cy="11557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743699" y="2714002"/>
            <a:ext cx="2230967" cy="1134532"/>
          </a:xfrm>
          <a:prstGeom prst="wedgeRectCallout">
            <a:avLst>
              <a:gd name="adj1" fmla="val 1565"/>
              <a:gd name="adj2" fmla="val 10675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 know what you are thinking- I do so wish we could do more </a:t>
            </a:r>
            <a:r>
              <a:rPr lang="en-US" sz="1600" dirty="0" smtClean="0">
                <a:solidFill>
                  <a:srgbClr val="FF0000"/>
                </a:solidFill>
                <a:latin typeface="Gill Sans"/>
                <a:cs typeface="Gill Sans"/>
              </a:rPr>
              <a:t>integration!</a:t>
            </a:r>
          </a:p>
        </p:txBody>
      </p:sp>
    </p:spTree>
    <p:extLst>
      <p:ext uri="{BB962C8B-B14F-4D97-AF65-F5344CB8AC3E}">
        <p14:creationId xmlns:p14="http://schemas.microsoft.com/office/powerpoint/2010/main" val="26217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constant = 0 </a:t>
            </a:r>
            <a:r>
              <a:rPr lang="en-US" sz="1800" i="1" dirty="0" smtClean="0"/>
              <a:t>(do this one on your own)</a:t>
            </a:r>
            <a:endParaRPr lang="en-US" sz="1800" i="1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1" y="5976840"/>
            <a:ext cx="3953933" cy="4144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6619"/>
            <a:ext cx="5448300" cy="941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1" y="3641002"/>
            <a:ext cx="3953933" cy="9472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730" y="4919444"/>
            <a:ext cx="412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&gt; (1/144)*(8.49^2)</a:t>
            </a:r>
          </a:p>
          <a:p>
            <a:r>
              <a:rPr lang="en-US" b="1" dirty="0">
                <a:latin typeface="Courier New"/>
                <a:cs typeface="Courier New"/>
              </a:rPr>
              <a:t>[1] 0.5005563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9466"/>
            <a:ext cx="5448300" cy="1424136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 flipH="1">
            <a:off x="6138375" y="1280202"/>
            <a:ext cx="398002" cy="1066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17" h="1066800">
                <a:moveTo>
                  <a:pt x="237650" y="0"/>
                </a:moveTo>
                <a:cubicBezTo>
                  <a:pt x="61966" y="136525"/>
                  <a:pt x="-7178" y="406400"/>
                  <a:pt x="583" y="584200"/>
                </a:cubicBezTo>
                <a:cubicBezTo>
                  <a:pt x="8344" y="762000"/>
                  <a:pt x="158804" y="1041400"/>
                  <a:pt x="284217" y="1066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49077" y="1490436"/>
            <a:ext cx="115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"/>
                <a:cs typeface="Gill Sans"/>
              </a:rPr>
              <a:t>p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cdf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Integrate!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4036728" y="2575676"/>
            <a:ext cx="2120194" cy="1574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37650"/>
              <a:gd name="connsiteY0" fmla="*/ 0 h 1689100"/>
              <a:gd name="connsiteX1" fmla="*/ 583 w 237650"/>
              <a:gd name="connsiteY1" fmla="*/ 584200 h 1689100"/>
              <a:gd name="connsiteX2" fmla="*/ 130041 w 237650"/>
              <a:gd name="connsiteY2" fmla="*/ 1689100 h 1689100"/>
              <a:gd name="connsiteX0" fmla="*/ 248834 w 248834"/>
              <a:gd name="connsiteY0" fmla="*/ 0 h 1689100"/>
              <a:gd name="connsiteX1" fmla="*/ 11767 w 248834"/>
              <a:gd name="connsiteY1" fmla="*/ 584200 h 1689100"/>
              <a:gd name="connsiteX2" fmla="*/ 46793 w 248834"/>
              <a:gd name="connsiteY2" fmla="*/ 1069848 h 1689100"/>
              <a:gd name="connsiteX3" fmla="*/ 141225 w 248834"/>
              <a:gd name="connsiteY3" fmla="*/ 1689100 h 1689100"/>
              <a:gd name="connsiteX0" fmla="*/ 238721 w 481940"/>
              <a:gd name="connsiteY0" fmla="*/ 0 h 1689100"/>
              <a:gd name="connsiteX1" fmla="*/ 1654 w 481940"/>
              <a:gd name="connsiteY1" fmla="*/ 584200 h 1689100"/>
              <a:gd name="connsiteX2" fmla="*/ 481071 w 481940"/>
              <a:gd name="connsiteY2" fmla="*/ 1082548 h 1689100"/>
              <a:gd name="connsiteX3" fmla="*/ 131112 w 481940"/>
              <a:gd name="connsiteY3" fmla="*/ 1689100 h 1689100"/>
              <a:gd name="connsiteX0" fmla="*/ 237651 w 485235"/>
              <a:gd name="connsiteY0" fmla="*/ 0 h 1689100"/>
              <a:gd name="connsiteX1" fmla="*/ 584 w 485235"/>
              <a:gd name="connsiteY1" fmla="*/ 584200 h 1689100"/>
              <a:gd name="connsiteX2" fmla="*/ 316755 w 485235"/>
              <a:gd name="connsiteY2" fmla="*/ 879348 h 1689100"/>
              <a:gd name="connsiteX3" fmla="*/ 480001 w 485235"/>
              <a:gd name="connsiteY3" fmla="*/ 1082548 h 1689100"/>
              <a:gd name="connsiteX4" fmla="*/ 130042 w 485235"/>
              <a:gd name="connsiteY4" fmla="*/ 1689100 h 1689100"/>
              <a:gd name="connsiteX0" fmla="*/ 237651 w 482161"/>
              <a:gd name="connsiteY0" fmla="*/ 0 h 1689100"/>
              <a:gd name="connsiteX1" fmla="*/ 584 w 482161"/>
              <a:gd name="connsiteY1" fmla="*/ 584200 h 1689100"/>
              <a:gd name="connsiteX2" fmla="*/ 117232 w 482161"/>
              <a:gd name="connsiteY2" fmla="*/ 942848 h 1689100"/>
              <a:gd name="connsiteX3" fmla="*/ 480001 w 482161"/>
              <a:gd name="connsiteY3" fmla="*/ 1082548 h 1689100"/>
              <a:gd name="connsiteX4" fmla="*/ 130042 w 482161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5842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4318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497"/>
              <a:gd name="connsiteY0" fmla="*/ 0 h 1689100"/>
              <a:gd name="connsiteX1" fmla="*/ 584 w 482497"/>
              <a:gd name="connsiteY1" fmla="*/ 431800 h 1689100"/>
              <a:gd name="connsiteX2" fmla="*/ 162579 w 482497"/>
              <a:gd name="connsiteY2" fmla="*/ 828548 h 1689100"/>
              <a:gd name="connsiteX3" fmla="*/ 480001 w 482497"/>
              <a:gd name="connsiteY3" fmla="*/ 1082548 h 1689100"/>
              <a:gd name="connsiteX4" fmla="*/ 130042 w 482497"/>
              <a:gd name="connsiteY4" fmla="*/ 1689100 h 1689100"/>
              <a:gd name="connsiteX0" fmla="*/ 237651 w 485239"/>
              <a:gd name="connsiteY0" fmla="*/ 0 h 1689100"/>
              <a:gd name="connsiteX1" fmla="*/ 584 w 485239"/>
              <a:gd name="connsiteY1" fmla="*/ 431800 h 1689100"/>
              <a:gd name="connsiteX2" fmla="*/ 162579 w 485239"/>
              <a:gd name="connsiteY2" fmla="*/ 828548 h 1689100"/>
              <a:gd name="connsiteX3" fmla="*/ 480001 w 485239"/>
              <a:gd name="connsiteY3" fmla="*/ 1082548 h 1689100"/>
              <a:gd name="connsiteX4" fmla="*/ 343964 w 485239"/>
              <a:gd name="connsiteY4" fmla="*/ 1387348 h 1689100"/>
              <a:gd name="connsiteX5" fmla="*/ 130042 w 485239"/>
              <a:gd name="connsiteY5" fmla="*/ 1689100 h 1689100"/>
              <a:gd name="connsiteX0" fmla="*/ 237651 w 481834"/>
              <a:gd name="connsiteY0" fmla="*/ 0 h 1689100"/>
              <a:gd name="connsiteX1" fmla="*/ 584 w 481834"/>
              <a:gd name="connsiteY1" fmla="*/ 431800 h 1689100"/>
              <a:gd name="connsiteX2" fmla="*/ 162579 w 481834"/>
              <a:gd name="connsiteY2" fmla="*/ 828548 h 1689100"/>
              <a:gd name="connsiteX3" fmla="*/ 480001 w 481834"/>
              <a:gd name="connsiteY3" fmla="*/ 1082548 h 1689100"/>
              <a:gd name="connsiteX4" fmla="*/ 99095 w 481834"/>
              <a:gd name="connsiteY4" fmla="*/ 1311148 h 1689100"/>
              <a:gd name="connsiteX5" fmla="*/ 130042 w 481834"/>
              <a:gd name="connsiteY5" fmla="*/ 1689100 h 1689100"/>
              <a:gd name="connsiteX0" fmla="*/ 237651 w 481834"/>
              <a:gd name="connsiteY0" fmla="*/ 0 h 2019300"/>
              <a:gd name="connsiteX1" fmla="*/ 584 w 481834"/>
              <a:gd name="connsiteY1" fmla="*/ 431800 h 2019300"/>
              <a:gd name="connsiteX2" fmla="*/ 162579 w 481834"/>
              <a:gd name="connsiteY2" fmla="*/ 828548 h 2019300"/>
              <a:gd name="connsiteX3" fmla="*/ 480001 w 481834"/>
              <a:gd name="connsiteY3" fmla="*/ 1082548 h 2019300"/>
              <a:gd name="connsiteX4" fmla="*/ 99095 w 481834"/>
              <a:gd name="connsiteY4" fmla="*/ 1311148 h 2019300"/>
              <a:gd name="connsiteX5" fmla="*/ 166319 w 481834"/>
              <a:gd name="connsiteY5" fmla="*/ 2019300 h 2019300"/>
              <a:gd name="connsiteX0" fmla="*/ 237651 w 481844"/>
              <a:gd name="connsiteY0" fmla="*/ 0 h 2019300"/>
              <a:gd name="connsiteX1" fmla="*/ 584 w 481844"/>
              <a:gd name="connsiteY1" fmla="*/ 431800 h 2019300"/>
              <a:gd name="connsiteX2" fmla="*/ 162579 w 481844"/>
              <a:gd name="connsiteY2" fmla="*/ 828548 h 2019300"/>
              <a:gd name="connsiteX3" fmla="*/ 480001 w 481844"/>
              <a:gd name="connsiteY3" fmla="*/ 1082548 h 2019300"/>
              <a:gd name="connsiteX4" fmla="*/ 99095 w 481844"/>
              <a:gd name="connsiteY4" fmla="*/ 1311148 h 2019300"/>
              <a:gd name="connsiteX5" fmla="*/ 117234 w 481844"/>
              <a:gd name="connsiteY5" fmla="*/ 1641348 h 2019300"/>
              <a:gd name="connsiteX6" fmla="*/ 166319 w 481844"/>
              <a:gd name="connsiteY6" fmla="*/ 2019300 h 2019300"/>
              <a:gd name="connsiteX0" fmla="*/ 275578 w 519771"/>
              <a:gd name="connsiteY0" fmla="*/ 0 h 2019300"/>
              <a:gd name="connsiteX1" fmla="*/ 38511 w 519771"/>
              <a:gd name="connsiteY1" fmla="*/ 431800 h 2019300"/>
              <a:gd name="connsiteX2" fmla="*/ 200506 w 519771"/>
              <a:gd name="connsiteY2" fmla="*/ 828548 h 2019300"/>
              <a:gd name="connsiteX3" fmla="*/ 517928 w 519771"/>
              <a:gd name="connsiteY3" fmla="*/ 1082548 h 2019300"/>
              <a:gd name="connsiteX4" fmla="*/ 137022 w 519771"/>
              <a:gd name="connsiteY4" fmla="*/ 1311148 h 2019300"/>
              <a:gd name="connsiteX5" fmla="*/ 985 w 519771"/>
              <a:gd name="connsiteY5" fmla="*/ 1755648 h 2019300"/>
              <a:gd name="connsiteX6" fmla="*/ 204246 w 519771"/>
              <a:gd name="connsiteY6" fmla="*/ 2019300 h 20193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67730 w 519771"/>
              <a:gd name="connsiteY6" fmla="*/ 1968500 h 1968500"/>
              <a:gd name="connsiteX0" fmla="*/ 275495 w 519734"/>
              <a:gd name="connsiteY0" fmla="*/ 0 h 1968500"/>
              <a:gd name="connsiteX1" fmla="*/ 38428 w 519734"/>
              <a:gd name="connsiteY1" fmla="*/ 431800 h 1968500"/>
              <a:gd name="connsiteX2" fmla="*/ 200423 w 519734"/>
              <a:gd name="connsiteY2" fmla="*/ 828548 h 1968500"/>
              <a:gd name="connsiteX3" fmla="*/ 517845 w 519734"/>
              <a:gd name="connsiteY3" fmla="*/ 1082548 h 1968500"/>
              <a:gd name="connsiteX4" fmla="*/ 146008 w 519734"/>
              <a:gd name="connsiteY4" fmla="*/ 1247648 h 1968500"/>
              <a:gd name="connsiteX5" fmla="*/ 902 w 519734"/>
              <a:gd name="connsiteY5" fmla="*/ 1755648 h 1968500"/>
              <a:gd name="connsiteX6" fmla="*/ 267647 w 519734"/>
              <a:gd name="connsiteY6" fmla="*/ 1968500 h 1968500"/>
              <a:gd name="connsiteX0" fmla="*/ 284491 w 528730"/>
              <a:gd name="connsiteY0" fmla="*/ 0 h 1968500"/>
              <a:gd name="connsiteX1" fmla="*/ 47424 w 528730"/>
              <a:gd name="connsiteY1" fmla="*/ 431800 h 1968500"/>
              <a:gd name="connsiteX2" fmla="*/ 209419 w 528730"/>
              <a:gd name="connsiteY2" fmla="*/ 828548 h 1968500"/>
              <a:gd name="connsiteX3" fmla="*/ 526841 w 528730"/>
              <a:gd name="connsiteY3" fmla="*/ 1082548 h 1968500"/>
              <a:gd name="connsiteX4" fmla="*/ 155004 w 528730"/>
              <a:gd name="connsiteY4" fmla="*/ 1247648 h 1968500"/>
              <a:gd name="connsiteX5" fmla="*/ 829 w 528730"/>
              <a:gd name="connsiteY5" fmla="*/ 1641348 h 1968500"/>
              <a:gd name="connsiteX6" fmla="*/ 276643 w 528730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209419 w 1561224"/>
              <a:gd name="connsiteY2" fmla="*/ 8285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08465 w 1561224"/>
              <a:gd name="connsiteY2" fmla="*/ 7396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677680"/>
              <a:gd name="connsiteX1" fmla="*/ 47424 w 1561224"/>
              <a:gd name="connsiteY1" fmla="*/ 431800 h 1677680"/>
              <a:gd name="connsiteX2" fmla="*/ 608465 w 1561224"/>
              <a:gd name="connsiteY2" fmla="*/ 739648 h 1677680"/>
              <a:gd name="connsiteX3" fmla="*/ 1560733 w 1561224"/>
              <a:gd name="connsiteY3" fmla="*/ 790448 h 1677680"/>
              <a:gd name="connsiteX4" fmla="*/ 155004 w 1561224"/>
              <a:gd name="connsiteY4" fmla="*/ 1247648 h 1677680"/>
              <a:gd name="connsiteX5" fmla="*/ 829 w 1561224"/>
              <a:gd name="connsiteY5" fmla="*/ 1641348 h 1677680"/>
              <a:gd name="connsiteX6" fmla="*/ 1301465 w 1561224"/>
              <a:gd name="connsiteY6" fmla="*/ 1574800 h 1677680"/>
              <a:gd name="connsiteX0" fmla="*/ 237651 w 1514384"/>
              <a:gd name="connsiteY0" fmla="*/ 0 h 1574800"/>
              <a:gd name="connsiteX1" fmla="*/ 584 w 1514384"/>
              <a:gd name="connsiteY1" fmla="*/ 431800 h 1574800"/>
              <a:gd name="connsiteX2" fmla="*/ 561625 w 1514384"/>
              <a:gd name="connsiteY2" fmla="*/ 739648 h 1574800"/>
              <a:gd name="connsiteX3" fmla="*/ 1513893 w 1514384"/>
              <a:gd name="connsiteY3" fmla="*/ 790448 h 1574800"/>
              <a:gd name="connsiteX4" fmla="*/ 108164 w 1514384"/>
              <a:gd name="connsiteY4" fmla="*/ 1247648 h 1574800"/>
              <a:gd name="connsiteX5" fmla="*/ 643250 w 1514384"/>
              <a:gd name="connsiteY5" fmla="*/ 1450848 h 1574800"/>
              <a:gd name="connsiteX6" fmla="*/ 1254625 w 1514384"/>
              <a:gd name="connsiteY6" fmla="*/ 1574800 h 1574800"/>
              <a:gd name="connsiteX0" fmla="*/ 237651 w 1514056"/>
              <a:gd name="connsiteY0" fmla="*/ 0 h 1574800"/>
              <a:gd name="connsiteX1" fmla="*/ 584 w 1514056"/>
              <a:gd name="connsiteY1" fmla="*/ 431800 h 1574800"/>
              <a:gd name="connsiteX2" fmla="*/ 561625 w 1514056"/>
              <a:gd name="connsiteY2" fmla="*/ 739648 h 1574800"/>
              <a:gd name="connsiteX3" fmla="*/ 1513893 w 1514056"/>
              <a:gd name="connsiteY3" fmla="*/ 790448 h 1574800"/>
              <a:gd name="connsiteX4" fmla="*/ 643250 w 1514056"/>
              <a:gd name="connsiteY4" fmla="*/ 1450848 h 1574800"/>
              <a:gd name="connsiteX5" fmla="*/ 1254625 w 1514056"/>
              <a:gd name="connsiteY5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056" h="1574800">
                <a:moveTo>
                  <a:pt x="237651" y="0"/>
                </a:moveTo>
                <a:cubicBezTo>
                  <a:pt x="61967" y="136525"/>
                  <a:pt x="-7177" y="254000"/>
                  <a:pt x="584" y="431800"/>
                </a:cubicBezTo>
                <a:cubicBezTo>
                  <a:pt x="13768" y="578358"/>
                  <a:pt x="454514" y="732790"/>
                  <a:pt x="561625" y="739648"/>
                </a:cubicBezTo>
                <a:cubicBezTo>
                  <a:pt x="705012" y="797306"/>
                  <a:pt x="1500289" y="671915"/>
                  <a:pt x="1513893" y="790448"/>
                </a:cubicBezTo>
                <a:cubicBezTo>
                  <a:pt x="1527497" y="908981"/>
                  <a:pt x="686461" y="1320123"/>
                  <a:pt x="643250" y="1450848"/>
                </a:cubicBezTo>
                <a:cubicBezTo>
                  <a:pt x="654454" y="1568873"/>
                  <a:pt x="1164821" y="1549908"/>
                  <a:pt x="1254625" y="1574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answer so many more questions without having to integrate each time…</a:t>
            </a:r>
          </a:p>
          <a:p>
            <a:r>
              <a:rPr lang="en-US" dirty="0" smtClean="0"/>
              <a:t>Q1? 6</a:t>
            </a:r>
          </a:p>
          <a:p>
            <a:r>
              <a:rPr lang="en-US" dirty="0" smtClean="0"/>
              <a:t>Q3? 10.4</a:t>
            </a:r>
          </a:p>
          <a:p>
            <a:r>
              <a:rPr lang="en-US" dirty="0" smtClean="0"/>
              <a:t>IQR? 4.4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mean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 for </a:t>
            </a:r>
            <a:r>
              <a:rPr lang="en-US" dirty="0"/>
              <a:t>the ladybug population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7099"/>
            <a:ext cx="4016464" cy="1049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39522"/>
            <a:ext cx="28067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ladybug m</a:t>
            </a:r>
            <a:r>
              <a:rPr lang="en-US" dirty="0" smtClean="0"/>
              <a:t>ean </a:t>
            </a:r>
            <a:r>
              <a:rPr lang="en-US" dirty="0"/>
              <a:t>life span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25267"/>
          <a:stretch/>
        </p:blipFill>
        <p:spPr>
          <a:xfrm>
            <a:off x="457200" y="1524000"/>
            <a:ext cx="8229600" cy="4876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82210"/>
            <a:ext cx="3995349" cy="1577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35601"/>
            <a:ext cx="3995349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life spans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/>
              <a:t> life span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8.49 months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span? </a:t>
            </a:r>
            <a:r>
              <a:rPr lang="en-US" dirty="0" smtClean="0">
                <a:solidFill>
                  <a:srgbClr val="FF0000"/>
                </a:solidFill>
              </a:rPr>
              <a:t>8 months</a:t>
            </a:r>
          </a:p>
          <a:p>
            <a:pPr marL="0" indent="0">
              <a:buNone/>
            </a:pPr>
            <a:endParaRPr lang="en-US" dirty="0" smtClean="0">
              <a:solidFill>
                <a:srgbClr val="72A37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mean is &lt; median, so more than 50% of ladybugs live longer than 8 months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variance</a:t>
            </a:r>
            <a:r>
              <a:rPr lang="en-US" dirty="0" smtClean="0">
                <a:solidFill>
                  <a:srgbClr val="000000"/>
                </a:solidFill>
              </a:rPr>
              <a:t> of ladybug life spans?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ladybug life spans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42767" b="-142767"/>
          <a:stretch>
            <a:fillRect/>
          </a:stretch>
        </p:blipFill>
        <p:spPr/>
      </p:pic>
      <p:cxnSp>
        <p:nvCxnSpPr>
          <p:cNvPr id="4" name="Straight Connector 3"/>
          <p:cNvCxnSpPr/>
          <p:nvPr/>
        </p:nvCxnSpPr>
        <p:spPr>
          <a:xfrm>
            <a:off x="5969000" y="3056652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72150" y="2623066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8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36" y="5427133"/>
            <a:ext cx="4016464" cy="10498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620000" y="4343400"/>
            <a:ext cx="0" cy="10837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2722404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4875" y="2353072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12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06800" y="4737100"/>
            <a:ext cx="0" cy="6900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8350" y="5430706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0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165850" y="533400"/>
            <a:ext cx="2889251" cy="406400"/>
          </a:xfrm>
          <a:prstGeom prst="wedgeRectCallout">
            <a:avLst>
              <a:gd name="adj1" fmla="val 44202"/>
              <a:gd name="adj2" fmla="val 18488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I’ll leave this for you to solve…</a:t>
            </a:r>
            <a:endParaRPr lang="en-US" sz="1600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036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probability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r>
              <a:rPr lang="en-US" dirty="0" smtClean="0">
                <a:solidFill>
                  <a:srgbClr val="FF6FCF"/>
                </a:solidFill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</a:rPr>
              <a:t>probability mass function (</a:t>
            </a:r>
            <a:r>
              <a:rPr lang="en-US" dirty="0" err="1" smtClean="0">
                <a:solidFill>
                  <a:srgbClr val="FF6FCF"/>
                </a:solidFill>
              </a:rPr>
              <a:t>pmf</a:t>
            </a:r>
            <a:r>
              <a:rPr lang="en-US" dirty="0" smtClean="0">
                <a:solidFill>
                  <a:srgbClr val="FF6FCF"/>
                </a:solidFill>
              </a:rPr>
              <a:t>)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probability density function (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pdf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)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(x) </a:t>
            </a:r>
            <a:r>
              <a:rPr lang="en-US" dirty="0" smtClean="0"/>
              <a:t>is defined by the distribution!</a:t>
            </a:r>
          </a:p>
          <a:p>
            <a:r>
              <a:rPr lang="en-US" dirty="0" smtClean="0"/>
              <a:t>Famous ones:</a:t>
            </a:r>
          </a:p>
          <a:p>
            <a:pPr lvl="1"/>
            <a:r>
              <a:rPr lang="en-US" dirty="0" smtClean="0"/>
              <a:t>Bernoulli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Negative binomial</a:t>
            </a:r>
          </a:p>
          <a:p>
            <a:pPr lvl="1"/>
            <a:r>
              <a:rPr lang="en-US" dirty="0" smtClean="0"/>
              <a:t>Geometric</a:t>
            </a:r>
          </a:p>
          <a:p>
            <a:pPr lvl="1"/>
            <a:r>
              <a:rPr lang="en-US" dirty="0" err="1" smtClean="0"/>
              <a:t>Hypogeometric</a:t>
            </a:r>
            <a:endParaRPr lang="en-US" dirty="0" smtClean="0"/>
          </a:p>
          <a:p>
            <a:pPr lvl="1"/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i="1" dirty="0">
                <a:latin typeface="Times New Roman"/>
                <a:cs typeface="Times New Roman"/>
              </a:rPr>
              <a:t>(x) </a:t>
            </a:r>
            <a:r>
              <a:rPr lang="en-US" dirty="0"/>
              <a:t>is defined by the distribution!</a:t>
            </a:r>
          </a:p>
          <a:p>
            <a:r>
              <a:rPr lang="en-US" dirty="0" smtClean="0"/>
              <a:t>Famous </a:t>
            </a:r>
            <a:r>
              <a:rPr lang="en-US" dirty="0"/>
              <a:t>ones:</a:t>
            </a:r>
          </a:p>
          <a:p>
            <a:pPr lvl="1"/>
            <a:r>
              <a:rPr lang="en-US" dirty="0" smtClean="0"/>
              <a:t>Normal/Gaussian</a:t>
            </a:r>
          </a:p>
          <a:p>
            <a:pPr lvl="1"/>
            <a:r>
              <a:rPr lang="en-US" dirty="0" smtClean="0"/>
              <a:t>Chi-squared</a:t>
            </a:r>
          </a:p>
          <a:p>
            <a:pPr lvl="1"/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Student’s t</a:t>
            </a:r>
          </a:p>
          <a:p>
            <a:pPr lvl="1"/>
            <a:r>
              <a:rPr lang="en-US" dirty="0" smtClean="0"/>
              <a:t>Gamma</a:t>
            </a:r>
          </a:p>
          <a:p>
            <a:pPr lvl="1"/>
            <a:r>
              <a:rPr lang="en-US" dirty="0"/>
              <a:t>Beta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Mini-review: </a:t>
            </a:r>
            <a:r>
              <a:rPr lang="en-US" sz="3200" dirty="0" smtClean="0"/>
              <a:t>conditions for probability </a:t>
            </a:r>
            <a:r>
              <a:rPr lang="en-US" sz="3200" dirty="0"/>
              <a:t>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8143"/>
              </p:ext>
            </p:extLst>
          </p:nvPr>
        </p:nvGraphicFramePr>
        <p:xfrm>
          <a:off x="457200" y="1600200"/>
          <a:ext cx="8229600" cy="49530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3200"/>
                <a:gridCol w="2743200"/>
                <a:gridCol w="2743200"/>
              </a:tblGrid>
              <a:tr h="1176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Probability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Discrete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pmf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Continuous </a:t>
                      </a:r>
                      <a:r>
                        <a:rPr lang="en-US" sz="2800" b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pdf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 smtClean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7850"/>
            <a:ext cx="2438400" cy="105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5156200"/>
            <a:ext cx="2247900" cy="105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00" y="5283200"/>
            <a:ext cx="27686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17850"/>
            <a:ext cx="2540000" cy="105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100" y="3117850"/>
            <a:ext cx="24511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5448300"/>
            <a:ext cx="1841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Mini-review: cumulative density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 smtClean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95279" b="-95279"/>
          <a:stretch/>
        </p:blipFill>
        <p:spPr>
          <a:xfrm>
            <a:off x="457200" y="2438400"/>
            <a:ext cx="3932238" cy="3951288"/>
          </a:xfrm>
        </p:spPr>
      </p:pic>
      <p:pic>
        <p:nvPicPr>
          <p:cNvPr id="12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124975" b="-12497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3182387" y="6515100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w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here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f(t) 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is just the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pmf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/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pdf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rv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054058"/>
            <a:ext cx="35814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430960"/>
            <a:ext cx="3911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Expectation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152759" b="-152759"/>
          <a:stretch>
            <a:fillRect/>
          </a:stretch>
        </p:blipFill>
        <p:spPr/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34237" b="-134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25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 Variance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1171" b="-241171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50887" b="-250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2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need to know about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lots of distributions exist (not just the normal!), and what types of </a:t>
            </a:r>
            <a:r>
              <a:rPr lang="en-US" dirty="0" err="1" smtClean="0"/>
              <a:t>rvs</a:t>
            </a:r>
            <a:r>
              <a:rPr lang="en-US" dirty="0" smtClean="0"/>
              <a:t> can typically be represented by them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cdf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How to calculate the expectation value and variance of the distribution, given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pdf</a:t>
            </a:r>
            <a:r>
              <a:rPr lang="en-US" dirty="0" smtClean="0"/>
              <a:t> from the </a:t>
            </a:r>
            <a:r>
              <a:rPr lang="en-US" dirty="0" err="1" smtClean="0"/>
              <a:t>cdf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differentiation</a:t>
            </a:r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cdf</a:t>
            </a:r>
            <a:r>
              <a:rPr lang="en-US" dirty="0" smtClean="0"/>
              <a:t> from the </a:t>
            </a:r>
            <a:r>
              <a:rPr lang="en-US" dirty="0" err="1" smtClean="0"/>
              <a:t>pdf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i="1" dirty="0" smtClean="0">
                <a:latin typeface="Times New Roman"/>
                <a:cs typeface="Times New Roman"/>
              </a:rPr>
              <a:t>P(X = a) </a:t>
            </a:r>
            <a:r>
              <a:rPr lang="en-US" dirty="0" smtClean="0"/>
              <a:t>=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5185" b="-15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91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continuous distribution: Gaussian/normal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the mean and </a:t>
            </a:r>
            <a:r>
              <a:rPr lang="en-US" dirty="0" err="1" smtClean="0"/>
              <a:t>sd</a:t>
            </a:r>
            <a:r>
              <a:rPr lang="en-US" dirty="0" smtClean="0"/>
              <a:t> from the coin flip example: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 = 15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d</a:t>
            </a:r>
            <a:r>
              <a:rPr lang="en-US" dirty="0" smtClean="0"/>
              <a:t> = 2.74</a:t>
            </a:r>
          </a:p>
        </p:txBody>
      </p:sp>
    </p:spTree>
    <p:extLst>
      <p:ext uri="{BB962C8B-B14F-4D97-AF65-F5344CB8AC3E}">
        <p14:creationId xmlns:p14="http://schemas.microsoft.com/office/powerpoint/2010/main" val="14287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6" name="Content Placeholder 5" descr="normal_p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7" name="Donut 6"/>
          <p:cNvSpPr/>
          <p:nvPr/>
        </p:nvSpPr>
        <p:spPr>
          <a:xfrm>
            <a:off x="304800" y="3263900"/>
            <a:ext cx="571500" cy="12827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 smtClean="0">
                <a:solidFill>
                  <a:srgbClr val="FF66CC"/>
                </a:solidFill>
              </a:rPr>
              <a:t>pdf</a:t>
            </a:r>
            <a:endParaRPr lang="en-US" dirty="0">
              <a:solidFill>
                <a:srgbClr val="FF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</a:t>
            </a:r>
            <a:r>
              <a:rPr lang="en-US" sz="2200" dirty="0" smtClean="0"/>
              <a:t>height of the density curve at </a:t>
            </a:r>
            <a:r>
              <a:rPr lang="en-US" sz="2200" i="1" dirty="0" smtClean="0">
                <a:latin typeface="Times New Roman"/>
                <a:cs typeface="Times New Roman"/>
              </a:rPr>
              <a:t>x = </a:t>
            </a:r>
            <a:r>
              <a:rPr lang="en-US" sz="2200" dirty="0" smtClean="0"/>
              <a:t>10?”</a:t>
            </a:r>
            <a:r>
              <a:rPr lang="en-US" sz="2200" dirty="0" smtClean="0">
                <a:solidFill>
                  <a:srgbClr val="FF66CC"/>
                </a:solidFill>
              </a:rPr>
              <a:t> 0.028</a:t>
            </a:r>
          </a:p>
          <a:p>
            <a:pPr marL="0" indent="0" algn="r">
              <a:buNone/>
            </a:pP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dnorm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(10, 15, </a:t>
            </a: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pl-PL" sz="22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  <a:endParaRPr lang="en-US" sz="2200" b="1" dirty="0" smtClean="0">
              <a:solidFill>
                <a:srgbClr val="FF66CC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1" y="4412989"/>
            <a:ext cx="2400300" cy="24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Font 1">
      <a:majorFont>
        <a:latin typeface="Bebas 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lle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41421</TotalTime>
  <Words>1519</Words>
  <Application>Microsoft Office PowerPoint</Application>
  <PresentationFormat>On-screen Show (4:3)</PresentationFormat>
  <Paragraphs>266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Aller</vt:lpstr>
      <vt:lpstr>Arial</vt:lpstr>
      <vt:lpstr>Calibri</vt:lpstr>
      <vt:lpstr>Courier New</vt:lpstr>
      <vt:lpstr>Gill Sans</vt:lpstr>
      <vt:lpstr>Lato</vt:lpstr>
      <vt:lpstr>Lobster Two</vt:lpstr>
      <vt:lpstr>Noto Serif</vt:lpstr>
      <vt:lpstr>Porter Sans Block</vt:lpstr>
      <vt:lpstr>Times New Roman</vt:lpstr>
      <vt:lpstr>Wingdings</vt:lpstr>
      <vt:lpstr>Clarity</vt:lpstr>
      <vt:lpstr>Class 4:  Continuous Random Variables</vt:lpstr>
      <vt:lpstr>Past: discrete rvs Present: continuous rvs</vt:lpstr>
      <vt:lpstr>Density</vt:lpstr>
      <vt:lpstr>PowerPoint Presentation</vt:lpstr>
      <vt:lpstr>Continuous rv pdf</vt:lpstr>
      <vt:lpstr>What does P(X = a) = ?</vt:lpstr>
      <vt:lpstr>One continuous distribution: Gaussian/normal</vt:lpstr>
      <vt:lpstr>X ~ N(15, √7.5)</vt:lpstr>
      <vt:lpstr>Questions we can ask the pdf</vt:lpstr>
      <vt:lpstr>PowerPoint Presentation</vt:lpstr>
      <vt:lpstr>Cumulative distribution function</vt:lpstr>
      <vt:lpstr>PowerPoint Presentation</vt:lpstr>
      <vt:lpstr>cdf in practice</vt:lpstr>
      <vt:lpstr>cdf for continuous rvs</vt:lpstr>
      <vt:lpstr>X ~ N(15, √7.5)</vt:lpstr>
      <vt:lpstr>X ~ N(15, √7.5)</vt:lpstr>
      <vt:lpstr>X ~ N(15, √7.5)</vt:lpstr>
      <vt:lpstr>Questions we can ask the cdf in R</vt:lpstr>
      <vt:lpstr>Questions we can ask the cdf in R</vt:lpstr>
      <vt:lpstr>PowerPoint Presentation</vt:lpstr>
      <vt:lpstr>PowerPoint Presentation</vt:lpstr>
      <vt:lpstr>Transformations</vt:lpstr>
      <vt:lpstr>Random variables</vt:lpstr>
      <vt:lpstr>PowerPoint Presentation</vt:lpstr>
      <vt:lpstr>PowerPoint Presentation</vt:lpstr>
      <vt:lpstr>How to solve for A and C</vt:lpstr>
      <vt:lpstr>Solve for A first</vt:lpstr>
      <vt:lpstr>Solve for C next</vt:lpstr>
      <vt:lpstr>Plug in: A = 0; C = -1</vt:lpstr>
      <vt:lpstr>Alternative way to solve for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median from pdf</vt:lpstr>
      <vt:lpstr>Example: ladybug median life span</vt:lpstr>
      <vt:lpstr>Example: ladybug median life span</vt:lpstr>
      <vt:lpstr>Aside: wolfram alpha</vt:lpstr>
      <vt:lpstr>PowerPoint Presentation</vt:lpstr>
      <vt:lpstr>PowerPoint Presentation</vt:lpstr>
      <vt:lpstr>Using the cdf</vt:lpstr>
      <vt:lpstr>Example: ladybug mean life span</vt:lpstr>
      <vt:lpstr>Example: ladybug mean life span</vt:lpstr>
      <vt:lpstr>Example: ladybug life spans</vt:lpstr>
      <vt:lpstr>Variance of ladybug life spans</vt:lpstr>
      <vt:lpstr>Mini-review: probability functions</vt:lpstr>
      <vt:lpstr>Mini-review: conditions for probability functions</vt:lpstr>
      <vt:lpstr>Mini-review: cumulative density functions</vt:lpstr>
      <vt:lpstr>Mini-review: Expectation of an rv</vt:lpstr>
      <vt:lpstr>Mini-review:  Variance of an rv</vt:lpstr>
      <vt:lpstr>What you need to know about distributions</vt:lpstr>
    </vt:vector>
  </TitlesOfParts>
  <Manager/>
  <Company>OHSU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subject/>
  <dc:creator>Alison Presmanes Hill</dc:creator>
  <cp:keywords/>
  <dc:description/>
  <cp:lastModifiedBy>Rebecca Lunsford</cp:lastModifiedBy>
  <cp:revision>6308</cp:revision>
  <cp:lastPrinted>2017-09-28T23:22:51Z</cp:lastPrinted>
  <dcterms:created xsi:type="dcterms:W3CDTF">2015-04-08T20:55:19Z</dcterms:created>
  <dcterms:modified xsi:type="dcterms:W3CDTF">2018-09-13T05:36:26Z</dcterms:modified>
  <cp:category/>
</cp:coreProperties>
</file>