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85"/>
  </p:notesMasterIdLst>
  <p:handoutMasterIdLst>
    <p:handoutMasterId r:id="rId86"/>
  </p:handoutMasterIdLst>
  <p:sldIdLst>
    <p:sldId id="262" r:id="rId2"/>
    <p:sldId id="2240" r:id="rId3"/>
    <p:sldId id="416" r:id="rId4"/>
    <p:sldId id="1155" r:id="rId5"/>
    <p:sldId id="1211" r:id="rId6"/>
    <p:sldId id="1124" r:id="rId7"/>
    <p:sldId id="1130" r:id="rId8"/>
    <p:sldId id="1132" r:id="rId9"/>
    <p:sldId id="1131" r:id="rId10"/>
    <p:sldId id="1154" r:id="rId11"/>
    <p:sldId id="1133" r:id="rId12"/>
    <p:sldId id="1175" r:id="rId13"/>
    <p:sldId id="1134" r:id="rId14"/>
    <p:sldId id="1136" r:id="rId15"/>
    <p:sldId id="1137" r:id="rId16"/>
    <p:sldId id="1138" r:id="rId17"/>
    <p:sldId id="1107" r:id="rId18"/>
    <p:sldId id="1139" r:id="rId19"/>
    <p:sldId id="1140" r:id="rId20"/>
    <p:sldId id="1142" r:id="rId21"/>
    <p:sldId id="1141" r:id="rId22"/>
    <p:sldId id="1143" r:id="rId23"/>
    <p:sldId id="1162" r:id="rId24"/>
    <p:sldId id="1161" r:id="rId25"/>
    <p:sldId id="1163" r:id="rId26"/>
    <p:sldId id="1058" r:id="rId27"/>
    <p:sldId id="1164" r:id="rId28"/>
    <p:sldId id="1165" r:id="rId29"/>
    <p:sldId id="1166" r:id="rId30"/>
    <p:sldId id="1186" r:id="rId31"/>
    <p:sldId id="1187" r:id="rId32"/>
    <p:sldId id="1188" r:id="rId33"/>
    <p:sldId id="1167" r:id="rId34"/>
    <p:sldId id="1061" r:id="rId35"/>
    <p:sldId id="1062" r:id="rId36"/>
    <p:sldId id="1063" r:id="rId37"/>
    <p:sldId id="1064" r:id="rId38"/>
    <p:sldId id="1065" r:id="rId39"/>
    <p:sldId id="1067" r:id="rId40"/>
    <p:sldId id="1068" r:id="rId41"/>
    <p:sldId id="1084" r:id="rId42"/>
    <p:sldId id="1086" r:id="rId43"/>
    <p:sldId id="1069" r:id="rId44"/>
    <p:sldId id="1070" r:id="rId45"/>
    <p:sldId id="1071" r:id="rId46"/>
    <p:sldId id="1072" r:id="rId47"/>
    <p:sldId id="1073" r:id="rId48"/>
    <p:sldId id="1074" r:id="rId49"/>
    <p:sldId id="1075" r:id="rId50"/>
    <p:sldId id="1085" r:id="rId51"/>
    <p:sldId id="1087" r:id="rId52"/>
    <p:sldId id="1076" r:id="rId53"/>
    <p:sldId id="1077" r:id="rId54"/>
    <p:sldId id="1078" r:id="rId55"/>
    <p:sldId id="1091" r:id="rId56"/>
    <p:sldId id="2241" r:id="rId57"/>
    <p:sldId id="1082" r:id="rId58"/>
    <p:sldId id="1079" r:id="rId59"/>
    <p:sldId id="1210" r:id="rId60"/>
    <p:sldId id="1156" r:id="rId61"/>
    <p:sldId id="1113" r:id="rId62"/>
    <p:sldId id="1088" r:id="rId63"/>
    <p:sldId id="1110" r:id="rId64"/>
    <p:sldId id="1108" r:id="rId65"/>
    <p:sldId id="1109" r:id="rId66"/>
    <p:sldId id="1111" r:id="rId67"/>
    <p:sldId id="1114" r:id="rId68"/>
    <p:sldId id="1089" r:id="rId69"/>
    <p:sldId id="1093" r:id="rId70"/>
    <p:sldId id="1101" r:id="rId71"/>
    <p:sldId id="1090" r:id="rId72"/>
    <p:sldId id="1096" r:id="rId73"/>
    <p:sldId id="1046" r:id="rId74"/>
    <p:sldId id="1102" r:id="rId75"/>
    <p:sldId id="1104" r:id="rId76"/>
    <p:sldId id="1192" r:id="rId77"/>
    <p:sldId id="1193" r:id="rId78"/>
    <p:sldId id="1194" r:id="rId79"/>
    <p:sldId id="1103" r:id="rId80"/>
    <p:sldId id="1105" r:id="rId81"/>
    <p:sldId id="1112" r:id="rId82"/>
    <p:sldId id="1157" r:id="rId83"/>
    <p:sldId id="1106" r:id="rId8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lass 5 Sampling distributions" id="{2D16BCA7-F8DB-B544-B359-0F0D1577C5CD}">
          <p14:sldIdLst>
            <p14:sldId id="262"/>
            <p14:sldId id="2240"/>
            <p14:sldId id="416"/>
            <p14:sldId id="1155"/>
            <p14:sldId id="1211"/>
            <p14:sldId id="1124"/>
            <p14:sldId id="1130"/>
            <p14:sldId id="1132"/>
            <p14:sldId id="1131"/>
            <p14:sldId id="1154"/>
            <p14:sldId id="1133"/>
            <p14:sldId id="1175"/>
            <p14:sldId id="1134"/>
            <p14:sldId id="1136"/>
            <p14:sldId id="1137"/>
            <p14:sldId id="1138"/>
            <p14:sldId id="1107"/>
            <p14:sldId id="1139"/>
            <p14:sldId id="1140"/>
            <p14:sldId id="1142"/>
            <p14:sldId id="1141"/>
            <p14:sldId id="1143"/>
            <p14:sldId id="1162"/>
            <p14:sldId id="1161"/>
            <p14:sldId id="1163"/>
            <p14:sldId id="1058"/>
            <p14:sldId id="1164"/>
            <p14:sldId id="1165"/>
            <p14:sldId id="1166"/>
            <p14:sldId id="1186"/>
            <p14:sldId id="1187"/>
            <p14:sldId id="1188"/>
            <p14:sldId id="1167"/>
            <p14:sldId id="1061"/>
            <p14:sldId id="1062"/>
            <p14:sldId id="1063"/>
            <p14:sldId id="1064"/>
            <p14:sldId id="1065"/>
            <p14:sldId id="1067"/>
            <p14:sldId id="1068"/>
            <p14:sldId id="1084"/>
            <p14:sldId id="1086"/>
            <p14:sldId id="1069"/>
            <p14:sldId id="1070"/>
            <p14:sldId id="1071"/>
            <p14:sldId id="1072"/>
            <p14:sldId id="1073"/>
            <p14:sldId id="1074"/>
            <p14:sldId id="1075"/>
            <p14:sldId id="1085"/>
            <p14:sldId id="1087"/>
            <p14:sldId id="1076"/>
            <p14:sldId id="1077"/>
            <p14:sldId id="1078"/>
            <p14:sldId id="1091"/>
            <p14:sldId id="2241"/>
            <p14:sldId id="1082"/>
            <p14:sldId id="1079"/>
            <p14:sldId id="1210"/>
            <p14:sldId id="1156"/>
            <p14:sldId id="1113"/>
            <p14:sldId id="1088"/>
            <p14:sldId id="1110"/>
            <p14:sldId id="1108"/>
            <p14:sldId id="1109"/>
            <p14:sldId id="1111"/>
            <p14:sldId id="1114"/>
            <p14:sldId id="1089"/>
            <p14:sldId id="1093"/>
            <p14:sldId id="1101"/>
            <p14:sldId id="1090"/>
            <p14:sldId id="1096"/>
            <p14:sldId id="1046"/>
            <p14:sldId id="1102"/>
            <p14:sldId id="1104"/>
            <p14:sldId id="1192"/>
            <p14:sldId id="1193"/>
            <p14:sldId id="1194"/>
            <p14:sldId id="1103"/>
            <p14:sldId id="1105"/>
            <p14:sldId id="1112"/>
            <p14:sldId id="1157"/>
            <p14:sldId id="110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lison Presmanes Hill" initials="AP"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FF6FCF"/>
    <a:srgbClr val="FF66FF"/>
    <a:srgbClr val="6666FF"/>
    <a:srgbClr val="FFFF66"/>
    <a:srgbClr val="FF6666"/>
    <a:srgbClr val="990099"/>
    <a:srgbClr val="6666CC"/>
    <a:srgbClr val="33CC66"/>
    <a:srgbClr val="6699FF"/>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039" autoAdjust="0"/>
    <p:restoredTop sz="93304" autoAdjust="0"/>
  </p:normalViewPr>
  <p:slideViewPr>
    <p:cSldViewPr snapToGrid="0" snapToObjects="1">
      <p:cViewPr varScale="1">
        <p:scale>
          <a:sx n="87" d="100"/>
          <a:sy n="87" d="100"/>
        </p:scale>
        <p:origin x="996" y="90"/>
      </p:cViewPr>
      <p:guideLst>
        <p:guide orient="horz" pos="2160"/>
        <p:guide pos="2880"/>
      </p:guideLst>
    </p:cSldViewPr>
  </p:slideViewPr>
  <p:outlineViewPr>
    <p:cViewPr>
      <p:scale>
        <a:sx n="33" d="100"/>
        <a:sy n="33" d="100"/>
      </p:scale>
      <p:origin x="0" y="7152"/>
    </p:cViewPr>
  </p:outlineViewPr>
  <p:notesTextViewPr>
    <p:cViewPr>
      <p:scale>
        <a:sx n="100" d="100"/>
        <a:sy n="100" d="100"/>
      </p:scale>
      <p:origin x="0" y="0"/>
    </p:cViewPr>
  </p:notesTextViewPr>
  <p:sorterViewPr>
    <p:cViewPr>
      <p:scale>
        <a:sx n="66" d="100"/>
        <a:sy n="66" d="100"/>
      </p:scale>
      <p:origin x="0" y="1040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6FD33F6-7232-004C-BD3D-E6296B401602}" type="datetimeFigureOut">
              <a:rPr lang="en-US" smtClean="0"/>
              <a:t>9/19/2018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1677418-619E-BB41-BC71-49954AC50AD3}" type="slidenum">
              <a:rPr lang="en-US" smtClean="0"/>
              <a:t>‹#›</a:t>
            </a:fld>
            <a:endParaRPr lang="en-US"/>
          </a:p>
        </p:txBody>
      </p:sp>
    </p:spTree>
    <p:extLst>
      <p:ext uri="{BB962C8B-B14F-4D97-AF65-F5344CB8AC3E}">
        <p14:creationId xmlns:p14="http://schemas.microsoft.com/office/powerpoint/2010/main" val="9558554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CB6D0A-92E4-FC4A-8816-97F951F94145}" type="datetimeFigureOut">
              <a:rPr lang="en-US" smtClean="0"/>
              <a:t>9/19/2018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89A014-D9CD-BA42-8A9B-34979EE71D77}" type="slidenum">
              <a:rPr lang="en-US" smtClean="0"/>
              <a:t>‹#›</a:t>
            </a:fld>
            <a:endParaRPr lang="en-US"/>
          </a:p>
        </p:txBody>
      </p:sp>
    </p:spTree>
    <p:extLst>
      <p:ext uri="{BB962C8B-B14F-4D97-AF65-F5344CB8AC3E}">
        <p14:creationId xmlns:p14="http://schemas.microsoft.com/office/powerpoint/2010/main" val="321890624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 3.5 (same as expected</a:t>
            </a:r>
            <a:r>
              <a:rPr lang="en-US" baseline="0" dirty="0" smtClean="0"/>
              <a:t> value for number of pips with 1 die!)</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43</a:t>
            </a:fld>
            <a:endParaRPr lang="en-US"/>
          </a:p>
        </p:txBody>
      </p:sp>
    </p:spTree>
    <p:extLst>
      <p:ext uri="{BB962C8B-B14F-4D97-AF65-F5344CB8AC3E}">
        <p14:creationId xmlns:p14="http://schemas.microsoft.com/office/powerpoint/2010/main" val="1488568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69</a:t>
            </a:fld>
            <a:endParaRPr lang="en-US"/>
          </a:p>
        </p:txBody>
      </p:sp>
    </p:spTree>
    <p:extLst>
      <p:ext uri="{BB962C8B-B14F-4D97-AF65-F5344CB8AC3E}">
        <p14:creationId xmlns:p14="http://schemas.microsoft.com/office/powerpoint/2010/main" val="28101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none" baseline="0"/>
            </a:lvl1pPr>
          </a:lstStyle>
          <a:p>
            <a:r>
              <a:rPr lang="en-US" dirty="0"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C8A432C8-69A7-458B-9684-2BFA64B31948}" type="datetime2">
              <a:rPr lang="en-US" smtClean="0"/>
              <a:t>Wednesday, September 19, 2018</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C057FC-95B6-4D89-AFDA-ABA33EE921E5}" type="datetime2">
              <a:rPr lang="en-US" smtClean="0"/>
              <a:t>Wednesday, September 19, 2018</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4549AC-EB31-477F-92A9-B1988E232878}" type="datetime2">
              <a:rPr lang="en-US" smtClean="0"/>
              <a:t>Wednesday, September 19, 2018</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396A3A3-94A6-4E5B-AF39-173ACA3E61CC}" type="datetime2">
              <a:rPr lang="en-US" smtClean="0"/>
              <a:t>Wednesday, September 19, 2018</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9933D019-A32C-4EAD-B8E6-DBDA699692FD}" type="datetime2">
              <a:rPr lang="en-US" smtClean="0"/>
              <a:t>Wednesday, September 19, 2018</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CEBA98F-560C-4997-81C4-81D4D9187EAB}" type="datetime2">
              <a:rPr lang="en-US" smtClean="0"/>
              <a:t>Wednesday, September 19, 2018</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50972B2-CA5C-437D-87D0-8081271A9E4B}" type="datetime2">
              <a:rPr lang="en-US" smtClean="0"/>
              <a:t>Wednesday, September 19, 2018</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CD4847-11EF-4466-A8AD-85CDB7B49118}" type="datetime2">
              <a:rPr lang="en-US" smtClean="0"/>
              <a:t>Wednesday, September 19, 2018</a:t>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8457A-3AB9-4880-8A0C-9F8524491207}" type="datetime2">
              <a:rPr lang="en-US" smtClean="0"/>
              <a:t>Wednesday, September 19, 2018</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t>Wednesday, September 19, 2018</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t>Wednesday, September 19, 2018</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latin typeface="Lato" charset="0"/>
                <a:ea typeface="Lato" charset="0"/>
                <a:cs typeface="Lato" charset="0"/>
              </a:defRPr>
            </a:lvl1pPr>
          </a:lstStyle>
          <a:p>
            <a:fld id="{A80CB818-7379-467D-8E76-EF9D9074A26C}" type="datetime2">
              <a:rPr lang="en-US" smtClean="0"/>
              <a:pPr/>
              <a:t>Wednesday, September 19, 2018</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sldNum="0" hdr="0" ftr="0" dt="0"/>
  <p:txStyles>
    <p:titleStyle>
      <a:lvl1pPr algn="l" defTabSz="914400" rtl="0" eaLnBrk="1" latinLnBrk="0" hangingPunct="1">
        <a:spcBef>
          <a:spcPct val="0"/>
        </a:spcBef>
        <a:buNone/>
        <a:defRPr sz="4000" kern="1200" spc="-100" baseline="0">
          <a:solidFill>
            <a:schemeClr val="tx2"/>
          </a:solidFill>
          <a:latin typeface="Noto Serif" charset="0"/>
          <a:ea typeface="Noto Serif" charset="0"/>
          <a:cs typeface="Noto Serif" charset="0"/>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Lato" charset="0"/>
          <a:ea typeface="Lato" charset="0"/>
          <a:cs typeface="Lato" charset="0"/>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Lato" charset="0"/>
          <a:ea typeface="Lato" charset="0"/>
          <a:cs typeface="Lato" charset="0"/>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Lato" charset="0"/>
          <a:ea typeface="Lato" charset="0"/>
          <a:cs typeface="Lato" charset="0"/>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Lato" charset="0"/>
          <a:ea typeface="Lato" charset="0"/>
          <a:cs typeface="Lato" charset="0"/>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Lato" charset="0"/>
          <a:ea typeface="Lato" charset="0"/>
          <a:cs typeface="Lato" charset="0"/>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5.png"/><Relationship Id="rId1" Type="http://schemas.openxmlformats.org/officeDocument/2006/relationships/slideLayout" Target="../slideLayouts/slideLayout4.xml"/><Relationship Id="rId4" Type="http://schemas.openxmlformats.org/officeDocument/2006/relationships/image" Target="../media/image29.emf"/></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36.emf"/><Relationship Id="rId1" Type="http://schemas.openxmlformats.org/officeDocument/2006/relationships/slideLayout" Target="../slideLayouts/slideLayout5.xml"/><Relationship Id="rId4" Type="http://schemas.openxmlformats.org/officeDocument/2006/relationships/image" Target="../media/image37.emf"/></Relationships>
</file>

<file path=ppt/slides/_rels/slide5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hyperlink" Target="http://stats.stackexchange.com/questions/101274/how-to-interpret-a-qq-plot" TargetMode="External"/><Relationship Id="rId2" Type="http://schemas.openxmlformats.org/officeDocument/2006/relationships/hyperlink" Target="https://xiongge.shinyapps.io/QQplots/"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50.emf"/><Relationship Id="rId1" Type="http://schemas.openxmlformats.org/officeDocument/2006/relationships/slideLayout" Target="../slideLayouts/slideLayout2.xml"/><Relationship Id="rId5" Type="http://schemas.openxmlformats.org/officeDocument/2006/relationships/image" Target="../media/image53.emf"/><Relationship Id="rId4" Type="http://schemas.openxmlformats.org/officeDocument/2006/relationships/image" Target="../media/image52.emf"/></Relationships>
</file>

<file path=ppt/slides/_rels/slide72.x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image" Target="../media/image55.em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6.em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image" Target="../media/image60.emf"/><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Class 5:</a:t>
            </a:r>
            <a:br>
              <a:rPr lang="en-US" dirty="0" smtClean="0"/>
            </a:br>
            <a:r>
              <a:rPr lang="en-US" dirty="0" smtClean="0"/>
              <a:t>Sampling distributions </a:t>
            </a:r>
            <a:endParaRPr lang="en-US" dirty="0"/>
          </a:p>
        </p:txBody>
      </p:sp>
      <p:sp>
        <p:nvSpPr>
          <p:cNvPr id="3" name="Subtitle 2"/>
          <p:cNvSpPr>
            <a:spLocks noGrp="1"/>
          </p:cNvSpPr>
          <p:nvPr>
            <p:ph type="subTitle" idx="1"/>
          </p:nvPr>
        </p:nvSpPr>
        <p:spPr/>
        <p:txBody>
          <a:bodyPr/>
          <a:lstStyle/>
          <a:p>
            <a:r>
              <a:rPr lang="en-US" dirty="0" smtClean="0"/>
              <a:t>Alison Presmanes Hill</a:t>
            </a:r>
          </a:p>
          <a:p>
            <a:r>
              <a:rPr lang="en-US" smtClean="0"/>
              <a:t>2017-10-10</a:t>
            </a:r>
            <a:endParaRPr lang="en-US" dirty="0"/>
          </a:p>
        </p:txBody>
      </p:sp>
    </p:spTree>
    <p:extLst>
      <p:ext uri="{BB962C8B-B14F-4D97-AF65-F5344CB8AC3E}">
        <p14:creationId xmlns:p14="http://schemas.microsoft.com/office/powerpoint/2010/main" val="31245297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41"/>
          <p:cNvPicPr>
            <a:picLocks noChangeAspect="1"/>
          </p:cNvPicPr>
          <p:nvPr/>
        </p:nvPicPr>
        <p:blipFill>
          <a:blip r:embed="rId2"/>
          <a:stretch>
            <a:fillRect/>
          </a:stretch>
        </p:blipFill>
        <p:spPr>
          <a:xfrm>
            <a:off x="5261612" y="3551209"/>
            <a:ext cx="881382" cy="804543"/>
          </a:xfrm>
          <a:prstGeom prst="rect">
            <a:avLst/>
          </a:prstGeom>
        </p:spPr>
      </p:pic>
      <p:pic>
        <p:nvPicPr>
          <p:cNvPr id="3" name="Picture 2"/>
          <p:cNvPicPr>
            <a:picLocks noChangeAspect="1"/>
          </p:cNvPicPr>
          <p:nvPr/>
        </p:nvPicPr>
        <p:blipFill>
          <a:blip r:embed="rId2"/>
          <a:stretch>
            <a:fillRect/>
          </a:stretch>
        </p:blipFill>
        <p:spPr>
          <a:xfrm>
            <a:off x="4382770" y="3318309"/>
            <a:ext cx="881382" cy="804543"/>
          </a:xfrm>
          <a:prstGeom prst="rect">
            <a:avLst/>
          </a:prstGeom>
        </p:spPr>
      </p:pic>
      <p:sp>
        <p:nvSpPr>
          <p:cNvPr id="2" name="Title 1"/>
          <p:cNvSpPr>
            <a:spLocks noGrp="1"/>
          </p:cNvSpPr>
          <p:nvPr>
            <p:ph type="title"/>
          </p:nvPr>
        </p:nvSpPr>
        <p:spPr/>
        <p:txBody>
          <a:bodyPr>
            <a:normAutofit fontScale="90000"/>
          </a:bodyPr>
          <a:lstStyle/>
          <a:p>
            <a:r>
              <a:rPr lang="en-US" dirty="0" smtClean="0"/>
              <a:t>Random variable, </a:t>
            </a:r>
            <a:r>
              <a:rPr lang="en-US" i="1" dirty="0" smtClean="0"/>
              <a:t>X</a:t>
            </a:r>
            <a:r>
              <a:rPr lang="en-US" dirty="0" smtClean="0"/>
              <a:t> = # of tweets per day</a:t>
            </a:r>
            <a:endParaRPr lang="en-US" dirty="0"/>
          </a:p>
        </p:txBody>
      </p:sp>
      <p:sp>
        <p:nvSpPr>
          <p:cNvPr id="27" name="TextBox 26"/>
          <p:cNvSpPr txBox="1"/>
          <p:nvPr/>
        </p:nvSpPr>
        <p:spPr>
          <a:xfrm>
            <a:off x="3053080" y="1304514"/>
            <a:ext cx="3383279" cy="369332"/>
          </a:xfrm>
          <a:prstGeom prst="rect">
            <a:avLst/>
          </a:prstGeom>
          <a:noFill/>
        </p:spPr>
        <p:txBody>
          <a:bodyPr wrap="square" rtlCol="0">
            <a:spAutoFit/>
          </a:bodyPr>
          <a:lstStyle/>
          <a:p>
            <a:pPr algn="ctr"/>
            <a:r>
              <a:rPr lang="en-US" dirty="0" smtClean="0">
                <a:latin typeface="Gill Sans"/>
                <a:cs typeface="Gill Sans"/>
              </a:rPr>
              <a:t>Random sample of size </a:t>
            </a:r>
            <a:r>
              <a:rPr lang="en-US" i="1" dirty="0" smtClean="0">
                <a:latin typeface="Gill Sans"/>
                <a:cs typeface="Gill Sans"/>
              </a:rPr>
              <a:t>n, n </a:t>
            </a:r>
            <a:r>
              <a:rPr lang="en-US" dirty="0" smtClean="0">
                <a:latin typeface="Gill Sans"/>
                <a:cs typeface="Gill Sans"/>
              </a:rPr>
              <a:t>&gt; 1</a:t>
            </a:r>
            <a:endParaRPr lang="en-US" dirty="0">
              <a:latin typeface="Gill Sans"/>
              <a:cs typeface="Gill Sans"/>
            </a:endParaRPr>
          </a:p>
        </p:txBody>
      </p:sp>
      <p:grpSp>
        <p:nvGrpSpPr>
          <p:cNvPr id="6" name="Group 5"/>
          <p:cNvGrpSpPr/>
          <p:nvPr/>
        </p:nvGrpSpPr>
        <p:grpSpPr>
          <a:xfrm>
            <a:off x="3053080" y="1676098"/>
            <a:ext cx="3383280" cy="3599180"/>
            <a:chOff x="5341620" y="2307074"/>
            <a:chExt cx="3383280" cy="3599180"/>
          </a:xfrm>
        </p:grpSpPr>
        <p:grpSp>
          <p:nvGrpSpPr>
            <p:cNvPr id="28" name="Group 27"/>
            <p:cNvGrpSpPr/>
            <p:nvPr/>
          </p:nvGrpSpPr>
          <p:grpSpPr>
            <a:xfrm>
              <a:off x="5341620" y="2307074"/>
              <a:ext cx="3383280" cy="3599180"/>
              <a:chOff x="5341620" y="1912620"/>
              <a:chExt cx="3383280" cy="3599180"/>
            </a:xfrm>
          </p:grpSpPr>
          <p:grpSp>
            <p:nvGrpSpPr>
              <p:cNvPr id="10" name="Group 9"/>
              <p:cNvGrpSpPr/>
              <p:nvPr/>
            </p:nvGrpSpPr>
            <p:grpSpPr>
              <a:xfrm>
                <a:off x="6273801" y="2254622"/>
                <a:ext cx="850900" cy="691777"/>
                <a:chOff x="6273801" y="2254622"/>
                <a:chExt cx="850900" cy="691777"/>
              </a:xfrm>
            </p:grpSpPr>
            <p:pic>
              <p:nvPicPr>
                <p:cNvPr id="8" name="Picture 7"/>
                <p:cNvPicPr>
                  <a:picLocks noChangeAspect="1"/>
                </p:cNvPicPr>
                <p:nvPr/>
              </p:nvPicPr>
              <p:blipFill>
                <a:blip r:embed="rId3"/>
                <a:stretch>
                  <a:fillRect/>
                </a:stretch>
              </p:blipFill>
              <p:spPr>
                <a:xfrm>
                  <a:off x="6273801" y="2254622"/>
                  <a:ext cx="850900" cy="691777"/>
                </a:xfrm>
                <a:prstGeom prst="rect">
                  <a:avLst/>
                </a:prstGeom>
              </p:spPr>
            </p:pic>
            <p:sp>
              <p:nvSpPr>
                <p:cNvPr id="9" name="TextBox 8"/>
                <p:cNvSpPr txBox="1"/>
                <p:nvPr/>
              </p:nvSpPr>
              <p:spPr>
                <a:xfrm>
                  <a:off x="6311900" y="240613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1</a:t>
                  </a:r>
                  <a:endParaRPr lang="en-US" i="1" dirty="0">
                    <a:solidFill>
                      <a:schemeClr val="bg1"/>
                    </a:solidFill>
                    <a:latin typeface="Gill Sans"/>
                    <a:cs typeface="Gill Sans"/>
                  </a:endParaRPr>
                </a:p>
              </p:txBody>
            </p:sp>
          </p:grpSp>
          <p:grpSp>
            <p:nvGrpSpPr>
              <p:cNvPr id="11" name="Group 10"/>
              <p:cNvGrpSpPr/>
              <p:nvPr/>
            </p:nvGrpSpPr>
            <p:grpSpPr>
              <a:xfrm>
                <a:off x="7277101" y="2580344"/>
                <a:ext cx="850900" cy="691777"/>
                <a:chOff x="6070601" y="2059500"/>
                <a:chExt cx="850900" cy="691777"/>
              </a:xfrm>
            </p:grpSpPr>
            <p:pic>
              <p:nvPicPr>
                <p:cNvPr id="12" name="Picture 11"/>
                <p:cNvPicPr>
                  <a:picLocks noChangeAspect="1"/>
                </p:cNvPicPr>
                <p:nvPr/>
              </p:nvPicPr>
              <p:blipFill>
                <a:blip r:embed="rId3"/>
                <a:stretch>
                  <a:fillRect/>
                </a:stretch>
              </p:blipFill>
              <p:spPr>
                <a:xfrm>
                  <a:off x="6070601" y="2059500"/>
                  <a:ext cx="850900" cy="691777"/>
                </a:xfrm>
                <a:prstGeom prst="rect">
                  <a:avLst/>
                </a:prstGeom>
              </p:spPr>
            </p:pic>
            <p:sp>
              <p:nvSpPr>
                <p:cNvPr id="13" name="TextBox 12"/>
                <p:cNvSpPr txBox="1"/>
                <p:nvPr/>
              </p:nvSpPr>
              <p:spPr>
                <a:xfrm>
                  <a:off x="6096000" y="222325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2</a:t>
                  </a:r>
                  <a:endParaRPr lang="en-US" i="1" dirty="0">
                    <a:solidFill>
                      <a:schemeClr val="bg1"/>
                    </a:solidFill>
                    <a:latin typeface="Gill Sans"/>
                    <a:cs typeface="Gill Sans"/>
                  </a:endParaRPr>
                </a:p>
              </p:txBody>
            </p:sp>
          </p:grpSp>
          <p:grpSp>
            <p:nvGrpSpPr>
              <p:cNvPr id="14" name="Group 13"/>
              <p:cNvGrpSpPr/>
              <p:nvPr/>
            </p:nvGrpSpPr>
            <p:grpSpPr>
              <a:xfrm>
                <a:off x="5753101" y="3121354"/>
                <a:ext cx="850900" cy="691777"/>
                <a:chOff x="5600701" y="2103855"/>
                <a:chExt cx="850900" cy="691777"/>
              </a:xfrm>
            </p:grpSpPr>
            <p:pic>
              <p:nvPicPr>
                <p:cNvPr id="15" name="Picture 14"/>
                <p:cNvPicPr>
                  <a:picLocks noChangeAspect="1"/>
                </p:cNvPicPr>
                <p:nvPr/>
              </p:nvPicPr>
              <p:blipFill>
                <a:blip r:embed="rId3"/>
                <a:stretch>
                  <a:fillRect/>
                </a:stretch>
              </p:blipFill>
              <p:spPr>
                <a:xfrm>
                  <a:off x="5600701" y="2103855"/>
                  <a:ext cx="850900" cy="691777"/>
                </a:xfrm>
                <a:prstGeom prst="rect">
                  <a:avLst/>
                </a:prstGeom>
              </p:spPr>
            </p:pic>
            <p:sp>
              <p:nvSpPr>
                <p:cNvPr id="16" name="TextBox 15"/>
                <p:cNvSpPr txBox="1"/>
                <p:nvPr/>
              </p:nvSpPr>
              <p:spPr>
                <a:xfrm>
                  <a:off x="5638800" y="2255367"/>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3</a:t>
                  </a:r>
                  <a:endParaRPr lang="en-US" i="1" dirty="0">
                    <a:solidFill>
                      <a:schemeClr val="bg1"/>
                    </a:solidFill>
                    <a:latin typeface="Gill Sans"/>
                    <a:cs typeface="Gill Sans"/>
                  </a:endParaRPr>
                </a:p>
              </p:txBody>
            </p:sp>
          </p:grpSp>
          <p:sp>
            <p:nvSpPr>
              <p:cNvPr id="19" name="TextBox 18"/>
              <p:cNvSpPr txBox="1"/>
              <p:nvPr/>
            </p:nvSpPr>
            <p:spPr>
              <a:xfrm>
                <a:off x="6737350" y="3759495"/>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4</a:t>
                </a:r>
                <a:endParaRPr lang="en-US" i="1" dirty="0">
                  <a:solidFill>
                    <a:schemeClr val="bg1"/>
                  </a:solidFill>
                  <a:latin typeface="Gill Sans"/>
                  <a:cs typeface="Gill Sans"/>
                </a:endParaRPr>
              </a:p>
            </p:txBody>
          </p:sp>
          <p:sp>
            <p:nvSpPr>
              <p:cNvPr id="22" name="TextBox 21"/>
              <p:cNvSpPr txBox="1"/>
              <p:nvPr/>
            </p:nvSpPr>
            <p:spPr>
              <a:xfrm>
                <a:off x="7607299" y="4002742"/>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5</a:t>
                </a:r>
                <a:endParaRPr lang="en-US" i="1" dirty="0">
                  <a:solidFill>
                    <a:schemeClr val="bg1"/>
                  </a:solidFill>
                  <a:latin typeface="Gill Sans"/>
                  <a:cs typeface="Gill Sans"/>
                </a:endParaRPr>
              </a:p>
            </p:txBody>
          </p:sp>
          <p:sp>
            <p:nvSpPr>
              <p:cNvPr id="23" name="Donut 22"/>
              <p:cNvSpPr/>
              <p:nvPr/>
            </p:nvSpPr>
            <p:spPr>
              <a:xfrm>
                <a:off x="5341620" y="1912620"/>
                <a:ext cx="3383280" cy="3599180"/>
              </a:xfrm>
              <a:prstGeom prst="donut">
                <a:avLst>
                  <a:gd name="adj" fmla="val 1364"/>
                </a:avLst>
              </a:prstGeom>
              <a:solidFill>
                <a:srgbClr val="6699CC"/>
              </a:solidFill>
              <a:ln>
                <a:solidFill>
                  <a:srgbClr val="6699CC"/>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24" name="Group 23"/>
              <p:cNvGrpSpPr/>
              <p:nvPr/>
            </p:nvGrpSpPr>
            <p:grpSpPr>
              <a:xfrm>
                <a:off x="5924550" y="4372074"/>
                <a:ext cx="850900" cy="691777"/>
                <a:chOff x="5346701" y="1931289"/>
                <a:chExt cx="850900" cy="691777"/>
              </a:xfrm>
            </p:grpSpPr>
            <p:pic>
              <p:nvPicPr>
                <p:cNvPr id="25" name="Picture 24"/>
                <p:cNvPicPr>
                  <a:picLocks noChangeAspect="1"/>
                </p:cNvPicPr>
                <p:nvPr/>
              </p:nvPicPr>
              <p:blipFill>
                <a:blip r:embed="rId3"/>
                <a:stretch>
                  <a:fillRect/>
                </a:stretch>
              </p:blipFill>
              <p:spPr>
                <a:xfrm>
                  <a:off x="5346701" y="1931289"/>
                  <a:ext cx="850900" cy="691777"/>
                </a:xfrm>
                <a:prstGeom prst="rect">
                  <a:avLst/>
                </a:prstGeom>
              </p:spPr>
            </p:pic>
            <p:sp>
              <p:nvSpPr>
                <p:cNvPr id="26" name="TextBox 25"/>
                <p:cNvSpPr txBox="1"/>
                <p:nvPr/>
              </p:nvSpPr>
              <p:spPr>
                <a:xfrm>
                  <a:off x="5384800" y="2082801"/>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6</a:t>
                  </a:r>
                  <a:endParaRPr lang="en-US" i="1" dirty="0">
                    <a:solidFill>
                      <a:schemeClr val="bg1"/>
                    </a:solidFill>
                    <a:latin typeface="Gill Sans"/>
                    <a:cs typeface="Gill Sans"/>
                  </a:endParaRPr>
                </a:p>
              </p:txBody>
            </p:sp>
          </p:grpSp>
        </p:grpSp>
        <p:pic>
          <p:nvPicPr>
            <p:cNvPr id="29" name="Picture 28"/>
            <p:cNvPicPr>
              <a:picLocks noChangeAspect="1"/>
            </p:cNvPicPr>
            <p:nvPr/>
          </p:nvPicPr>
          <p:blipFill>
            <a:blip r:embed="rId3"/>
            <a:stretch>
              <a:fillRect/>
            </a:stretch>
          </p:blipFill>
          <p:spPr>
            <a:xfrm>
              <a:off x="7048502" y="5060880"/>
              <a:ext cx="850900" cy="691777"/>
            </a:xfrm>
            <a:prstGeom prst="rect">
              <a:avLst/>
            </a:prstGeom>
          </p:spPr>
        </p:pic>
        <p:sp>
          <p:nvSpPr>
            <p:cNvPr id="30" name="TextBox 29"/>
            <p:cNvSpPr txBox="1"/>
            <p:nvPr/>
          </p:nvSpPr>
          <p:spPr>
            <a:xfrm>
              <a:off x="7086601" y="5212392"/>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a:t>
              </a:r>
              <a:r>
                <a:rPr lang="en-US" i="1" dirty="0" err="1" smtClean="0">
                  <a:solidFill>
                    <a:schemeClr val="bg1"/>
                  </a:solidFill>
                  <a:latin typeface="Gill Sans"/>
                  <a:cs typeface="Gill Sans"/>
                </a:rPr>
                <a:t>X</a:t>
              </a:r>
              <a:r>
                <a:rPr lang="en-US" i="1" baseline="-25000" dirty="0" err="1">
                  <a:solidFill>
                    <a:schemeClr val="bg1"/>
                  </a:solidFill>
                  <a:latin typeface="Gill Sans"/>
                  <a:cs typeface="Gill Sans"/>
                </a:rPr>
                <a:t>n</a:t>
              </a:r>
              <a:endParaRPr lang="en-US" i="1" dirty="0">
                <a:solidFill>
                  <a:schemeClr val="bg1"/>
                </a:solidFill>
                <a:latin typeface="Gill Sans"/>
                <a:cs typeface="Gill Sans"/>
              </a:endParaRPr>
            </a:p>
          </p:txBody>
        </p:sp>
      </p:grpSp>
      <p:sp>
        <p:nvSpPr>
          <p:cNvPr id="33" name="Oval Callout 32"/>
          <p:cNvSpPr/>
          <p:nvPr/>
        </p:nvSpPr>
        <p:spPr>
          <a:xfrm>
            <a:off x="3502660" y="5410200"/>
            <a:ext cx="2933700" cy="1206500"/>
          </a:xfrm>
          <a:prstGeom prst="wedgeEllipseCallout">
            <a:avLst>
              <a:gd name="adj1" fmla="val 87192"/>
              <a:gd name="adj2" fmla="val 5634"/>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dirty="0" smtClean="0">
                <a:solidFill>
                  <a:schemeClr val="tx1"/>
                </a:solidFill>
                <a:latin typeface="Gill Sans"/>
                <a:cs typeface="Gill Sans"/>
              </a:rPr>
              <a:t>If two values of </a:t>
            </a:r>
            <a:r>
              <a:rPr lang="en-US" sz="2000" i="1" dirty="0" smtClean="0">
                <a:solidFill>
                  <a:schemeClr val="tx1"/>
                </a:solidFill>
                <a:latin typeface="Gill Sans"/>
                <a:cs typeface="Gill Sans"/>
              </a:rPr>
              <a:t>x</a:t>
            </a:r>
            <a:r>
              <a:rPr lang="en-US" sz="2000" i="1" baseline="-25000" dirty="0" smtClean="0">
                <a:solidFill>
                  <a:schemeClr val="tx1"/>
                </a:solidFill>
                <a:latin typeface="Gill Sans"/>
                <a:cs typeface="Gill Sans"/>
              </a:rPr>
              <a:t>i</a:t>
            </a:r>
            <a:r>
              <a:rPr lang="en-US" sz="2000" dirty="0" smtClean="0">
                <a:solidFill>
                  <a:schemeClr val="tx1"/>
                </a:solidFill>
                <a:latin typeface="Gill Sans"/>
                <a:cs typeface="Gill Sans"/>
              </a:rPr>
              <a:t> are the same…</a:t>
            </a:r>
            <a:endParaRPr lang="en-US" sz="2000" dirty="0">
              <a:solidFill>
                <a:schemeClr val="tx1"/>
              </a:solidFill>
              <a:latin typeface="Gill Sans"/>
              <a:cs typeface="Gill Sans"/>
            </a:endParaRPr>
          </a:p>
        </p:txBody>
      </p:sp>
      <p:pic>
        <p:nvPicPr>
          <p:cNvPr id="34" name="Picture 33"/>
          <p:cNvPicPr>
            <a:picLocks noChangeAspect="1"/>
          </p:cNvPicPr>
          <p:nvPr/>
        </p:nvPicPr>
        <p:blipFill>
          <a:blip r:embed="rId4"/>
          <a:stretch>
            <a:fillRect/>
          </a:stretch>
        </p:blipFill>
        <p:spPr>
          <a:xfrm>
            <a:off x="7556500" y="5422900"/>
            <a:ext cx="1604527" cy="1604527"/>
          </a:xfrm>
          <a:prstGeom prst="rect">
            <a:avLst/>
          </a:prstGeom>
        </p:spPr>
      </p:pic>
      <p:sp>
        <p:nvSpPr>
          <p:cNvPr id="32" name="Freeform 31"/>
          <p:cNvSpPr/>
          <p:nvPr/>
        </p:nvSpPr>
        <p:spPr>
          <a:xfrm>
            <a:off x="1600199" y="1409793"/>
            <a:ext cx="1727200" cy="1016200"/>
          </a:xfrm>
          <a:custGeom>
            <a:avLst/>
            <a:gdLst>
              <a:gd name="connsiteX0" fmla="*/ 0 w 2489200"/>
              <a:gd name="connsiteY0" fmla="*/ 262183 h 274883"/>
              <a:gd name="connsiteX1" fmla="*/ 723900 w 2489200"/>
              <a:gd name="connsiteY1" fmla="*/ 46283 h 274883"/>
              <a:gd name="connsiteX2" fmla="*/ 1612900 w 2489200"/>
              <a:gd name="connsiteY2" fmla="*/ 8183 h 274883"/>
              <a:gd name="connsiteX3" fmla="*/ 2311400 w 2489200"/>
              <a:gd name="connsiteY3" fmla="*/ 160583 h 274883"/>
              <a:gd name="connsiteX4" fmla="*/ 2489200 w 2489200"/>
              <a:gd name="connsiteY4" fmla="*/ 274883 h 274883"/>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431255 h 431255"/>
              <a:gd name="connsiteX1" fmla="*/ 520700 w 2171700"/>
              <a:gd name="connsiteY1" fmla="*/ 24855 h 431255"/>
              <a:gd name="connsiteX2" fmla="*/ 1295400 w 2171700"/>
              <a:gd name="connsiteY2" fmla="*/ 62955 h 431255"/>
              <a:gd name="connsiteX3" fmla="*/ 1993900 w 2171700"/>
              <a:gd name="connsiteY3" fmla="*/ 215355 h 431255"/>
              <a:gd name="connsiteX4" fmla="*/ 2171700 w 2171700"/>
              <a:gd name="connsiteY4" fmla="*/ 329655 h 431255"/>
              <a:gd name="connsiteX0" fmla="*/ 0 w 2171700"/>
              <a:gd name="connsiteY0" fmla="*/ 466181 h 466181"/>
              <a:gd name="connsiteX1" fmla="*/ 520700 w 2171700"/>
              <a:gd name="connsiteY1" fmla="*/ 59781 h 466181"/>
              <a:gd name="connsiteX2" fmla="*/ 1346200 w 2171700"/>
              <a:gd name="connsiteY2" fmla="*/ 21681 h 466181"/>
              <a:gd name="connsiteX3" fmla="*/ 1993900 w 2171700"/>
              <a:gd name="connsiteY3" fmla="*/ 250281 h 466181"/>
              <a:gd name="connsiteX4" fmla="*/ 2171700 w 2171700"/>
              <a:gd name="connsiteY4" fmla="*/ 364581 h 466181"/>
              <a:gd name="connsiteX0" fmla="*/ 0 w 2159000"/>
              <a:gd name="connsiteY0" fmla="*/ 466181 h 466181"/>
              <a:gd name="connsiteX1" fmla="*/ 520700 w 2159000"/>
              <a:gd name="connsiteY1" fmla="*/ 59781 h 466181"/>
              <a:gd name="connsiteX2" fmla="*/ 1346200 w 2159000"/>
              <a:gd name="connsiteY2" fmla="*/ 21681 h 466181"/>
              <a:gd name="connsiteX3" fmla="*/ 1993900 w 2159000"/>
              <a:gd name="connsiteY3" fmla="*/ 250281 h 466181"/>
              <a:gd name="connsiteX4" fmla="*/ 2159000 w 2159000"/>
              <a:gd name="connsiteY4" fmla="*/ 453481 h 466181"/>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80682 h 480682"/>
              <a:gd name="connsiteX1" fmla="*/ 520700 w 2159000"/>
              <a:gd name="connsiteY1" fmla="*/ 74282 h 480682"/>
              <a:gd name="connsiteX2" fmla="*/ 1346200 w 2159000"/>
              <a:gd name="connsiteY2" fmla="*/ 36182 h 480682"/>
              <a:gd name="connsiteX3" fmla="*/ 1879600 w 2159000"/>
              <a:gd name="connsiteY3" fmla="*/ 201282 h 480682"/>
              <a:gd name="connsiteX4" fmla="*/ 2159000 w 2159000"/>
              <a:gd name="connsiteY4" fmla="*/ 467982 h 480682"/>
              <a:gd name="connsiteX0" fmla="*/ 0 w 2159000"/>
              <a:gd name="connsiteY0" fmla="*/ 466031 h 466031"/>
              <a:gd name="connsiteX1" fmla="*/ 520700 w 2159000"/>
              <a:gd name="connsiteY1" fmla="*/ 59631 h 466031"/>
              <a:gd name="connsiteX2" fmla="*/ 1346200 w 2159000"/>
              <a:gd name="connsiteY2" fmla="*/ 21531 h 466031"/>
              <a:gd name="connsiteX3" fmla="*/ 1879600 w 2159000"/>
              <a:gd name="connsiteY3" fmla="*/ 186631 h 466031"/>
              <a:gd name="connsiteX4" fmla="*/ 2159000 w 2159000"/>
              <a:gd name="connsiteY4" fmla="*/ 453331 h 466031"/>
              <a:gd name="connsiteX0" fmla="*/ 0 w 1923629"/>
              <a:gd name="connsiteY0" fmla="*/ 466031 h 986731"/>
              <a:gd name="connsiteX1" fmla="*/ 520700 w 1923629"/>
              <a:gd name="connsiteY1" fmla="*/ 59631 h 986731"/>
              <a:gd name="connsiteX2" fmla="*/ 1346200 w 1923629"/>
              <a:gd name="connsiteY2" fmla="*/ 21531 h 986731"/>
              <a:gd name="connsiteX3" fmla="*/ 1879600 w 1923629"/>
              <a:gd name="connsiteY3" fmla="*/ 186631 h 986731"/>
              <a:gd name="connsiteX4" fmla="*/ 1892300 w 1923629"/>
              <a:gd name="connsiteY4" fmla="*/ 986731 h 986731"/>
              <a:gd name="connsiteX0" fmla="*/ 0 w 1892300"/>
              <a:gd name="connsiteY0" fmla="*/ 486268 h 1006968"/>
              <a:gd name="connsiteX1" fmla="*/ 520700 w 1892300"/>
              <a:gd name="connsiteY1" fmla="*/ 79868 h 1006968"/>
              <a:gd name="connsiteX2" fmla="*/ 1346200 w 1892300"/>
              <a:gd name="connsiteY2" fmla="*/ 41768 h 1006968"/>
              <a:gd name="connsiteX3" fmla="*/ 1536700 w 1892300"/>
              <a:gd name="connsiteY3" fmla="*/ 498968 h 1006968"/>
              <a:gd name="connsiteX4" fmla="*/ 1892300 w 1892300"/>
              <a:gd name="connsiteY4" fmla="*/ 1006968 h 1006968"/>
              <a:gd name="connsiteX0" fmla="*/ 0 w 1892300"/>
              <a:gd name="connsiteY0" fmla="*/ 411697 h 932397"/>
              <a:gd name="connsiteX1" fmla="*/ 520700 w 1892300"/>
              <a:gd name="connsiteY1" fmla="*/ 5297 h 932397"/>
              <a:gd name="connsiteX2" fmla="*/ 1193800 w 1892300"/>
              <a:gd name="connsiteY2" fmla="*/ 195797 h 932397"/>
              <a:gd name="connsiteX3" fmla="*/ 1536700 w 1892300"/>
              <a:gd name="connsiteY3" fmla="*/ 424397 h 932397"/>
              <a:gd name="connsiteX4" fmla="*/ 1892300 w 1892300"/>
              <a:gd name="connsiteY4" fmla="*/ 932397 h 932397"/>
              <a:gd name="connsiteX0" fmla="*/ 0 w 1892300"/>
              <a:gd name="connsiteY0" fmla="*/ 270061 h 790761"/>
              <a:gd name="connsiteX1" fmla="*/ 520700 w 1892300"/>
              <a:gd name="connsiteY1" fmla="*/ 16061 h 790761"/>
              <a:gd name="connsiteX2" fmla="*/ 1193800 w 1892300"/>
              <a:gd name="connsiteY2" fmla="*/ 54161 h 790761"/>
              <a:gd name="connsiteX3" fmla="*/ 1536700 w 1892300"/>
              <a:gd name="connsiteY3" fmla="*/ 282761 h 790761"/>
              <a:gd name="connsiteX4" fmla="*/ 1892300 w 1892300"/>
              <a:gd name="connsiteY4" fmla="*/ 790761 h 790761"/>
              <a:gd name="connsiteX0" fmla="*/ 0 w 1943100"/>
              <a:gd name="connsiteY0" fmla="*/ 310975 h 793575"/>
              <a:gd name="connsiteX1" fmla="*/ 571500 w 1943100"/>
              <a:gd name="connsiteY1" fmla="*/ 18875 h 793575"/>
              <a:gd name="connsiteX2" fmla="*/ 1244600 w 1943100"/>
              <a:gd name="connsiteY2" fmla="*/ 56975 h 793575"/>
              <a:gd name="connsiteX3" fmla="*/ 1587500 w 1943100"/>
              <a:gd name="connsiteY3" fmla="*/ 285575 h 793575"/>
              <a:gd name="connsiteX4" fmla="*/ 1943100 w 1943100"/>
              <a:gd name="connsiteY4" fmla="*/ 793575 h 793575"/>
              <a:gd name="connsiteX0" fmla="*/ 0 w 1727200"/>
              <a:gd name="connsiteY0" fmla="*/ 310975 h 1085675"/>
              <a:gd name="connsiteX1" fmla="*/ 571500 w 1727200"/>
              <a:gd name="connsiteY1" fmla="*/ 18875 h 1085675"/>
              <a:gd name="connsiteX2" fmla="*/ 1244600 w 1727200"/>
              <a:gd name="connsiteY2" fmla="*/ 56975 h 1085675"/>
              <a:gd name="connsiteX3" fmla="*/ 1587500 w 1727200"/>
              <a:gd name="connsiteY3" fmla="*/ 285575 h 1085675"/>
              <a:gd name="connsiteX4" fmla="*/ 1727200 w 1727200"/>
              <a:gd name="connsiteY4" fmla="*/ 1085675 h 1085675"/>
              <a:gd name="connsiteX0" fmla="*/ 0 w 1727200"/>
              <a:gd name="connsiteY0" fmla="*/ 292100 h 1066800"/>
              <a:gd name="connsiteX1" fmla="*/ 571500 w 1727200"/>
              <a:gd name="connsiteY1" fmla="*/ 0 h 1066800"/>
              <a:gd name="connsiteX2" fmla="*/ 1244600 w 1727200"/>
              <a:gd name="connsiteY2" fmla="*/ 38100 h 1066800"/>
              <a:gd name="connsiteX3" fmla="*/ 1371600 w 1727200"/>
              <a:gd name="connsiteY3" fmla="*/ 406400 h 1066800"/>
              <a:gd name="connsiteX4" fmla="*/ 1727200 w 1727200"/>
              <a:gd name="connsiteY4" fmla="*/ 1066800 h 1066800"/>
              <a:gd name="connsiteX0" fmla="*/ 0 w 1727200"/>
              <a:gd name="connsiteY0" fmla="*/ 298678 h 1073378"/>
              <a:gd name="connsiteX1" fmla="*/ 571500 w 1727200"/>
              <a:gd name="connsiteY1" fmla="*/ 6578 h 1073378"/>
              <a:gd name="connsiteX2" fmla="*/ 1066800 w 1727200"/>
              <a:gd name="connsiteY2" fmla="*/ 120878 h 1073378"/>
              <a:gd name="connsiteX3" fmla="*/ 1371600 w 1727200"/>
              <a:gd name="connsiteY3" fmla="*/ 412978 h 1073378"/>
              <a:gd name="connsiteX4" fmla="*/ 1727200 w 1727200"/>
              <a:gd name="connsiteY4" fmla="*/ 1073378 h 1073378"/>
              <a:gd name="connsiteX0" fmla="*/ 0 w 1727200"/>
              <a:gd name="connsiteY0" fmla="*/ 241500 h 1016200"/>
              <a:gd name="connsiteX1" fmla="*/ 520700 w 1727200"/>
              <a:gd name="connsiteY1" fmla="*/ 12900 h 1016200"/>
              <a:gd name="connsiteX2" fmla="*/ 1066800 w 1727200"/>
              <a:gd name="connsiteY2" fmla="*/ 63700 h 1016200"/>
              <a:gd name="connsiteX3" fmla="*/ 1371600 w 1727200"/>
              <a:gd name="connsiteY3" fmla="*/ 355800 h 1016200"/>
              <a:gd name="connsiteX4" fmla="*/ 1727200 w 1727200"/>
              <a:gd name="connsiteY4" fmla="*/ 1016200 h 1016200"/>
              <a:gd name="connsiteX0" fmla="*/ 0 w 1727200"/>
              <a:gd name="connsiteY0" fmla="*/ 241500 h 1016200"/>
              <a:gd name="connsiteX1" fmla="*/ 520700 w 1727200"/>
              <a:gd name="connsiteY1" fmla="*/ 12900 h 1016200"/>
              <a:gd name="connsiteX2" fmla="*/ 1003300 w 1727200"/>
              <a:gd name="connsiteY2" fmla="*/ 63700 h 1016200"/>
              <a:gd name="connsiteX3" fmla="*/ 1371600 w 1727200"/>
              <a:gd name="connsiteY3" fmla="*/ 355800 h 1016200"/>
              <a:gd name="connsiteX4" fmla="*/ 1727200 w 1727200"/>
              <a:gd name="connsiteY4" fmla="*/ 1016200 h 101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1016200">
                <a:moveTo>
                  <a:pt x="0" y="241500"/>
                </a:moveTo>
                <a:cubicBezTo>
                  <a:pt x="164041" y="91216"/>
                  <a:pt x="353483" y="42533"/>
                  <a:pt x="520700" y="12900"/>
                </a:cubicBezTo>
                <a:cubicBezTo>
                  <a:pt x="687917" y="-16733"/>
                  <a:pt x="861483" y="6550"/>
                  <a:pt x="1003300" y="63700"/>
                </a:cubicBezTo>
                <a:cubicBezTo>
                  <a:pt x="1145117" y="120850"/>
                  <a:pt x="1250950" y="197050"/>
                  <a:pt x="1371600" y="355800"/>
                </a:cubicBezTo>
                <a:cubicBezTo>
                  <a:pt x="1492250" y="514550"/>
                  <a:pt x="1727200" y="1016200"/>
                  <a:pt x="1727200" y="1016200"/>
                </a:cubicBezTo>
              </a:path>
            </a:pathLst>
          </a:custGeom>
          <a:ln w="50800">
            <a:solidFill>
              <a:srgbClr val="FF6600"/>
            </a:solidFill>
            <a:prstDash val="sysDash"/>
            <a:tailEnd type="triangle" w="lg"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TextBox 34"/>
          <p:cNvSpPr txBox="1"/>
          <p:nvPr/>
        </p:nvSpPr>
        <p:spPr>
          <a:xfrm>
            <a:off x="6134100" y="1657560"/>
            <a:ext cx="943608" cy="369332"/>
          </a:xfrm>
          <a:prstGeom prst="rect">
            <a:avLst/>
          </a:prstGeom>
          <a:noFill/>
          <a:ln>
            <a:solidFill>
              <a:srgbClr val="FF6600"/>
            </a:solidFill>
          </a:ln>
        </p:spPr>
        <p:txBody>
          <a:bodyPr wrap="square" rtlCol="0">
            <a:spAutoFit/>
          </a:bodyPr>
          <a:lstStyle/>
          <a:p>
            <a:r>
              <a:rPr lang="en-US" i="1" dirty="0" smtClean="0">
                <a:solidFill>
                  <a:srgbClr val="FF6600"/>
                </a:solidFill>
                <a:latin typeface="Gill Sans"/>
                <a:cs typeface="Gill Sans"/>
              </a:rPr>
              <a:t>X</a:t>
            </a:r>
            <a:r>
              <a:rPr lang="en-US" i="1" baseline="-25000" dirty="0" smtClean="0">
                <a:solidFill>
                  <a:srgbClr val="FF6600"/>
                </a:solidFill>
                <a:latin typeface="Gill Sans"/>
                <a:cs typeface="Gill Sans"/>
              </a:rPr>
              <a:t>1</a:t>
            </a:r>
            <a:r>
              <a:rPr lang="en-US" i="1" dirty="0" smtClean="0">
                <a:solidFill>
                  <a:srgbClr val="FF6600"/>
                </a:solidFill>
                <a:latin typeface="Gill Sans"/>
                <a:cs typeface="Gill Sans"/>
              </a:rPr>
              <a:t> = x</a:t>
            </a:r>
            <a:r>
              <a:rPr lang="en-US" i="1" baseline="-25000" dirty="0" smtClean="0">
                <a:solidFill>
                  <a:srgbClr val="FF6600"/>
                </a:solidFill>
                <a:latin typeface="Gill Sans"/>
                <a:cs typeface="Gill Sans"/>
              </a:rPr>
              <a:t>1</a:t>
            </a:r>
            <a:endParaRPr lang="en-US" i="1" dirty="0">
              <a:solidFill>
                <a:srgbClr val="FF6600"/>
              </a:solidFill>
              <a:latin typeface="Gill Sans"/>
              <a:cs typeface="Gill Sans"/>
            </a:endParaRPr>
          </a:p>
        </p:txBody>
      </p:sp>
      <p:sp>
        <p:nvSpPr>
          <p:cNvPr id="36" name="TextBox 35"/>
          <p:cNvSpPr txBox="1"/>
          <p:nvPr/>
        </p:nvSpPr>
        <p:spPr>
          <a:xfrm>
            <a:off x="6311900" y="2159156"/>
            <a:ext cx="873760" cy="369332"/>
          </a:xfrm>
          <a:prstGeom prst="rect">
            <a:avLst/>
          </a:prstGeom>
          <a:noFill/>
          <a:ln>
            <a:solidFill>
              <a:srgbClr val="FF6600"/>
            </a:solidFill>
          </a:ln>
        </p:spPr>
        <p:txBody>
          <a:bodyPr wrap="square" rtlCol="0">
            <a:spAutoFit/>
          </a:bodyPr>
          <a:lstStyle/>
          <a:p>
            <a:r>
              <a:rPr lang="en-US" i="1" dirty="0" smtClean="0">
                <a:solidFill>
                  <a:srgbClr val="FF6600"/>
                </a:solidFill>
                <a:latin typeface="Gill Sans"/>
                <a:cs typeface="Gill Sans"/>
              </a:rPr>
              <a:t>X</a:t>
            </a:r>
            <a:r>
              <a:rPr lang="en-US" i="1" baseline="-25000" dirty="0">
                <a:solidFill>
                  <a:srgbClr val="FF6600"/>
                </a:solidFill>
                <a:latin typeface="Gill Sans"/>
                <a:cs typeface="Gill Sans"/>
              </a:rPr>
              <a:t>2</a:t>
            </a:r>
            <a:r>
              <a:rPr lang="en-US" i="1" dirty="0" smtClean="0">
                <a:solidFill>
                  <a:srgbClr val="FF6600"/>
                </a:solidFill>
                <a:latin typeface="Gill Sans"/>
                <a:cs typeface="Gill Sans"/>
              </a:rPr>
              <a:t> = x</a:t>
            </a:r>
            <a:r>
              <a:rPr lang="en-US" i="1" baseline="-25000" dirty="0">
                <a:solidFill>
                  <a:srgbClr val="FF6600"/>
                </a:solidFill>
                <a:latin typeface="Gill Sans"/>
                <a:cs typeface="Gill Sans"/>
              </a:rPr>
              <a:t>2</a:t>
            </a:r>
            <a:endParaRPr lang="en-US" i="1" dirty="0">
              <a:solidFill>
                <a:srgbClr val="FF6600"/>
              </a:solidFill>
              <a:latin typeface="Gill Sans"/>
              <a:cs typeface="Gill Sans"/>
            </a:endParaRPr>
          </a:p>
        </p:txBody>
      </p:sp>
      <p:sp>
        <p:nvSpPr>
          <p:cNvPr id="37" name="TextBox 36"/>
          <p:cNvSpPr txBox="1"/>
          <p:nvPr/>
        </p:nvSpPr>
        <p:spPr>
          <a:xfrm>
            <a:off x="2125980" y="3153797"/>
            <a:ext cx="927100" cy="369332"/>
          </a:xfrm>
          <a:prstGeom prst="rect">
            <a:avLst/>
          </a:prstGeom>
          <a:noFill/>
          <a:ln>
            <a:solidFill>
              <a:srgbClr val="FF6600"/>
            </a:solidFill>
          </a:ln>
        </p:spPr>
        <p:txBody>
          <a:bodyPr wrap="square" rtlCol="0">
            <a:spAutoFit/>
          </a:bodyPr>
          <a:lstStyle/>
          <a:p>
            <a:r>
              <a:rPr lang="en-US" i="1" dirty="0" smtClean="0">
                <a:solidFill>
                  <a:srgbClr val="FF6600"/>
                </a:solidFill>
                <a:latin typeface="Gill Sans"/>
                <a:cs typeface="Gill Sans"/>
              </a:rPr>
              <a:t>X</a:t>
            </a:r>
            <a:r>
              <a:rPr lang="en-US" i="1" baseline="-25000" dirty="0" smtClean="0">
                <a:solidFill>
                  <a:srgbClr val="FF6600"/>
                </a:solidFill>
                <a:latin typeface="Gill Sans"/>
                <a:cs typeface="Gill Sans"/>
              </a:rPr>
              <a:t>3</a:t>
            </a:r>
            <a:r>
              <a:rPr lang="en-US" i="1" dirty="0" smtClean="0">
                <a:solidFill>
                  <a:srgbClr val="FF6600"/>
                </a:solidFill>
                <a:latin typeface="Gill Sans"/>
                <a:cs typeface="Gill Sans"/>
              </a:rPr>
              <a:t> = x</a:t>
            </a:r>
            <a:r>
              <a:rPr lang="en-US" i="1" baseline="-25000" dirty="0" smtClean="0">
                <a:solidFill>
                  <a:srgbClr val="FF6600"/>
                </a:solidFill>
                <a:latin typeface="Gill Sans"/>
                <a:cs typeface="Gill Sans"/>
              </a:rPr>
              <a:t>3</a:t>
            </a:r>
            <a:endParaRPr lang="en-US" i="1" dirty="0">
              <a:solidFill>
                <a:srgbClr val="FF6600"/>
              </a:solidFill>
              <a:latin typeface="Gill Sans"/>
              <a:cs typeface="Gill Sans"/>
            </a:endParaRPr>
          </a:p>
        </p:txBody>
      </p:sp>
      <p:cxnSp>
        <p:nvCxnSpPr>
          <p:cNvPr id="38" name="Straight Connector 37"/>
          <p:cNvCxnSpPr>
            <a:stCxn id="35" idx="1"/>
            <a:endCxn id="8" idx="3"/>
          </p:cNvCxnSpPr>
          <p:nvPr/>
        </p:nvCxnSpPr>
        <p:spPr>
          <a:xfrm flipH="1">
            <a:off x="4836161" y="1842226"/>
            <a:ext cx="1297939" cy="521763"/>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36" idx="1"/>
            <a:endCxn id="13" idx="3"/>
          </p:cNvCxnSpPr>
          <p:nvPr/>
        </p:nvCxnSpPr>
        <p:spPr>
          <a:xfrm flipH="1">
            <a:off x="5788661" y="2343822"/>
            <a:ext cx="523239" cy="348420"/>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37" idx="3"/>
            <a:endCxn id="15" idx="1"/>
          </p:cNvCxnSpPr>
          <p:nvPr/>
        </p:nvCxnSpPr>
        <p:spPr>
          <a:xfrm flipV="1">
            <a:off x="3053080" y="3230721"/>
            <a:ext cx="411481" cy="107742"/>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6226808" y="4593083"/>
            <a:ext cx="850900" cy="369332"/>
          </a:xfrm>
          <a:prstGeom prst="rect">
            <a:avLst/>
          </a:prstGeom>
          <a:noFill/>
          <a:ln>
            <a:solidFill>
              <a:srgbClr val="FF6600"/>
            </a:solidFill>
          </a:ln>
        </p:spPr>
        <p:txBody>
          <a:bodyPr wrap="square" rtlCol="0">
            <a:spAutoFit/>
          </a:bodyPr>
          <a:lstStyle/>
          <a:p>
            <a:r>
              <a:rPr lang="en-US" i="1" dirty="0" err="1" smtClean="0">
                <a:solidFill>
                  <a:srgbClr val="FF6600"/>
                </a:solidFill>
                <a:latin typeface="Gill Sans"/>
                <a:cs typeface="Gill Sans"/>
              </a:rPr>
              <a:t>X</a:t>
            </a:r>
            <a:r>
              <a:rPr lang="en-US" i="1" baseline="-25000" dirty="0" err="1" smtClean="0">
                <a:solidFill>
                  <a:srgbClr val="FF6600"/>
                </a:solidFill>
                <a:latin typeface="Gill Sans"/>
                <a:cs typeface="Gill Sans"/>
              </a:rPr>
              <a:t>n</a:t>
            </a:r>
            <a:r>
              <a:rPr lang="en-US" i="1" dirty="0" smtClean="0">
                <a:solidFill>
                  <a:srgbClr val="FF6600"/>
                </a:solidFill>
                <a:latin typeface="Gill Sans"/>
                <a:cs typeface="Gill Sans"/>
              </a:rPr>
              <a:t> = </a:t>
            </a:r>
            <a:r>
              <a:rPr lang="en-US" i="1" dirty="0" err="1" smtClean="0">
                <a:solidFill>
                  <a:srgbClr val="FF6600"/>
                </a:solidFill>
                <a:latin typeface="Gill Sans"/>
                <a:cs typeface="Gill Sans"/>
              </a:rPr>
              <a:t>x</a:t>
            </a:r>
            <a:r>
              <a:rPr lang="en-US" i="1" baseline="-25000" dirty="0" err="1" smtClean="0">
                <a:solidFill>
                  <a:srgbClr val="FF6600"/>
                </a:solidFill>
                <a:latin typeface="Gill Sans"/>
                <a:cs typeface="Gill Sans"/>
              </a:rPr>
              <a:t>n</a:t>
            </a:r>
            <a:endParaRPr lang="en-US" i="1" dirty="0">
              <a:solidFill>
                <a:srgbClr val="FF6600"/>
              </a:solidFill>
              <a:latin typeface="Gill Sans"/>
              <a:cs typeface="Gill Sans"/>
            </a:endParaRPr>
          </a:p>
        </p:txBody>
      </p:sp>
      <p:cxnSp>
        <p:nvCxnSpPr>
          <p:cNvPr id="46" name="Straight Connector 45"/>
          <p:cNvCxnSpPr>
            <a:stCxn id="45" idx="1"/>
            <a:endCxn id="29" idx="3"/>
          </p:cNvCxnSpPr>
          <p:nvPr/>
        </p:nvCxnSpPr>
        <p:spPr>
          <a:xfrm flipH="1" flipV="1">
            <a:off x="5610862" y="4775793"/>
            <a:ext cx="615946" cy="1956"/>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grpSp>
        <p:nvGrpSpPr>
          <p:cNvPr id="49" name="Group 48"/>
          <p:cNvGrpSpPr/>
          <p:nvPr/>
        </p:nvGrpSpPr>
        <p:grpSpPr>
          <a:xfrm>
            <a:off x="184408" y="1614596"/>
            <a:ext cx="2119372" cy="2372442"/>
            <a:chOff x="184408" y="1614596"/>
            <a:chExt cx="2119372" cy="2372442"/>
          </a:xfrm>
        </p:grpSpPr>
        <p:sp>
          <p:nvSpPr>
            <p:cNvPr id="50" name="TextBox 49"/>
            <p:cNvSpPr txBox="1"/>
            <p:nvPr/>
          </p:nvSpPr>
          <p:spPr>
            <a:xfrm>
              <a:off x="184408" y="3617706"/>
              <a:ext cx="2119372" cy="369332"/>
            </a:xfrm>
            <a:prstGeom prst="rect">
              <a:avLst/>
            </a:prstGeom>
            <a:noFill/>
          </p:spPr>
          <p:txBody>
            <a:bodyPr wrap="square" rtlCol="0">
              <a:spAutoFit/>
            </a:bodyPr>
            <a:lstStyle/>
            <a:p>
              <a:pPr algn="ctr"/>
              <a:r>
                <a:rPr lang="en-US" dirty="0" smtClean="0">
                  <a:latin typeface="Gill Sans"/>
                  <a:cs typeface="Gill Sans"/>
                </a:rPr>
                <a:t>Population</a:t>
              </a:r>
              <a:endParaRPr lang="en-US" dirty="0">
                <a:latin typeface="Gill Sans"/>
                <a:cs typeface="Gill Sans"/>
              </a:endParaRPr>
            </a:p>
          </p:txBody>
        </p:sp>
        <p:pic>
          <p:nvPicPr>
            <p:cNvPr id="51" name="Picture 50" descr="twitterflock.png"/>
            <p:cNvPicPr>
              <a:picLocks noChangeAspect="1"/>
            </p:cNvPicPr>
            <p:nvPr/>
          </p:nvPicPr>
          <p:blipFill rotWithShape="1">
            <a:blip r:embed="rId5" cstate="email">
              <a:extLst>
                <a:ext uri="{28A0092B-C50C-407E-A947-70E740481C1C}">
                  <a14:useLocalDpi xmlns:a14="http://schemas.microsoft.com/office/drawing/2010/main" val="0"/>
                </a:ext>
              </a:extLst>
            </a:blip>
            <a:srcRect l="10023" t="3460"/>
            <a:stretch/>
          </p:blipFill>
          <p:spPr>
            <a:xfrm>
              <a:off x="184408" y="1614596"/>
              <a:ext cx="2119372" cy="1908377"/>
            </a:xfrm>
            <a:prstGeom prst="ellipse">
              <a:avLst/>
            </a:prstGeom>
            <a:ln w="50800">
              <a:solidFill>
                <a:srgbClr val="6699CC"/>
              </a:solidFill>
            </a:ln>
          </p:spPr>
        </p:pic>
      </p:grpSp>
      <p:sp>
        <p:nvSpPr>
          <p:cNvPr id="43" name="TextBox 42"/>
          <p:cNvSpPr txBox="1"/>
          <p:nvPr/>
        </p:nvSpPr>
        <p:spPr>
          <a:xfrm>
            <a:off x="6518908" y="3630315"/>
            <a:ext cx="932184" cy="646331"/>
          </a:xfrm>
          <a:prstGeom prst="rect">
            <a:avLst/>
          </a:prstGeom>
          <a:noFill/>
          <a:ln>
            <a:solidFill>
              <a:srgbClr val="FF6600"/>
            </a:solidFill>
          </a:ln>
        </p:spPr>
        <p:txBody>
          <a:bodyPr wrap="square" rtlCol="0">
            <a:spAutoFit/>
          </a:bodyPr>
          <a:lstStyle/>
          <a:p>
            <a:r>
              <a:rPr lang="en-US" i="1" dirty="0" smtClean="0">
                <a:solidFill>
                  <a:srgbClr val="FF6600"/>
                </a:solidFill>
                <a:latin typeface="Gill Sans"/>
                <a:cs typeface="Gill Sans"/>
              </a:rPr>
              <a:t>X</a:t>
            </a:r>
            <a:r>
              <a:rPr lang="en-US" i="1" baseline="-25000" dirty="0">
                <a:solidFill>
                  <a:srgbClr val="FF6600"/>
                </a:solidFill>
                <a:latin typeface="Gill Sans"/>
                <a:cs typeface="Gill Sans"/>
              </a:rPr>
              <a:t>4</a:t>
            </a:r>
            <a:r>
              <a:rPr lang="en-US" i="1" dirty="0" smtClean="0">
                <a:solidFill>
                  <a:srgbClr val="FF6600"/>
                </a:solidFill>
                <a:latin typeface="Gill Sans"/>
                <a:cs typeface="Gill Sans"/>
              </a:rPr>
              <a:t> </a:t>
            </a:r>
            <a:r>
              <a:rPr lang="en-US" i="1" dirty="0">
                <a:solidFill>
                  <a:srgbClr val="FF6600"/>
                </a:solidFill>
                <a:latin typeface="Gill Sans"/>
                <a:cs typeface="Gill Sans"/>
              </a:rPr>
              <a:t>= x</a:t>
            </a:r>
            <a:r>
              <a:rPr lang="en-US" i="1" baseline="-25000" dirty="0">
                <a:solidFill>
                  <a:srgbClr val="FF6600"/>
                </a:solidFill>
                <a:latin typeface="Gill Sans"/>
                <a:cs typeface="Gill Sans"/>
              </a:rPr>
              <a:t>4</a:t>
            </a:r>
            <a:endParaRPr lang="en-US" i="1" dirty="0">
              <a:solidFill>
                <a:srgbClr val="FF6600"/>
              </a:solidFill>
              <a:latin typeface="Gill Sans"/>
              <a:cs typeface="Gill Sans"/>
            </a:endParaRPr>
          </a:p>
          <a:p>
            <a:r>
              <a:rPr lang="en-US" i="1" dirty="0" smtClean="0">
                <a:solidFill>
                  <a:srgbClr val="FF6600"/>
                </a:solidFill>
                <a:latin typeface="Gill Sans"/>
                <a:cs typeface="Gill Sans"/>
              </a:rPr>
              <a:t>X</a:t>
            </a:r>
            <a:r>
              <a:rPr lang="en-US" i="1" baseline="-25000" dirty="0" smtClean="0">
                <a:solidFill>
                  <a:srgbClr val="FF6600"/>
                </a:solidFill>
                <a:latin typeface="Gill Sans"/>
                <a:cs typeface="Gill Sans"/>
              </a:rPr>
              <a:t>5</a:t>
            </a:r>
            <a:r>
              <a:rPr lang="en-US" i="1" dirty="0" smtClean="0">
                <a:solidFill>
                  <a:srgbClr val="FF6600"/>
                </a:solidFill>
                <a:latin typeface="Gill Sans"/>
                <a:cs typeface="Gill Sans"/>
              </a:rPr>
              <a:t> = x</a:t>
            </a:r>
            <a:r>
              <a:rPr lang="en-US" i="1" baseline="-25000" dirty="0">
                <a:solidFill>
                  <a:srgbClr val="FF6600"/>
                </a:solidFill>
                <a:latin typeface="Gill Sans"/>
                <a:cs typeface="Gill Sans"/>
              </a:rPr>
              <a:t>4</a:t>
            </a:r>
            <a:endParaRPr lang="en-US" i="1" dirty="0">
              <a:solidFill>
                <a:srgbClr val="FF6600"/>
              </a:solidFill>
              <a:latin typeface="Gill Sans"/>
              <a:cs typeface="Gill Sans"/>
            </a:endParaRPr>
          </a:p>
        </p:txBody>
      </p:sp>
      <p:cxnSp>
        <p:nvCxnSpPr>
          <p:cNvPr id="44" name="Straight Connector 43"/>
          <p:cNvCxnSpPr>
            <a:stCxn id="43" idx="1"/>
            <a:endCxn id="42" idx="3"/>
          </p:cNvCxnSpPr>
          <p:nvPr/>
        </p:nvCxnSpPr>
        <p:spPr>
          <a:xfrm flipH="1">
            <a:off x="6142994" y="3953481"/>
            <a:ext cx="375914" cy="0"/>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90319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Random variable, </a:t>
            </a:r>
            <a:r>
              <a:rPr lang="en-US" i="1" dirty="0" smtClean="0"/>
              <a:t>X</a:t>
            </a:r>
            <a:r>
              <a:rPr lang="en-US" dirty="0" smtClean="0"/>
              <a:t> = # of tweets per day</a:t>
            </a:r>
            <a:endParaRPr lang="en-US" dirty="0"/>
          </a:p>
        </p:txBody>
      </p:sp>
      <p:sp>
        <p:nvSpPr>
          <p:cNvPr id="27" name="TextBox 26"/>
          <p:cNvSpPr txBox="1"/>
          <p:nvPr/>
        </p:nvSpPr>
        <p:spPr>
          <a:xfrm>
            <a:off x="3053080" y="1304514"/>
            <a:ext cx="3383279" cy="369332"/>
          </a:xfrm>
          <a:prstGeom prst="rect">
            <a:avLst/>
          </a:prstGeom>
          <a:noFill/>
        </p:spPr>
        <p:txBody>
          <a:bodyPr wrap="square" rtlCol="0">
            <a:spAutoFit/>
          </a:bodyPr>
          <a:lstStyle/>
          <a:p>
            <a:pPr algn="ctr"/>
            <a:r>
              <a:rPr lang="en-US" dirty="0" smtClean="0">
                <a:latin typeface="Gill Sans"/>
                <a:cs typeface="Gill Sans"/>
              </a:rPr>
              <a:t>Random sample of size </a:t>
            </a:r>
            <a:r>
              <a:rPr lang="en-US" i="1" dirty="0" smtClean="0">
                <a:latin typeface="Gill Sans"/>
                <a:cs typeface="Gill Sans"/>
              </a:rPr>
              <a:t>n, n </a:t>
            </a:r>
            <a:r>
              <a:rPr lang="en-US" dirty="0" smtClean="0">
                <a:latin typeface="Gill Sans"/>
                <a:cs typeface="Gill Sans"/>
              </a:rPr>
              <a:t>&gt; 1</a:t>
            </a:r>
            <a:endParaRPr lang="en-US" dirty="0">
              <a:latin typeface="Gill Sans"/>
              <a:cs typeface="Gill Sans"/>
            </a:endParaRPr>
          </a:p>
        </p:txBody>
      </p:sp>
      <p:grpSp>
        <p:nvGrpSpPr>
          <p:cNvPr id="6" name="Group 5"/>
          <p:cNvGrpSpPr/>
          <p:nvPr/>
        </p:nvGrpSpPr>
        <p:grpSpPr>
          <a:xfrm>
            <a:off x="3053080" y="1676098"/>
            <a:ext cx="3383280" cy="3599180"/>
            <a:chOff x="5341620" y="2307074"/>
            <a:chExt cx="3383280" cy="3599180"/>
          </a:xfrm>
        </p:grpSpPr>
        <p:grpSp>
          <p:nvGrpSpPr>
            <p:cNvPr id="28" name="Group 27"/>
            <p:cNvGrpSpPr/>
            <p:nvPr/>
          </p:nvGrpSpPr>
          <p:grpSpPr>
            <a:xfrm>
              <a:off x="5341620" y="2307074"/>
              <a:ext cx="3383280" cy="3599180"/>
              <a:chOff x="5341620" y="1912620"/>
              <a:chExt cx="3383280" cy="3599180"/>
            </a:xfrm>
          </p:grpSpPr>
          <p:grpSp>
            <p:nvGrpSpPr>
              <p:cNvPr id="10" name="Group 9"/>
              <p:cNvGrpSpPr/>
              <p:nvPr/>
            </p:nvGrpSpPr>
            <p:grpSpPr>
              <a:xfrm>
                <a:off x="6273801" y="2254622"/>
                <a:ext cx="850900" cy="691777"/>
                <a:chOff x="6273801" y="2254622"/>
                <a:chExt cx="850900" cy="691777"/>
              </a:xfrm>
            </p:grpSpPr>
            <p:pic>
              <p:nvPicPr>
                <p:cNvPr id="8" name="Picture 7"/>
                <p:cNvPicPr>
                  <a:picLocks noChangeAspect="1"/>
                </p:cNvPicPr>
                <p:nvPr/>
              </p:nvPicPr>
              <p:blipFill>
                <a:blip r:embed="rId2"/>
                <a:stretch>
                  <a:fillRect/>
                </a:stretch>
              </p:blipFill>
              <p:spPr>
                <a:xfrm>
                  <a:off x="6273801" y="2254622"/>
                  <a:ext cx="850900" cy="691777"/>
                </a:xfrm>
                <a:prstGeom prst="rect">
                  <a:avLst/>
                </a:prstGeom>
              </p:spPr>
            </p:pic>
            <p:sp>
              <p:nvSpPr>
                <p:cNvPr id="9" name="TextBox 8"/>
                <p:cNvSpPr txBox="1"/>
                <p:nvPr/>
              </p:nvSpPr>
              <p:spPr>
                <a:xfrm>
                  <a:off x="6311900" y="240613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1</a:t>
                  </a:r>
                  <a:endParaRPr lang="en-US" i="1" dirty="0">
                    <a:solidFill>
                      <a:schemeClr val="bg1"/>
                    </a:solidFill>
                    <a:latin typeface="Gill Sans"/>
                    <a:cs typeface="Gill Sans"/>
                  </a:endParaRPr>
                </a:p>
              </p:txBody>
            </p:sp>
          </p:grpSp>
          <p:grpSp>
            <p:nvGrpSpPr>
              <p:cNvPr id="11" name="Group 10"/>
              <p:cNvGrpSpPr/>
              <p:nvPr/>
            </p:nvGrpSpPr>
            <p:grpSpPr>
              <a:xfrm>
                <a:off x="7277101" y="2580344"/>
                <a:ext cx="850900" cy="691777"/>
                <a:chOff x="6070601" y="2059500"/>
                <a:chExt cx="850900" cy="691777"/>
              </a:xfrm>
            </p:grpSpPr>
            <p:pic>
              <p:nvPicPr>
                <p:cNvPr id="12" name="Picture 11"/>
                <p:cNvPicPr>
                  <a:picLocks noChangeAspect="1"/>
                </p:cNvPicPr>
                <p:nvPr/>
              </p:nvPicPr>
              <p:blipFill>
                <a:blip r:embed="rId2"/>
                <a:stretch>
                  <a:fillRect/>
                </a:stretch>
              </p:blipFill>
              <p:spPr>
                <a:xfrm>
                  <a:off x="6070601" y="2059500"/>
                  <a:ext cx="850900" cy="691777"/>
                </a:xfrm>
                <a:prstGeom prst="rect">
                  <a:avLst/>
                </a:prstGeom>
              </p:spPr>
            </p:pic>
            <p:sp>
              <p:nvSpPr>
                <p:cNvPr id="13" name="TextBox 12"/>
                <p:cNvSpPr txBox="1"/>
                <p:nvPr/>
              </p:nvSpPr>
              <p:spPr>
                <a:xfrm>
                  <a:off x="6096000" y="222325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2</a:t>
                  </a:r>
                  <a:endParaRPr lang="en-US" i="1" dirty="0">
                    <a:solidFill>
                      <a:schemeClr val="bg1"/>
                    </a:solidFill>
                    <a:latin typeface="Gill Sans"/>
                    <a:cs typeface="Gill Sans"/>
                  </a:endParaRPr>
                </a:p>
              </p:txBody>
            </p:sp>
          </p:grpSp>
          <p:grpSp>
            <p:nvGrpSpPr>
              <p:cNvPr id="14" name="Group 13"/>
              <p:cNvGrpSpPr/>
              <p:nvPr/>
            </p:nvGrpSpPr>
            <p:grpSpPr>
              <a:xfrm>
                <a:off x="5753101" y="3121354"/>
                <a:ext cx="850900" cy="691777"/>
                <a:chOff x="5600701" y="2103855"/>
                <a:chExt cx="850900" cy="691777"/>
              </a:xfrm>
            </p:grpSpPr>
            <p:pic>
              <p:nvPicPr>
                <p:cNvPr id="15" name="Picture 14"/>
                <p:cNvPicPr>
                  <a:picLocks noChangeAspect="1"/>
                </p:cNvPicPr>
                <p:nvPr/>
              </p:nvPicPr>
              <p:blipFill>
                <a:blip r:embed="rId2"/>
                <a:stretch>
                  <a:fillRect/>
                </a:stretch>
              </p:blipFill>
              <p:spPr>
                <a:xfrm>
                  <a:off x="5600701" y="2103855"/>
                  <a:ext cx="850900" cy="691777"/>
                </a:xfrm>
                <a:prstGeom prst="rect">
                  <a:avLst/>
                </a:prstGeom>
              </p:spPr>
            </p:pic>
            <p:sp>
              <p:nvSpPr>
                <p:cNvPr id="16" name="TextBox 15"/>
                <p:cNvSpPr txBox="1"/>
                <p:nvPr/>
              </p:nvSpPr>
              <p:spPr>
                <a:xfrm>
                  <a:off x="5638800" y="2255367"/>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3</a:t>
                  </a:r>
                  <a:endParaRPr lang="en-US" i="1" dirty="0">
                    <a:solidFill>
                      <a:schemeClr val="bg1"/>
                    </a:solidFill>
                    <a:latin typeface="Gill Sans"/>
                    <a:cs typeface="Gill Sans"/>
                  </a:endParaRPr>
                </a:p>
              </p:txBody>
            </p:sp>
          </p:grpSp>
          <p:grpSp>
            <p:nvGrpSpPr>
              <p:cNvPr id="17" name="Group 16"/>
              <p:cNvGrpSpPr/>
              <p:nvPr/>
            </p:nvGrpSpPr>
            <p:grpSpPr>
              <a:xfrm>
                <a:off x="6699251" y="3607983"/>
                <a:ext cx="850900" cy="691777"/>
                <a:chOff x="5848351" y="2049474"/>
                <a:chExt cx="850900" cy="691777"/>
              </a:xfrm>
            </p:grpSpPr>
            <p:pic>
              <p:nvPicPr>
                <p:cNvPr id="18" name="Picture 17"/>
                <p:cNvPicPr>
                  <a:picLocks noChangeAspect="1"/>
                </p:cNvPicPr>
                <p:nvPr/>
              </p:nvPicPr>
              <p:blipFill>
                <a:blip r:embed="rId2"/>
                <a:stretch>
                  <a:fillRect/>
                </a:stretch>
              </p:blipFill>
              <p:spPr>
                <a:xfrm>
                  <a:off x="5848351" y="2049474"/>
                  <a:ext cx="850900" cy="691777"/>
                </a:xfrm>
                <a:prstGeom prst="rect">
                  <a:avLst/>
                </a:prstGeom>
              </p:spPr>
            </p:pic>
            <p:sp>
              <p:nvSpPr>
                <p:cNvPr id="19" name="TextBox 18"/>
                <p:cNvSpPr txBox="1"/>
                <p:nvPr/>
              </p:nvSpPr>
              <p:spPr>
                <a:xfrm>
                  <a:off x="5886450" y="2200986"/>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4</a:t>
                  </a:r>
                  <a:endParaRPr lang="en-US" i="1" dirty="0">
                    <a:solidFill>
                      <a:schemeClr val="bg1"/>
                    </a:solidFill>
                    <a:latin typeface="Gill Sans"/>
                    <a:cs typeface="Gill Sans"/>
                  </a:endParaRPr>
                </a:p>
              </p:txBody>
            </p:sp>
          </p:grpSp>
          <p:grpSp>
            <p:nvGrpSpPr>
              <p:cNvPr id="20" name="Group 19"/>
              <p:cNvGrpSpPr/>
              <p:nvPr/>
            </p:nvGrpSpPr>
            <p:grpSpPr>
              <a:xfrm>
                <a:off x="7569200" y="3851230"/>
                <a:ext cx="850900" cy="691777"/>
                <a:chOff x="7956551" y="1908733"/>
                <a:chExt cx="850900" cy="691777"/>
              </a:xfrm>
            </p:grpSpPr>
            <p:pic>
              <p:nvPicPr>
                <p:cNvPr id="21" name="Picture 20"/>
                <p:cNvPicPr>
                  <a:picLocks noChangeAspect="1"/>
                </p:cNvPicPr>
                <p:nvPr/>
              </p:nvPicPr>
              <p:blipFill>
                <a:blip r:embed="rId2"/>
                <a:stretch>
                  <a:fillRect/>
                </a:stretch>
              </p:blipFill>
              <p:spPr>
                <a:xfrm>
                  <a:off x="7956551" y="1908733"/>
                  <a:ext cx="850900" cy="691777"/>
                </a:xfrm>
                <a:prstGeom prst="rect">
                  <a:avLst/>
                </a:prstGeom>
              </p:spPr>
            </p:pic>
            <p:sp>
              <p:nvSpPr>
                <p:cNvPr id="22" name="TextBox 21"/>
                <p:cNvSpPr txBox="1"/>
                <p:nvPr/>
              </p:nvSpPr>
              <p:spPr>
                <a:xfrm>
                  <a:off x="7994650" y="2060245"/>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5</a:t>
                  </a:r>
                  <a:endParaRPr lang="en-US" i="1" dirty="0">
                    <a:solidFill>
                      <a:schemeClr val="bg1"/>
                    </a:solidFill>
                    <a:latin typeface="Gill Sans"/>
                    <a:cs typeface="Gill Sans"/>
                  </a:endParaRPr>
                </a:p>
              </p:txBody>
            </p:sp>
          </p:grpSp>
          <p:sp>
            <p:nvSpPr>
              <p:cNvPr id="23" name="Donut 22"/>
              <p:cNvSpPr/>
              <p:nvPr/>
            </p:nvSpPr>
            <p:spPr>
              <a:xfrm>
                <a:off x="5341620" y="1912620"/>
                <a:ext cx="3383280" cy="3599180"/>
              </a:xfrm>
              <a:prstGeom prst="donut">
                <a:avLst>
                  <a:gd name="adj" fmla="val 1364"/>
                </a:avLst>
              </a:prstGeom>
              <a:solidFill>
                <a:srgbClr val="6699CC"/>
              </a:solidFill>
              <a:ln>
                <a:solidFill>
                  <a:srgbClr val="6699CC"/>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24" name="Group 23"/>
              <p:cNvGrpSpPr/>
              <p:nvPr/>
            </p:nvGrpSpPr>
            <p:grpSpPr>
              <a:xfrm>
                <a:off x="5924550" y="4372074"/>
                <a:ext cx="850900" cy="691777"/>
                <a:chOff x="5346701" y="1931289"/>
                <a:chExt cx="850900" cy="691777"/>
              </a:xfrm>
            </p:grpSpPr>
            <p:pic>
              <p:nvPicPr>
                <p:cNvPr id="25" name="Picture 24"/>
                <p:cNvPicPr>
                  <a:picLocks noChangeAspect="1"/>
                </p:cNvPicPr>
                <p:nvPr/>
              </p:nvPicPr>
              <p:blipFill>
                <a:blip r:embed="rId2"/>
                <a:stretch>
                  <a:fillRect/>
                </a:stretch>
              </p:blipFill>
              <p:spPr>
                <a:xfrm>
                  <a:off x="5346701" y="1931289"/>
                  <a:ext cx="850900" cy="691777"/>
                </a:xfrm>
                <a:prstGeom prst="rect">
                  <a:avLst/>
                </a:prstGeom>
              </p:spPr>
            </p:pic>
            <p:sp>
              <p:nvSpPr>
                <p:cNvPr id="26" name="TextBox 25"/>
                <p:cNvSpPr txBox="1"/>
                <p:nvPr/>
              </p:nvSpPr>
              <p:spPr>
                <a:xfrm>
                  <a:off x="5384800" y="2082801"/>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6</a:t>
                  </a:r>
                  <a:endParaRPr lang="en-US" i="1" dirty="0">
                    <a:solidFill>
                      <a:schemeClr val="bg1"/>
                    </a:solidFill>
                    <a:latin typeface="Gill Sans"/>
                    <a:cs typeface="Gill Sans"/>
                  </a:endParaRPr>
                </a:p>
              </p:txBody>
            </p:sp>
          </p:grpSp>
        </p:grpSp>
        <p:pic>
          <p:nvPicPr>
            <p:cNvPr id="29" name="Picture 28"/>
            <p:cNvPicPr>
              <a:picLocks noChangeAspect="1"/>
            </p:cNvPicPr>
            <p:nvPr/>
          </p:nvPicPr>
          <p:blipFill>
            <a:blip r:embed="rId2"/>
            <a:stretch>
              <a:fillRect/>
            </a:stretch>
          </p:blipFill>
          <p:spPr>
            <a:xfrm>
              <a:off x="7048502" y="5060880"/>
              <a:ext cx="850900" cy="691777"/>
            </a:xfrm>
            <a:prstGeom prst="rect">
              <a:avLst/>
            </a:prstGeom>
          </p:spPr>
        </p:pic>
        <p:sp>
          <p:nvSpPr>
            <p:cNvPr id="30" name="TextBox 29"/>
            <p:cNvSpPr txBox="1"/>
            <p:nvPr/>
          </p:nvSpPr>
          <p:spPr>
            <a:xfrm>
              <a:off x="7086601" y="5212392"/>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a:t>
              </a:r>
              <a:r>
                <a:rPr lang="en-US" i="1" dirty="0" err="1" smtClean="0">
                  <a:solidFill>
                    <a:schemeClr val="bg1"/>
                  </a:solidFill>
                  <a:latin typeface="Gill Sans"/>
                  <a:cs typeface="Gill Sans"/>
                </a:rPr>
                <a:t>X</a:t>
              </a:r>
              <a:r>
                <a:rPr lang="en-US" i="1" baseline="-25000" dirty="0" err="1">
                  <a:solidFill>
                    <a:schemeClr val="bg1"/>
                  </a:solidFill>
                  <a:latin typeface="Gill Sans"/>
                  <a:cs typeface="Gill Sans"/>
                </a:rPr>
                <a:t>n</a:t>
              </a:r>
              <a:endParaRPr lang="en-US" i="1" dirty="0">
                <a:solidFill>
                  <a:schemeClr val="bg1"/>
                </a:solidFill>
                <a:latin typeface="Gill Sans"/>
                <a:cs typeface="Gill Sans"/>
              </a:endParaRPr>
            </a:p>
          </p:txBody>
        </p:sp>
      </p:grpSp>
      <p:sp>
        <p:nvSpPr>
          <p:cNvPr id="33" name="Oval Callout 32"/>
          <p:cNvSpPr/>
          <p:nvPr/>
        </p:nvSpPr>
        <p:spPr>
          <a:xfrm>
            <a:off x="3810000" y="5422900"/>
            <a:ext cx="2626360" cy="1206500"/>
          </a:xfrm>
          <a:prstGeom prst="wedgeEllipseCallout">
            <a:avLst>
              <a:gd name="adj1" fmla="val 87192"/>
              <a:gd name="adj2" fmla="val 5634"/>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dirty="0">
                <a:solidFill>
                  <a:schemeClr val="tx1"/>
                </a:solidFill>
                <a:latin typeface="Gill Sans"/>
                <a:cs typeface="Gill Sans"/>
              </a:rPr>
              <a:t>Each </a:t>
            </a:r>
            <a:r>
              <a:rPr lang="en-US" sz="2000" i="1" dirty="0">
                <a:solidFill>
                  <a:schemeClr val="tx1"/>
                </a:solidFill>
                <a:latin typeface="Gill Sans"/>
                <a:cs typeface="Gill Sans"/>
              </a:rPr>
              <a:t>X</a:t>
            </a:r>
            <a:r>
              <a:rPr lang="en-US" sz="2000" i="1" baseline="-25000" dirty="0">
                <a:solidFill>
                  <a:schemeClr val="tx1"/>
                </a:solidFill>
                <a:latin typeface="Gill Sans"/>
                <a:cs typeface="Gill Sans"/>
              </a:rPr>
              <a:t>i</a:t>
            </a:r>
            <a:r>
              <a:rPr lang="en-US" sz="2000" baseline="-25000" dirty="0">
                <a:solidFill>
                  <a:schemeClr val="tx1"/>
                </a:solidFill>
                <a:latin typeface="Gill Sans"/>
                <a:cs typeface="Gill Sans"/>
              </a:rPr>
              <a:t> </a:t>
            </a:r>
            <a:r>
              <a:rPr lang="en-US" sz="2000" dirty="0">
                <a:solidFill>
                  <a:schemeClr val="tx1"/>
                </a:solidFill>
                <a:latin typeface="Gill Sans"/>
                <a:cs typeface="Gill Sans"/>
              </a:rPr>
              <a:t>has a marginal </a:t>
            </a:r>
            <a:r>
              <a:rPr lang="en-US" sz="2000" dirty="0" smtClean="0">
                <a:solidFill>
                  <a:schemeClr val="tx1"/>
                </a:solidFill>
                <a:latin typeface="Gill Sans"/>
                <a:cs typeface="Gill Sans"/>
              </a:rPr>
              <a:t>distribution, </a:t>
            </a:r>
            <a:r>
              <a:rPr lang="en-US" sz="2000" i="1" dirty="0">
                <a:solidFill>
                  <a:schemeClr val="tx1"/>
                </a:solidFill>
                <a:latin typeface="Gill Sans"/>
                <a:cs typeface="Gill Sans"/>
              </a:rPr>
              <a:t>f(x</a:t>
            </a:r>
            <a:r>
              <a:rPr lang="en-US" sz="2000" i="1" baseline="-25000" dirty="0">
                <a:solidFill>
                  <a:schemeClr val="tx1"/>
                </a:solidFill>
                <a:latin typeface="Gill Sans"/>
                <a:cs typeface="Gill Sans"/>
              </a:rPr>
              <a:t>i</a:t>
            </a:r>
            <a:r>
              <a:rPr lang="en-US" sz="2000" i="1" dirty="0">
                <a:solidFill>
                  <a:schemeClr val="tx1"/>
                </a:solidFill>
                <a:latin typeface="Gill Sans"/>
                <a:cs typeface="Gill Sans"/>
              </a:rPr>
              <a:t>)</a:t>
            </a:r>
          </a:p>
        </p:txBody>
      </p:sp>
      <p:pic>
        <p:nvPicPr>
          <p:cNvPr id="34" name="Picture 33"/>
          <p:cNvPicPr>
            <a:picLocks noChangeAspect="1"/>
          </p:cNvPicPr>
          <p:nvPr/>
        </p:nvPicPr>
        <p:blipFill>
          <a:blip r:embed="rId3"/>
          <a:stretch>
            <a:fillRect/>
          </a:stretch>
        </p:blipFill>
        <p:spPr>
          <a:xfrm>
            <a:off x="7556500" y="5422900"/>
            <a:ext cx="1604527" cy="1604527"/>
          </a:xfrm>
          <a:prstGeom prst="rect">
            <a:avLst/>
          </a:prstGeom>
        </p:spPr>
      </p:pic>
      <p:sp>
        <p:nvSpPr>
          <p:cNvPr id="32" name="Freeform 31"/>
          <p:cNvSpPr/>
          <p:nvPr/>
        </p:nvSpPr>
        <p:spPr>
          <a:xfrm>
            <a:off x="1600199" y="1409793"/>
            <a:ext cx="1727200" cy="1016200"/>
          </a:xfrm>
          <a:custGeom>
            <a:avLst/>
            <a:gdLst>
              <a:gd name="connsiteX0" fmla="*/ 0 w 2489200"/>
              <a:gd name="connsiteY0" fmla="*/ 262183 h 274883"/>
              <a:gd name="connsiteX1" fmla="*/ 723900 w 2489200"/>
              <a:gd name="connsiteY1" fmla="*/ 46283 h 274883"/>
              <a:gd name="connsiteX2" fmla="*/ 1612900 w 2489200"/>
              <a:gd name="connsiteY2" fmla="*/ 8183 h 274883"/>
              <a:gd name="connsiteX3" fmla="*/ 2311400 w 2489200"/>
              <a:gd name="connsiteY3" fmla="*/ 160583 h 274883"/>
              <a:gd name="connsiteX4" fmla="*/ 2489200 w 2489200"/>
              <a:gd name="connsiteY4" fmla="*/ 274883 h 274883"/>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431255 h 431255"/>
              <a:gd name="connsiteX1" fmla="*/ 520700 w 2171700"/>
              <a:gd name="connsiteY1" fmla="*/ 24855 h 431255"/>
              <a:gd name="connsiteX2" fmla="*/ 1295400 w 2171700"/>
              <a:gd name="connsiteY2" fmla="*/ 62955 h 431255"/>
              <a:gd name="connsiteX3" fmla="*/ 1993900 w 2171700"/>
              <a:gd name="connsiteY3" fmla="*/ 215355 h 431255"/>
              <a:gd name="connsiteX4" fmla="*/ 2171700 w 2171700"/>
              <a:gd name="connsiteY4" fmla="*/ 329655 h 431255"/>
              <a:gd name="connsiteX0" fmla="*/ 0 w 2171700"/>
              <a:gd name="connsiteY0" fmla="*/ 466181 h 466181"/>
              <a:gd name="connsiteX1" fmla="*/ 520700 w 2171700"/>
              <a:gd name="connsiteY1" fmla="*/ 59781 h 466181"/>
              <a:gd name="connsiteX2" fmla="*/ 1346200 w 2171700"/>
              <a:gd name="connsiteY2" fmla="*/ 21681 h 466181"/>
              <a:gd name="connsiteX3" fmla="*/ 1993900 w 2171700"/>
              <a:gd name="connsiteY3" fmla="*/ 250281 h 466181"/>
              <a:gd name="connsiteX4" fmla="*/ 2171700 w 2171700"/>
              <a:gd name="connsiteY4" fmla="*/ 364581 h 466181"/>
              <a:gd name="connsiteX0" fmla="*/ 0 w 2159000"/>
              <a:gd name="connsiteY0" fmla="*/ 466181 h 466181"/>
              <a:gd name="connsiteX1" fmla="*/ 520700 w 2159000"/>
              <a:gd name="connsiteY1" fmla="*/ 59781 h 466181"/>
              <a:gd name="connsiteX2" fmla="*/ 1346200 w 2159000"/>
              <a:gd name="connsiteY2" fmla="*/ 21681 h 466181"/>
              <a:gd name="connsiteX3" fmla="*/ 1993900 w 2159000"/>
              <a:gd name="connsiteY3" fmla="*/ 250281 h 466181"/>
              <a:gd name="connsiteX4" fmla="*/ 2159000 w 2159000"/>
              <a:gd name="connsiteY4" fmla="*/ 453481 h 466181"/>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80682 h 480682"/>
              <a:gd name="connsiteX1" fmla="*/ 520700 w 2159000"/>
              <a:gd name="connsiteY1" fmla="*/ 74282 h 480682"/>
              <a:gd name="connsiteX2" fmla="*/ 1346200 w 2159000"/>
              <a:gd name="connsiteY2" fmla="*/ 36182 h 480682"/>
              <a:gd name="connsiteX3" fmla="*/ 1879600 w 2159000"/>
              <a:gd name="connsiteY3" fmla="*/ 201282 h 480682"/>
              <a:gd name="connsiteX4" fmla="*/ 2159000 w 2159000"/>
              <a:gd name="connsiteY4" fmla="*/ 467982 h 480682"/>
              <a:gd name="connsiteX0" fmla="*/ 0 w 2159000"/>
              <a:gd name="connsiteY0" fmla="*/ 466031 h 466031"/>
              <a:gd name="connsiteX1" fmla="*/ 520700 w 2159000"/>
              <a:gd name="connsiteY1" fmla="*/ 59631 h 466031"/>
              <a:gd name="connsiteX2" fmla="*/ 1346200 w 2159000"/>
              <a:gd name="connsiteY2" fmla="*/ 21531 h 466031"/>
              <a:gd name="connsiteX3" fmla="*/ 1879600 w 2159000"/>
              <a:gd name="connsiteY3" fmla="*/ 186631 h 466031"/>
              <a:gd name="connsiteX4" fmla="*/ 2159000 w 2159000"/>
              <a:gd name="connsiteY4" fmla="*/ 453331 h 466031"/>
              <a:gd name="connsiteX0" fmla="*/ 0 w 1923629"/>
              <a:gd name="connsiteY0" fmla="*/ 466031 h 986731"/>
              <a:gd name="connsiteX1" fmla="*/ 520700 w 1923629"/>
              <a:gd name="connsiteY1" fmla="*/ 59631 h 986731"/>
              <a:gd name="connsiteX2" fmla="*/ 1346200 w 1923629"/>
              <a:gd name="connsiteY2" fmla="*/ 21531 h 986731"/>
              <a:gd name="connsiteX3" fmla="*/ 1879600 w 1923629"/>
              <a:gd name="connsiteY3" fmla="*/ 186631 h 986731"/>
              <a:gd name="connsiteX4" fmla="*/ 1892300 w 1923629"/>
              <a:gd name="connsiteY4" fmla="*/ 986731 h 986731"/>
              <a:gd name="connsiteX0" fmla="*/ 0 w 1892300"/>
              <a:gd name="connsiteY0" fmla="*/ 486268 h 1006968"/>
              <a:gd name="connsiteX1" fmla="*/ 520700 w 1892300"/>
              <a:gd name="connsiteY1" fmla="*/ 79868 h 1006968"/>
              <a:gd name="connsiteX2" fmla="*/ 1346200 w 1892300"/>
              <a:gd name="connsiteY2" fmla="*/ 41768 h 1006968"/>
              <a:gd name="connsiteX3" fmla="*/ 1536700 w 1892300"/>
              <a:gd name="connsiteY3" fmla="*/ 498968 h 1006968"/>
              <a:gd name="connsiteX4" fmla="*/ 1892300 w 1892300"/>
              <a:gd name="connsiteY4" fmla="*/ 1006968 h 1006968"/>
              <a:gd name="connsiteX0" fmla="*/ 0 w 1892300"/>
              <a:gd name="connsiteY0" fmla="*/ 411697 h 932397"/>
              <a:gd name="connsiteX1" fmla="*/ 520700 w 1892300"/>
              <a:gd name="connsiteY1" fmla="*/ 5297 h 932397"/>
              <a:gd name="connsiteX2" fmla="*/ 1193800 w 1892300"/>
              <a:gd name="connsiteY2" fmla="*/ 195797 h 932397"/>
              <a:gd name="connsiteX3" fmla="*/ 1536700 w 1892300"/>
              <a:gd name="connsiteY3" fmla="*/ 424397 h 932397"/>
              <a:gd name="connsiteX4" fmla="*/ 1892300 w 1892300"/>
              <a:gd name="connsiteY4" fmla="*/ 932397 h 932397"/>
              <a:gd name="connsiteX0" fmla="*/ 0 w 1892300"/>
              <a:gd name="connsiteY0" fmla="*/ 270061 h 790761"/>
              <a:gd name="connsiteX1" fmla="*/ 520700 w 1892300"/>
              <a:gd name="connsiteY1" fmla="*/ 16061 h 790761"/>
              <a:gd name="connsiteX2" fmla="*/ 1193800 w 1892300"/>
              <a:gd name="connsiteY2" fmla="*/ 54161 h 790761"/>
              <a:gd name="connsiteX3" fmla="*/ 1536700 w 1892300"/>
              <a:gd name="connsiteY3" fmla="*/ 282761 h 790761"/>
              <a:gd name="connsiteX4" fmla="*/ 1892300 w 1892300"/>
              <a:gd name="connsiteY4" fmla="*/ 790761 h 790761"/>
              <a:gd name="connsiteX0" fmla="*/ 0 w 1943100"/>
              <a:gd name="connsiteY0" fmla="*/ 310975 h 793575"/>
              <a:gd name="connsiteX1" fmla="*/ 571500 w 1943100"/>
              <a:gd name="connsiteY1" fmla="*/ 18875 h 793575"/>
              <a:gd name="connsiteX2" fmla="*/ 1244600 w 1943100"/>
              <a:gd name="connsiteY2" fmla="*/ 56975 h 793575"/>
              <a:gd name="connsiteX3" fmla="*/ 1587500 w 1943100"/>
              <a:gd name="connsiteY3" fmla="*/ 285575 h 793575"/>
              <a:gd name="connsiteX4" fmla="*/ 1943100 w 1943100"/>
              <a:gd name="connsiteY4" fmla="*/ 793575 h 793575"/>
              <a:gd name="connsiteX0" fmla="*/ 0 w 1727200"/>
              <a:gd name="connsiteY0" fmla="*/ 310975 h 1085675"/>
              <a:gd name="connsiteX1" fmla="*/ 571500 w 1727200"/>
              <a:gd name="connsiteY1" fmla="*/ 18875 h 1085675"/>
              <a:gd name="connsiteX2" fmla="*/ 1244600 w 1727200"/>
              <a:gd name="connsiteY2" fmla="*/ 56975 h 1085675"/>
              <a:gd name="connsiteX3" fmla="*/ 1587500 w 1727200"/>
              <a:gd name="connsiteY3" fmla="*/ 285575 h 1085675"/>
              <a:gd name="connsiteX4" fmla="*/ 1727200 w 1727200"/>
              <a:gd name="connsiteY4" fmla="*/ 1085675 h 1085675"/>
              <a:gd name="connsiteX0" fmla="*/ 0 w 1727200"/>
              <a:gd name="connsiteY0" fmla="*/ 292100 h 1066800"/>
              <a:gd name="connsiteX1" fmla="*/ 571500 w 1727200"/>
              <a:gd name="connsiteY1" fmla="*/ 0 h 1066800"/>
              <a:gd name="connsiteX2" fmla="*/ 1244600 w 1727200"/>
              <a:gd name="connsiteY2" fmla="*/ 38100 h 1066800"/>
              <a:gd name="connsiteX3" fmla="*/ 1371600 w 1727200"/>
              <a:gd name="connsiteY3" fmla="*/ 406400 h 1066800"/>
              <a:gd name="connsiteX4" fmla="*/ 1727200 w 1727200"/>
              <a:gd name="connsiteY4" fmla="*/ 1066800 h 1066800"/>
              <a:gd name="connsiteX0" fmla="*/ 0 w 1727200"/>
              <a:gd name="connsiteY0" fmla="*/ 298678 h 1073378"/>
              <a:gd name="connsiteX1" fmla="*/ 571500 w 1727200"/>
              <a:gd name="connsiteY1" fmla="*/ 6578 h 1073378"/>
              <a:gd name="connsiteX2" fmla="*/ 1066800 w 1727200"/>
              <a:gd name="connsiteY2" fmla="*/ 120878 h 1073378"/>
              <a:gd name="connsiteX3" fmla="*/ 1371600 w 1727200"/>
              <a:gd name="connsiteY3" fmla="*/ 412978 h 1073378"/>
              <a:gd name="connsiteX4" fmla="*/ 1727200 w 1727200"/>
              <a:gd name="connsiteY4" fmla="*/ 1073378 h 1073378"/>
              <a:gd name="connsiteX0" fmla="*/ 0 w 1727200"/>
              <a:gd name="connsiteY0" fmla="*/ 241500 h 1016200"/>
              <a:gd name="connsiteX1" fmla="*/ 520700 w 1727200"/>
              <a:gd name="connsiteY1" fmla="*/ 12900 h 1016200"/>
              <a:gd name="connsiteX2" fmla="*/ 1066800 w 1727200"/>
              <a:gd name="connsiteY2" fmla="*/ 63700 h 1016200"/>
              <a:gd name="connsiteX3" fmla="*/ 1371600 w 1727200"/>
              <a:gd name="connsiteY3" fmla="*/ 355800 h 1016200"/>
              <a:gd name="connsiteX4" fmla="*/ 1727200 w 1727200"/>
              <a:gd name="connsiteY4" fmla="*/ 1016200 h 1016200"/>
              <a:gd name="connsiteX0" fmla="*/ 0 w 1727200"/>
              <a:gd name="connsiteY0" fmla="*/ 241500 h 1016200"/>
              <a:gd name="connsiteX1" fmla="*/ 520700 w 1727200"/>
              <a:gd name="connsiteY1" fmla="*/ 12900 h 1016200"/>
              <a:gd name="connsiteX2" fmla="*/ 1003300 w 1727200"/>
              <a:gd name="connsiteY2" fmla="*/ 63700 h 1016200"/>
              <a:gd name="connsiteX3" fmla="*/ 1371600 w 1727200"/>
              <a:gd name="connsiteY3" fmla="*/ 355800 h 1016200"/>
              <a:gd name="connsiteX4" fmla="*/ 1727200 w 1727200"/>
              <a:gd name="connsiteY4" fmla="*/ 1016200 h 101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1016200">
                <a:moveTo>
                  <a:pt x="0" y="241500"/>
                </a:moveTo>
                <a:cubicBezTo>
                  <a:pt x="164041" y="91216"/>
                  <a:pt x="353483" y="42533"/>
                  <a:pt x="520700" y="12900"/>
                </a:cubicBezTo>
                <a:cubicBezTo>
                  <a:pt x="687917" y="-16733"/>
                  <a:pt x="861483" y="6550"/>
                  <a:pt x="1003300" y="63700"/>
                </a:cubicBezTo>
                <a:cubicBezTo>
                  <a:pt x="1145117" y="120850"/>
                  <a:pt x="1250950" y="197050"/>
                  <a:pt x="1371600" y="355800"/>
                </a:cubicBezTo>
                <a:cubicBezTo>
                  <a:pt x="1492250" y="514550"/>
                  <a:pt x="1727200" y="1016200"/>
                  <a:pt x="1727200" y="1016200"/>
                </a:cubicBezTo>
              </a:path>
            </a:pathLst>
          </a:custGeom>
          <a:ln w="50800">
            <a:solidFill>
              <a:srgbClr val="FF6600"/>
            </a:solidFill>
            <a:prstDash val="sysDash"/>
            <a:tailEnd type="triangle" w="lg"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TextBox 34"/>
          <p:cNvSpPr txBox="1"/>
          <p:nvPr/>
        </p:nvSpPr>
        <p:spPr>
          <a:xfrm>
            <a:off x="6134100" y="1657560"/>
            <a:ext cx="1117600" cy="369332"/>
          </a:xfrm>
          <a:prstGeom prst="rect">
            <a:avLst/>
          </a:prstGeom>
          <a:noFill/>
          <a:ln>
            <a:solidFill>
              <a:srgbClr val="FF6600"/>
            </a:solidFill>
          </a:ln>
        </p:spPr>
        <p:txBody>
          <a:bodyPr wrap="square" rtlCol="0">
            <a:spAutoFit/>
          </a:bodyPr>
          <a:lstStyle/>
          <a:p>
            <a:r>
              <a:rPr lang="en-US" dirty="0" err="1">
                <a:solidFill>
                  <a:srgbClr val="FF6600"/>
                </a:solidFill>
                <a:latin typeface="Gill Sans"/>
                <a:cs typeface="Gill Sans"/>
              </a:rPr>
              <a:t>pdf</a:t>
            </a:r>
            <a:r>
              <a:rPr lang="en-US" dirty="0">
                <a:solidFill>
                  <a:srgbClr val="FF6600"/>
                </a:solidFill>
                <a:latin typeface="Gill Sans"/>
                <a:cs typeface="Gill Sans"/>
              </a:rPr>
              <a:t> is </a:t>
            </a:r>
            <a:r>
              <a:rPr lang="en-US" i="1" dirty="0">
                <a:solidFill>
                  <a:srgbClr val="FF6600"/>
                </a:solidFill>
                <a:latin typeface="Gill Sans"/>
                <a:cs typeface="Gill Sans"/>
              </a:rPr>
              <a:t>f(x</a:t>
            </a:r>
            <a:r>
              <a:rPr lang="en-US" i="1" baseline="-25000" dirty="0">
                <a:solidFill>
                  <a:srgbClr val="FF6600"/>
                </a:solidFill>
                <a:latin typeface="Gill Sans"/>
                <a:cs typeface="Gill Sans"/>
              </a:rPr>
              <a:t>1</a:t>
            </a:r>
            <a:r>
              <a:rPr lang="en-US" i="1" dirty="0">
                <a:solidFill>
                  <a:srgbClr val="FF6600"/>
                </a:solidFill>
                <a:latin typeface="Gill Sans"/>
                <a:cs typeface="Gill Sans"/>
              </a:rPr>
              <a:t>)</a:t>
            </a:r>
          </a:p>
        </p:txBody>
      </p:sp>
      <p:sp>
        <p:nvSpPr>
          <p:cNvPr id="36" name="TextBox 35"/>
          <p:cNvSpPr txBox="1"/>
          <p:nvPr/>
        </p:nvSpPr>
        <p:spPr>
          <a:xfrm>
            <a:off x="6565900" y="2491458"/>
            <a:ext cx="1209042" cy="369332"/>
          </a:xfrm>
          <a:prstGeom prst="rect">
            <a:avLst/>
          </a:prstGeom>
          <a:noFill/>
          <a:ln>
            <a:solidFill>
              <a:srgbClr val="FF6600"/>
            </a:solidFill>
          </a:ln>
        </p:spPr>
        <p:txBody>
          <a:bodyPr wrap="square" rtlCol="0">
            <a:spAutoFit/>
          </a:bodyPr>
          <a:lstStyle/>
          <a:p>
            <a:r>
              <a:rPr lang="en-US" dirty="0" err="1">
                <a:solidFill>
                  <a:srgbClr val="FF6600"/>
                </a:solidFill>
                <a:latin typeface="Gill Sans"/>
                <a:cs typeface="Gill Sans"/>
              </a:rPr>
              <a:t>pdf</a:t>
            </a:r>
            <a:r>
              <a:rPr lang="en-US" dirty="0">
                <a:solidFill>
                  <a:srgbClr val="FF6600"/>
                </a:solidFill>
                <a:latin typeface="Gill Sans"/>
                <a:cs typeface="Gill Sans"/>
              </a:rPr>
              <a:t> is </a:t>
            </a:r>
            <a:r>
              <a:rPr lang="en-US" i="1" dirty="0">
                <a:solidFill>
                  <a:srgbClr val="FF6600"/>
                </a:solidFill>
                <a:latin typeface="Gill Sans"/>
                <a:cs typeface="Gill Sans"/>
              </a:rPr>
              <a:t>f(x</a:t>
            </a:r>
            <a:r>
              <a:rPr lang="en-US" i="1" baseline="-25000" dirty="0">
                <a:solidFill>
                  <a:srgbClr val="FF6600"/>
                </a:solidFill>
                <a:latin typeface="Gill Sans"/>
                <a:cs typeface="Gill Sans"/>
              </a:rPr>
              <a:t>2</a:t>
            </a:r>
            <a:r>
              <a:rPr lang="en-US" i="1" dirty="0">
                <a:solidFill>
                  <a:srgbClr val="FF6600"/>
                </a:solidFill>
                <a:latin typeface="Gill Sans"/>
                <a:cs typeface="Gill Sans"/>
              </a:rPr>
              <a:t>)</a:t>
            </a:r>
          </a:p>
        </p:txBody>
      </p:sp>
      <p:sp>
        <p:nvSpPr>
          <p:cNvPr id="37" name="TextBox 36"/>
          <p:cNvSpPr txBox="1"/>
          <p:nvPr/>
        </p:nvSpPr>
        <p:spPr>
          <a:xfrm>
            <a:off x="1778001" y="4063238"/>
            <a:ext cx="1198880" cy="369332"/>
          </a:xfrm>
          <a:prstGeom prst="rect">
            <a:avLst/>
          </a:prstGeom>
          <a:noFill/>
          <a:ln>
            <a:solidFill>
              <a:srgbClr val="FF6600"/>
            </a:solidFill>
          </a:ln>
        </p:spPr>
        <p:txBody>
          <a:bodyPr wrap="square" rtlCol="0">
            <a:spAutoFit/>
          </a:bodyPr>
          <a:lstStyle/>
          <a:p>
            <a:pPr algn="r"/>
            <a:r>
              <a:rPr lang="en-US" dirty="0" err="1">
                <a:solidFill>
                  <a:srgbClr val="FF6600"/>
                </a:solidFill>
                <a:latin typeface="Gill Sans"/>
                <a:cs typeface="Gill Sans"/>
              </a:rPr>
              <a:t>pdf</a:t>
            </a:r>
            <a:r>
              <a:rPr lang="en-US" dirty="0">
                <a:solidFill>
                  <a:srgbClr val="FF6600"/>
                </a:solidFill>
                <a:latin typeface="Gill Sans"/>
                <a:cs typeface="Gill Sans"/>
              </a:rPr>
              <a:t> is </a:t>
            </a:r>
            <a:r>
              <a:rPr lang="en-US" i="1" dirty="0">
                <a:solidFill>
                  <a:srgbClr val="FF6600"/>
                </a:solidFill>
                <a:latin typeface="Gill Sans"/>
                <a:cs typeface="Gill Sans"/>
              </a:rPr>
              <a:t>f(x</a:t>
            </a:r>
            <a:r>
              <a:rPr lang="en-US" i="1" baseline="-25000" dirty="0">
                <a:solidFill>
                  <a:srgbClr val="FF6600"/>
                </a:solidFill>
                <a:latin typeface="Gill Sans"/>
                <a:cs typeface="Gill Sans"/>
              </a:rPr>
              <a:t>3</a:t>
            </a:r>
            <a:r>
              <a:rPr lang="en-US" i="1" dirty="0">
                <a:solidFill>
                  <a:srgbClr val="FF6600"/>
                </a:solidFill>
                <a:latin typeface="Gill Sans"/>
                <a:cs typeface="Gill Sans"/>
              </a:rPr>
              <a:t>)</a:t>
            </a:r>
          </a:p>
        </p:txBody>
      </p:sp>
      <p:cxnSp>
        <p:nvCxnSpPr>
          <p:cNvPr id="38" name="Straight Connector 37"/>
          <p:cNvCxnSpPr>
            <a:stCxn id="35" idx="1"/>
            <a:endCxn id="8" idx="3"/>
          </p:cNvCxnSpPr>
          <p:nvPr/>
        </p:nvCxnSpPr>
        <p:spPr>
          <a:xfrm flipH="1">
            <a:off x="4836161" y="1842226"/>
            <a:ext cx="1297939" cy="521763"/>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36" idx="1"/>
            <a:endCxn id="13" idx="3"/>
          </p:cNvCxnSpPr>
          <p:nvPr/>
        </p:nvCxnSpPr>
        <p:spPr>
          <a:xfrm flipH="1">
            <a:off x="5788661" y="2676124"/>
            <a:ext cx="777239" cy="16118"/>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37" idx="3"/>
            <a:endCxn id="15" idx="1"/>
          </p:cNvCxnSpPr>
          <p:nvPr/>
        </p:nvCxnSpPr>
        <p:spPr>
          <a:xfrm flipV="1">
            <a:off x="2976881" y="3230721"/>
            <a:ext cx="487680" cy="1017183"/>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6271259" y="4576807"/>
            <a:ext cx="1104900" cy="369332"/>
          </a:xfrm>
          <a:prstGeom prst="rect">
            <a:avLst/>
          </a:prstGeom>
          <a:noFill/>
          <a:ln>
            <a:solidFill>
              <a:srgbClr val="FF6600"/>
            </a:solidFill>
          </a:ln>
        </p:spPr>
        <p:txBody>
          <a:bodyPr wrap="square" rtlCol="0">
            <a:spAutoFit/>
          </a:bodyPr>
          <a:lstStyle/>
          <a:p>
            <a:r>
              <a:rPr lang="en-US" dirty="0" err="1">
                <a:solidFill>
                  <a:srgbClr val="FF6600"/>
                </a:solidFill>
                <a:latin typeface="Gill Sans"/>
                <a:cs typeface="Gill Sans"/>
              </a:rPr>
              <a:t>pdf</a:t>
            </a:r>
            <a:r>
              <a:rPr lang="en-US" dirty="0">
                <a:solidFill>
                  <a:srgbClr val="FF6600"/>
                </a:solidFill>
                <a:latin typeface="Gill Sans"/>
                <a:cs typeface="Gill Sans"/>
              </a:rPr>
              <a:t> is </a:t>
            </a:r>
            <a:r>
              <a:rPr lang="en-US" i="1" dirty="0">
                <a:solidFill>
                  <a:srgbClr val="FF6600"/>
                </a:solidFill>
                <a:latin typeface="Gill Sans"/>
                <a:cs typeface="Gill Sans"/>
              </a:rPr>
              <a:t>f(</a:t>
            </a:r>
            <a:r>
              <a:rPr lang="en-US" i="1" dirty="0" err="1" smtClean="0">
                <a:solidFill>
                  <a:srgbClr val="FF6600"/>
                </a:solidFill>
                <a:latin typeface="Gill Sans"/>
                <a:cs typeface="Gill Sans"/>
              </a:rPr>
              <a:t>x</a:t>
            </a:r>
            <a:r>
              <a:rPr lang="en-US" i="1" baseline="-25000" dirty="0" err="1" smtClean="0">
                <a:solidFill>
                  <a:srgbClr val="FF6600"/>
                </a:solidFill>
                <a:latin typeface="Gill Sans"/>
                <a:cs typeface="Gill Sans"/>
              </a:rPr>
              <a:t>n</a:t>
            </a:r>
            <a:r>
              <a:rPr lang="en-US" i="1" dirty="0" smtClean="0">
                <a:solidFill>
                  <a:srgbClr val="FF6600"/>
                </a:solidFill>
                <a:latin typeface="Gill Sans"/>
                <a:cs typeface="Gill Sans"/>
              </a:rPr>
              <a:t>)</a:t>
            </a:r>
            <a:endParaRPr lang="en-US" i="1" dirty="0">
              <a:solidFill>
                <a:srgbClr val="FF6600"/>
              </a:solidFill>
              <a:latin typeface="Gill Sans"/>
              <a:cs typeface="Gill Sans"/>
            </a:endParaRPr>
          </a:p>
        </p:txBody>
      </p:sp>
      <p:cxnSp>
        <p:nvCxnSpPr>
          <p:cNvPr id="47" name="Straight Connector 46"/>
          <p:cNvCxnSpPr>
            <a:stCxn id="46" idx="1"/>
            <a:endCxn id="30" idx="3"/>
          </p:cNvCxnSpPr>
          <p:nvPr/>
        </p:nvCxnSpPr>
        <p:spPr>
          <a:xfrm flipH="1">
            <a:off x="5572762" y="4761473"/>
            <a:ext cx="698497" cy="4609"/>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grpSp>
        <p:nvGrpSpPr>
          <p:cNvPr id="50" name="Group 49"/>
          <p:cNvGrpSpPr/>
          <p:nvPr/>
        </p:nvGrpSpPr>
        <p:grpSpPr>
          <a:xfrm>
            <a:off x="184408" y="1614596"/>
            <a:ext cx="2119372" cy="2372442"/>
            <a:chOff x="184408" y="1614596"/>
            <a:chExt cx="2119372" cy="2372442"/>
          </a:xfrm>
        </p:grpSpPr>
        <p:sp>
          <p:nvSpPr>
            <p:cNvPr id="51" name="TextBox 50"/>
            <p:cNvSpPr txBox="1"/>
            <p:nvPr/>
          </p:nvSpPr>
          <p:spPr>
            <a:xfrm>
              <a:off x="184408" y="3617706"/>
              <a:ext cx="2119372" cy="369332"/>
            </a:xfrm>
            <a:prstGeom prst="rect">
              <a:avLst/>
            </a:prstGeom>
            <a:noFill/>
          </p:spPr>
          <p:txBody>
            <a:bodyPr wrap="square" rtlCol="0">
              <a:spAutoFit/>
            </a:bodyPr>
            <a:lstStyle/>
            <a:p>
              <a:pPr algn="ctr"/>
              <a:r>
                <a:rPr lang="en-US" dirty="0" smtClean="0">
                  <a:latin typeface="Gill Sans"/>
                  <a:cs typeface="Gill Sans"/>
                </a:rPr>
                <a:t>Population</a:t>
              </a:r>
              <a:endParaRPr lang="en-US" dirty="0">
                <a:latin typeface="Gill Sans"/>
                <a:cs typeface="Gill Sans"/>
              </a:endParaRPr>
            </a:p>
          </p:txBody>
        </p:sp>
        <p:pic>
          <p:nvPicPr>
            <p:cNvPr id="52" name="Picture 51" descr="twitterflock.png"/>
            <p:cNvPicPr>
              <a:picLocks noChangeAspect="1"/>
            </p:cNvPicPr>
            <p:nvPr/>
          </p:nvPicPr>
          <p:blipFill rotWithShape="1">
            <a:blip r:embed="rId4" cstate="email">
              <a:extLst>
                <a:ext uri="{28A0092B-C50C-407E-A947-70E740481C1C}">
                  <a14:useLocalDpi xmlns:a14="http://schemas.microsoft.com/office/drawing/2010/main" val="0"/>
                </a:ext>
              </a:extLst>
            </a:blip>
            <a:srcRect l="10023" t="3460"/>
            <a:stretch/>
          </p:blipFill>
          <p:spPr>
            <a:xfrm>
              <a:off x="184408" y="1614596"/>
              <a:ext cx="2119372" cy="1908377"/>
            </a:xfrm>
            <a:prstGeom prst="ellipse">
              <a:avLst/>
            </a:prstGeom>
            <a:ln w="50800">
              <a:solidFill>
                <a:srgbClr val="6699CC"/>
              </a:solidFill>
            </a:ln>
          </p:spPr>
        </p:pic>
      </p:grpSp>
    </p:spTree>
    <p:extLst>
      <p:ext uri="{BB962C8B-B14F-4D97-AF65-F5344CB8AC3E}">
        <p14:creationId xmlns:p14="http://schemas.microsoft.com/office/powerpoint/2010/main" val="4513899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Random variable, </a:t>
            </a:r>
            <a:r>
              <a:rPr lang="en-US" i="1" dirty="0" smtClean="0"/>
              <a:t>X</a:t>
            </a:r>
            <a:r>
              <a:rPr lang="en-US" dirty="0" smtClean="0"/>
              <a:t> = # of tweets per day</a:t>
            </a:r>
            <a:endParaRPr lang="en-US" dirty="0"/>
          </a:p>
        </p:txBody>
      </p:sp>
      <p:sp>
        <p:nvSpPr>
          <p:cNvPr id="27" name="TextBox 26"/>
          <p:cNvSpPr txBox="1"/>
          <p:nvPr/>
        </p:nvSpPr>
        <p:spPr>
          <a:xfrm>
            <a:off x="3053080" y="1304514"/>
            <a:ext cx="3383279" cy="369332"/>
          </a:xfrm>
          <a:prstGeom prst="rect">
            <a:avLst/>
          </a:prstGeom>
          <a:noFill/>
        </p:spPr>
        <p:txBody>
          <a:bodyPr wrap="square" rtlCol="0">
            <a:spAutoFit/>
          </a:bodyPr>
          <a:lstStyle/>
          <a:p>
            <a:pPr algn="ctr"/>
            <a:r>
              <a:rPr lang="en-US" dirty="0" smtClean="0">
                <a:latin typeface="Gill Sans"/>
                <a:cs typeface="Gill Sans"/>
              </a:rPr>
              <a:t>Random sample of size </a:t>
            </a:r>
            <a:r>
              <a:rPr lang="en-US" i="1" dirty="0" smtClean="0">
                <a:latin typeface="Gill Sans"/>
                <a:cs typeface="Gill Sans"/>
              </a:rPr>
              <a:t>n, n </a:t>
            </a:r>
            <a:r>
              <a:rPr lang="en-US" dirty="0" smtClean="0">
                <a:latin typeface="Gill Sans"/>
                <a:cs typeface="Gill Sans"/>
              </a:rPr>
              <a:t>&gt; 1</a:t>
            </a:r>
            <a:endParaRPr lang="en-US" dirty="0">
              <a:latin typeface="Gill Sans"/>
              <a:cs typeface="Gill Sans"/>
            </a:endParaRPr>
          </a:p>
        </p:txBody>
      </p:sp>
      <p:grpSp>
        <p:nvGrpSpPr>
          <p:cNvPr id="6" name="Group 5"/>
          <p:cNvGrpSpPr/>
          <p:nvPr/>
        </p:nvGrpSpPr>
        <p:grpSpPr>
          <a:xfrm>
            <a:off x="3053080" y="1676098"/>
            <a:ext cx="3383280" cy="3599180"/>
            <a:chOff x="5341620" y="2307074"/>
            <a:chExt cx="3383280" cy="3599180"/>
          </a:xfrm>
        </p:grpSpPr>
        <p:grpSp>
          <p:nvGrpSpPr>
            <p:cNvPr id="28" name="Group 27"/>
            <p:cNvGrpSpPr/>
            <p:nvPr/>
          </p:nvGrpSpPr>
          <p:grpSpPr>
            <a:xfrm>
              <a:off x="5341620" y="2307074"/>
              <a:ext cx="3383280" cy="3599180"/>
              <a:chOff x="5341620" y="1912620"/>
              <a:chExt cx="3383280" cy="3599180"/>
            </a:xfrm>
          </p:grpSpPr>
          <p:grpSp>
            <p:nvGrpSpPr>
              <p:cNvPr id="10" name="Group 9"/>
              <p:cNvGrpSpPr/>
              <p:nvPr/>
            </p:nvGrpSpPr>
            <p:grpSpPr>
              <a:xfrm>
                <a:off x="6273801" y="2254622"/>
                <a:ext cx="850900" cy="691777"/>
                <a:chOff x="6273801" y="2254622"/>
                <a:chExt cx="850900" cy="691777"/>
              </a:xfrm>
            </p:grpSpPr>
            <p:pic>
              <p:nvPicPr>
                <p:cNvPr id="8" name="Picture 7"/>
                <p:cNvPicPr>
                  <a:picLocks noChangeAspect="1"/>
                </p:cNvPicPr>
                <p:nvPr/>
              </p:nvPicPr>
              <p:blipFill>
                <a:blip r:embed="rId2"/>
                <a:stretch>
                  <a:fillRect/>
                </a:stretch>
              </p:blipFill>
              <p:spPr>
                <a:xfrm>
                  <a:off x="6273801" y="2254622"/>
                  <a:ext cx="850900" cy="691777"/>
                </a:xfrm>
                <a:prstGeom prst="rect">
                  <a:avLst/>
                </a:prstGeom>
              </p:spPr>
            </p:pic>
            <p:sp>
              <p:nvSpPr>
                <p:cNvPr id="9" name="TextBox 8"/>
                <p:cNvSpPr txBox="1"/>
                <p:nvPr/>
              </p:nvSpPr>
              <p:spPr>
                <a:xfrm>
                  <a:off x="6311900" y="240613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1</a:t>
                  </a:r>
                  <a:endParaRPr lang="en-US" i="1" dirty="0">
                    <a:solidFill>
                      <a:schemeClr val="bg1"/>
                    </a:solidFill>
                    <a:latin typeface="Gill Sans"/>
                    <a:cs typeface="Gill Sans"/>
                  </a:endParaRPr>
                </a:p>
              </p:txBody>
            </p:sp>
          </p:grpSp>
          <p:grpSp>
            <p:nvGrpSpPr>
              <p:cNvPr id="11" name="Group 10"/>
              <p:cNvGrpSpPr/>
              <p:nvPr/>
            </p:nvGrpSpPr>
            <p:grpSpPr>
              <a:xfrm>
                <a:off x="7277101" y="2580344"/>
                <a:ext cx="850900" cy="691777"/>
                <a:chOff x="6070601" y="2059500"/>
                <a:chExt cx="850900" cy="691777"/>
              </a:xfrm>
            </p:grpSpPr>
            <p:pic>
              <p:nvPicPr>
                <p:cNvPr id="12" name="Picture 11"/>
                <p:cNvPicPr>
                  <a:picLocks noChangeAspect="1"/>
                </p:cNvPicPr>
                <p:nvPr/>
              </p:nvPicPr>
              <p:blipFill>
                <a:blip r:embed="rId2"/>
                <a:stretch>
                  <a:fillRect/>
                </a:stretch>
              </p:blipFill>
              <p:spPr>
                <a:xfrm>
                  <a:off x="6070601" y="2059500"/>
                  <a:ext cx="850900" cy="691777"/>
                </a:xfrm>
                <a:prstGeom prst="rect">
                  <a:avLst/>
                </a:prstGeom>
              </p:spPr>
            </p:pic>
            <p:sp>
              <p:nvSpPr>
                <p:cNvPr id="13" name="TextBox 12"/>
                <p:cNvSpPr txBox="1"/>
                <p:nvPr/>
              </p:nvSpPr>
              <p:spPr>
                <a:xfrm>
                  <a:off x="6096000" y="222325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2</a:t>
                  </a:r>
                  <a:endParaRPr lang="en-US" i="1" dirty="0">
                    <a:solidFill>
                      <a:schemeClr val="bg1"/>
                    </a:solidFill>
                    <a:latin typeface="Gill Sans"/>
                    <a:cs typeface="Gill Sans"/>
                  </a:endParaRPr>
                </a:p>
              </p:txBody>
            </p:sp>
          </p:grpSp>
          <p:grpSp>
            <p:nvGrpSpPr>
              <p:cNvPr id="14" name="Group 13"/>
              <p:cNvGrpSpPr/>
              <p:nvPr/>
            </p:nvGrpSpPr>
            <p:grpSpPr>
              <a:xfrm>
                <a:off x="5753101" y="3121354"/>
                <a:ext cx="850900" cy="691777"/>
                <a:chOff x="5600701" y="2103855"/>
                <a:chExt cx="850900" cy="691777"/>
              </a:xfrm>
            </p:grpSpPr>
            <p:pic>
              <p:nvPicPr>
                <p:cNvPr id="15" name="Picture 14"/>
                <p:cNvPicPr>
                  <a:picLocks noChangeAspect="1"/>
                </p:cNvPicPr>
                <p:nvPr/>
              </p:nvPicPr>
              <p:blipFill>
                <a:blip r:embed="rId2"/>
                <a:stretch>
                  <a:fillRect/>
                </a:stretch>
              </p:blipFill>
              <p:spPr>
                <a:xfrm>
                  <a:off x="5600701" y="2103855"/>
                  <a:ext cx="850900" cy="691777"/>
                </a:xfrm>
                <a:prstGeom prst="rect">
                  <a:avLst/>
                </a:prstGeom>
              </p:spPr>
            </p:pic>
            <p:sp>
              <p:nvSpPr>
                <p:cNvPr id="16" name="TextBox 15"/>
                <p:cNvSpPr txBox="1"/>
                <p:nvPr/>
              </p:nvSpPr>
              <p:spPr>
                <a:xfrm>
                  <a:off x="5638800" y="2255367"/>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3</a:t>
                  </a:r>
                  <a:endParaRPr lang="en-US" i="1" dirty="0">
                    <a:solidFill>
                      <a:schemeClr val="bg1"/>
                    </a:solidFill>
                    <a:latin typeface="Gill Sans"/>
                    <a:cs typeface="Gill Sans"/>
                  </a:endParaRPr>
                </a:p>
              </p:txBody>
            </p:sp>
          </p:grpSp>
          <p:grpSp>
            <p:nvGrpSpPr>
              <p:cNvPr id="17" name="Group 16"/>
              <p:cNvGrpSpPr/>
              <p:nvPr/>
            </p:nvGrpSpPr>
            <p:grpSpPr>
              <a:xfrm>
                <a:off x="6699251" y="3607983"/>
                <a:ext cx="850900" cy="691777"/>
                <a:chOff x="5848351" y="2049474"/>
                <a:chExt cx="850900" cy="691777"/>
              </a:xfrm>
            </p:grpSpPr>
            <p:pic>
              <p:nvPicPr>
                <p:cNvPr id="18" name="Picture 17"/>
                <p:cNvPicPr>
                  <a:picLocks noChangeAspect="1"/>
                </p:cNvPicPr>
                <p:nvPr/>
              </p:nvPicPr>
              <p:blipFill>
                <a:blip r:embed="rId2"/>
                <a:stretch>
                  <a:fillRect/>
                </a:stretch>
              </p:blipFill>
              <p:spPr>
                <a:xfrm>
                  <a:off x="5848351" y="2049474"/>
                  <a:ext cx="850900" cy="691777"/>
                </a:xfrm>
                <a:prstGeom prst="rect">
                  <a:avLst/>
                </a:prstGeom>
              </p:spPr>
            </p:pic>
            <p:sp>
              <p:nvSpPr>
                <p:cNvPr id="19" name="TextBox 18"/>
                <p:cNvSpPr txBox="1"/>
                <p:nvPr/>
              </p:nvSpPr>
              <p:spPr>
                <a:xfrm>
                  <a:off x="5886450" y="2200986"/>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4</a:t>
                  </a:r>
                  <a:endParaRPr lang="en-US" i="1" dirty="0">
                    <a:solidFill>
                      <a:schemeClr val="bg1"/>
                    </a:solidFill>
                    <a:latin typeface="Gill Sans"/>
                    <a:cs typeface="Gill Sans"/>
                  </a:endParaRPr>
                </a:p>
              </p:txBody>
            </p:sp>
          </p:grpSp>
          <p:grpSp>
            <p:nvGrpSpPr>
              <p:cNvPr id="20" name="Group 19"/>
              <p:cNvGrpSpPr/>
              <p:nvPr/>
            </p:nvGrpSpPr>
            <p:grpSpPr>
              <a:xfrm>
                <a:off x="7569200" y="3851230"/>
                <a:ext cx="850900" cy="691777"/>
                <a:chOff x="7956551" y="1908733"/>
                <a:chExt cx="850900" cy="691777"/>
              </a:xfrm>
            </p:grpSpPr>
            <p:pic>
              <p:nvPicPr>
                <p:cNvPr id="21" name="Picture 20"/>
                <p:cNvPicPr>
                  <a:picLocks noChangeAspect="1"/>
                </p:cNvPicPr>
                <p:nvPr/>
              </p:nvPicPr>
              <p:blipFill>
                <a:blip r:embed="rId2"/>
                <a:stretch>
                  <a:fillRect/>
                </a:stretch>
              </p:blipFill>
              <p:spPr>
                <a:xfrm>
                  <a:off x="7956551" y="1908733"/>
                  <a:ext cx="850900" cy="691777"/>
                </a:xfrm>
                <a:prstGeom prst="rect">
                  <a:avLst/>
                </a:prstGeom>
              </p:spPr>
            </p:pic>
            <p:sp>
              <p:nvSpPr>
                <p:cNvPr id="22" name="TextBox 21"/>
                <p:cNvSpPr txBox="1"/>
                <p:nvPr/>
              </p:nvSpPr>
              <p:spPr>
                <a:xfrm>
                  <a:off x="7994650" y="2060245"/>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5</a:t>
                  </a:r>
                  <a:endParaRPr lang="en-US" i="1" dirty="0">
                    <a:solidFill>
                      <a:schemeClr val="bg1"/>
                    </a:solidFill>
                    <a:latin typeface="Gill Sans"/>
                    <a:cs typeface="Gill Sans"/>
                  </a:endParaRPr>
                </a:p>
              </p:txBody>
            </p:sp>
          </p:grpSp>
          <p:sp>
            <p:nvSpPr>
              <p:cNvPr id="23" name="Donut 22"/>
              <p:cNvSpPr/>
              <p:nvPr/>
            </p:nvSpPr>
            <p:spPr>
              <a:xfrm>
                <a:off x="5341620" y="1912620"/>
                <a:ext cx="3383280" cy="3599180"/>
              </a:xfrm>
              <a:prstGeom prst="donut">
                <a:avLst>
                  <a:gd name="adj" fmla="val 1364"/>
                </a:avLst>
              </a:prstGeom>
              <a:solidFill>
                <a:srgbClr val="6699CC"/>
              </a:solidFill>
              <a:ln>
                <a:solidFill>
                  <a:srgbClr val="6699CC"/>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24" name="Group 23"/>
              <p:cNvGrpSpPr/>
              <p:nvPr/>
            </p:nvGrpSpPr>
            <p:grpSpPr>
              <a:xfrm>
                <a:off x="5924550" y="4372074"/>
                <a:ext cx="850900" cy="691777"/>
                <a:chOff x="5346701" y="1931289"/>
                <a:chExt cx="850900" cy="691777"/>
              </a:xfrm>
            </p:grpSpPr>
            <p:pic>
              <p:nvPicPr>
                <p:cNvPr id="25" name="Picture 24"/>
                <p:cNvPicPr>
                  <a:picLocks noChangeAspect="1"/>
                </p:cNvPicPr>
                <p:nvPr/>
              </p:nvPicPr>
              <p:blipFill>
                <a:blip r:embed="rId2"/>
                <a:stretch>
                  <a:fillRect/>
                </a:stretch>
              </p:blipFill>
              <p:spPr>
                <a:xfrm>
                  <a:off x="5346701" y="1931289"/>
                  <a:ext cx="850900" cy="691777"/>
                </a:xfrm>
                <a:prstGeom prst="rect">
                  <a:avLst/>
                </a:prstGeom>
              </p:spPr>
            </p:pic>
            <p:sp>
              <p:nvSpPr>
                <p:cNvPr id="26" name="TextBox 25"/>
                <p:cNvSpPr txBox="1"/>
                <p:nvPr/>
              </p:nvSpPr>
              <p:spPr>
                <a:xfrm>
                  <a:off x="5384800" y="2082801"/>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6</a:t>
                  </a:r>
                  <a:endParaRPr lang="en-US" i="1" dirty="0">
                    <a:solidFill>
                      <a:schemeClr val="bg1"/>
                    </a:solidFill>
                    <a:latin typeface="Gill Sans"/>
                    <a:cs typeface="Gill Sans"/>
                  </a:endParaRPr>
                </a:p>
              </p:txBody>
            </p:sp>
          </p:grpSp>
        </p:grpSp>
        <p:pic>
          <p:nvPicPr>
            <p:cNvPr id="29" name="Picture 28"/>
            <p:cNvPicPr>
              <a:picLocks noChangeAspect="1"/>
            </p:cNvPicPr>
            <p:nvPr/>
          </p:nvPicPr>
          <p:blipFill>
            <a:blip r:embed="rId2"/>
            <a:stretch>
              <a:fillRect/>
            </a:stretch>
          </p:blipFill>
          <p:spPr>
            <a:xfrm>
              <a:off x="7048502" y="5060880"/>
              <a:ext cx="850900" cy="691777"/>
            </a:xfrm>
            <a:prstGeom prst="rect">
              <a:avLst/>
            </a:prstGeom>
          </p:spPr>
        </p:pic>
        <p:sp>
          <p:nvSpPr>
            <p:cNvPr id="30" name="TextBox 29"/>
            <p:cNvSpPr txBox="1"/>
            <p:nvPr/>
          </p:nvSpPr>
          <p:spPr>
            <a:xfrm>
              <a:off x="7086601" y="5212392"/>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a:t>
              </a:r>
              <a:r>
                <a:rPr lang="en-US" i="1" dirty="0" err="1" smtClean="0">
                  <a:solidFill>
                    <a:schemeClr val="bg1"/>
                  </a:solidFill>
                  <a:latin typeface="Gill Sans"/>
                  <a:cs typeface="Gill Sans"/>
                </a:rPr>
                <a:t>X</a:t>
              </a:r>
              <a:r>
                <a:rPr lang="en-US" i="1" baseline="-25000" dirty="0" err="1">
                  <a:solidFill>
                    <a:schemeClr val="bg1"/>
                  </a:solidFill>
                  <a:latin typeface="Gill Sans"/>
                  <a:cs typeface="Gill Sans"/>
                </a:rPr>
                <a:t>n</a:t>
              </a:r>
              <a:endParaRPr lang="en-US" i="1" dirty="0">
                <a:solidFill>
                  <a:schemeClr val="bg1"/>
                </a:solidFill>
                <a:latin typeface="Gill Sans"/>
                <a:cs typeface="Gill Sans"/>
              </a:endParaRPr>
            </a:p>
          </p:txBody>
        </p:sp>
      </p:grpSp>
      <p:pic>
        <p:nvPicPr>
          <p:cNvPr id="34" name="Picture 33"/>
          <p:cNvPicPr>
            <a:picLocks noChangeAspect="1"/>
          </p:cNvPicPr>
          <p:nvPr/>
        </p:nvPicPr>
        <p:blipFill>
          <a:blip r:embed="rId3"/>
          <a:stretch>
            <a:fillRect/>
          </a:stretch>
        </p:blipFill>
        <p:spPr>
          <a:xfrm>
            <a:off x="7556500" y="5422900"/>
            <a:ext cx="1604527" cy="1604527"/>
          </a:xfrm>
          <a:prstGeom prst="rect">
            <a:avLst/>
          </a:prstGeom>
        </p:spPr>
      </p:pic>
      <p:sp>
        <p:nvSpPr>
          <p:cNvPr id="32" name="Freeform 31"/>
          <p:cNvSpPr/>
          <p:nvPr/>
        </p:nvSpPr>
        <p:spPr>
          <a:xfrm>
            <a:off x="1600199" y="1409793"/>
            <a:ext cx="1727200" cy="1016200"/>
          </a:xfrm>
          <a:custGeom>
            <a:avLst/>
            <a:gdLst>
              <a:gd name="connsiteX0" fmla="*/ 0 w 2489200"/>
              <a:gd name="connsiteY0" fmla="*/ 262183 h 274883"/>
              <a:gd name="connsiteX1" fmla="*/ 723900 w 2489200"/>
              <a:gd name="connsiteY1" fmla="*/ 46283 h 274883"/>
              <a:gd name="connsiteX2" fmla="*/ 1612900 w 2489200"/>
              <a:gd name="connsiteY2" fmla="*/ 8183 h 274883"/>
              <a:gd name="connsiteX3" fmla="*/ 2311400 w 2489200"/>
              <a:gd name="connsiteY3" fmla="*/ 160583 h 274883"/>
              <a:gd name="connsiteX4" fmla="*/ 2489200 w 2489200"/>
              <a:gd name="connsiteY4" fmla="*/ 274883 h 274883"/>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431255 h 431255"/>
              <a:gd name="connsiteX1" fmla="*/ 520700 w 2171700"/>
              <a:gd name="connsiteY1" fmla="*/ 24855 h 431255"/>
              <a:gd name="connsiteX2" fmla="*/ 1295400 w 2171700"/>
              <a:gd name="connsiteY2" fmla="*/ 62955 h 431255"/>
              <a:gd name="connsiteX3" fmla="*/ 1993900 w 2171700"/>
              <a:gd name="connsiteY3" fmla="*/ 215355 h 431255"/>
              <a:gd name="connsiteX4" fmla="*/ 2171700 w 2171700"/>
              <a:gd name="connsiteY4" fmla="*/ 329655 h 431255"/>
              <a:gd name="connsiteX0" fmla="*/ 0 w 2171700"/>
              <a:gd name="connsiteY0" fmla="*/ 466181 h 466181"/>
              <a:gd name="connsiteX1" fmla="*/ 520700 w 2171700"/>
              <a:gd name="connsiteY1" fmla="*/ 59781 h 466181"/>
              <a:gd name="connsiteX2" fmla="*/ 1346200 w 2171700"/>
              <a:gd name="connsiteY2" fmla="*/ 21681 h 466181"/>
              <a:gd name="connsiteX3" fmla="*/ 1993900 w 2171700"/>
              <a:gd name="connsiteY3" fmla="*/ 250281 h 466181"/>
              <a:gd name="connsiteX4" fmla="*/ 2171700 w 2171700"/>
              <a:gd name="connsiteY4" fmla="*/ 364581 h 466181"/>
              <a:gd name="connsiteX0" fmla="*/ 0 w 2159000"/>
              <a:gd name="connsiteY0" fmla="*/ 466181 h 466181"/>
              <a:gd name="connsiteX1" fmla="*/ 520700 w 2159000"/>
              <a:gd name="connsiteY1" fmla="*/ 59781 h 466181"/>
              <a:gd name="connsiteX2" fmla="*/ 1346200 w 2159000"/>
              <a:gd name="connsiteY2" fmla="*/ 21681 h 466181"/>
              <a:gd name="connsiteX3" fmla="*/ 1993900 w 2159000"/>
              <a:gd name="connsiteY3" fmla="*/ 250281 h 466181"/>
              <a:gd name="connsiteX4" fmla="*/ 2159000 w 2159000"/>
              <a:gd name="connsiteY4" fmla="*/ 453481 h 466181"/>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80682 h 480682"/>
              <a:gd name="connsiteX1" fmla="*/ 520700 w 2159000"/>
              <a:gd name="connsiteY1" fmla="*/ 74282 h 480682"/>
              <a:gd name="connsiteX2" fmla="*/ 1346200 w 2159000"/>
              <a:gd name="connsiteY2" fmla="*/ 36182 h 480682"/>
              <a:gd name="connsiteX3" fmla="*/ 1879600 w 2159000"/>
              <a:gd name="connsiteY3" fmla="*/ 201282 h 480682"/>
              <a:gd name="connsiteX4" fmla="*/ 2159000 w 2159000"/>
              <a:gd name="connsiteY4" fmla="*/ 467982 h 480682"/>
              <a:gd name="connsiteX0" fmla="*/ 0 w 2159000"/>
              <a:gd name="connsiteY0" fmla="*/ 466031 h 466031"/>
              <a:gd name="connsiteX1" fmla="*/ 520700 w 2159000"/>
              <a:gd name="connsiteY1" fmla="*/ 59631 h 466031"/>
              <a:gd name="connsiteX2" fmla="*/ 1346200 w 2159000"/>
              <a:gd name="connsiteY2" fmla="*/ 21531 h 466031"/>
              <a:gd name="connsiteX3" fmla="*/ 1879600 w 2159000"/>
              <a:gd name="connsiteY3" fmla="*/ 186631 h 466031"/>
              <a:gd name="connsiteX4" fmla="*/ 2159000 w 2159000"/>
              <a:gd name="connsiteY4" fmla="*/ 453331 h 466031"/>
              <a:gd name="connsiteX0" fmla="*/ 0 w 1923629"/>
              <a:gd name="connsiteY0" fmla="*/ 466031 h 986731"/>
              <a:gd name="connsiteX1" fmla="*/ 520700 w 1923629"/>
              <a:gd name="connsiteY1" fmla="*/ 59631 h 986731"/>
              <a:gd name="connsiteX2" fmla="*/ 1346200 w 1923629"/>
              <a:gd name="connsiteY2" fmla="*/ 21531 h 986731"/>
              <a:gd name="connsiteX3" fmla="*/ 1879600 w 1923629"/>
              <a:gd name="connsiteY3" fmla="*/ 186631 h 986731"/>
              <a:gd name="connsiteX4" fmla="*/ 1892300 w 1923629"/>
              <a:gd name="connsiteY4" fmla="*/ 986731 h 986731"/>
              <a:gd name="connsiteX0" fmla="*/ 0 w 1892300"/>
              <a:gd name="connsiteY0" fmla="*/ 486268 h 1006968"/>
              <a:gd name="connsiteX1" fmla="*/ 520700 w 1892300"/>
              <a:gd name="connsiteY1" fmla="*/ 79868 h 1006968"/>
              <a:gd name="connsiteX2" fmla="*/ 1346200 w 1892300"/>
              <a:gd name="connsiteY2" fmla="*/ 41768 h 1006968"/>
              <a:gd name="connsiteX3" fmla="*/ 1536700 w 1892300"/>
              <a:gd name="connsiteY3" fmla="*/ 498968 h 1006968"/>
              <a:gd name="connsiteX4" fmla="*/ 1892300 w 1892300"/>
              <a:gd name="connsiteY4" fmla="*/ 1006968 h 1006968"/>
              <a:gd name="connsiteX0" fmla="*/ 0 w 1892300"/>
              <a:gd name="connsiteY0" fmla="*/ 411697 h 932397"/>
              <a:gd name="connsiteX1" fmla="*/ 520700 w 1892300"/>
              <a:gd name="connsiteY1" fmla="*/ 5297 h 932397"/>
              <a:gd name="connsiteX2" fmla="*/ 1193800 w 1892300"/>
              <a:gd name="connsiteY2" fmla="*/ 195797 h 932397"/>
              <a:gd name="connsiteX3" fmla="*/ 1536700 w 1892300"/>
              <a:gd name="connsiteY3" fmla="*/ 424397 h 932397"/>
              <a:gd name="connsiteX4" fmla="*/ 1892300 w 1892300"/>
              <a:gd name="connsiteY4" fmla="*/ 932397 h 932397"/>
              <a:gd name="connsiteX0" fmla="*/ 0 w 1892300"/>
              <a:gd name="connsiteY0" fmla="*/ 270061 h 790761"/>
              <a:gd name="connsiteX1" fmla="*/ 520700 w 1892300"/>
              <a:gd name="connsiteY1" fmla="*/ 16061 h 790761"/>
              <a:gd name="connsiteX2" fmla="*/ 1193800 w 1892300"/>
              <a:gd name="connsiteY2" fmla="*/ 54161 h 790761"/>
              <a:gd name="connsiteX3" fmla="*/ 1536700 w 1892300"/>
              <a:gd name="connsiteY3" fmla="*/ 282761 h 790761"/>
              <a:gd name="connsiteX4" fmla="*/ 1892300 w 1892300"/>
              <a:gd name="connsiteY4" fmla="*/ 790761 h 790761"/>
              <a:gd name="connsiteX0" fmla="*/ 0 w 1943100"/>
              <a:gd name="connsiteY0" fmla="*/ 310975 h 793575"/>
              <a:gd name="connsiteX1" fmla="*/ 571500 w 1943100"/>
              <a:gd name="connsiteY1" fmla="*/ 18875 h 793575"/>
              <a:gd name="connsiteX2" fmla="*/ 1244600 w 1943100"/>
              <a:gd name="connsiteY2" fmla="*/ 56975 h 793575"/>
              <a:gd name="connsiteX3" fmla="*/ 1587500 w 1943100"/>
              <a:gd name="connsiteY3" fmla="*/ 285575 h 793575"/>
              <a:gd name="connsiteX4" fmla="*/ 1943100 w 1943100"/>
              <a:gd name="connsiteY4" fmla="*/ 793575 h 793575"/>
              <a:gd name="connsiteX0" fmla="*/ 0 w 1727200"/>
              <a:gd name="connsiteY0" fmla="*/ 310975 h 1085675"/>
              <a:gd name="connsiteX1" fmla="*/ 571500 w 1727200"/>
              <a:gd name="connsiteY1" fmla="*/ 18875 h 1085675"/>
              <a:gd name="connsiteX2" fmla="*/ 1244600 w 1727200"/>
              <a:gd name="connsiteY2" fmla="*/ 56975 h 1085675"/>
              <a:gd name="connsiteX3" fmla="*/ 1587500 w 1727200"/>
              <a:gd name="connsiteY3" fmla="*/ 285575 h 1085675"/>
              <a:gd name="connsiteX4" fmla="*/ 1727200 w 1727200"/>
              <a:gd name="connsiteY4" fmla="*/ 1085675 h 1085675"/>
              <a:gd name="connsiteX0" fmla="*/ 0 w 1727200"/>
              <a:gd name="connsiteY0" fmla="*/ 292100 h 1066800"/>
              <a:gd name="connsiteX1" fmla="*/ 571500 w 1727200"/>
              <a:gd name="connsiteY1" fmla="*/ 0 h 1066800"/>
              <a:gd name="connsiteX2" fmla="*/ 1244600 w 1727200"/>
              <a:gd name="connsiteY2" fmla="*/ 38100 h 1066800"/>
              <a:gd name="connsiteX3" fmla="*/ 1371600 w 1727200"/>
              <a:gd name="connsiteY3" fmla="*/ 406400 h 1066800"/>
              <a:gd name="connsiteX4" fmla="*/ 1727200 w 1727200"/>
              <a:gd name="connsiteY4" fmla="*/ 1066800 h 1066800"/>
              <a:gd name="connsiteX0" fmla="*/ 0 w 1727200"/>
              <a:gd name="connsiteY0" fmla="*/ 298678 h 1073378"/>
              <a:gd name="connsiteX1" fmla="*/ 571500 w 1727200"/>
              <a:gd name="connsiteY1" fmla="*/ 6578 h 1073378"/>
              <a:gd name="connsiteX2" fmla="*/ 1066800 w 1727200"/>
              <a:gd name="connsiteY2" fmla="*/ 120878 h 1073378"/>
              <a:gd name="connsiteX3" fmla="*/ 1371600 w 1727200"/>
              <a:gd name="connsiteY3" fmla="*/ 412978 h 1073378"/>
              <a:gd name="connsiteX4" fmla="*/ 1727200 w 1727200"/>
              <a:gd name="connsiteY4" fmla="*/ 1073378 h 1073378"/>
              <a:gd name="connsiteX0" fmla="*/ 0 w 1727200"/>
              <a:gd name="connsiteY0" fmla="*/ 241500 h 1016200"/>
              <a:gd name="connsiteX1" fmla="*/ 520700 w 1727200"/>
              <a:gd name="connsiteY1" fmla="*/ 12900 h 1016200"/>
              <a:gd name="connsiteX2" fmla="*/ 1066800 w 1727200"/>
              <a:gd name="connsiteY2" fmla="*/ 63700 h 1016200"/>
              <a:gd name="connsiteX3" fmla="*/ 1371600 w 1727200"/>
              <a:gd name="connsiteY3" fmla="*/ 355800 h 1016200"/>
              <a:gd name="connsiteX4" fmla="*/ 1727200 w 1727200"/>
              <a:gd name="connsiteY4" fmla="*/ 1016200 h 1016200"/>
              <a:gd name="connsiteX0" fmla="*/ 0 w 1727200"/>
              <a:gd name="connsiteY0" fmla="*/ 241500 h 1016200"/>
              <a:gd name="connsiteX1" fmla="*/ 520700 w 1727200"/>
              <a:gd name="connsiteY1" fmla="*/ 12900 h 1016200"/>
              <a:gd name="connsiteX2" fmla="*/ 1003300 w 1727200"/>
              <a:gd name="connsiteY2" fmla="*/ 63700 h 1016200"/>
              <a:gd name="connsiteX3" fmla="*/ 1371600 w 1727200"/>
              <a:gd name="connsiteY3" fmla="*/ 355800 h 1016200"/>
              <a:gd name="connsiteX4" fmla="*/ 1727200 w 1727200"/>
              <a:gd name="connsiteY4" fmla="*/ 1016200 h 101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1016200">
                <a:moveTo>
                  <a:pt x="0" y="241500"/>
                </a:moveTo>
                <a:cubicBezTo>
                  <a:pt x="164041" y="91216"/>
                  <a:pt x="353483" y="42533"/>
                  <a:pt x="520700" y="12900"/>
                </a:cubicBezTo>
                <a:cubicBezTo>
                  <a:pt x="687917" y="-16733"/>
                  <a:pt x="861483" y="6550"/>
                  <a:pt x="1003300" y="63700"/>
                </a:cubicBezTo>
                <a:cubicBezTo>
                  <a:pt x="1145117" y="120850"/>
                  <a:pt x="1250950" y="197050"/>
                  <a:pt x="1371600" y="355800"/>
                </a:cubicBezTo>
                <a:cubicBezTo>
                  <a:pt x="1492250" y="514550"/>
                  <a:pt x="1727200" y="1016200"/>
                  <a:pt x="1727200" y="1016200"/>
                </a:cubicBezTo>
              </a:path>
            </a:pathLst>
          </a:custGeom>
          <a:ln w="50800">
            <a:solidFill>
              <a:srgbClr val="FF6600"/>
            </a:solidFill>
            <a:prstDash val="sysDash"/>
            <a:tailEnd type="triangle" w="lg"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TextBox 34"/>
          <p:cNvSpPr txBox="1"/>
          <p:nvPr/>
        </p:nvSpPr>
        <p:spPr>
          <a:xfrm>
            <a:off x="6134100" y="1657560"/>
            <a:ext cx="1117600" cy="369332"/>
          </a:xfrm>
          <a:prstGeom prst="rect">
            <a:avLst/>
          </a:prstGeom>
          <a:noFill/>
          <a:ln>
            <a:solidFill>
              <a:srgbClr val="FF6600"/>
            </a:solidFill>
          </a:ln>
        </p:spPr>
        <p:txBody>
          <a:bodyPr wrap="square" rtlCol="0">
            <a:spAutoFit/>
          </a:bodyPr>
          <a:lstStyle/>
          <a:p>
            <a:r>
              <a:rPr lang="en-US" dirty="0" err="1">
                <a:solidFill>
                  <a:srgbClr val="FF6600"/>
                </a:solidFill>
                <a:latin typeface="Gill Sans"/>
                <a:cs typeface="Gill Sans"/>
              </a:rPr>
              <a:t>pdf</a:t>
            </a:r>
            <a:r>
              <a:rPr lang="en-US" dirty="0">
                <a:solidFill>
                  <a:srgbClr val="FF6600"/>
                </a:solidFill>
                <a:latin typeface="Gill Sans"/>
                <a:cs typeface="Gill Sans"/>
              </a:rPr>
              <a:t> is </a:t>
            </a:r>
            <a:r>
              <a:rPr lang="en-US" i="1" dirty="0">
                <a:solidFill>
                  <a:srgbClr val="FF6600"/>
                </a:solidFill>
                <a:latin typeface="Gill Sans"/>
                <a:cs typeface="Gill Sans"/>
              </a:rPr>
              <a:t>f(x</a:t>
            </a:r>
            <a:r>
              <a:rPr lang="en-US" i="1" baseline="-25000" dirty="0">
                <a:solidFill>
                  <a:srgbClr val="FF6600"/>
                </a:solidFill>
                <a:latin typeface="Gill Sans"/>
                <a:cs typeface="Gill Sans"/>
              </a:rPr>
              <a:t>1</a:t>
            </a:r>
            <a:r>
              <a:rPr lang="en-US" i="1" dirty="0">
                <a:solidFill>
                  <a:srgbClr val="FF6600"/>
                </a:solidFill>
                <a:latin typeface="Gill Sans"/>
                <a:cs typeface="Gill Sans"/>
              </a:rPr>
              <a:t>)</a:t>
            </a:r>
          </a:p>
        </p:txBody>
      </p:sp>
      <p:sp>
        <p:nvSpPr>
          <p:cNvPr id="36" name="TextBox 35"/>
          <p:cNvSpPr txBox="1"/>
          <p:nvPr/>
        </p:nvSpPr>
        <p:spPr>
          <a:xfrm>
            <a:off x="6565900" y="2491458"/>
            <a:ext cx="1209042" cy="369332"/>
          </a:xfrm>
          <a:prstGeom prst="rect">
            <a:avLst/>
          </a:prstGeom>
          <a:noFill/>
          <a:ln>
            <a:solidFill>
              <a:srgbClr val="FF6600"/>
            </a:solidFill>
          </a:ln>
        </p:spPr>
        <p:txBody>
          <a:bodyPr wrap="square" rtlCol="0">
            <a:spAutoFit/>
          </a:bodyPr>
          <a:lstStyle/>
          <a:p>
            <a:r>
              <a:rPr lang="en-US" dirty="0" err="1">
                <a:solidFill>
                  <a:srgbClr val="FF6600"/>
                </a:solidFill>
                <a:latin typeface="Gill Sans"/>
                <a:cs typeface="Gill Sans"/>
              </a:rPr>
              <a:t>pdf</a:t>
            </a:r>
            <a:r>
              <a:rPr lang="en-US" dirty="0">
                <a:solidFill>
                  <a:srgbClr val="FF6600"/>
                </a:solidFill>
                <a:latin typeface="Gill Sans"/>
                <a:cs typeface="Gill Sans"/>
              </a:rPr>
              <a:t> is </a:t>
            </a:r>
            <a:r>
              <a:rPr lang="en-US" i="1" dirty="0">
                <a:solidFill>
                  <a:srgbClr val="FF6600"/>
                </a:solidFill>
                <a:latin typeface="Gill Sans"/>
                <a:cs typeface="Gill Sans"/>
              </a:rPr>
              <a:t>f(x</a:t>
            </a:r>
            <a:r>
              <a:rPr lang="en-US" i="1" baseline="-25000" dirty="0">
                <a:solidFill>
                  <a:srgbClr val="FF6600"/>
                </a:solidFill>
                <a:latin typeface="Gill Sans"/>
                <a:cs typeface="Gill Sans"/>
              </a:rPr>
              <a:t>2</a:t>
            </a:r>
            <a:r>
              <a:rPr lang="en-US" i="1" dirty="0">
                <a:solidFill>
                  <a:srgbClr val="FF6600"/>
                </a:solidFill>
                <a:latin typeface="Gill Sans"/>
                <a:cs typeface="Gill Sans"/>
              </a:rPr>
              <a:t>)</a:t>
            </a:r>
          </a:p>
        </p:txBody>
      </p:sp>
      <p:sp>
        <p:nvSpPr>
          <p:cNvPr id="37" name="TextBox 36"/>
          <p:cNvSpPr txBox="1"/>
          <p:nvPr/>
        </p:nvSpPr>
        <p:spPr>
          <a:xfrm>
            <a:off x="1778001" y="4063238"/>
            <a:ext cx="1198880" cy="369332"/>
          </a:xfrm>
          <a:prstGeom prst="rect">
            <a:avLst/>
          </a:prstGeom>
          <a:noFill/>
          <a:ln>
            <a:solidFill>
              <a:srgbClr val="FF6600"/>
            </a:solidFill>
          </a:ln>
        </p:spPr>
        <p:txBody>
          <a:bodyPr wrap="square" rtlCol="0">
            <a:spAutoFit/>
          </a:bodyPr>
          <a:lstStyle/>
          <a:p>
            <a:pPr algn="r"/>
            <a:r>
              <a:rPr lang="en-US" dirty="0" err="1">
                <a:solidFill>
                  <a:srgbClr val="FF6600"/>
                </a:solidFill>
                <a:latin typeface="Gill Sans"/>
                <a:cs typeface="Gill Sans"/>
              </a:rPr>
              <a:t>pdf</a:t>
            </a:r>
            <a:r>
              <a:rPr lang="en-US" dirty="0">
                <a:solidFill>
                  <a:srgbClr val="FF6600"/>
                </a:solidFill>
                <a:latin typeface="Gill Sans"/>
                <a:cs typeface="Gill Sans"/>
              </a:rPr>
              <a:t> is </a:t>
            </a:r>
            <a:r>
              <a:rPr lang="en-US" i="1" dirty="0">
                <a:solidFill>
                  <a:srgbClr val="FF6600"/>
                </a:solidFill>
                <a:latin typeface="Gill Sans"/>
                <a:cs typeface="Gill Sans"/>
              </a:rPr>
              <a:t>f(x</a:t>
            </a:r>
            <a:r>
              <a:rPr lang="en-US" i="1" baseline="-25000" dirty="0">
                <a:solidFill>
                  <a:srgbClr val="FF6600"/>
                </a:solidFill>
                <a:latin typeface="Gill Sans"/>
                <a:cs typeface="Gill Sans"/>
              </a:rPr>
              <a:t>3</a:t>
            </a:r>
            <a:r>
              <a:rPr lang="en-US" i="1" dirty="0">
                <a:solidFill>
                  <a:srgbClr val="FF6600"/>
                </a:solidFill>
                <a:latin typeface="Gill Sans"/>
                <a:cs typeface="Gill Sans"/>
              </a:rPr>
              <a:t>)</a:t>
            </a:r>
          </a:p>
        </p:txBody>
      </p:sp>
      <p:cxnSp>
        <p:nvCxnSpPr>
          <p:cNvPr id="38" name="Straight Connector 37"/>
          <p:cNvCxnSpPr>
            <a:stCxn id="35" idx="1"/>
            <a:endCxn id="8" idx="3"/>
          </p:cNvCxnSpPr>
          <p:nvPr/>
        </p:nvCxnSpPr>
        <p:spPr>
          <a:xfrm flipH="1">
            <a:off x="4836161" y="1842226"/>
            <a:ext cx="1297939" cy="521763"/>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36" idx="1"/>
            <a:endCxn id="13" idx="3"/>
          </p:cNvCxnSpPr>
          <p:nvPr/>
        </p:nvCxnSpPr>
        <p:spPr>
          <a:xfrm flipH="1">
            <a:off x="5788661" y="2676124"/>
            <a:ext cx="777239" cy="16118"/>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37" idx="3"/>
            <a:endCxn id="15" idx="1"/>
          </p:cNvCxnSpPr>
          <p:nvPr/>
        </p:nvCxnSpPr>
        <p:spPr>
          <a:xfrm flipV="1">
            <a:off x="2976881" y="3230721"/>
            <a:ext cx="487680" cy="1017183"/>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6271259" y="4576807"/>
            <a:ext cx="1104900" cy="369332"/>
          </a:xfrm>
          <a:prstGeom prst="rect">
            <a:avLst/>
          </a:prstGeom>
          <a:noFill/>
          <a:ln>
            <a:solidFill>
              <a:srgbClr val="FF6600"/>
            </a:solidFill>
          </a:ln>
        </p:spPr>
        <p:txBody>
          <a:bodyPr wrap="square" rtlCol="0">
            <a:spAutoFit/>
          </a:bodyPr>
          <a:lstStyle/>
          <a:p>
            <a:r>
              <a:rPr lang="en-US" dirty="0" err="1">
                <a:solidFill>
                  <a:srgbClr val="FF6600"/>
                </a:solidFill>
                <a:latin typeface="Gill Sans"/>
                <a:cs typeface="Gill Sans"/>
              </a:rPr>
              <a:t>pdf</a:t>
            </a:r>
            <a:r>
              <a:rPr lang="en-US" dirty="0">
                <a:solidFill>
                  <a:srgbClr val="FF6600"/>
                </a:solidFill>
                <a:latin typeface="Gill Sans"/>
                <a:cs typeface="Gill Sans"/>
              </a:rPr>
              <a:t> is </a:t>
            </a:r>
            <a:r>
              <a:rPr lang="en-US" i="1" dirty="0">
                <a:solidFill>
                  <a:srgbClr val="FF6600"/>
                </a:solidFill>
                <a:latin typeface="Gill Sans"/>
                <a:cs typeface="Gill Sans"/>
              </a:rPr>
              <a:t>f(</a:t>
            </a:r>
            <a:r>
              <a:rPr lang="en-US" i="1" dirty="0" err="1" smtClean="0">
                <a:solidFill>
                  <a:srgbClr val="FF6600"/>
                </a:solidFill>
                <a:latin typeface="Gill Sans"/>
                <a:cs typeface="Gill Sans"/>
              </a:rPr>
              <a:t>x</a:t>
            </a:r>
            <a:r>
              <a:rPr lang="en-US" i="1" baseline="-25000" dirty="0" err="1" smtClean="0">
                <a:solidFill>
                  <a:srgbClr val="FF6600"/>
                </a:solidFill>
                <a:latin typeface="Gill Sans"/>
                <a:cs typeface="Gill Sans"/>
              </a:rPr>
              <a:t>n</a:t>
            </a:r>
            <a:r>
              <a:rPr lang="en-US" i="1" dirty="0" smtClean="0">
                <a:solidFill>
                  <a:srgbClr val="FF6600"/>
                </a:solidFill>
                <a:latin typeface="Gill Sans"/>
                <a:cs typeface="Gill Sans"/>
              </a:rPr>
              <a:t>)</a:t>
            </a:r>
            <a:endParaRPr lang="en-US" i="1" dirty="0">
              <a:solidFill>
                <a:srgbClr val="FF6600"/>
              </a:solidFill>
              <a:latin typeface="Gill Sans"/>
              <a:cs typeface="Gill Sans"/>
            </a:endParaRPr>
          </a:p>
        </p:txBody>
      </p:sp>
      <p:cxnSp>
        <p:nvCxnSpPr>
          <p:cNvPr id="47" name="Straight Connector 46"/>
          <p:cNvCxnSpPr>
            <a:stCxn id="46" idx="1"/>
            <a:endCxn id="30" idx="3"/>
          </p:cNvCxnSpPr>
          <p:nvPr/>
        </p:nvCxnSpPr>
        <p:spPr>
          <a:xfrm flipH="1">
            <a:off x="5572762" y="4761473"/>
            <a:ext cx="698497" cy="4609"/>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grpSp>
        <p:nvGrpSpPr>
          <p:cNvPr id="50" name="Group 49"/>
          <p:cNvGrpSpPr/>
          <p:nvPr/>
        </p:nvGrpSpPr>
        <p:grpSpPr>
          <a:xfrm>
            <a:off x="184408" y="1614596"/>
            <a:ext cx="2119372" cy="2372442"/>
            <a:chOff x="184408" y="1614596"/>
            <a:chExt cx="2119372" cy="2372442"/>
          </a:xfrm>
        </p:grpSpPr>
        <p:sp>
          <p:nvSpPr>
            <p:cNvPr id="51" name="TextBox 50"/>
            <p:cNvSpPr txBox="1"/>
            <p:nvPr/>
          </p:nvSpPr>
          <p:spPr>
            <a:xfrm>
              <a:off x="184408" y="3617706"/>
              <a:ext cx="2119372" cy="369332"/>
            </a:xfrm>
            <a:prstGeom prst="rect">
              <a:avLst/>
            </a:prstGeom>
            <a:noFill/>
          </p:spPr>
          <p:txBody>
            <a:bodyPr wrap="square" rtlCol="0">
              <a:spAutoFit/>
            </a:bodyPr>
            <a:lstStyle/>
            <a:p>
              <a:pPr algn="ctr"/>
              <a:r>
                <a:rPr lang="en-US" dirty="0" smtClean="0">
                  <a:latin typeface="Gill Sans"/>
                  <a:cs typeface="Gill Sans"/>
                </a:rPr>
                <a:t>Population</a:t>
              </a:r>
              <a:endParaRPr lang="en-US" dirty="0">
                <a:latin typeface="Gill Sans"/>
                <a:cs typeface="Gill Sans"/>
              </a:endParaRPr>
            </a:p>
          </p:txBody>
        </p:sp>
        <p:pic>
          <p:nvPicPr>
            <p:cNvPr id="52" name="Picture 51" descr="twitterflock.png"/>
            <p:cNvPicPr>
              <a:picLocks noChangeAspect="1"/>
            </p:cNvPicPr>
            <p:nvPr/>
          </p:nvPicPr>
          <p:blipFill rotWithShape="1">
            <a:blip r:embed="rId4" cstate="email">
              <a:extLst>
                <a:ext uri="{28A0092B-C50C-407E-A947-70E740481C1C}">
                  <a14:useLocalDpi xmlns:a14="http://schemas.microsoft.com/office/drawing/2010/main" val="0"/>
                </a:ext>
              </a:extLst>
            </a:blip>
            <a:srcRect l="10023" t="3460"/>
            <a:stretch/>
          </p:blipFill>
          <p:spPr>
            <a:xfrm>
              <a:off x="184408" y="1614596"/>
              <a:ext cx="2119372" cy="1908377"/>
            </a:xfrm>
            <a:prstGeom prst="ellipse">
              <a:avLst/>
            </a:prstGeom>
            <a:ln w="50800">
              <a:solidFill>
                <a:srgbClr val="6699CC"/>
              </a:solidFill>
            </a:ln>
          </p:spPr>
        </p:pic>
      </p:grpSp>
      <p:sp>
        <p:nvSpPr>
          <p:cNvPr id="42" name="Oval Callout 41"/>
          <p:cNvSpPr/>
          <p:nvPr/>
        </p:nvSpPr>
        <p:spPr>
          <a:xfrm>
            <a:off x="1460500" y="5422900"/>
            <a:ext cx="5461000" cy="1206500"/>
          </a:xfrm>
          <a:prstGeom prst="wedgeEllipseCallout">
            <a:avLst>
              <a:gd name="adj1" fmla="val 58565"/>
              <a:gd name="adj2" fmla="val 7739"/>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dirty="0" smtClean="0">
                <a:solidFill>
                  <a:schemeClr val="tx1"/>
                </a:solidFill>
                <a:latin typeface="Gill Sans"/>
                <a:cs typeface="Gill Sans"/>
              </a:rPr>
              <a:t>Hooray! Because each observation </a:t>
            </a:r>
            <a:r>
              <a:rPr lang="en-US" sz="2000" i="1" dirty="0" smtClean="0">
                <a:solidFill>
                  <a:schemeClr val="tx1"/>
                </a:solidFill>
                <a:latin typeface="Gill Sans"/>
                <a:cs typeface="Gill Sans"/>
              </a:rPr>
              <a:t>X</a:t>
            </a:r>
            <a:r>
              <a:rPr lang="en-US" sz="2000" i="1" baseline="-25000" dirty="0">
                <a:solidFill>
                  <a:schemeClr val="tx1"/>
                </a:solidFill>
                <a:latin typeface="Gill Sans"/>
                <a:cs typeface="Gill Sans"/>
              </a:rPr>
              <a:t>i</a:t>
            </a:r>
            <a:r>
              <a:rPr lang="en-US" sz="2000" baseline="-25000" dirty="0" smtClean="0">
                <a:solidFill>
                  <a:schemeClr val="tx1"/>
                </a:solidFill>
                <a:latin typeface="Gill Sans"/>
                <a:cs typeface="Gill Sans"/>
              </a:rPr>
              <a:t> </a:t>
            </a:r>
            <a:r>
              <a:rPr lang="en-US" sz="2000" dirty="0" smtClean="0">
                <a:solidFill>
                  <a:schemeClr val="tx1"/>
                </a:solidFill>
                <a:latin typeface="Gill Sans"/>
                <a:cs typeface="Gill Sans"/>
              </a:rPr>
              <a:t>is </a:t>
            </a:r>
            <a:r>
              <a:rPr lang="en-US" sz="2000" b="1" dirty="0" smtClean="0">
                <a:solidFill>
                  <a:schemeClr val="tx1"/>
                </a:solidFill>
                <a:latin typeface="Lobster Two"/>
                <a:cs typeface="Lobster Two"/>
              </a:rPr>
              <a:t>independent</a:t>
            </a:r>
            <a:r>
              <a:rPr lang="en-US" sz="2000" dirty="0" smtClean="0">
                <a:solidFill>
                  <a:schemeClr val="tx1"/>
                </a:solidFill>
                <a:latin typeface="Gill Sans"/>
                <a:cs typeface="Gill Sans"/>
              </a:rPr>
              <a:t>, we can just multiply each </a:t>
            </a:r>
            <a:r>
              <a:rPr lang="en-US" sz="2000" i="1" dirty="0" smtClean="0">
                <a:solidFill>
                  <a:schemeClr val="tx1"/>
                </a:solidFill>
                <a:latin typeface="Gill Sans"/>
                <a:cs typeface="Gill Sans"/>
              </a:rPr>
              <a:t>f(x</a:t>
            </a:r>
            <a:r>
              <a:rPr lang="en-US" sz="2000" i="1" baseline="-25000" dirty="0" smtClean="0">
                <a:solidFill>
                  <a:schemeClr val="tx1"/>
                </a:solidFill>
                <a:latin typeface="Gill Sans"/>
                <a:cs typeface="Gill Sans"/>
              </a:rPr>
              <a:t>i</a:t>
            </a:r>
            <a:r>
              <a:rPr lang="en-US" sz="2000" i="1" dirty="0" smtClean="0">
                <a:solidFill>
                  <a:schemeClr val="tx1"/>
                </a:solidFill>
                <a:latin typeface="Gill Sans"/>
                <a:cs typeface="Gill Sans"/>
              </a:rPr>
              <a:t>) </a:t>
            </a:r>
            <a:r>
              <a:rPr lang="en-US" sz="2000" dirty="0" smtClean="0">
                <a:solidFill>
                  <a:schemeClr val="tx1"/>
                </a:solidFill>
                <a:latin typeface="Gill Sans"/>
                <a:cs typeface="Gill Sans"/>
              </a:rPr>
              <a:t>get joint </a:t>
            </a:r>
            <a:r>
              <a:rPr lang="en-US" sz="2000" dirty="0" err="1" smtClean="0">
                <a:solidFill>
                  <a:schemeClr val="tx1"/>
                </a:solidFill>
                <a:latin typeface="Gill Sans"/>
                <a:cs typeface="Gill Sans"/>
              </a:rPr>
              <a:t>pdf</a:t>
            </a:r>
            <a:r>
              <a:rPr lang="en-US" sz="2000" dirty="0" smtClean="0">
                <a:solidFill>
                  <a:schemeClr val="tx1"/>
                </a:solidFill>
                <a:latin typeface="Gill Sans"/>
                <a:cs typeface="Gill Sans"/>
              </a:rPr>
              <a:t>! </a:t>
            </a:r>
          </a:p>
        </p:txBody>
      </p:sp>
    </p:spTree>
    <p:extLst>
      <p:ext uri="{BB962C8B-B14F-4D97-AF65-F5344CB8AC3E}">
        <p14:creationId xmlns:p14="http://schemas.microsoft.com/office/powerpoint/2010/main" val="28334366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Random variable, </a:t>
            </a:r>
            <a:r>
              <a:rPr lang="en-US" i="1" dirty="0" smtClean="0"/>
              <a:t>X</a:t>
            </a:r>
            <a:r>
              <a:rPr lang="en-US" dirty="0" smtClean="0"/>
              <a:t> = # of tweets per day</a:t>
            </a:r>
            <a:endParaRPr lang="en-US" dirty="0"/>
          </a:p>
        </p:txBody>
      </p:sp>
      <p:sp>
        <p:nvSpPr>
          <p:cNvPr id="27" name="TextBox 26"/>
          <p:cNvSpPr txBox="1"/>
          <p:nvPr/>
        </p:nvSpPr>
        <p:spPr>
          <a:xfrm>
            <a:off x="3053080" y="1304514"/>
            <a:ext cx="3383279" cy="369332"/>
          </a:xfrm>
          <a:prstGeom prst="rect">
            <a:avLst/>
          </a:prstGeom>
          <a:noFill/>
        </p:spPr>
        <p:txBody>
          <a:bodyPr wrap="square" rtlCol="0">
            <a:spAutoFit/>
          </a:bodyPr>
          <a:lstStyle/>
          <a:p>
            <a:pPr algn="ctr"/>
            <a:r>
              <a:rPr lang="en-US" dirty="0" smtClean="0">
                <a:latin typeface="Gill Sans"/>
                <a:cs typeface="Gill Sans"/>
              </a:rPr>
              <a:t>Random sample of size </a:t>
            </a:r>
            <a:r>
              <a:rPr lang="en-US" i="1" dirty="0" smtClean="0">
                <a:latin typeface="Gill Sans"/>
                <a:cs typeface="Gill Sans"/>
              </a:rPr>
              <a:t>n, n </a:t>
            </a:r>
            <a:r>
              <a:rPr lang="en-US" dirty="0" smtClean="0">
                <a:latin typeface="Gill Sans"/>
                <a:cs typeface="Gill Sans"/>
              </a:rPr>
              <a:t>&gt; 1</a:t>
            </a:r>
            <a:endParaRPr lang="en-US" dirty="0">
              <a:latin typeface="Gill Sans"/>
              <a:cs typeface="Gill Sans"/>
            </a:endParaRPr>
          </a:p>
        </p:txBody>
      </p:sp>
      <p:grpSp>
        <p:nvGrpSpPr>
          <p:cNvPr id="6" name="Group 5"/>
          <p:cNvGrpSpPr/>
          <p:nvPr/>
        </p:nvGrpSpPr>
        <p:grpSpPr>
          <a:xfrm>
            <a:off x="3053080" y="1676098"/>
            <a:ext cx="3383280" cy="3599180"/>
            <a:chOff x="5341620" y="2307074"/>
            <a:chExt cx="3383280" cy="3599180"/>
          </a:xfrm>
        </p:grpSpPr>
        <p:grpSp>
          <p:nvGrpSpPr>
            <p:cNvPr id="28" name="Group 27"/>
            <p:cNvGrpSpPr/>
            <p:nvPr/>
          </p:nvGrpSpPr>
          <p:grpSpPr>
            <a:xfrm>
              <a:off x="5341620" y="2307074"/>
              <a:ext cx="3383280" cy="3599180"/>
              <a:chOff x="5341620" y="1912620"/>
              <a:chExt cx="3383280" cy="3599180"/>
            </a:xfrm>
          </p:grpSpPr>
          <p:grpSp>
            <p:nvGrpSpPr>
              <p:cNvPr id="10" name="Group 9"/>
              <p:cNvGrpSpPr/>
              <p:nvPr/>
            </p:nvGrpSpPr>
            <p:grpSpPr>
              <a:xfrm>
                <a:off x="6273801" y="2254622"/>
                <a:ext cx="850900" cy="691777"/>
                <a:chOff x="6273801" y="2254622"/>
                <a:chExt cx="850900" cy="691777"/>
              </a:xfrm>
            </p:grpSpPr>
            <p:pic>
              <p:nvPicPr>
                <p:cNvPr id="8" name="Picture 7"/>
                <p:cNvPicPr>
                  <a:picLocks noChangeAspect="1"/>
                </p:cNvPicPr>
                <p:nvPr/>
              </p:nvPicPr>
              <p:blipFill>
                <a:blip r:embed="rId2"/>
                <a:stretch>
                  <a:fillRect/>
                </a:stretch>
              </p:blipFill>
              <p:spPr>
                <a:xfrm>
                  <a:off x="6273801" y="2254622"/>
                  <a:ext cx="850900" cy="691777"/>
                </a:xfrm>
                <a:prstGeom prst="rect">
                  <a:avLst/>
                </a:prstGeom>
              </p:spPr>
            </p:pic>
            <p:sp>
              <p:nvSpPr>
                <p:cNvPr id="9" name="TextBox 8"/>
                <p:cNvSpPr txBox="1"/>
                <p:nvPr/>
              </p:nvSpPr>
              <p:spPr>
                <a:xfrm>
                  <a:off x="6311900" y="240613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1</a:t>
                  </a:r>
                  <a:endParaRPr lang="en-US" i="1" dirty="0">
                    <a:solidFill>
                      <a:schemeClr val="bg1"/>
                    </a:solidFill>
                    <a:latin typeface="Gill Sans"/>
                    <a:cs typeface="Gill Sans"/>
                  </a:endParaRPr>
                </a:p>
              </p:txBody>
            </p:sp>
          </p:grpSp>
          <p:grpSp>
            <p:nvGrpSpPr>
              <p:cNvPr id="11" name="Group 10"/>
              <p:cNvGrpSpPr/>
              <p:nvPr/>
            </p:nvGrpSpPr>
            <p:grpSpPr>
              <a:xfrm>
                <a:off x="7277101" y="2580344"/>
                <a:ext cx="850900" cy="691777"/>
                <a:chOff x="6070601" y="2059500"/>
                <a:chExt cx="850900" cy="691777"/>
              </a:xfrm>
            </p:grpSpPr>
            <p:pic>
              <p:nvPicPr>
                <p:cNvPr id="12" name="Picture 11"/>
                <p:cNvPicPr>
                  <a:picLocks noChangeAspect="1"/>
                </p:cNvPicPr>
                <p:nvPr/>
              </p:nvPicPr>
              <p:blipFill>
                <a:blip r:embed="rId2"/>
                <a:stretch>
                  <a:fillRect/>
                </a:stretch>
              </p:blipFill>
              <p:spPr>
                <a:xfrm>
                  <a:off x="6070601" y="2059500"/>
                  <a:ext cx="850900" cy="691777"/>
                </a:xfrm>
                <a:prstGeom prst="rect">
                  <a:avLst/>
                </a:prstGeom>
              </p:spPr>
            </p:pic>
            <p:sp>
              <p:nvSpPr>
                <p:cNvPr id="13" name="TextBox 12"/>
                <p:cNvSpPr txBox="1"/>
                <p:nvPr/>
              </p:nvSpPr>
              <p:spPr>
                <a:xfrm>
                  <a:off x="6096000" y="222325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2</a:t>
                  </a:r>
                  <a:endParaRPr lang="en-US" i="1" dirty="0">
                    <a:solidFill>
                      <a:schemeClr val="bg1"/>
                    </a:solidFill>
                    <a:latin typeface="Gill Sans"/>
                    <a:cs typeface="Gill Sans"/>
                  </a:endParaRPr>
                </a:p>
              </p:txBody>
            </p:sp>
          </p:grpSp>
          <p:grpSp>
            <p:nvGrpSpPr>
              <p:cNvPr id="14" name="Group 13"/>
              <p:cNvGrpSpPr/>
              <p:nvPr/>
            </p:nvGrpSpPr>
            <p:grpSpPr>
              <a:xfrm>
                <a:off x="5753101" y="3121354"/>
                <a:ext cx="850900" cy="691777"/>
                <a:chOff x="5600701" y="2103855"/>
                <a:chExt cx="850900" cy="691777"/>
              </a:xfrm>
            </p:grpSpPr>
            <p:pic>
              <p:nvPicPr>
                <p:cNvPr id="15" name="Picture 14"/>
                <p:cNvPicPr>
                  <a:picLocks noChangeAspect="1"/>
                </p:cNvPicPr>
                <p:nvPr/>
              </p:nvPicPr>
              <p:blipFill>
                <a:blip r:embed="rId2"/>
                <a:stretch>
                  <a:fillRect/>
                </a:stretch>
              </p:blipFill>
              <p:spPr>
                <a:xfrm>
                  <a:off x="5600701" y="2103855"/>
                  <a:ext cx="850900" cy="691777"/>
                </a:xfrm>
                <a:prstGeom prst="rect">
                  <a:avLst/>
                </a:prstGeom>
              </p:spPr>
            </p:pic>
            <p:sp>
              <p:nvSpPr>
                <p:cNvPr id="16" name="TextBox 15"/>
                <p:cNvSpPr txBox="1"/>
                <p:nvPr/>
              </p:nvSpPr>
              <p:spPr>
                <a:xfrm>
                  <a:off x="5638800" y="2255367"/>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3</a:t>
                  </a:r>
                  <a:endParaRPr lang="en-US" i="1" dirty="0">
                    <a:solidFill>
                      <a:schemeClr val="bg1"/>
                    </a:solidFill>
                    <a:latin typeface="Gill Sans"/>
                    <a:cs typeface="Gill Sans"/>
                  </a:endParaRPr>
                </a:p>
              </p:txBody>
            </p:sp>
          </p:grpSp>
          <p:grpSp>
            <p:nvGrpSpPr>
              <p:cNvPr id="17" name="Group 16"/>
              <p:cNvGrpSpPr/>
              <p:nvPr/>
            </p:nvGrpSpPr>
            <p:grpSpPr>
              <a:xfrm>
                <a:off x="6699251" y="3607983"/>
                <a:ext cx="850900" cy="691777"/>
                <a:chOff x="5848351" y="2049474"/>
                <a:chExt cx="850900" cy="691777"/>
              </a:xfrm>
            </p:grpSpPr>
            <p:pic>
              <p:nvPicPr>
                <p:cNvPr id="18" name="Picture 17"/>
                <p:cNvPicPr>
                  <a:picLocks noChangeAspect="1"/>
                </p:cNvPicPr>
                <p:nvPr/>
              </p:nvPicPr>
              <p:blipFill>
                <a:blip r:embed="rId2"/>
                <a:stretch>
                  <a:fillRect/>
                </a:stretch>
              </p:blipFill>
              <p:spPr>
                <a:xfrm>
                  <a:off x="5848351" y="2049474"/>
                  <a:ext cx="850900" cy="691777"/>
                </a:xfrm>
                <a:prstGeom prst="rect">
                  <a:avLst/>
                </a:prstGeom>
              </p:spPr>
            </p:pic>
            <p:sp>
              <p:nvSpPr>
                <p:cNvPr id="19" name="TextBox 18"/>
                <p:cNvSpPr txBox="1"/>
                <p:nvPr/>
              </p:nvSpPr>
              <p:spPr>
                <a:xfrm>
                  <a:off x="5886450" y="2200986"/>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4</a:t>
                  </a:r>
                  <a:endParaRPr lang="en-US" i="1" dirty="0">
                    <a:solidFill>
                      <a:schemeClr val="bg1"/>
                    </a:solidFill>
                    <a:latin typeface="Gill Sans"/>
                    <a:cs typeface="Gill Sans"/>
                  </a:endParaRPr>
                </a:p>
              </p:txBody>
            </p:sp>
          </p:grpSp>
          <p:grpSp>
            <p:nvGrpSpPr>
              <p:cNvPr id="20" name="Group 19"/>
              <p:cNvGrpSpPr/>
              <p:nvPr/>
            </p:nvGrpSpPr>
            <p:grpSpPr>
              <a:xfrm>
                <a:off x="7569200" y="3851230"/>
                <a:ext cx="850900" cy="691777"/>
                <a:chOff x="7956551" y="1908733"/>
                <a:chExt cx="850900" cy="691777"/>
              </a:xfrm>
            </p:grpSpPr>
            <p:pic>
              <p:nvPicPr>
                <p:cNvPr id="21" name="Picture 20"/>
                <p:cNvPicPr>
                  <a:picLocks noChangeAspect="1"/>
                </p:cNvPicPr>
                <p:nvPr/>
              </p:nvPicPr>
              <p:blipFill>
                <a:blip r:embed="rId2"/>
                <a:stretch>
                  <a:fillRect/>
                </a:stretch>
              </p:blipFill>
              <p:spPr>
                <a:xfrm>
                  <a:off x="7956551" y="1908733"/>
                  <a:ext cx="850900" cy="691777"/>
                </a:xfrm>
                <a:prstGeom prst="rect">
                  <a:avLst/>
                </a:prstGeom>
              </p:spPr>
            </p:pic>
            <p:sp>
              <p:nvSpPr>
                <p:cNvPr id="22" name="TextBox 21"/>
                <p:cNvSpPr txBox="1"/>
                <p:nvPr/>
              </p:nvSpPr>
              <p:spPr>
                <a:xfrm>
                  <a:off x="7994650" y="2060245"/>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5</a:t>
                  </a:r>
                  <a:endParaRPr lang="en-US" i="1" dirty="0">
                    <a:solidFill>
                      <a:schemeClr val="bg1"/>
                    </a:solidFill>
                    <a:latin typeface="Gill Sans"/>
                    <a:cs typeface="Gill Sans"/>
                  </a:endParaRPr>
                </a:p>
              </p:txBody>
            </p:sp>
          </p:grpSp>
          <p:sp>
            <p:nvSpPr>
              <p:cNvPr id="23" name="Donut 22"/>
              <p:cNvSpPr/>
              <p:nvPr/>
            </p:nvSpPr>
            <p:spPr>
              <a:xfrm>
                <a:off x="5341620" y="1912620"/>
                <a:ext cx="3383280" cy="3599180"/>
              </a:xfrm>
              <a:prstGeom prst="donut">
                <a:avLst>
                  <a:gd name="adj" fmla="val 1364"/>
                </a:avLst>
              </a:prstGeom>
              <a:solidFill>
                <a:srgbClr val="6699CC"/>
              </a:solidFill>
              <a:ln>
                <a:solidFill>
                  <a:srgbClr val="6699CC"/>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24" name="Group 23"/>
              <p:cNvGrpSpPr/>
              <p:nvPr/>
            </p:nvGrpSpPr>
            <p:grpSpPr>
              <a:xfrm>
                <a:off x="5924550" y="4372074"/>
                <a:ext cx="850900" cy="691777"/>
                <a:chOff x="5346701" y="1931289"/>
                <a:chExt cx="850900" cy="691777"/>
              </a:xfrm>
            </p:grpSpPr>
            <p:pic>
              <p:nvPicPr>
                <p:cNvPr id="25" name="Picture 24"/>
                <p:cNvPicPr>
                  <a:picLocks noChangeAspect="1"/>
                </p:cNvPicPr>
                <p:nvPr/>
              </p:nvPicPr>
              <p:blipFill>
                <a:blip r:embed="rId2"/>
                <a:stretch>
                  <a:fillRect/>
                </a:stretch>
              </p:blipFill>
              <p:spPr>
                <a:xfrm>
                  <a:off x="5346701" y="1931289"/>
                  <a:ext cx="850900" cy="691777"/>
                </a:xfrm>
                <a:prstGeom prst="rect">
                  <a:avLst/>
                </a:prstGeom>
              </p:spPr>
            </p:pic>
            <p:sp>
              <p:nvSpPr>
                <p:cNvPr id="26" name="TextBox 25"/>
                <p:cNvSpPr txBox="1"/>
                <p:nvPr/>
              </p:nvSpPr>
              <p:spPr>
                <a:xfrm>
                  <a:off x="5384800" y="2082801"/>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6</a:t>
                  </a:r>
                  <a:endParaRPr lang="en-US" i="1" dirty="0">
                    <a:solidFill>
                      <a:schemeClr val="bg1"/>
                    </a:solidFill>
                    <a:latin typeface="Gill Sans"/>
                    <a:cs typeface="Gill Sans"/>
                  </a:endParaRPr>
                </a:p>
              </p:txBody>
            </p:sp>
          </p:grpSp>
        </p:grpSp>
        <p:pic>
          <p:nvPicPr>
            <p:cNvPr id="29" name="Picture 28"/>
            <p:cNvPicPr>
              <a:picLocks noChangeAspect="1"/>
            </p:cNvPicPr>
            <p:nvPr/>
          </p:nvPicPr>
          <p:blipFill>
            <a:blip r:embed="rId2"/>
            <a:stretch>
              <a:fillRect/>
            </a:stretch>
          </p:blipFill>
          <p:spPr>
            <a:xfrm>
              <a:off x="7048502" y="5060880"/>
              <a:ext cx="850900" cy="691777"/>
            </a:xfrm>
            <a:prstGeom prst="rect">
              <a:avLst/>
            </a:prstGeom>
          </p:spPr>
        </p:pic>
        <p:sp>
          <p:nvSpPr>
            <p:cNvPr id="30" name="TextBox 29"/>
            <p:cNvSpPr txBox="1"/>
            <p:nvPr/>
          </p:nvSpPr>
          <p:spPr>
            <a:xfrm>
              <a:off x="7086601" y="5212392"/>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a:t>
              </a:r>
              <a:r>
                <a:rPr lang="en-US" i="1" dirty="0" err="1" smtClean="0">
                  <a:solidFill>
                    <a:schemeClr val="bg1"/>
                  </a:solidFill>
                  <a:latin typeface="Gill Sans"/>
                  <a:cs typeface="Gill Sans"/>
                </a:rPr>
                <a:t>X</a:t>
              </a:r>
              <a:r>
                <a:rPr lang="en-US" i="1" baseline="-25000" dirty="0" err="1">
                  <a:solidFill>
                    <a:schemeClr val="bg1"/>
                  </a:solidFill>
                  <a:latin typeface="Gill Sans"/>
                  <a:cs typeface="Gill Sans"/>
                </a:rPr>
                <a:t>n</a:t>
              </a:r>
              <a:endParaRPr lang="en-US" i="1" dirty="0">
                <a:solidFill>
                  <a:schemeClr val="bg1"/>
                </a:solidFill>
                <a:latin typeface="Gill Sans"/>
                <a:cs typeface="Gill Sans"/>
              </a:endParaRPr>
            </a:p>
          </p:txBody>
        </p:sp>
      </p:grpSp>
      <p:pic>
        <p:nvPicPr>
          <p:cNvPr id="34" name="Picture 33"/>
          <p:cNvPicPr>
            <a:picLocks noChangeAspect="1"/>
          </p:cNvPicPr>
          <p:nvPr/>
        </p:nvPicPr>
        <p:blipFill>
          <a:blip r:embed="rId3"/>
          <a:stretch>
            <a:fillRect/>
          </a:stretch>
        </p:blipFill>
        <p:spPr>
          <a:xfrm>
            <a:off x="7556500" y="5422900"/>
            <a:ext cx="1604527" cy="1604527"/>
          </a:xfrm>
          <a:prstGeom prst="rect">
            <a:avLst/>
          </a:prstGeom>
        </p:spPr>
      </p:pic>
      <p:sp>
        <p:nvSpPr>
          <p:cNvPr id="32" name="Freeform 31"/>
          <p:cNvSpPr/>
          <p:nvPr/>
        </p:nvSpPr>
        <p:spPr>
          <a:xfrm>
            <a:off x="1600199" y="1409793"/>
            <a:ext cx="1727200" cy="1016200"/>
          </a:xfrm>
          <a:custGeom>
            <a:avLst/>
            <a:gdLst>
              <a:gd name="connsiteX0" fmla="*/ 0 w 2489200"/>
              <a:gd name="connsiteY0" fmla="*/ 262183 h 274883"/>
              <a:gd name="connsiteX1" fmla="*/ 723900 w 2489200"/>
              <a:gd name="connsiteY1" fmla="*/ 46283 h 274883"/>
              <a:gd name="connsiteX2" fmla="*/ 1612900 w 2489200"/>
              <a:gd name="connsiteY2" fmla="*/ 8183 h 274883"/>
              <a:gd name="connsiteX3" fmla="*/ 2311400 w 2489200"/>
              <a:gd name="connsiteY3" fmla="*/ 160583 h 274883"/>
              <a:gd name="connsiteX4" fmla="*/ 2489200 w 2489200"/>
              <a:gd name="connsiteY4" fmla="*/ 274883 h 274883"/>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431255 h 431255"/>
              <a:gd name="connsiteX1" fmla="*/ 520700 w 2171700"/>
              <a:gd name="connsiteY1" fmla="*/ 24855 h 431255"/>
              <a:gd name="connsiteX2" fmla="*/ 1295400 w 2171700"/>
              <a:gd name="connsiteY2" fmla="*/ 62955 h 431255"/>
              <a:gd name="connsiteX3" fmla="*/ 1993900 w 2171700"/>
              <a:gd name="connsiteY3" fmla="*/ 215355 h 431255"/>
              <a:gd name="connsiteX4" fmla="*/ 2171700 w 2171700"/>
              <a:gd name="connsiteY4" fmla="*/ 329655 h 431255"/>
              <a:gd name="connsiteX0" fmla="*/ 0 w 2171700"/>
              <a:gd name="connsiteY0" fmla="*/ 466181 h 466181"/>
              <a:gd name="connsiteX1" fmla="*/ 520700 w 2171700"/>
              <a:gd name="connsiteY1" fmla="*/ 59781 h 466181"/>
              <a:gd name="connsiteX2" fmla="*/ 1346200 w 2171700"/>
              <a:gd name="connsiteY2" fmla="*/ 21681 h 466181"/>
              <a:gd name="connsiteX3" fmla="*/ 1993900 w 2171700"/>
              <a:gd name="connsiteY3" fmla="*/ 250281 h 466181"/>
              <a:gd name="connsiteX4" fmla="*/ 2171700 w 2171700"/>
              <a:gd name="connsiteY4" fmla="*/ 364581 h 466181"/>
              <a:gd name="connsiteX0" fmla="*/ 0 w 2159000"/>
              <a:gd name="connsiteY0" fmla="*/ 466181 h 466181"/>
              <a:gd name="connsiteX1" fmla="*/ 520700 w 2159000"/>
              <a:gd name="connsiteY1" fmla="*/ 59781 h 466181"/>
              <a:gd name="connsiteX2" fmla="*/ 1346200 w 2159000"/>
              <a:gd name="connsiteY2" fmla="*/ 21681 h 466181"/>
              <a:gd name="connsiteX3" fmla="*/ 1993900 w 2159000"/>
              <a:gd name="connsiteY3" fmla="*/ 250281 h 466181"/>
              <a:gd name="connsiteX4" fmla="*/ 2159000 w 2159000"/>
              <a:gd name="connsiteY4" fmla="*/ 453481 h 466181"/>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80682 h 480682"/>
              <a:gd name="connsiteX1" fmla="*/ 520700 w 2159000"/>
              <a:gd name="connsiteY1" fmla="*/ 74282 h 480682"/>
              <a:gd name="connsiteX2" fmla="*/ 1346200 w 2159000"/>
              <a:gd name="connsiteY2" fmla="*/ 36182 h 480682"/>
              <a:gd name="connsiteX3" fmla="*/ 1879600 w 2159000"/>
              <a:gd name="connsiteY3" fmla="*/ 201282 h 480682"/>
              <a:gd name="connsiteX4" fmla="*/ 2159000 w 2159000"/>
              <a:gd name="connsiteY4" fmla="*/ 467982 h 480682"/>
              <a:gd name="connsiteX0" fmla="*/ 0 w 2159000"/>
              <a:gd name="connsiteY0" fmla="*/ 466031 h 466031"/>
              <a:gd name="connsiteX1" fmla="*/ 520700 w 2159000"/>
              <a:gd name="connsiteY1" fmla="*/ 59631 h 466031"/>
              <a:gd name="connsiteX2" fmla="*/ 1346200 w 2159000"/>
              <a:gd name="connsiteY2" fmla="*/ 21531 h 466031"/>
              <a:gd name="connsiteX3" fmla="*/ 1879600 w 2159000"/>
              <a:gd name="connsiteY3" fmla="*/ 186631 h 466031"/>
              <a:gd name="connsiteX4" fmla="*/ 2159000 w 2159000"/>
              <a:gd name="connsiteY4" fmla="*/ 453331 h 466031"/>
              <a:gd name="connsiteX0" fmla="*/ 0 w 1923629"/>
              <a:gd name="connsiteY0" fmla="*/ 466031 h 986731"/>
              <a:gd name="connsiteX1" fmla="*/ 520700 w 1923629"/>
              <a:gd name="connsiteY1" fmla="*/ 59631 h 986731"/>
              <a:gd name="connsiteX2" fmla="*/ 1346200 w 1923629"/>
              <a:gd name="connsiteY2" fmla="*/ 21531 h 986731"/>
              <a:gd name="connsiteX3" fmla="*/ 1879600 w 1923629"/>
              <a:gd name="connsiteY3" fmla="*/ 186631 h 986731"/>
              <a:gd name="connsiteX4" fmla="*/ 1892300 w 1923629"/>
              <a:gd name="connsiteY4" fmla="*/ 986731 h 986731"/>
              <a:gd name="connsiteX0" fmla="*/ 0 w 1892300"/>
              <a:gd name="connsiteY0" fmla="*/ 486268 h 1006968"/>
              <a:gd name="connsiteX1" fmla="*/ 520700 w 1892300"/>
              <a:gd name="connsiteY1" fmla="*/ 79868 h 1006968"/>
              <a:gd name="connsiteX2" fmla="*/ 1346200 w 1892300"/>
              <a:gd name="connsiteY2" fmla="*/ 41768 h 1006968"/>
              <a:gd name="connsiteX3" fmla="*/ 1536700 w 1892300"/>
              <a:gd name="connsiteY3" fmla="*/ 498968 h 1006968"/>
              <a:gd name="connsiteX4" fmla="*/ 1892300 w 1892300"/>
              <a:gd name="connsiteY4" fmla="*/ 1006968 h 1006968"/>
              <a:gd name="connsiteX0" fmla="*/ 0 w 1892300"/>
              <a:gd name="connsiteY0" fmla="*/ 411697 h 932397"/>
              <a:gd name="connsiteX1" fmla="*/ 520700 w 1892300"/>
              <a:gd name="connsiteY1" fmla="*/ 5297 h 932397"/>
              <a:gd name="connsiteX2" fmla="*/ 1193800 w 1892300"/>
              <a:gd name="connsiteY2" fmla="*/ 195797 h 932397"/>
              <a:gd name="connsiteX3" fmla="*/ 1536700 w 1892300"/>
              <a:gd name="connsiteY3" fmla="*/ 424397 h 932397"/>
              <a:gd name="connsiteX4" fmla="*/ 1892300 w 1892300"/>
              <a:gd name="connsiteY4" fmla="*/ 932397 h 932397"/>
              <a:gd name="connsiteX0" fmla="*/ 0 w 1892300"/>
              <a:gd name="connsiteY0" fmla="*/ 270061 h 790761"/>
              <a:gd name="connsiteX1" fmla="*/ 520700 w 1892300"/>
              <a:gd name="connsiteY1" fmla="*/ 16061 h 790761"/>
              <a:gd name="connsiteX2" fmla="*/ 1193800 w 1892300"/>
              <a:gd name="connsiteY2" fmla="*/ 54161 h 790761"/>
              <a:gd name="connsiteX3" fmla="*/ 1536700 w 1892300"/>
              <a:gd name="connsiteY3" fmla="*/ 282761 h 790761"/>
              <a:gd name="connsiteX4" fmla="*/ 1892300 w 1892300"/>
              <a:gd name="connsiteY4" fmla="*/ 790761 h 790761"/>
              <a:gd name="connsiteX0" fmla="*/ 0 w 1943100"/>
              <a:gd name="connsiteY0" fmla="*/ 310975 h 793575"/>
              <a:gd name="connsiteX1" fmla="*/ 571500 w 1943100"/>
              <a:gd name="connsiteY1" fmla="*/ 18875 h 793575"/>
              <a:gd name="connsiteX2" fmla="*/ 1244600 w 1943100"/>
              <a:gd name="connsiteY2" fmla="*/ 56975 h 793575"/>
              <a:gd name="connsiteX3" fmla="*/ 1587500 w 1943100"/>
              <a:gd name="connsiteY3" fmla="*/ 285575 h 793575"/>
              <a:gd name="connsiteX4" fmla="*/ 1943100 w 1943100"/>
              <a:gd name="connsiteY4" fmla="*/ 793575 h 793575"/>
              <a:gd name="connsiteX0" fmla="*/ 0 w 1727200"/>
              <a:gd name="connsiteY0" fmla="*/ 310975 h 1085675"/>
              <a:gd name="connsiteX1" fmla="*/ 571500 w 1727200"/>
              <a:gd name="connsiteY1" fmla="*/ 18875 h 1085675"/>
              <a:gd name="connsiteX2" fmla="*/ 1244600 w 1727200"/>
              <a:gd name="connsiteY2" fmla="*/ 56975 h 1085675"/>
              <a:gd name="connsiteX3" fmla="*/ 1587500 w 1727200"/>
              <a:gd name="connsiteY3" fmla="*/ 285575 h 1085675"/>
              <a:gd name="connsiteX4" fmla="*/ 1727200 w 1727200"/>
              <a:gd name="connsiteY4" fmla="*/ 1085675 h 1085675"/>
              <a:gd name="connsiteX0" fmla="*/ 0 w 1727200"/>
              <a:gd name="connsiteY0" fmla="*/ 292100 h 1066800"/>
              <a:gd name="connsiteX1" fmla="*/ 571500 w 1727200"/>
              <a:gd name="connsiteY1" fmla="*/ 0 h 1066800"/>
              <a:gd name="connsiteX2" fmla="*/ 1244600 w 1727200"/>
              <a:gd name="connsiteY2" fmla="*/ 38100 h 1066800"/>
              <a:gd name="connsiteX3" fmla="*/ 1371600 w 1727200"/>
              <a:gd name="connsiteY3" fmla="*/ 406400 h 1066800"/>
              <a:gd name="connsiteX4" fmla="*/ 1727200 w 1727200"/>
              <a:gd name="connsiteY4" fmla="*/ 1066800 h 1066800"/>
              <a:gd name="connsiteX0" fmla="*/ 0 w 1727200"/>
              <a:gd name="connsiteY0" fmla="*/ 298678 h 1073378"/>
              <a:gd name="connsiteX1" fmla="*/ 571500 w 1727200"/>
              <a:gd name="connsiteY1" fmla="*/ 6578 h 1073378"/>
              <a:gd name="connsiteX2" fmla="*/ 1066800 w 1727200"/>
              <a:gd name="connsiteY2" fmla="*/ 120878 h 1073378"/>
              <a:gd name="connsiteX3" fmla="*/ 1371600 w 1727200"/>
              <a:gd name="connsiteY3" fmla="*/ 412978 h 1073378"/>
              <a:gd name="connsiteX4" fmla="*/ 1727200 w 1727200"/>
              <a:gd name="connsiteY4" fmla="*/ 1073378 h 1073378"/>
              <a:gd name="connsiteX0" fmla="*/ 0 w 1727200"/>
              <a:gd name="connsiteY0" fmla="*/ 241500 h 1016200"/>
              <a:gd name="connsiteX1" fmla="*/ 520700 w 1727200"/>
              <a:gd name="connsiteY1" fmla="*/ 12900 h 1016200"/>
              <a:gd name="connsiteX2" fmla="*/ 1066800 w 1727200"/>
              <a:gd name="connsiteY2" fmla="*/ 63700 h 1016200"/>
              <a:gd name="connsiteX3" fmla="*/ 1371600 w 1727200"/>
              <a:gd name="connsiteY3" fmla="*/ 355800 h 1016200"/>
              <a:gd name="connsiteX4" fmla="*/ 1727200 w 1727200"/>
              <a:gd name="connsiteY4" fmla="*/ 1016200 h 1016200"/>
              <a:gd name="connsiteX0" fmla="*/ 0 w 1727200"/>
              <a:gd name="connsiteY0" fmla="*/ 241500 h 1016200"/>
              <a:gd name="connsiteX1" fmla="*/ 520700 w 1727200"/>
              <a:gd name="connsiteY1" fmla="*/ 12900 h 1016200"/>
              <a:gd name="connsiteX2" fmla="*/ 1003300 w 1727200"/>
              <a:gd name="connsiteY2" fmla="*/ 63700 h 1016200"/>
              <a:gd name="connsiteX3" fmla="*/ 1371600 w 1727200"/>
              <a:gd name="connsiteY3" fmla="*/ 355800 h 1016200"/>
              <a:gd name="connsiteX4" fmla="*/ 1727200 w 1727200"/>
              <a:gd name="connsiteY4" fmla="*/ 1016200 h 101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1016200">
                <a:moveTo>
                  <a:pt x="0" y="241500"/>
                </a:moveTo>
                <a:cubicBezTo>
                  <a:pt x="164041" y="91216"/>
                  <a:pt x="353483" y="42533"/>
                  <a:pt x="520700" y="12900"/>
                </a:cubicBezTo>
                <a:cubicBezTo>
                  <a:pt x="687917" y="-16733"/>
                  <a:pt x="861483" y="6550"/>
                  <a:pt x="1003300" y="63700"/>
                </a:cubicBezTo>
                <a:cubicBezTo>
                  <a:pt x="1145117" y="120850"/>
                  <a:pt x="1250950" y="197050"/>
                  <a:pt x="1371600" y="355800"/>
                </a:cubicBezTo>
                <a:cubicBezTo>
                  <a:pt x="1492250" y="514550"/>
                  <a:pt x="1727200" y="1016200"/>
                  <a:pt x="1727200" y="1016200"/>
                </a:cubicBezTo>
              </a:path>
            </a:pathLst>
          </a:custGeom>
          <a:ln w="50800">
            <a:solidFill>
              <a:srgbClr val="FF6600"/>
            </a:solidFill>
            <a:prstDash val="sysDash"/>
            <a:tailEnd type="triangle" w="lg"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TextBox 34"/>
          <p:cNvSpPr txBox="1"/>
          <p:nvPr/>
        </p:nvSpPr>
        <p:spPr>
          <a:xfrm>
            <a:off x="6134100" y="1657560"/>
            <a:ext cx="1117600" cy="369332"/>
          </a:xfrm>
          <a:prstGeom prst="rect">
            <a:avLst/>
          </a:prstGeom>
          <a:noFill/>
          <a:ln>
            <a:solidFill>
              <a:srgbClr val="FF6600"/>
            </a:solidFill>
          </a:ln>
        </p:spPr>
        <p:txBody>
          <a:bodyPr wrap="square" rtlCol="0">
            <a:spAutoFit/>
          </a:bodyPr>
          <a:lstStyle/>
          <a:p>
            <a:r>
              <a:rPr lang="en-US" dirty="0" err="1">
                <a:solidFill>
                  <a:srgbClr val="FF6600"/>
                </a:solidFill>
                <a:latin typeface="Gill Sans"/>
                <a:cs typeface="Gill Sans"/>
              </a:rPr>
              <a:t>pdf</a:t>
            </a:r>
            <a:r>
              <a:rPr lang="en-US" dirty="0">
                <a:solidFill>
                  <a:srgbClr val="FF6600"/>
                </a:solidFill>
                <a:latin typeface="Gill Sans"/>
                <a:cs typeface="Gill Sans"/>
              </a:rPr>
              <a:t> is </a:t>
            </a:r>
            <a:r>
              <a:rPr lang="en-US" i="1" dirty="0">
                <a:solidFill>
                  <a:srgbClr val="FF6600"/>
                </a:solidFill>
                <a:latin typeface="Gill Sans"/>
                <a:cs typeface="Gill Sans"/>
              </a:rPr>
              <a:t>f(</a:t>
            </a:r>
            <a:r>
              <a:rPr lang="en-US" i="1" dirty="0" smtClean="0">
                <a:solidFill>
                  <a:srgbClr val="FF6600"/>
                </a:solidFill>
                <a:latin typeface="Gill Sans"/>
                <a:cs typeface="Gill Sans"/>
              </a:rPr>
              <a:t>x</a:t>
            </a:r>
            <a:r>
              <a:rPr lang="en-US" i="1" baseline="-25000" dirty="0">
                <a:solidFill>
                  <a:srgbClr val="FF6600"/>
                </a:solidFill>
                <a:latin typeface="Gill Sans"/>
                <a:cs typeface="Gill Sans"/>
              </a:rPr>
              <a:t>i</a:t>
            </a:r>
            <a:r>
              <a:rPr lang="en-US" i="1" dirty="0" smtClean="0">
                <a:solidFill>
                  <a:srgbClr val="FF6600"/>
                </a:solidFill>
                <a:latin typeface="Gill Sans"/>
                <a:cs typeface="Gill Sans"/>
              </a:rPr>
              <a:t>)</a:t>
            </a:r>
            <a:endParaRPr lang="en-US" i="1" dirty="0">
              <a:solidFill>
                <a:srgbClr val="FF6600"/>
              </a:solidFill>
              <a:latin typeface="Gill Sans"/>
              <a:cs typeface="Gill Sans"/>
            </a:endParaRPr>
          </a:p>
        </p:txBody>
      </p:sp>
      <p:sp>
        <p:nvSpPr>
          <p:cNvPr id="36" name="TextBox 35"/>
          <p:cNvSpPr txBox="1"/>
          <p:nvPr/>
        </p:nvSpPr>
        <p:spPr>
          <a:xfrm>
            <a:off x="6565900" y="2504158"/>
            <a:ext cx="1104900" cy="369332"/>
          </a:xfrm>
          <a:prstGeom prst="rect">
            <a:avLst/>
          </a:prstGeom>
          <a:noFill/>
          <a:ln>
            <a:solidFill>
              <a:srgbClr val="FF6600"/>
            </a:solidFill>
          </a:ln>
        </p:spPr>
        <p:txBody>
          <a:bodyPr wrap="square" rtlCol="0">
            <a:spAutoFit/>
          </a:bodyPr>
          <a:lstStyle/>
          <a:p>
            <a:r>
              <a:rPr lang="en-US" dirty="0" err="1">
                <a:solidFill>
                  <a:srgbClr val="FF6600"/>
                </a:solidFill>
                <a:latin typeface="Gill Sans"/>
                <a:cs typeface="Gill Sans"/>
              </a:rPr>
              <a:t>pdf</a:t>
            </a:r>
            <a:r>
              <a:rPr lang="en-US" dirty="0">
                <a:solidFill>
                  <a:srgbClr val="FF6600"/>
                </a:solidFill>
                <a:latin typeface="Gill Sans"/>
                <a:cs typeface="Gill Sans"/>
              </a:rPr>
              <a:t> is </a:t>
            </a:r>
            <a:r>
              <a:rPr lang="en-US" i="1" dirty="0">
                <a:solidFill>
                  <a:srgbClr val="FF6600"/>
                </a:solidFill>
                <a:latin typeface="Gill Sans"/>
                <a:cs typeface="Gill Sans"/>
              </a:rPr>
              <a:t>f(</a:t>
            </a:r>
            <a:r>
              <a:rPr lang="en-US" i="1" dirty="0" smtClean="0">
                <a:solidFill>
                  <a:srgbClr val="FF6600"/>
                </a:solidFill>
                <a:latin typeface="Gill Sans"/>
                <a:cs typeface="Gill Sans"/>
              </a:rPr>
              <a:t>x</a:t>
            </a:r>
            <a:r>
              <a:rPr lang="en-US" i="1" baseline="-25000" dirty="0">
                <a:solidFill>
                  <a:srgbClr val="FF6600"/>
                </a:solidFill>
                <a:latin typeface="Gill Sans"/>
                <a:cs typeface="Gill Sans"/>
              </a:rPr>
              <a:t>i</a:t>
            </a:r>
            <a:r>
              <a:rPr lang="en-US" i="1" dirty="0" smtClean="0">
                <a:solidFill>
                  <a:srgbClr val="FF6600"/>
                </a:solidFill>
                <a:latin typeface="Gill Sans"/>
                <a:cs typeface="Gill Sans"/>
              </a:rPr>
              <a:t>)</a:t>
            </a:r>
            <a:endParaRPr lang="en-US" i="1" dirty="0">
              <a:solidFill>
                <a:srgbClr val="FF6600"/>
              </a:solidFill>
              <a:latin typeface="Gill Sans"/>
              <a:cs typeface="Gill Sans"/>
            </a:endParaRPr>
          </a:p>
        </p:txBody>
      </p:sp>
      <p:sp>
        <p:nvSpPr>
          <p:cNvPr id="37" name="TextBox 36"/>
          <p:cNvSpPr txBox="1"/>
          <p:nvPr/>
        </p:nvSpPr>
        <p:spPr>
          <a:xfrm>
            <a:off x="1778001" y="4028745"/>
            <a:ext cx="1198880" cy="369332"/>
          </a:xfrm>
          <a:prstGeom prst="rect">
            <a:avLst/>
          </a:prstGeom>
          <a:noFill/>
          <a:ln>
            <a:solidFill>
              <a:srgbClr val="FF6600"/>
            </a:solidFill>
          </a:ln>
        </p:spPr>
        <p:txBody>
          <a:bodyPr wrap="square" rtlCol="0">
            <a:spAutoFit/>
          </a:bodyPr>
          <a:lstStyle/>
          <a:p>
            <a:pPr algn="r"/>
            <a:r>
              <a:rPr lang="en-US" dirty="0" err="1">
                <a:solidFill>
                  <a:srgbClr val="FF6600"/>
                </a:solidFill>
                <a:latin typeface="Gill Sans"/>
                <a:cs typeface="Gill Sans"/>
              </a:rPr>
              <a:t>pdf</a:t>
            </a:r>
            <a:r>
              <a:rPr lang="en-US" dirty="0">
                <a:solidFill>
                  <a:srgbClr val="FF6600"/>
                </a:solidFill>
                <a:latin typeface="Gill Sans"/>
                <a:cs typeface="Gill Sans"/>
              </a:rPr>
              <a:t> is </a:t>
            </a:r>
            <a:r>
              <a:rPr lang="en-US" i="1" dirty="0">
                <a:solidFill>
                  <a:srgbClr val="FF6600"/>
                </a:solidFill>
                <a:latin typeface="Gill Sans"/>
                <a:cs typeface="Gill Sans"/>
              </a:rPr>
              <a:t>f(</a:t>
            </a:r>
            <a:r>
              <a:rPr lang="en-US" i="1" dirty="0" smtClean="0">
                <a:solidFill>
                  <a:srgbClr val="FF6600"/>
                </a:solidFill>
                <a:latin typeface="Gill Sans"/>
                <a:cs typeface="Gill Sans"/>
              </a:rPr>
              <a:t>x</a:t>
            </a:r>
            <a:r>
              <a:rPr lang="en-US" i="1" baseline="-25000" dirty="0">
                <a:solidFill>
                  <a:srgbClr val="FF6600"/>
                </a:solidFill>
                <a:latin typeface="Gill Sans"/>
                <a:cs typeface="Gill Sans"/>
              </a:rPr>
              <a:t>i</a:t>
            </a:r>
            <a:r>
              <a:rPr lang="en-US" i="1" dirty="0" smtClean="0">
                <a:solidFill>
                  <a:srgbClr val="FF6600"/>
                </a:solidFill>
                <a:latin typeface="Gill Sans"/>
                <a:cs typeface="Gill Sans"/>
              </a:rPr>
              <a:t>)</a:t>
            </a:r>
            <a:endParaRPr lang="en-US" i="1" dirty="0">
              <a:solidFill>
                <a:srgbClr val="FF6600"/>
              </a:solidFill>
              <a:latin typeface="Gill Sans"/>
              <a:cs typeface="Gill Sans"/>
            </a:endParaRPr>
          </a:p>
        </p:txBody>
      </p:sp>
      <p:cxnSp>
        <p:nvCxnSpPr>
          <p:cNvPr id="38" name="Straight Connector 37"/>
          <p:cNvCxnSpPr>
            <a:stCxn id="35" idx="1"/>
            <a:endCxn id="8" idx="3"/>
          </p:cNvCxnSpPr>
          <p:nvPr/>
        </p:nvCxnSpPr>
        <p:spPr>
          <a:xfrm flipH="1">
            <a:off x="4836161" y="1842226"/>
            <a:ext cx="1297939" cy="521763"/>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36" idx="1"/>
            <a:endCxn id="13" idx="3"/>
          </p:cNvCxnSpPr>
          <p:nvPr/>
        </p:nvCxnSpPr>
        <p:spPr>
          <a:xfrm flipH="1">
            <a:off x="5788661" y="2688824"/>
            <a:ext cx="777239" cy="3418"/>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37" idx="3"/>
            <a:endCxn id="15" idx="1"/>
          </p:cNvCxnSpPr>
          <p:nvPr/>
        </p:nvCxnSpPr>
        <p:spPr>
          <a:xfrm flipV="1">
            <a:off x="2976881" y="3230721"/>
            <a:ext cx="487680" cy="982690"/>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6165850" y="4576807"/>
            <a:ext cx="1104900" cy="369332"/>
          </a:xfrm>
          <a:prstGeom prst="rect">
            <a:avLst/>
          </a:prstGeom>
          <a:noFill/>
          <a:ln>
            <a:solidFill>
              <a:srgbClr val="FF6600"/>
            </a:solidFill>
          </a:ln>
        </p:spPr>
        <p:txBody>
          <a:bodyPr wrap="square" rtlCol="0">
            <a:spAutoFit/>
          </a:bodyPr>
          <a:lstStyle/>
          <a:p>
            <a:r>
              <a:rPr lang="en-US" dirty="0" err="1">
                <a:solidFill>
                  <a:srgbClr val="FF6600"/>
                </a:solidFill>
                <a:latin typeface="Gill Sans"/>
                <a:cs typeface="Gill Sans"/>
              </a:rPr>
              <a:t>pdf</a:t>
            </a:r>
            <a:r>
              <a:rPr lang="en-US" dirty="0">
                <a:solidFill>
                  <a:srgbClr val="FF6600"/>
                </a:solidFill>
                <a:latin typeface="Gill Sans"/>
                <a:cs typeface="Gill Sans"/>
              </a:rPr>
              <a:t> is </a:t>
            </a:r>
            <a:r>
              <a:rPr lang="en-US" i="1" dirty="0">
                <a:solidFill>
                  <a:srgbClr val="FF6600"/>
                </a:solidFill>
                <a:latin typeface="Gill Sans"/>
                <a:cs typeface="Gill Sans"/>
              </a:rPr>
              <a:t>f(</a:t>
            </a:r>
            <a:r>
              <a:rPr lang="en-US" i="1" dirty="0" smtClean="0">
                <a:solidFill>
                  <a:srgbClr val="FF6600"/>
                </a:solidFill>
                <a:latin typeface="Gill Sans"/>
                <a:cs typeface="Gill Sans"/>
              </a:rPr>
              <a:t>x</a:t>
            </a:r>
            <a:r>
              <a:rPr lang="en-US" i="1" baseline="-25000" dirty="0">
                <a:solidFill>
                  <a:srgbClr val="FF6600"/>
                </a:solidFill>
                <a:latin typeface="Gill Sans"/>
                <a:cs typeface="Gill Sans"/>
              </a:rPr>
              <a:t>i</a:t>
            </a:r>
            <a:r>
              <a:rPr lang="en-US" i="1" dirty="0" smtClean="0">
                <a:solidFill>
                  <a:srgbClr val="FF6600"/>
                </a:solidFill>
                <a:latin typeface="Gill Sans"/>
                <a:cs typeface="Gill Sans"/>
              </a:rPr>
              <a:t>)</a:t>
            </a:r>
            <a:endParaRPr lang="en-US" i="1" dirty="0">
              <a:solidFill>
                <a:srgbClr val="FF6600"/>
              </a:solidFill>
              <a:latin typeface="Gill Sans"/>
              <a:cs typeface="Gill Sans"/>
            </a:endParaRPr>
          </a:p>
        </p:txBody>
      </p:sp>
      <p:cxnSp>
        <p:nvCxnSpPr>
          <p:cNvPr id="47" name="Straight Connector 46"/>
          <p:cNvCxnSpPr>
            <a:stCxn id="46" idx="1"/>
            <a:endCxn id="30" idx="3"/>
          </p:cNvCxnSpPr>
          <p:nvPr/>
        </p:nvCxnSpPr>
        <p:spPr>
          <a:xfrm flipH="1">
            <a:off x="5572762" y="4761473"/>
            <a:ext cx="593088" cy="4609"/>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sp>
        <p:nvSpPr>
          <p:cNvPr id="40" name="Oval Callout 39"/>
          <p:cNvSpPr/>
          <p:nvPr/>
        </p:nvSpPr>
        <p:spPr>
          <a:xfrm>
            <a:off x="2082800" y="5422900"/>
            <a:ext cx="4838700" cy="1206500"/>
          </a:xfrm>
          <a:prstGeom prst="wedgeEllipseCallout">
            <a:avLst>
              <a:gd name="adj1" fmla="val 59828"/>
              <a:gd name="adj2" fmla="val 8792"/>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dirty="0" smtClean="0">
                <a:solidFill>
                  <a:schemeClr val="tx1"/>
                </a:solidFill>
                <a:latin typeface="Gill Sans"/>
                <a:cs typeface="Gill Sans"/>
              </a:rPr>
              <a:t>And because each observation </a:t>
            </a:r>
            <a:r>
              <a:rPr lang="en-US" sz="2000" i="1" dirty="0" smtClean="0">
                <a:solidFill>
                  <a:schemeClr val="tx1"/>
                </a:solidFill>
                <a:latin typeface="Gill Sans"/>
                <a:cs typeface="Gill Sans"/>
              </a:rPr>
              <a:t>X</a:t>
            </a:r>
            <a:r>
              <a:rPr lang="en-US" sz="2000" i="1" baseline="-25000" dirty="0">
                <a:solidFill>
                  <a:schemeClr val="tx1"/>
                </a:solidFill>
                <a:latin typeface="Gill Sans"/>
                <a:cs typeface="Gill Sans"/>
              </a:rPr>
              <a:t>i</a:t>
            </a:r>
            <a:r>
              <a:rPr lang="en-US" sz="2000" baseline="-25000" dirty="0" smtClean="0">
                <a:solidFill>
                  <a:schemeClr val="tx1"/>
                </a:solidFill>
                <a:latin typeface="Gill Sans"/>
                <a:cs typeface="Gill Sans"/>
              </a:rPr>
              <a:t> </a:t>
            </a:r>
            <a:r>
              <a:rPr lang="en-US" sz="2000" dirty="0" smtClean="0">
                <a:solidFill>
                  <a:schemeClr val="tx1"/>
                </a:solidFill>
                <a:latin typeface="Gill Sans"/>
                <a:cs typeface="Gill Sans"/>
              </a:rPr>
              <a:t>is </a:t>
            </a:r>
            <a:r>
              <a:rPr lang="en-US" sz="2000" b="1" dirty="0" smtClean="0">
                <a:solidFill>
                  <a:schemeClr val="tx1"/>
                </a:solidFill>
                <a:latin typeface="Lobster Two"/>
                <a:cs typeface="Lobster Two"/>
              </a:rPr>
              <a:t>identically distributed</a:t>
            </a:r>
            <a:r>
              <a:rPr lang="en-US" sz="2000" dirty="0" smtClean="0">
                <a:solidFill>
                  <a:schemeClr val="tx1"/>
                </a:solidFill>
                <a:latin typeface="Gill Sans"/>
                <a:cs typeface="Gill Sans"/>
              </a:rPr>
              <a:t>, </a:t>
            </a:r>
          </a:p>
          <a:p>
            <a:pPr algn="ctr"/>
            <a:r>
              <a:rPr lang="en-US" sz="2000" i="1" dirty="0" smtClean="0">
                <a:solidFill>
                  <a:schemeClr val="tx1"/>
                </a:solidFill>
                <a:latin typeface="Gill Sans"/>
                <a:cs typeface="Gill Sans"/>
              </a:rPr>
              <a:t>f(x</a:t>
            </a:r>
            <a:r>
              <a:rPr lang="en-US" sz="2000" i="1" baseline="-25000" dirty="0" smtClean="0">
                <a:solidFill>
                  <a:schemeClr val="tx1"/>
                </a:solidFill>
                <a:latin typeface="Gill Sans"/>
                <a:cs typeface="Gill Sans"/>
              </a:rPr>
              <a:t>1</a:t>
            </a:r>
            <a:r>
              <a:rPr lang="en-US" sz="2000" i="1" dirty="0" smtClean="0">
                <a:solidFill>
                  <a:schemeClr val="tx1"/>
                </a:solidFill>
                <a:latin typeface="Gill Sans"/>
                <a:cs typeface="Gill Sans"/>
              </a:rPr>
              <a:t>) = f(x</a:t>
            </a:r>
            <a:r>
              <a:rPr lang="en-US" sz="2000" i="1" baseline="-25000" dirty="0" smtClean="0">
                <a:solidFill>
                  <a:schemeClr val="tx1"/>
                </a:solidFill>
                <a:latin typeface="Gill Sans"/>
                <a:cs typeface="Gill Sans"/>
              </a:rPr>
              <a:t>2</a:t>
            </a:r>
            <a:r>
              <a:rPr lang="en-US" sz="2000" i="1" dirty="0" smtClean="0">
                <a:solidFill>
                  <a:schemeClr val="tx1"/>
                </a:solidFill>
                <a:latin typeface="Gill Sans"/>
                <a:cs typeface="Gill Sans"/>
              </a:rPr>
              <a:t>) = … = f(</a:t>
            </a:r>
            <a:r>
              <a:rPr lang="en-US" sz="2000" i="1" dirty="0" err="1" smtClean="0">
                <a:solidFill>
                  <a:schemeClr val="tx1"/>
                </a:solidFill>
                <a:latin typeface="Gill Sans"/>
                <a:cs typeface="Gill Sans"/>
              </a:rPr>
              <a:t>x</a:t>
            </a:r>
            <a:r>
              <a:rPr lang="en-US" sz="2000" i="1" baseline="-25000" dirty="0" err="1" smtClean="0">
                <a:solidFill>
                  <a:schemeClr val="tx1"/>
                </a:solidFill>
                <a:latin typeface="Gill Sans"/>
                <a:cs typeface="Gill Sans"/>
              </a:rPr>
              <a:t>n</a:t>
            </a:r>
            <a:r>
              <a:rPr lang="en-US" sz="2000" i="1" dirty="0" smtClean="0">
                <a:solidFill>
                  <a:schemeClr val="tx1"/>
                </a:solidFill>
                <a:latin typeface="Gill Sans"/>
                <a:cs typeface="Gill Sans"/>
              </a:rPr>
              <a:t>) = f(x</a:t>
            </a:r>
            <a:r>
              <a:rPr lang="en-US" sz="2000" i="1" baseline="-25000" dirty="0" smtClean="0">
                <a:solidFill>
                  <a:schemeClr val="tx1"/>
                </a:solidFill>
                <a:latin typeface="Gill Sans"/>
                <a:cs typeface="Gill Sans"/>
              </a:rPr>
              <a:t>i</a:t>
            </a:r>
            <a:r>
              <a:rPr lang="en-US" sz="2000" i="1" dirty="0" smtClean="0">
                <a:solidFill>
                  <a:schemeClr val="tx1"/>
                </a:solidFill>
                <a:latin typeface="Gill Sans"/>
                <a:cs typeface="Gill Sans"/>
              </a:rPr>
              <a:t>)</a:t>
            </a:r>
            <a:endParaRPr lang="en-US" sz="2000" i="1" dirty="0">
              <a:solidFill>
                <a:schemeClr val="tx1"/>
              </a:solidFill>
              <a:latin typeface="Gill Sans"/>
              <a:cs typeface="Gill Sans"/>
            </a:endParaRPr>
          </a:p>
        </p:txBody>
      </p:sp>
      <p:grpSp>
        <p:nvGrpSpPr>
          <p:cNvPr id="42" name="Group 41"/>
          <p:cNvGrpSpPr/>
          <p:nvPr/>
        </p:nvGrpSpPr>
        <p:grpSpPr>
          <a:xfrm>
            <a:off x="184408" y="1614596"/>
            <a:ext cx="2119372" cy="2372442"/>
            <a:chOff x="184408" y="1614596"/>
            <a:chExt cx="2119372" cy="2372442"/>
          </a:xfrm>
        </p:grpSpPr>
        <p:sp>
          <p:nvSpPr>
            <p:cNvPr id="43" name="TextBox 42"/>
            <p:cNvSpPr txBox="1"/>
            <p:nvPr/>
          </p:nvSpPr>
          <p:spPr>
            <a:xfrm>
              <a:off x="184408" y="3617706"/>
              <a:ext cx="2119372" cy="369332"/>
            </a:xfrm>
            <a:prstGeom prst="rect">
              <a:avLst/>
            </a:prstGeom>
            <a:noFill/>
          </p:spPr>
          <p:txBody>
            <a:bodyPr wrap="square" rtlCol="0">
              <a:spAutoFit/>
            </a:bodyPr>
            <a:lstStyle/>
            <a:p>
              <a:pPr algn="ctr"/>
              <a:r>
                <a:rPr lang="en-US" dirty="0" smtClean="0">
                  <a:latin typeface="Gill Sans"/>
                  <a:cs typeface="Gill Sans"/>
                </a:rPr>
                <a:t>Population</a:t>
              </a:r>
              <a:endParaRPr lang="en-US" dirty="0">
                <a:latin typeface="Gill Sans"/>
                <a:cs typeface="Gill Sans"/>
              </a:endParaRPr>
            </a:p>
          </p:txBody>
        </p:sp>
        <p:pic>
          <p:nvPicPr>
            <p:cNvPr id="44" name="Picture 43" descr="twitterflock.png"/>
            <p:cNvPicPr>
              <a:picLocks noChangeAspect="1"/>
            </p:cNvPicPr>
            <p:nvPr/>
          </p:nvPicPr>
          <p:blipFill rotWithShape="1">
            <a:blip r:embed="rId4" cstate="email">
              <a:extLst>
                <a:ext uri="{28A0092B-C50C-407E-A947-70E740481C1C}">
                  <a14:useLocalDpi xmlns:a14="http://schemas.microsoft.com/office/drawing/2010/main" val="0"/>
                </a:ext>
              </a:extLst>
            </a:blip>
            <a:srcRect l="10023" t="3460"/>
            <a:stretch/>
          </p:blipFill>
          <p:spPr>
            <a:xfrm>
              <a:off x="184408" y="1614596"/>
              <a:ext cx="2119372" cy="1908377"/>
            </a:xfrm>
            <a:prstGeom prst="ellipse">
              <a:avLst/>
            </a:prstGeom>
            <a:ln w="50800">
              <a:solidFill>
                <a:srgbClr val="6699CC"/>
              </a:solidFill>
            </a:ln>
          </p:spPr>
        </p:pic>
      </p:grpSp>
    </p:spTree>
    <p:extLst>
      <p:ext uri="{BB962C8B-B14F-4D97-AF65-F5344CB8AC3E}">
        <p14:creationId xmlns:p14="http://schemas.microsoft.com/office/powerpoint/2010/main" val="29404786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Random variable, </a:t>
            </a:r>
            <a:r>
              <a:rPr lang="en-US" i="1" dirty="0"/>
              <a:t>X</a:t>
            </a:r>
            <a:r>
              <a:rPr lang="en-US" dirty="0"/>
              <a:t> = # of tweets per day</a:t>
            </a:r>
          </a:p>
        </p:txBody>
      </p:sp>
      <p:sp>
        <p:nvSpPr>
          <p:cNvPr id="3" name="Content Placeholder 2"/>
          <p:cNvSpPr>
            <a:spLocks noGrp="1"/>
          </p:cNvSpPr>
          <p:nvPr>
            <p:ph idx="1"/>
          </p:nvPr>
        </p:nvSpPr>
        <p:spPr/>
        <p:txBody>
          <a:bodyPr/>
          <a:lstStyle/>
          <a:p>
            <a:pPr marL="0" indent="0">
              <a:buNone/>
            </a:pPr>
            <a:endParaRPr lang="en-US" i="1" dirty="0" smtClean="0"/>
          </a:p>
          <a:p>
            <a:pPr marL="0" indent="0">
              <a:buNone/>
            </a:pPr>
            <a:r>
              <a:rPr lang="en-US" i="1" dirty="0" smtClean="0"/>
              <a:t>f</a:t>
            </a:r>
            <a:r>
              <a:rPr lang="en-US" i="1" dirty="0"/>
              <a:t>(x</a:t>
            </a:r>
            <a:r>
              <a:rPr lang="en-US" i="1" baseline="-25000" dirty="0"/>
              <a:t>1</a:t>
            </a:r>
            <a:r>
              <a:rPr lang="en-US" i="1" dirty="0"/>
              <a:t>, …, </a:t>
            </a:r>
            <a:r>
              <a:rPr lang="en-US" i="1" dirty="0" err="1"/>
              <a:t>x</a:t>
            </a:r>
            <a:r>
              <a:rPr lang="en-US" i="1" baseline="-25000" dirty="0" err="1"/>
              <a:t>n</a:t>
            </a:r>
            <a:r>
              <a:rPr lang="en-US" i="1" dirty="0"/>
              <a:t>) = f(</a:t>
            </a:r>
            <a:r>
              <a:rPr lang="en-US" i="1" dirty="0" smtClean="0"/>
              <a:t>x</a:t>
            </a:r>
            <a:r>
              <a:rPr lang="en-US" i="1" baseline="-25000" dirty="0" smtClean="0"/>
              <a:t>1</a:t>
            </a:r>
            <a:r>
              <a:rPr lang="en-US" i="1" dirty="0" smtClean="0"/>
              <a:t>) × f</a:t>
            </a:r>
            <a:r>
              <a:rPr lang="en-US" i="1" dirty="0"/>
              <a:t>(x</a:t>
            </a:r>
            <a:r>
              <a:rPr lang="en-US" i="1" baseline="-25000" dirty="0"/>
              <a:t>2</a:t>
            </a:r>
            <a:r>
              <a:rPr lang="en-US" i="1" dirty="0" smtClean="0"/>
              <a:t>)</a:t>
            </a:r>
            <a:r>
              <a:rPr lang="en-US" i="1" dirty="0"/>
              <a:t> </a:t>
            </a:r>
            <a:r>
              <a:rPr lang="en-US" i="1" dirty="0" smtClean="0"/>
              <a:t>× … × f</a:t>
            </a:r>
            <a:r>
              <a:rPr lang="en-US" i="1" dirty="0"/>
              <a:t>(</a:t>
            </a:r>
            <a:r>
              <a:rPr lang="en-US" i="1" dirty="0" err="1" smtClean="0"/>
              <a:t>x</a:t>
            </a:r>
            <a:r>
              <a:rPr lang="en-US" i="1" baseline="-25000" dirty="0" err="1" smtClean="0"/>
              <a:t>n</a:t>
            </a:r>
            <a:r>
              <a:rPr lang="en-US" i="1" dirty="0" smtClean="0"/>
              <a:t>)  =</a:t>
            </a:r>
          </a:p>
          <a:p>
            <a:pPr marL="0" indent="0">
              <a:buNone/>
            </a:pPr>
            <a:endParaRPr lang="en-US" i="1" dirty="0"/>
          </a:p>
          <a:p>
            <a:pPr marL="0" indent="0">
              <a:buNone/>
            </a:pPr>
            <a:endParaRPr lang="en-US" dirty="0"/>
          </a:p>
          <a:p>
            <a:pPr marL="0" indent="0">
              <a:buNone/>
            </a:pPr>
            <a:r>
              <a:rPr lang="en-US" dirty="0"/>
              <a:t>Since </a:t>
            </a:r>
            <a:r>
              <a:rPr lang="en-US" i="1" dirty="0"/>
              <a:t>X</a:t>
            </a:r>
            <a:r>
              <a:rPr lang="en-US" i="1" baseline="-25000" dirty="0"/>
              <a:t>1</a:t>
            </a:r>
            <a:r>
              <a:rPr lang="en-US" i="1" dirty="0"/>
              <a:t>, X</a:t>
            </a:r>
            <a:r>
              <a:rPr lang="en-US" i="1" baseline="-25000" dirty="0"/>
              <a:t>2</a:t>
            </a:r>
            <a:r>
              <a:rPr lang="en-US" i="1" dirty="0"/>
              <a:t>, …</a:t>
            </a:r>
            <a:r>
              <a:rPr lang="en-US" i="1" dirty="0" err="1"/>
              <a:t>X</a:t>
            </a:r>
            <a:r>
              <a:rPr lang="en-US" i="1" baseline="-25000" dirty="0" err="1"/>
              <a:t>n</a:t>
            </a:r>
            <a:r>
              <a:rPr lang="en-US" baseline="-25000" dirty="0"/>
              <a:t> </a:t>
            </a:r>
            <a:r>
              <a:rPr lang="en-US" dirty="0"/>
              <a:t>are </a:t>
            </a:r>
            <a:r>
              <a:rPr lang="en-US" b="1" dirty="0" smtClean="0">
                <a:solidFill>
                  <a:srgbClr val="000000"/>
                </a:solidFill>
                <a:latin typeface="Lobster Two"/>
                <a:cs typeface="Lobster Two"/>
              </a:rPr>
              <a:t>mutually independent, </a:t>
            </a:r>
            <a:r>
              <a:rPr lang="en-US" dirty="0" smtClean="0"/>
              <a:t>the probabilities P(</a:t>
            </a:r>
            <a:r>
              <a:rPr lang="en-US" i="1" dirty="0" smtClean="0"/>
              <a:t>X</a:t>
            </a:r>
            <a:r>
              <a:rPr lang="en-US" i="1" baseline="-25000" dirty="0" smtClean="0"/>
              <a:t>1</a:t>
            </a:r>
            <a:r>
              <a:rPr lang="en-US" i="1" dirty="0" smtClean="0"/>
              <a:t>), P(X</a:t>
            </a:r>
            <a:r>
              <a:rPr lang="en-US" i="1" baseline="-25000" dirty="0" smtClean="0"/>
              <a:t>2</a:t>
            </a:r>
            <a:r>
              <a:rPr lang="en-US" i="1" dirty="0" smtClean="0"/>
              <a:t>), …P(</a:t>
            </a:r>
            <a:r>
              <a:rPr lang="en-US" i="1" dirty="0" err="1" smtClean="0"/>
              <a:t>X</a:t>
            </a:r>
            <a:r>
              <a:rPr lang="en-US" i="1" baseline="-25000" dirty="0" err="1" smtClean="0"/>
              <a:t>n</a:t>
            </a:r>
            <a:r>
              <a:rPr lang="en-US" i="1" dirty="0" smtClean="0"/>
              <a:t>)</a:t>
            </a:r>
            <a:r>
              <a:rPr lang="en-US" baseline="-25000" dirty="0" smtClean="0"/>
              <a:t> </a:t>
            </a:r>
            <a:r>
              <a:rPr lang="en-US" dirty="0" smtClean="0"/>
              <a:t>can simply be multiplied to get the joint </a:t>
            </a:r>
            <a:r>
              <a:rPr lang="en-US" dirty="0" err="1" smtClean="0"/>
              <a:t>pdf</a:t>
            </a:r>
            <a:r>
              <a:rPr lang="en-US" dirty="0" smtClean="0"/>
              <a:t> of the sequence of observations of the </a:t>
            </a:r>
            <a:r>
              <a:rPr lang="en-US" dirty="0" err="1" smtClean="0"/>
              <a:t>rv</a:t>
            </a:r>
            <a:r>
              <a:rPr lang="en-US" dirty="0" smtClean="0"/>
              <a:t> of interest</a:t>
            </a:r>
          </a:p>
          <a:p>
            <a:pPr marL="0" indent="0">
              <a:buNone/>
            </a:pPr>
            <a:endParaRPr lang="en-US" dirty="0"/>
          </a:p>
          <a:p>
            <a:pPr marL="0" indent="0">
              <a:buNone/>
            </a:pPr>
            <a:r>
              <a:rPr lang="en-US" dirty="0"/>
              <a:t>Since </a:t>
            </a:r>
            <a:r>
              <a:rPr lang="en-US" i="1" dirty="0"/>
              <a:t>X</a:t>
            </a:r>
            <a:r>
              <a:rPr lang="en-US" i="1" baseline="-25000" dirty="0"/>
              <a:t>1</a:t>
            </a:r>
            <a:r>
              <a:rPr lang="en-US" i="1" dirty="0"/>
              <a:t>, X</a:t>
            </a:r>
            <a:r>
              <a:rPr lang="en-US" i="1" baseline="-25000" dirty="0"/>
              <a:t>2</a:t>
            </a:r>
            <a:r>
              <a:rPr lang="en-US" i="1" dirty="0"/>
              <a:t>, …</a:t>
            </a:r>
            <a:r>
              <a:rPr lang="en-US" i="1" dirty="0" err="1"/>
              <a:t>X</a:t>
            </a:r>
            <a:r>
              <a:rPr lang="en-US" i="1" baseline="-25000" dirty="0" err="1"/>
              <a:t>n</a:t>
            </a:r>
            <a:r>
              <a:rPr lang="en-US" baseline="-25000" dirty="0"/>
              <a:t> </a:t>
            </a:r>
            <a:r>
              <a:rPr lang="en-US" dirty="0"/>
              <a:t>are </a:t>
            </a:r>
            <a:r>
              <a:rPr lang="en-US" b="1" dirty="0">
                <a:solidFill>
                  <a:srgbClr val="000000"/>
                </a:solidFill>
                <a:latin typeface="Lobster Two"/>
                <a:cs typeface="Lobster Two"/>
              </a:rPr>
              <a:t>identically distributed</a:t>
            </a:r>
            <a:r>
              <a:rPr lang="en-US" dirty="0"/>
              <a:t>, all marginal densities </a:t>
            </a:r>
            <a:r>
              <a:rPr lang="en-US" i="1" dirty="0"/>
              <a:t>f(x</a:t>
            </a:r>
            <a:r>
              <a:rPr lang="en-US" i="1" baseline="-25000" dirty="0"/>
              <a:t>i</a:t>
            </a:r>
            <a:r>
              <a:rPr lang="en-US" i="1" dirty="0"/>
              <a:t>) </a:t>
            </a:r>
            <a:r>
              <a:rPr lang="en-US" dirty="0"/>
              <a:t>are the exact same function</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7556500" y="5422900"/>
            <a:ext cx="1604527" cy="1604527"/>
          </a:xfrm>
          <a:prstGeom prst="rect">
            <a:avLst/>
          </a:prstGeom>
        </p:spPr>
      </p:pic>
      <p:pic>
        <p:nvPicPr>
          <p:cNvPr id="6" name="Picture 5"/>
          <p:cNvPicPr>
            <a:picLocks noChangeAspect="1"/>
          </p:cNvPicPr>
          <p:nvPr/>
        </p:nvPicPr>
        <p:blipFill>
          <a:blip r:embed="rId3"/>
          <a:stretch>
            <a:fillRect/>
          </a:stretch>
        </p:blipFill>
        <p:spPr>
          <a:xfrm>
            <a:off x="5588000" y="1752600"/>
            <a:ext cx="1284111" cy="977900"/>
          </a:xfrm>
          <a:prstGeom prst="rect">
            <a:avLst/>
          </a:prstGeom>
        </p:spPr>
      </p:pic>
    </p:spTree>
    <p:extLst>
      <p:ext uri="{BB962C8B-B14F-4D97-AF65-F5344CB8AC3E}">
        <p14:creationId xmlns:p14="http://schemas.microsoft.com/office/powerpoint/2010/main" val="11239856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Summarizing observed values of an </a:t>
            </a:r>
            <a:r>
              <a:rPr lang="en-US" dirty="0" err="1" smtClean="0"/>
              <a:t>rv</a:t>
            </a:r>
            <a:endParaRPr lang="en-US" dirty="0"/>
          </a:p>
        </p:txBody>
      </p:sp>
      <p:sp>
        <p:nvSpPr>
          <p:cNvPr id="27" name="TextBox 26"/>
          <p:cNvSpPr txBox="1"/>
          <p:nvPr/>
        </p:nvSpPr>
        <p:spPr>
          <a:xfrm>
            <a:off x="3053080" y="1304514"/>
            <a:ext cx="3383279" cy="369332"/>
          </a:xfrm>
          <a:prstGeom prst="rect">
            <a:avLst/>
          </a:prstGeom>
          <a:noFill/>
        </p:spPr>
        <p:txBody>
          <a:bodyPr wrap="square" rtlCol="0">
            <a:spAutoFit/>
          </a:bodyPr>
          <a:lstStyle/>
          <a:p>
            <a:pPr algn="ctr"/>
            <a:r>
              <a:rPr lang="en-US" dirty="0" smtClean="0">
                <a:latin typeface="Gill Sans"/>
                <a:cs typeface="Gill Sans"/>
              </a:rPr>
              <a:t>Random sample of size </a:t>
            </a:r>
            <a:r>
              <a:rPr lang="en-US" i="1" dirty="0" smtClean="0">
                <a:latin typeface="Gill Sans"/>
                <a:cs typeface="Gill Sans"/>
              </a:rPr>
              <a:t>n, n </a:t>
            </a:r>
            <a:r>
              <a:rPr lang="en-US" dirty="0" smtClean="0">
                <a:latin typeface="Gill Sans"/>
                <a:cs typeface="Gill Sans"/>
              </a:rPr>
              <a:t>&gt; 1</a:t>
            </a:r>
            <a:endParaRPr lang="en-US" dirty="0">
              <a:latin typeface="Gill Sans"/>
              <a:cs typeface="Gill Sans"/>
            </a:endParaRPr>
          </a:p>
        </p:txBody>
      </p:sp>
      <p:grpSp>
        <p:nvGrpSpPr>
          <p:cNvPr id="6" name="Group 5"/>
          <p:cNvGrpSpPr/>
          <p:nvPr/>
        </p:nvGrpSpPr>
        <p:grpSpPr>
          <a:xfrm>
            <a:off x="3053080" y="1676098"/>
            <a:ext cx="3383280" cy="3599180"/>
            <a:chOff x="5341620" y="2307074"/>
            <a:chExt cx="3383280" cy="3599180"/>
          </a:xfrm>
        </p:grpSpPr>
        <p:grpSp>
          <p:nvGrpSpPr>
            <p:cNvPr id="28" name="Group 27"/>
            <p:cNvGrpSpPr/>
            <p:nvPr/>
          </p:nvGrpSpPr>
          <p:grpSpPr>
            <a:xfrm>
              <a:off x="5341620" y="2307074"/>
              <a:ext cx="3383280" cy="3599180"/>
              <a:chOff x="5341620" y="1912620"/>
              <a:chExt cx="3383280" cy="3599180"/>
            </a:xfrm>
          </p:grpSpPr>
          <p:grpSp>
            <p:nvGrpSpPr>
              <p:cNvPr id="10" name="Group 9"/>
              <p:cNvGrpSpPr/>
              <p:nvPr/>
            </p:nvGrpSpPr>
            <p:grpSpPr>
              <a:xfrm>
                <a:off x="6273801" y="2254622"/>
                <a:ext cx="850900" cy="691777"/>
                <a:chOff x="6273801" y="2254622"/>
                <a:chExt cx="850900" cy="691777"/>
              </a:xfrm>
            </p:grpSpPr>
            <p:pic>
              <p:nvPicPr>
                <p:cNvPr id="8" name="Picture 7"/>
                <p:cNvPicPr>
                  <a:picLocks noChangeAspect="1"/>
                </p:cNvPicPr>
                <p:nvPr/>
              </p:nvPicPr>
              <p:blipFill>
                <a:blip r:embed="rId2"/>
                <a:stretch>
                  <a:fillRect/>
                </a:stretch>
              </p:blipFill>
              <p:spPr>
                <a:xfrm>
                  <a:off x="6273801" y="2254622"/>
                  <a:ext cx="850900" cy="691777"/>
                </a:xfrm>
                <a:prstGeom prst="rect">
                  <a:avLst/>
                </a:prstGeom>
              </p:spPr>
            </p:pic>
            <p:sp>
              <p:nvSpPr>
                <p:cNvPr id="9" name="TextBox 8"/>
                <p:cNvSpPr txBox="1"/>
                <p:nvPr/>
              </p:nvSpPr>
              <p:spPr>
                <a:xfrm>
                  <a:off x="6311900" y="240613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1</a:t>
                  </a:r>
                  <a:endParaRPr lang="en-US" i="1" dirty="0">
                    <a:solidFill>
                      <a:schemeClr val="bg1"/>
                    </a:solidFill>
                    <a:latin typeface="Gill Sans"/>
                    <a:cs typeface="Gill Sans"/>
                  </a:endParaRPr>
                </a:p>
              </p:txBody>
            </p:sp>
          </p:grpSp>
          <p:grpSp>
            <p:nvGrpSpPr>
              <p:cNvPr id="11" name="Group 10"/>
              <p:cNvGrpSpPr/>
              <p:nvPr/>
            </p:nvGrpSpPr>
            <p:grpSpPr>
              <a:xfrm>
                <a:off x="7277101" y="2580344"/>
                <a:ext cx="850900" cy="691777"/>
                <a:chOff x="6070601" y="2059500"/>
                <a:chExt cx="850900" cy="691777"/>
              </a:xfrm>
            </p:grpSpPr>
            <p:pic>
              <p:nvPicPr>
                <p:cNvPr id="12" name="Picture 11"/>
                <p:cNvPicPr>
                  <a:picLocks noChangeAspect="1"/>
                </p:cNvPicPr>
                <p:nvPr/>
              </p:nvPicPr>
              <p:blipFill>
                <a:blip r:embed="rId2"/>
                <a:stretch>
                  <a:fillRect/>
                </a:stretch>
              </p:blipFill>
              <p:spPr>
                <a:xfrm>
                  <a:off x="6070601" y="2059500"/>
                  <a:ext cx="850900" cy="691777"/>
                </a:xfrm>
                <a:prstGeom prst="rect">
                  <a:avLst/>
                </a:prstGeom>
              </p:spPr>
            </p:pic>
            <p:sp>
              <p:nvSpPr>
                <p:cNvPr id="13" name="TextBox 12"/>
                <p:cNvSpPr txBox="1"/>
                <p:nvPr/>
              </p:nvSpPr>
              <p:spPr>
                <a:xfrm>
                  <a:off x="6096000" y="222325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2</a:t>
                  </a:r>
                  <a:endParaRPr lang="en-US" i="1" dirty="0">
                    <a:solidFill>
                      <a:schemeClr val="bg1"/>
                    </a:solidFill>
                    <a:latin typeface="Gill Sans"/>
                    <a:cs typeface="Gill Sans"/>
                  </a:endParaRPr>
                </a:p>
              </p:txBody>
            </p:sp>
          </p:grpSp>
          <p:grpSp>
            <p:nvGrpSpPr>
              <p:cNvPr id="14" name="Group 13"/>
              <p:cNvGrpSpPr/>
              <p:nvPr/>
            </p:nvGrpSpPr>
            <p:grpSpPr>
              <a:xfrm>
                <a:off x="5753101" y="3121354"/>
                <a:ext cx="850900" cy="691777"/>
                <a:chOff x="5600701" y="2103855"/>
                <a:chExt cx="850900" cy="691777"/>
              </a:xfrm>
            </p:grpSpPr>
            <p:pic>
              <p:nvPicPr>
                <p:cNvPr id="15" name="Picture 14"/>
                <p:cNvPicPr>
                  <a:picLocks noChangeAspect="1"/>
                </p:cNvPicPr>
                <p:nvPr/>
              </p:nvPicPr>
              <p:blipFill>
                <a:blip r:embed="rId2"/>
                <a:stretch>
                  <a:fillRect/>
                </a:stretch>
              </p:blipFill>
              <p:spPr>
                <a:xfrm>
                  <a:off x="5600701" y="2103855"/>
                  <a:ext cx="850900" cy="691777"/>
                </a:xfrm>
                <a:prstGeom prst="rect">
                  <a:avLst/>
                </a:prstGeom>
              </p:spPr>
            </p:pic>
            <p:sp>
              <p:nvSpPr>
                <p:cNvPr id="16" name="TextBox 15"/>
                <p:cNvSpPr txBox="1"/>
                <p:nvPr/>
              </p:nvSpPr>
              <p:spPr>
                <a:xfrm>
                  <a:off x="5638800" y="2255367"/>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3</a:t>
                  </a:r>
                  <a:endParaRPr lang="en-US" i="1" dirty="0">
                    <a:solidFill>
                      <a:schemeClr val="bg1"/>
                    </a:solidFill>
                    <a:latin typeface="Gill Sans"/>
                    <a:cs typeface="Gill Sans"/>
                  </a:endParaRPr>
                </a:p>
              </p:txBody>
            </p:sp>
          </p:grpSp>
          <p:grpSp>
            <p:nvGrpSpPr>
              <p:cNvPr id="17" name="Group 16"/>
              <p:cNvGrpSpPr/>
              <p:nvPr/>
            </p:nvGrpSpPr>
            <p:grpSpPr>
              <a:xfrm>
                <a:off x="6699251" y="3607983"/>
                <a:ext cx="850900" cy="691777"/>
                <a:chOff x="5848351" y="2049474"/>
                <a:chExt cx="850900" cy="691777"/>
              </a:xfrm>
            </p:grpSpPr>
            <p:pic>
              <p:nvPicPr>
                <p:cNvPr id="18" name="Picture 17"/>
                <p:cNvPicPr>
                  <a:picLocks noChangeAspect="1"/>
                </p:cNvPicPr>
                <p:nvPr/>
              </p:nvPicPr>
              <p:blipFill>
                <a:blip r:embed="rId2"/>
                <a:stretch>
                  <a:fillRect/>
                </a:stretch>
              </p:blipFill>
              <p:spPr>
                <a:xfrm>
                  <a:off x="5848351" y="2049474"/>
                  <a:ext cx="850900" cy="691777"/>
                </a:xfrm>
                <a:prstGeom prst="rect">
                  <a:avLst/>
                </a:prstGeom>
              </p:spPr>
            </p:pic>
            <p:sp>
              <p:nvSpPr>
                <p:cNvPr id="19" name="TextBox 18"/>
                <p:cNvSpPr txBox="1"/>
                <p:nvPr/>
              </p:nvSpPr>
              <p:spPr>
                <a:xfrm>
                  <a:off x="5886450" y="2200986"/>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4</a:t>
                  </a:r>
                  <a:endParaRPr lang="en-US" i="1" dirty="0">
                    <a:solidFill>
                      <a:schemeClr val="bg1"/>
                    </a:solidFill>
                    <a:latin typeface="Gill Sans"/>
                    <a:cs typeface="Gill Sans"/>
                  </a:endParaRPr>
                </a:p>
              </p:txBody>
            </p:sp>
          </p:grpSp>
          <p:grpSp>
            <p:nvGrpSpPr>
              <p:cNvPr id="20" name="Group 19"/>
              <p:cNvGrpSpPr/>
              <p:nvPr/>
            </p:nvGrpSpPr>
            <p:grpSpPr>
              <a:xfrm>
                <a:off x="7569200" y="3851230"/>
                <a:ext cx="850900" cy="691777"/>
                <a:chOff x="7956551" y="1908733"/>
                <a:chExt cx="850900" cy="691777"/>
              </a:xfrm>
            </p:grpSpPr>
            <p:pic>
              <p:nvPicPr>
                <p:cNvPr id="21" name="Picture 20"/>
                <p:cNvPicPr>
                  <a:picLocks noChangeAspect="1"/>
                </p:cNvPicPr>
                <p:nvPr/>
              </p:nvPicPr>
              <p:blipFill>
                <a:blip r:embed="rId2"/>
                <a:stretch>
                  <a:fillRect/>
                </a:stretch>
              </p:blipFill>
              <p:spPr>
                <a:xfrm>
                  <a:off x="7956551" y="1908733"/>
                  <a:ext cx="850900" cy="691777"/>
                </a:xfrm>
                <a:prstGeom prst="rect">
                  <a:avLst/>
                </a:prstGeom>
              </p:spPr>
            </p:pic>
            <p:sp>
              <p:nvSpPr>
                <p:cNvPr id="22" name="TextBox 21"/>
                <p:cNvSpPr txBox="1"/>
                <p:nvPr/>
              </p:nvSpPr>
              <p:spPr>
                <a:xfrm>
                  <a:off x="7994650" y="2060245"/>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5</a:t>
                  </a:r>
                  <a:endParaRPr lang="en-US" i="1" dirty="0">
                    <a:solidFill>
                      <a:schemeClr val="bg1"/>
                    </a:solidFill>
                    <a:latin typeface="Gill Sans"/>
                    <a:cs typeface="Gill Sans"/>
                  </a:endParaRPr>
                </a:p>
              </p:txBody>
            </p:sp>
          </p:grpSp>
          <p:sp>
            <p:nvSpPr>
              <p:cNvPr id="23" name="Donut 22"/>
              <p:cNvSpPr/>
              <p:nvPr/>
            </p:nvSpPr>
            <p:spPr>
              <a:xfrm>
                <a:off x="5341620" y="1912620"/>
                <a:ext cx="3383280" cy="3599180"/>
              </a:xfrm>
              <a:prstGeom prst="donut">
                <a:avLst>
                  <a:gd name="adj" fmla="val 1364"/>
                </a:avLst>
              </a:prstGeom>
              <a:solidFill>
                <a:srgbClr val="6699CC"/>
              </a:solidFill>
              <a:ln>
                <a:solidFill>
                  <a:srgbClr val="6699CC"/>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24" name="Group 23"/>
              <p:cNvGrpSpPr/>
              <p:nvPr/>
            </p:nvGrpSpPr>
            <p:grpSpPr>
              <a:xfrm>
                <a:off x="5924550" y="4372074"/>
                <a:ext cx="850900" cy="691777"/>
                <a:chOff x="5346701" y="1931289"/>
                <a:chExt cx="850900" cy="691777"/>
              </a:xfrm>
            </p:grpSpPr>
            <p:pic>
              <p:nvPicPr>
                <p:cNvPr id="25" name="Picture 24"/>
                <p:cNvPicPr>
                  <a:picLocks noChangeAspect="1"/>
                </p:cNvPicPr>
                <p:nvPr/>
              </p:nvPicPr>
              <p:blipFill>
                <a:blip r:embed="rId2"/>
                <a:stretch>
                  <a:fillRect/>
                </a:stretch>
              </p:blipFill>
              <p:spPr>
                <a:xfrm>
                  <a:off x="5346701" y="1931289"/>
                  <a:ext cx="850900" cy="691777"/>
                </a:xfrm>
                <a:prstGeom prst="rect">
                  <a:avLst/>
                </a:prstGeom>
              </p:spPr>
            </p:pic>
            <p:sp>
              <p:nvSpPr>
                <p:cNvPr id="26" name="TextBox 25"/>
                <p:cNvSpPr txBox="1"/>
                <p:nvPr/>
              </p:nvSpPr>
              <p:spPr>
                <a:xfrm>
                  <a:off x="5384800" y="2082801"/>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6</a:t>
                  </a:r>
                  <a:endParaRPr lang="en-US" i="1" dirty="0">
                    <a:solidFill>
                      <a:schemeClr val="bg1"/>
                    </a:solidFill>
                    <a:latin typeface="Gill Sans"/>
                    <a:cs typeface="Gill Sans"/>
                  </a:endParaRPr>
                </a:p>
              </p:txBody>
            </p:sp>
          </p:grpSp>
        </p:grpSp>
        <p:pic>
          <p:nvPicPr>
            <p:cNvPr id="29" name="Picture 28"/>
            <p:cNvPicPr>
              <a:picLocks noChangeAspect="1"/>
            </p:cNvPicPr>
            <p:nvPr/>
          </p:nvPicPr>
          <p:blipFill>
            <a:blip r:embed="rId2"/>
            <a:stretch>
              <a:fillRect/>
            </a:stretch>
          </p:blipFill>
          <p:spPr>
            <a:xfrm>
              <a:off x="7048502" y="5060880"/>
              <a:ext cx="850900" cy="691777"/>
            </a:xfrm>
            <a:prstGeom prst="rect">
              <a:avLst/>
            </a:prstGeom>
          </p:spPr>
        </p:pic>
        <p:sp>
          <p:nvSpPr>
            <p:cNvPr id="30" name="TextBox 29"/>
            <p:cNvSpPr txBox="1"/>
            <p:nvPr/>
          </p:nvSpPr>
          <p:spPr>
            <a:xfrm>
              <a:off x="7086601" y="5212392"/>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a:t>
              </a:r>
              <a:r>
                <a:rPr lang="en-US" i="1" dirty="0" err="1" smtClean="0">
                  <a:solidFill>
                    <a:schemeClr val="bg1"/>
                  </a:solidFill>
                  <a:latin typeface="Gill Sans"/>
                  <a:cs typeface="Gill Sans"/>
                </a:rPr>
                <a:t>X</a:t>
              </a:r>
              <a:r>
                <a:rPr lang="en-US" i="1" baseline="-25000" dirty="0" err="1">
                  <a:solidFill>
                    <a:schemeClr val="bg1"/>
                  </a:solidFill>
                  <a:latin typeface="Gill Sans"/>
                  <a:cs typeface="Gill Sans"/>
                </a:rPr>
                <a:t>n</a:t>
              </a:r>
              <a:endParaRPr lang="en-US" i="1" dirty="0">
                <a:solidFill>
                  <a:schemeClr val="bg1"/>
                </a:solidFill>
                <a:latin typeface="Gill Sans"/>
                <a:cs typeface="Gill Sans"/>
              </a:endParaRPr>
            </a:p>
          </p:txBody>
        </p:sp>
      </p:grpSp>
      <p:sp>
        <p:nvSpPr>
          <p:cNvPr id="33" name="Oval Callout 32"/>
          <p:cNvSpPr/>
          <p:nvPr/>
        </p:nvSpPr>
        <p:spPr>
          <a:xfrm>
            <a:off x="1485900" y="5422900"/>
            <a:ext cx="5168899" cy="1206500"/>
          </a:xfrm>
          <a:prstGeom prst="wedgeEllipseCallout">
            <a:avLst>
              <a:gd name="adj1" fmla="val 65816"/>
              <a:gd name="adj2" fmla="val 1423"/>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dirty="0" smtClean="0">
                <a:solidFill>
                  <a:schemeClr val="tx1"/>
                </a:solidFill>
                <a:latin typeface="Gill Sans"/>
                <a:cs typeface="Gill Sans"/>
              </a:rPr>
              <a:t>After the sample </a:t>
            </a:r>
            <a:r>
              <a:rPr lang="en-US" sz="2000" i="1" dirty="0" smtClean="0">
                <a:solidFill>
                  <a:schemeClr val="tx1"/>
                </a:solidFill>
                <a:latin typeface="Gill Sans"/>
                <a:cs typeface="Gill Sans"/>
              </a:rPr>
              <a:t>X</a:t>
            </a:r>
            <a:r>
              <a:rPr lang="en-US" sz="2000" i="1" baseline="-25000" dirty="0" smtClean="0">
                <a:solidFill>
                  <a:schemeClr val="tx1"/>
                </a:solidFill>
                <a:latin typeface="Gill Sans"/>
                <a:cs typeface="Gill Sans"/>
              </a:rPr>
              <a:t>1</a:t>
            </a:r>
            <a:r>
              <a:rPr lang="en-US" sz="2000" i="1" dirty="0">
                <a:solidFill>
                  <a:schemeClr val="tx1"/>
                </a:solidFill>
                <a:latin typeface="Gill Sans"/>
                <a:cs typeface="Gill Sans"/>
              </a:rPr>
              <a:t>, X</a:t>
            </a:r>
            <a:r>
              <a:rPr lang="en-US" sz="2000" i="1" baseline="-25000" dirty="0">
                <a:solidFill>
                  <a:schemeClr val="tx1"/>
                </a:solidFill>
                <a:latin typeface="Gill Sans"/>
                <a:cs typeface="Gill Sans"/>
              </a:rPr>
              <a:t>2</a:t>
            </a:r>
            <a:r>
              <a:rPr lang="en-US" sz="2000" i="1" dirty="0">
                <a:solidFill>
                  <a:schemeClr val="tx1"/>
                </a:solidFill>
                <a:latin typeface="Gill Sans"/>
                <a:cs typeface="Gill Sans"/>
              </a:rPr>
              <a:t>, …</a:t>
            </a:r>
            <a:r>
              <a:rPr lang="en-US" sz="2000" i="1" dirty="0" err="1">
                <a:solidFill>
                  <a:schemeClr val="tx1"/>
                </a:solidFill>
                <a:latin typeface="Gill Sans"/>
                <a:cs typeface="Gill Sans"/>
              </a:rPr>
              <a:t>X</a:t>
            </a:r>
            <a:r>
              <a:rPr lang="en-US" sz="2000" i="1" baseline="-25000" dirty="0" err="1">
                <a:solidFill>
                  <a:schemeClr val="tx1"/>
                </a:solidFill>
                <a:latin typeface="Gill Sans"/>
                <a:cs typeface="Gill Sans"/>
              </a:rPr>
              <a:t>n</a:t>
            </a:r>
            <a:r>
              <a:rPr lang="en-US" sz="2000" baseline="-25000" dirty="0">
                <a:solidFill>
                  <a:schemeClr val="tx1"/>
                </a:solidFill>
                <a:latin typeface="Gill Sans"/>
                <a:cs typeface="Gill Sans"/>
              </a:rPr>
              <a:t> </a:t>
            </a:r>
            <a:r>
              <a:rPr lang="en-US" sz="2000" dirty="0">
                <a:solidFill>
                  <a:schemeClr val="tx1"/>
                </a:solidFill>
                <a:latin typeface="Gill Sans"/>
                <a:cs typeface="Gill Sans"/>
              </a:rPr>
              <a:t> </a:t>
            </a:r>
            <a:r>
              <a:rPr lang="en-US" sz="2000" dirty="0" smtClean="0">
                <a:solidFill>
                  <a:schemeClr val="tx1"/>
                </a:solidFill>
                <a:latin typeface="Gill Sans"/>
                <a:cs typeface="Gill Sans"/>
              </a:rPr>
              <a:t>is drawn, we usually want to create some summary of the </a:t>
            </a:r>
            <a:r>
              <a:rPr lang="en-US" sz="2000" i="1" dirty="0" smtClean="0">
                <a:solidFill>
                  <a:schemeClr val="tx1"/>
                </a:solidFill>
                <a:latin typeface="Gill Sans"/>
                <a:cs typeface="Gill Sans"/>
              </a:rPr>
              <a:t>x</a:t>
            </a:r>
            <a:r>
              <a:rPr lang="en-US" sz="2000" i="1" baseline="-25000" dirty="0">
                <a:solidFill>
                  <a:schemeClr val="tx1"/>
                </a:solidFill>
                <a:latin typeface="Gill Sans"/>
                <a:cs typeface="Gill Sans"/>
              </a:rPr>
              <a:t>i</a:t>
            </a:r>
            <a:r>
              <a:rPr lang="en-US" sz="2000" dirty="0" smtClean="0">
                <a:solidFill>
                  <a:schemeClr val="tx1"/>
                </a:solidFill>
                <a:latin typeface="Gill Sans"/>
                <a:cs typeface="Gill Sans"/>
              </a:rPr>
              <a:t> values</a:t>
            </a:r>
            <a:endParaRPr lang="en-US" sz="2000" dirty="0">
              <a:solidFill>
                <a:schemeClr val="tx1"/>
              </a:solidFill>
              <a:latin typeface="Gill Sans"/>
              <a:cs typeface="Gill Sans"/>
            </a:endParaRPr>
          </a:p>
        </p:txBody>
      </p:sp>
      <p:pic>
        <p:nvPicPr>
          <p:cNvPr id="34" name="Picture 33"/>
          <p:cNvPicPr>
            <a:picLocks noChangeAspect="1"/>
          </p:cNvPicPr>
          <p:nvPr/>
        </p:nvPicPr>
        <p:blipFill>
          <a:blip r:embed="rId3"/>
          <a:stretch>
            <a:fillRect/>
          </a:stretch>
        </p:blipFill>
        <p:spPr>
          <a:xfrm>
            <a:off x="7556500" y="5422900"/>
            <a:ext cx="1604527" cy="1604527"/>
          </a:xfrm>
          <a:prstGeom prst="rect">
            <a:avLst/>
          </a:prstGeom>
        </p:spPr>
      </p:pic>
      <p:sp>
        <p:nvSpPr>
          <p:cNvPr id="32" name="Freeform 31"/>
          <p:cNvSpPr/>
          <p:nvPr/>
        </p:nvSpPr>
        <p:spPr>
          <a:xfrm>
            <a:off x="1600199" y="1409793"/>
            <a:ext cx="1727200" cy="1016200"/>
          </a:xfrm>
          <a:custGeom>
            <a:avLst/>
            <a:gdLst>
              <a:gd name="connsiteX0" fmla="*/ 0 w 2489200"/>
              <a:gd name="connsiteY0" fmla="*/ 262183 h 274883"/>
              <a:gd name="connsiteX1" fmla="*/ 723900 w 2489200"/>
              <a:gd name="connsiteY1" fmla="*/ 46283 h 274883"/>
              <a:gd name="connsiteX2" fmla="*/ 1612900 w 2489200"/>
              <a:gd name="connsiteY2" fmla="*/ 8183 h 274883"/>
              <a:gd name="connsiteX3" fmla="*/ 2311400 w 2489200"/>
              <a:gd name="connsiteY3" fmla="*/ 160583 h 274883"/>
              <a:gd name="connsiteX4" fmla="*/ 2489200 w 2489200"/>
              <a:gd name="connsiteY4" fmla="*/ 274883 h 274883"/>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431255 h 431255"/>
              <a:gd name="connsiteX1" fmla="*/ 520700 w 2171700"/>
              <a:gd name="connsiteY1" fmla="*/ 24855 h 431255"/>
              <a:gd name="connsiteX2" fmla="*/ 1295400 w 2171700"/>
              <a:gd name="connsiteY2" fmla="*/ 62955 h 431255"/>
              <a:gd name="connsiteX3" fmla="*/ 1993900 w 2171700"/>
              <a:gd name="connsiteY3" fmla="*/ 215355 h 431255"/>
              <a:gd name="connsiteX4" fmla="*/ 2171700 w 2171700"/>
              <a:gd name="connsiteY4" fmla="*/ 329655 h 431255"/>
              <a:gd name="connsiteX0" fmla="*/ 0 w 2171700"/>
              <a:gd name="connsiteY0" fmla="*/ 466181 h 466181"/>
              <a:gd name="connsiteX1" fmla="*/ 520700 w 2171700"/>
              <a:gd name="connsiteY1" fmla="*/ 59781 h 466181"/>
              <a:gd name="connsiteX2" fmla="*/ 1346200 w 2171700"/>
              <a:gd name="connsiteY2" fmla="*/ 21681 h 466181"/>
              <a:gd name="connsiteX3" fmla="*/ 1993900 w 2171700"/>
              <a:gd name="connsiteY3" fmla="*/ 250281 h 466181"/>
              <a:gd name="connsiteX4" fmla="*/ 2171700 w 2171700"/>
              <a:gd name="connsiteY4" fmla="*/ 364581 h 466181"/>
              <a:gd name="connsiteX0" fmla="*/ 0 w 2159000"/>
              <a:gd name="connsiteY0" fmla="*/ 466181 h 466181"/>
              <a:gd name="connsiteX1" fmla="*/ 520700 w 2159000"/>
              <a:gd name="connsiteY1" fmla="*/ 59781 h 466181"/>
              <a:gd name="connsiteX2" fmla="*/ 1346200 w 2159000"/>
              <a:gd name="connsiteY2" fmla="*/ 21681 h 466181"/>
              <a:gd name="connsiteX3" fmla="*/ 1993900 w 2159000"/>
              <a:gd name="connsiteY3" fmla="*/ 250281 h 466181"/>
              <a:gd name="connsiteX4" fmla="*/ 2159000 w 2159000"/>
              <a:gd name="connsiteY4" fmla="*/ 453481 h 466181"/>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80682 h 480682"/>
              <a:gd name="connsiteX1" fmla="*/ 520700 w 2159000"/>
              <a:gd name="connsiteY1" fmla="*/ 74282 h 480682"/>
              <a:gd name="connsiteX2" fmla="*/ 1346200 w 2159000"/>
              <a:gd name="connsiteY2" fmla="*/ 36182 h 480682"/>
              <a:gd name="connsiteX3" fmla="*/ 1879600 w 2159000"/>
              <a:gd name="connsiteY3" fmla="*/ 201282 h 480682"/>
              <a:gd name="connsiteX4" fmla="*/ 2159000 w 2159000"/>
              <a:gd name="connsiteY4" fmla="*/ 467982 h 480682"/>
              <a:gd name="connsiteX0" fmla="*/ 0 w 2159000"/>
              <a:gd name="connsiteY0" fmla="*/ 466031 h 466031"/>
              <a:gd name="connsiteX1" fmla="*/ 520700 w 2159000"/>
              <a:gd name="connsiteY1" fmla="*/ 59631 h 466031"/>
              <a:gd name="connsiteX2" fmla="*/ 1346200 w 2159000"/>
              <a:gd name="connsiteY2" fmla="*/ 21531 h 466031"/>
              <a:gd name="connsiteX3" fmla="*/ 1879600 w 2159000"/>
              <a:gd name="connsiteY3" fmla="*/ 186631 h 466031"/>
              <a:gd name="connsiteX4" fmla="*/ 2159000 w 2159000"/>
              <a:gd name="connsiteY4" fmla="*/ 453331 h 466031"/>
              <a:gd name="connsiteX0" fmla="*/ 0 w 1923629"/>
              <a:gd name="connsiteY0" fmla="*/ 466031 h 986731"/>
              <a:gd name="connsiteX1" fmla="*/ 520700 w 1923629"/>
              <a:gd name="connsiteY1" fmla="*/ 59631 h 986731"/>
              <a:gd name="connsiteX2" fmla="*/ 1346200 w 1923629"/>
              <a:gd name="connsiteY2" fmla="*/ 21531 h 986731"/>
              <a:gd name="connsiteX3" fmla="*/ 1879600 w 1923629"/>
              <a:gd name="connsiteY3" fmla="*/ 186631 h 986731"/>
              <a:gd name="connsiteX4" fmla="*/ 1892300 w 1923629"/>
              <a:gd name="connsiteY4" fmla="*/ 986731 h 986731"/>
              <a:gd name="connsiteX0" fmla="*/ 0 w 1892300"/>
              <a:gd name="connsiteY0" fmla="*/ 486268 h 1006968"/>
              <a:gd name="connsiteX1" fmla="*/ 520700 w 1892300"/>
              <a:gd name="connsiteY1" fmla="*/ 79868 h 1006968"/>
              <a:gd name="connsiteX2" fmla="*/ 1346200 w 1892300"/>
              <a:gd name="connsiteY2" fmla="*/ 41768 h 1006968"/>
              <a:gd name="connsiteX3" fmla="*/ 1536700 w 1892300"/>
              <a:gd name="connsiteY3" fmla="*/ 498968 h 1006968"/>
              <a:gd name="connsiteX4" fmla="*/ 1892300 w 1892300"/>
              <a:gd name="connsiteY4" fmla="*/ 1006968 h 1006968"/>
              <a:gd name="connsiteX0" fmla="*/ 0 w 1892300"/>
              <a:gd name="connsiteY0" fmla="*/ 411697 h 932397"/>
              <a:gd name="connsiteX1" fmla="*/ 520700 w 1892300"/>
              <a:gd name="connsiteY1" fmla="*/ 5297 h 932397"/>
              <a:gd name="connsiteX2" fmla="*/ 1193800 w 1892300"/>
              <a:gd name="connsiteY2" fmla="*/ 195797 h 932397"/>
              <a:gd name="connsiteX3" fmla="*/ 1536700 w 1892300"/>
              <a:gd name="connsiteY3" fmla="*/ 424397 h 932397"/>
              <a:gd name="connsiteX4" fmla="*/ 1892300 w 1892300"/>
              <a:gd name="connsiteY4" fmla="*/ 932397 h 932397"/>
              <a:gd name="connsiteX0" fmla="*/ 0 w 1892300"/>
              <a:gd name="connsiteY0" fmla="*/ 270061 h 790761"/>
              <a:gd name="connsiteX1" fmla="*/ 520700 w 1892300"/>
              <a:gd name="connsiteY1" fmla="*/ 16061 h 790761"/>
              <a:gd name="connsiteX2" fmla="*/ 1193800 w 1892300"/>
              <a:gd name="connsiteY2" fmla="*/ 54161 h 790761"/>
              <a:gd name="connsiteX3" fmla="*/ 1536700 w 1892300"/>
              <a:gd name="connsiteY3" fmla="*/ 282761 h 790761"/>
              <a:gd name="connsiteX4" fmla="*/ 1892300 w 1892300"/>
              <a:gd name="connsiteY4" fmla="*/ 790761 h 790761"/>
              <a:gd name="connsiteX0" fmla="*/ 0 w 1943100"/>
              <a:gd name="connsiteY0" fmla="*/ 310975 h 793575"/>
              <a:gd name="connsiteX1" fmla="*/ 571500 w 1943100"/>
              <a:gd name="connsiteY1" fmla="*/ 18875 h 793575"/>
              <a:gd name="connsiteX2" fmla="*/ 1244600 w 1943100"/>
              <a:gd name="connsiteY2" fmla="*/ 56975 h 793575"/>
              <a:gd name="connsiteX3" fmla="*/ 1587500 w 1943100"/>
              <a:gd name="connsiteY3" fmla="*/ 285575 h 793575"/>
              <a:gd name="connsiteX4" fmla="*/ 1943100 w 1943100"/>
              <a:gd name="connsiteY4" fmla="*/ 793575 h 793575"/>
              <a:gd name="connsiteX0" fmla="*/ 0 w 1727200"/>
              <a:gd name="connsiteY0" fmla="*/ 310975 h 1085675"/>
              <a:gd name="connsiteX1" fmla="*/ 571500 w 1727200"/>
              <a:gd name="connsiteY1" fmla="*/ 18875 h 1085675"/>
              <a:gd name="connsiteX2" fmla="*/ 1244600 w 1727200"/>
              <a:gd name="connsiteY2" fmla="*/ 56975 h 1085675"/>
              <a:gd name="connsiteX3" fmla="*/ 1587500 w 1727200"/>
              <a:gd name="connsiteY3" fmla="*/ 285575 h 1085675"/>
              <a:gd name="connsiteX4" fmla="*/ 1727200 w 1727200"/>
              <a:gd name="connsiteY4" fmla="*/ 1085675 h 1085675"/>
              <a:gd name="connsiteX0" fmla="*/ 0 w 1727200"/>
              <a:gd name="connsiteY0" fmla="*/ 292100 h 1066800"/>
              <a:gd name="connsiteX1" fmla="*/ 571500 w 1727200"/>
              <a:gd name="connsiteY1" fmla="*/ 0 h 1066800"/>
              <a:gd name="connsiteX2" fmla="*/ 1244600 w 1727200"/>
              <a:gd name="connsiteY2" fmla="*/ 38100 h 1066800"/>
              <a:gd name="connsiteX3" fmla="*/ 1371600 w 1727200"/>
              <a:gd name="connsiteY3" fmla="*/ 406400 h 1066800"/>
              <a:gd name="connsiteX4" fmla="*/ 1727200 w 1727200"/>
              <a:gd name="connsiteY4" fmla="*/ 1066800 h 1066800"/>
              <a:gd name="connsiteX0" fmla="*/ 0 w 1727200"/>
              <a:gd name="connsiteY0" fmla="*/ 298678 h 1073378"/>
              <a:gd name="connsiteX1" fmla="*/ 571500 w 1727200"/>
              <a:gd name="connsiteY1" fmla="*/ 6578 h 1073378"/>
              <a:gd name="connsiteX2" fmla="*/ 1066800 w 1727200"/>
              <a:gd name="connsiteY2" fmla="*/ 120878 h 1073378"/>
              <a:gd name="connsiteX3" fmla="*/ 1371600 w 1727200"/>
              <a:gd name="connsiteY3" fmla="*/ 412978 h 1073378"/>
              <a:gd name="connsiteX4" fmla="*/ 1727200 w 1727200"/>
              <a:gd name="connsiteY4" fmla="*/ 1073378 h 1073378"/>
              <a:gd name="connsiteX0" fmla="*/ 0 w 1727200"/>
              <a:gd name="connsiteY0" fmla="*/ 241500 h 1016200"/>
              <a:gd name="connsiteX1" fmla="*/ 520700 w 1727200"/>
              <a:gd name="connsiteY1" fmla="*/ 12900 h 1016200"/>
              <a:gd name="connsiteX2" fmla="*/ 1066800 w 1727200"/>
              <a:gd name="connsiteY2" fmla="*/ 63700 h 1016200"/>
              <a:gd name="connsiteX3" fmla="*/ 1371600 w 1727200"/>
              <a:gd name="connsiteY3" fmla="*/ 355800 h 1016200"/>
              <a:gd name="connsiteX4" fmla="*/ 1727200 w 1727200"/>
              <a:gd name="connsiteY4" fmla="*/ 1016200 h 1016200"/>
              <a:gd name="connsiteX0" fmla="*/ 0 w 1727200"/>
              <a:gd name="connsiteY0" fmla="*/ 241500 h 1016200"/>
              <a:gd name="connsiteX1" fmla="*/ 520700 w 1727200"/>
              <a:gd name="connsiteY1" fmla="*/ 12900 h 1016200"/>
              <a:gd name="connsiteX2" fmla="*/ 1003300 w 1727200"/>
              <a:gd name="connsiteY2" fmla="*/ 63700 h 1016200"/>
              <a:gd name="connsiteX3" fmla="*/ 1371600 w 1727200"/>
              <a:gd name="connsiteY3" fmla="*/ 355800 h 1016200"/>
              <a:gd name="connsiteX4" fmla="*/ 1727200 w 1727200"/>
              <a:gd name="connsiteY4" fmla="*/ 1016200 h 101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1016200">
                <a:moveTo>
                  <a:pt x="0" y="241500"/>
                </a:moveTo>
                <a:cubicBezTo>
                  <a:pt x="164041" y="91216"/>
                  <a:pt x="353483" y="42533"/>
                  <a:pt x="520700" y="12900"/>
                </a:cubicBezTo>
                <a:cubicBezTo>
                  <a:pt x="687917" y="-16733"/>
                  <a:pt x="861483" y="6550"/>
                  <a:pt x="1003300" y="63700"/>
                </a:cubicBezTo>
                <a:cubicBezTo>
                  <a:pt x="1145117" y="120850"/>
                  <a:pt x="1250950" y="197050"/>
                  <a:pt x="1371600" y="355800"/>
                </a:cubicBezTo>
                <a:cubicBezTo>
                  <a:pt x="1492250" y="514550"/>
                  <a:pt x="1727200" y="1016200"/>
                  <a:pt x="1727200" y="1016200"/>
                </a:cubicBezTo>
              </a:path>
            </a:pathLst>
          </a:custGeom>
          <a:ln w="50800">
            <a:solidFill>
              <a:srgbClr val="FF6600"/>
            </a:solidFill>
            <a:prstDash val="sysDash"/>
            <a:tailEnd type="triangle" w="lg"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TextBox 34"/>
          <p:cNvSpPr txBox="1"/>
          <p:nvPr/>
        </p:nvSpPr>
        <p:spPr>
          <a:xfrm>
            <a:off x="6131559" y="1673846"/>
            <a:ext cx="948689" cy="369332"/>
          </a:xfrm>
          <a:prstGeom prst="rect">
            <a:avLst/>
          </a:prstGeom>
          <a:noFill/>
          <a:ln>
            <a:solidFill>
              <a:srgbClr val="FF6600"/>
            </a:solidFill>
          </a:ln>
        </p:spPr>
        <p:txBody>
          <a:bodyPr wrap="square" rtlCol="0">
            <a:spAutoFit/>
          </a:bodyPr>
          <a:lstStyle/>
          <a:p>
            <a:r>
              <a:rPr lang="en-US" i="1" dirty="0" smtClean="0">
                <a:solidFill>
                  <a:srgbClr val="FF6600"/>
                </a:solidFill>
                <a:latin typeface="Gill Sans"/>
                <a:cs typeface="Gill Sans"/>
              </a:rPr>
              <a:t>X</a:t>
            </a:r>
            <a:r>
              <a:rPr lang="en-US" i="1" baseline="-25000" dirty="0" smtClean="0">
                <a:solidFill>
                  <a:srgbClr val="FF6600"/>
                </a:solidFill>
                <a:latin typeface="Gill Sans"/>
                <a:cs typeface="Gill Sans"/>
              </a:rPr>
              <a:t>1</a:t>
            </a:r>
            <a:r>
              <a:rPr lang="en-US" i="1" dirty="0" smtClean="0">
                <a:solidFill>
                  <a:srgbClr val="FF6600"/>
                </a:solidFill>
                <a:latin typeface="Gill Sans"/>
                <a:cs typeface="Gill Sans"/>
              </a:rPr>
              <a:t> = x</a:t>
            </a:r>
            <a:r>
              <a:rPr lang="en-US" i="1" baseline="-25000" dirty="0" smtClean="0">
                <a:solidFill>
                  <a:srgbClr val="FF6600"/>
                </a:solidFill>
                <a:latin typeface="Gill Sans"/>
                <a:cs typeface="Gill Sans"/>
              </a:rPr>
              <a:t>1</a:t>
            </a:r>
            <a:endParaRPr lang="en-US" i="1" dirty="0">
              <a:solidFill>
                <a:srgbClr val="FF6600"/>
              </a:solidFill>
              <a:latin typeface="Gill Sans"/>
              <a:cs typeface="Gill Sans"/>
            </a:endParaRPr>
          </a:p>
        </p:txBody>
      </p:sp>
      <p:sp>
        <p:nvSpPr>
          <p:cNvPr id="36" name="TextBox 35"/>
          <p:cNvSpPr txBox="1"/>
          <p:nvPr/>
        </p:nvSpPr>
        <p:spPr>
          <a:xfrm>
            <a:off x="6311900" y="2159156"/>
            <a:ext cx="975360" cy="369332"/>
          </a:xfrm>
          <a:prstGeom prst="rect">
            <a:avLst/>
          </a:prstGeom>
          <a:noFill/>
          <a:ln>
            <a:solidFill>
              <a:srgbClr val="FF6600"/>
            </a:solidFill>
          </a:ln>
        </p:spPr>
        <p:txBody>
          <a:bodyPr wrap="square" rtlCol="0">
            <a:spAutoFit/>
          </a:bodyPr>
          <a:lstStyle/>
          <a:p>
            <a:r>
              <a:rPr lang="en-US" i="1" dirty="0" smtClean="0">
                <a:solidFill>
                  <a:srgbClr val="FF6600"/>
                </a:solidFill>
                <a:latin typeface="Gill Sans"/>
                <a:cs typeface="Gill Sans"/>
              </a:rPr>
              <a:t>X</a:t>
            </a:r>
            <a:r>
              <a:rPr lang="en-US" i="1" baseline="-25000" dirty="0">
                <a:solidFill>
                  <a:srgbClr val="FF6600"/>
                </a:solidFill>
                <a:latin typeface="Gill Sans"/>
                <a:cs typeface="Gill Sans"/>
              </a:rPr>
              <a:t>2</a:t>
            </a:r>
            <a:r>
              <a:rPr lang="en-US" i="1" dirty="0" smtClean="0">
                <a:solidFill>
                  <a:srgbClr val="FF6600"/>
                </a:solidFill>
                <a:latin typeface="Gill Sans"/>
                <a:cs typeface="Gill Sans"/>
              </a:rPr>
              <a:t> = x</a:t>
            </a:r>
            <a:r>
              <a:rPr lang="en-US" i="1" baseline="-25000" dirty="0">
                <a:solidFill>
                  <a:srgbClr val="FF6600"/>
                </a:solidFill>
                <a:latin typeface="Gill Sans"/>
                <a:cs typeface="Gill Sans"/>
              </a:rPr>
              <a:t>2</a:t>
            </a:r>
            <a:endParaRPr lang="en-US" i="1" dirty="0">
              <a:solidFill>
                <a:srgbClr val="FF6600"/>
              </a:solidFill>
              <a:latin typeface="Gill Sans"/>
              <a:cs typeface="Gill Sans"/>
            </a:endParaRPr>
          </a:p>
        </p:txBody>
      </p:sp>
      <p:sp>
        <p:nvSpPr>
          <p:cNvPr id="37" name="TextBox 36"/>
          <p:cNvSpPr txBox="1"/>
          <p:nvPr/>
        </p:nvSpPr>
        <p:spPr>
          <a:xfrm>
            <a:off x="2125980" y="3191897"/>
            <a:ext cx="927100" cy="369332"/>
          </a:xfrm>
          <a:prstGeom prst="rect">
            <a:avLst/>
          </a:prstGeom>
          <a:noFill/>
          <a:ln>
            <a:solidFill>
              <a:srgbClr val="FF6600"/>
            </a:solidFill>
          </a:ln>
        </p:spPr>
        <p:txBody>
          <a:bodyPr wrap="square" rtlCol="0">
            <a:spAutoFit/>
          </a:bodyPr>
          <a:lstStyle/>
          <a:p>
            <a:r>
              <a:rPr lang="en-US" i="1" dirty="0" smtClean="0">
                <a:solidFill>
                  <a:srgbClr val="FF6600"/>
                </a:solidFill>
                <a:latin typeface="Gill Sans"/>
                <a:cs typeface="Gill Sans"/>
              </a:rPr>
              <a:t>X</a:t>
            </a:r>
            <a:r>
              <a:rPr lang="en-US" i="1" baseline="-25000" dirty="0" smtClean="0">
                <a:solidFill>
                  <a:srgbClr val="FF6600"/>
                </a:solidFill>
                <a:latin typeface="Gill Sans"/>
                <a:cs typeface="Gill Sans"/>
              </a:rPr>
              <a:t>3</a:t>
            </a:r>
            <a:r>
              <a:rPr lang="en-US" i="1" dirty="0" smtClean="0">
                <a:solidFill>
                  <a:srgbClr val="FF6600"/>
                </a:solidFill>
                <a:latin typeface="Gill Sans"/>
                <a:cs typeface="Gill Sans"/>
              </a:rPr>
              <a:t> = x</a:t>
            </a:r>
            <a:r>
              <a:rPr lang="en-US" i="1" baseline="-25000" dirty="0" smtClean="0">
                <a:solidFill>
                  <a:srgbClr val="FF6600"/>
                </a:solidFill>
                <a:latin typeface="Gill Sans"/>
                <a:cs typeface="Gill Sans"/>
              </a:rPr>
              <a:t>3</a:t>
            </a:r>
            <a:endParaRPr lang="en-US" i="1" dirty="0">
              <a:solidFill>
                <a:srgbClr val="FF6600"/>
              </a:solidFill>
              <a:latin typeface="Gill Sans"/>
              <a:cs typeface="Gill Sans"/>
            </a:endParaRPr>
          </a:p>
        </p:txBody>
      </p:sp>
      <p:cxnSp>
        <p:nvCxnSpPr>
          <p:cNvPr id="38" name="Straight Connector 37"/>
          <p:cNvCxnSpPr>
            <a:stCxn id="35" idx="1"/>
            <a:endCxn id="8" idx="3"/>
          </p:cNvCxnSpPr>
          <p:nvPr/>
        </p:nvCxnSpPr>
        <p:spPr>
          <a:xfrm flipH="1">
            <a:off x="4836161" y="1858512"/>
            <a:ext cx="1295398" cy="505477"/>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36" idx="1"/>
            <a:endCxn id="13" idx="3"/>
          </p:cNvCxnSpPr>
          <p:nvPr/>
        </p:nvCxnSpPr>
        <p:spPr>
          <a:xfrm flipH="1">
            <a:off x="5788661" y="2343822"/>
            <a:ext cx="523239" cy="348420"/>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37" idx="3"/>
            <a:endCxn id="15" idx="1"/>
          </p:cNvCxnSpPr>
          <p:nvPr/>
        </p:nvCxnSpPr>
        <p:spPr>
          <a:xfrm flipV="1">
            <a:off x="3053080" y="3230721"/>
            <a:ext cx="411481" cy="145842"/>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6229349" y="4580383"/>
            <a:ext cx="850900" cy="369332"/>
          </a:xfrm>
          <a:prstGeom prst="rect">
            <a:avLst/>
          </a:prstGeom>
          <a:noFill/>
          <a:ln>
            <a:solidFill>
              <a:srgbClr val="FF6600"/>
            </a:solidFill>
          </a:ln>
        </p:spPr>
        <p:txBody>
          <a:bodyPr wrap="square" rtlCol="0">
            <a:spAutoFit/>
          </a:bodyPr>
          <a:lstStyle/>
          <a:p>
            <a:r>
              <a:rPr lang="en-US" i="1" dirty="0" err="1" smtClean="0">
                <a:solidFill>
                  <a:srgbClr val="FF6600"/>
                </a:solidFill>
                <a:latin typeface="Gill Sans"/>
                <a:cs typeface="Gill Sans"/>
              </a:rPr>
              <a:t>X</a:t>
            </a:r>
            <a:r>
              <a:rPr lang="en-US" i="1" baseline="-25000" dirty="0" err="1" smtClean="0">
                <a:solidFill>
                  <a:srgbClr val="FF6600"/>
                </a:solidFill>
                <a:latin typeface="Gill Sans"/>
                <a:cs typeface="Gill Sans"/>
              </a:rPr>
              <a:t>n</a:t>
            </a:r>
            <a:r>
              <a:rPr lang="en-US" i="1" dirty="0" smtClean="0">
                <a:solidFill>
                  <a:srgbClr val="FF6600"/>
                </a:solidFill>
                <a:latin typeface="Gill Sans"/>
                <a:cs typeface="Gill Sans"/>
              </a:rPr>
              <a:t> = </a:t>
            </a:r>
            <a:r>
              <a:rPr lang="en-US" i="1" dirty="0" err="1" smtClean="0">
                <a:solidFill>
                  <a:srgbClr val="FF6600"/>
                </a:solidFill>
                <a:latin typeface="Gill Sans"/>
                <a:cs typeface="Gill Sans"/>
              </a:rPr>
              <a:t>x</a:t>
            </a:r>
            <a:r>
              <a:rPr lang="en-US" i="1" baseline="-25000" dirty="0" err="1" smtClean="0">
                <a:solidFill>
                  <a:srgbClr val="FF6600"/>
                </a:solidFill>
                <a:latin typeface="Gill Sans"/>
                <a:cs typeface="Gill Sans"/>
              </a:rPr>
              <a:t>n</a:t>
            </a:r>
            <a:endParaRPr lang="en-US" i="1" dirty="0">
              <a:solidFill>
                <a:srgbClr val="FF6600"/>
              </a:solidFill>
              <a:latin typeface="Gill Sans"/>
              <a:cs typeface="Gill Sans"/>
            </a:endParaRPr>
          </a:p>
        </p:txBody>
      </p:sp>
      <p:cxnSp>
        <p:nvCxnSpPr>
          <p:cNvPr id="46" name="Straight Connector 45"/>
          <p:cNvCxnSpPr>
            <a:stCxn id="45" idx="1"/>
            <a:endCxn id="29" idx="3"/>
          </p:cNvCxnSpPr>
          <p:nvPr/>
        </p:nvCxnSpPr>
        <p:spPr>
          <a:xfrm flipH="1">
            <a:off x="5610862" y="4765049"/>
            <a:ext cx="618487" cy="10744"/>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grpSp>
        <p:nvGrpSpPr>
          <p:cNvPr id="40" name="Group 39"/>
          <p:cNvGrpSpPr/>
          <p:nvPr/>
        </p:nvGrpSpPr>
        <p:grpSpPr>
          <a:xfrm>
            <a:off x="184408" y="1614596"/>
            <a:ext cx="2119372" cy="2372442"/>
            <a:chOff x="184408" y="1614596"/>
            <a:chExt cx="2119372" cy="2372442"/>
          </a:xfrm>
        </p:grpSpPr>
        <p:sp>
          <p:nvSpPr>
            <p:cNvPr id="42" name="TextBox 41"/>
            <p:cNvSpPr txBox="1"/>
            <p:nvPr/>
          </p:nvSpPr>
          <p:spPr>
            <a:xfrm>
              <a:off x="184408" y="3617706"/>
              <a:ext cx="2119372" cy="369332"/>
            </a:xfrm>
            <a:prstGeom prst="rect">
              <a:avLst/>
            </a:prstGeom>
            <a:noFill/>
          </p:spPr>
          <p:txBody>
            <a:bodyPr wrap="square" rtlCol="0">
              <a:spAutoFit/>
            </a:bodyPr>
            <a:lstStyle/>
            <a:p>
              <a:pPr algn="ctr"/>
              <a:r>
                <a:rPr lang="en-US" dirty="0" smtClean="0">
                  <a:latin typeface="Gill Sans"/>
                  <a:cs typeface="Gill Sans"/>
                </a:rPr>
                <a:t>Population</a:t>
              </a:r>
              <a:endParaRPr lang="en-US" dirty="0">
                <a:latin typeface="Gill Sans"/>
                <a:cs typeface="Gill Sans"/>
              </a:endParaRPr>
            </a:p>
          </p:txBody>
        </p:sp>
        <p:pic>
          <p:nvPicPr>
            <p:cNvPr id="43" name="Picture 42" descr="twitterflock.png"/>
            <p:cNvPicPr>
              <a:picLocks noChangeAspect="1"/>
            </p:cNvPicPr>
            <p:nvPr/>
          </p:nvPicPr>
          <p:blipFill rotWithShape="1">
            <a:blip r:embed="rId4" cstate="email">
              <a:extLst>
                <a:ext uri="{28A0092B-C50C-407E-A947-70E740481C1C}">
                  <a14:useLocalDpi xmlns:a14="http://schemas.microsoft.com/office/drawing/2010/main" val="0"/>
                </a:ext>
              </a:extLst>
            </a:blip>
            <a:srcRect l="10023" t="3460"/>
            <a:stretch/>
          </p:blipFill>
          <p:spPr>
            <a:xfrm>
              <a:off x="184408" y="1614596"/>
              <a:ext cx="2119372" cy="1908377"/>
            </a:xfrm>
            <a:prstGeom prst="ellipse">
              <a:avLst/>
            </a:prstGeom>
            <a:ln w="50800">
              <a:solidFill>
                <a:srgbClr val="6699CC"/>
              </a:solidFill>
            </a:ln>
          </p:spPr>
        </p:pic>
      </p:grpSp>
    </p:spTree>
    <p:extLst>
      <p:ext uri="{BB962C8B-B14F-4D97-AF65-F5344CB8AC3E}">
        <p14:creationId xmlns:p14="http://schemas.microsoft.com/office/powerpoint/2010/main" val="14328841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Formally, let </a:t>
            </a:r>
            <a:r>
              <a:rPr lang="en-US" i="1" dirty="0"/>
              <a:t>X</a:t>
            </a:r>
            <a:r>
              <a:rPr lang="en-US" i="1" baseline="-25000" dirty="0"/>
              <a:t>1</a:t>
            </a:r>
            <a:r>
              <a:rPr lang="en-US" i="1" dirty="0"/>
              <a:t>, X</a:t>
            </a:r>
            <a:r>
              <a:rPr lang="en-US" i="1" baseline="-25000" dirty="0"/>
              <a:t>2</a:t>
            </a:r>
            <a:r>
              <a:rPr lang="en-US" i="1" dirty="0"/>
              <a:t>, …</a:t>
            </a:r>
            <a:r>
              <a:rPr lang="en-US" i="1" dirty="0" err="1"/>
              <a:t>X</a:t>
            </a:r>
            <a:r>
              <a:rPr lang="en-US" i="1" baseline="-25000" dirty="0" err="1"/>
              <a:t>n</a:t>
            </a:r>
            <a:r>
              <a:rPr lang="en-US" baseline="-25000" dirty="0"/>
              <a:t> </a:t>
            </a:r>
            <a:r>
              <a:rPr lang="en-US" dirty="0" smtClean="0"/>
              <a:t>be a random sample of size </a:t>
            </a:r>
            <a:r>
              <a:rPr lang="en-US" i="1" dirty="0" smtClean="0"/>
              <a:t>n </a:t>
            </a:r>
            <a:r>
              <a:rPr lang="en-US" dirty="0" smtClean="0"/>
              <a:t>from a population, and let </a:t>
            </a:r>
            <a:r>
              <a:rPr lang="en-US" i="1" dirty="0" smtClean="0"/>
              <a:t>T(x</a:t>
            </a:r>
            <a:r>
              <a:rPr lang="en-US" i="1" baseline="-25000" dirty="0" smtClean="0"/>
              <a:t>1</a:t>
            </a:r>
            <a:r>
              <a:rPr lang="en-US" i="1" dirty="0" smtClean="0"/>
              <a:t>, x</a:t>
            </a:r>
            <a:r>
              <a:rPr lang="en-US" i="1" baseline="-25000" dirty="0" smtClean="0"/>
              <a:t>2</a:t>
            </a:r>
            <a:r>
              <a:rPr lang="en-US" i="1" dirty="0" smtClean="0"/>
              <a:t>,…, </a:t>
            </a:r>
            <a:r>
              <a:rPr lang="en-US" i="1" dirty="0" err="1" smtClean="0"/>
              <a:t>x</a:t>
            </a:r>
            <a:r>
              <a:rPr lang="en-US" i="1" baseline="-25000" dirty="0" err="1" smtClean="0"/>
              <a:t>n</a:t>
            </a:r>
            <a:r>
              <a:rPr lang="en-US" i="1" dirty="0" smtClean="0"/>
              <a:t>) </a:t>
            </a:r>
            <a:r>
              <a:rPr lang="en-US" dirty="0" smtClean="0"/>
              <a:t>be a real-valued or vector-valued function whose domain includes the sample space of (</a:t>
            </a:r>
            <a:r>
              <a:rPr lang="en-US" i="1" dirty="0"/>
              <a:t>X</a:t>
            </a:r>
            <a:r>
              <a:rPr lang="en-US" i="1" baseline="-25000" dirty="0"/>
              <a:t>1</a:t>
            </a:r>
            <a:r>
              <a:rPr lang="en-US" i="1" dirty="0"/>
              <a:t>, X</a:t>
            </a:r>
            <a:r>
              <a:rPr lang="en-US" i="1" baseline="-25000" dirty="0"/>
              <a:t>2</a:t>
            </a:r>
            <a:r>
              <a:rPr lang="en-US" i="1" dirty="0"/>
              <a:t>, …</a:t>
            </a:r>
            <a:r>
              <a:rPr lang="en-US" i="1" dirty="0" err="1" smtClean="0"/>
              <a:t>X</a:t>
            </a:r>
            <a:r>
              <a:rPr lang="en-US" i="1" baseline="-25000" dirty="0" err="1" smtClean="0"/>
              <a:t>n</a:t>
            </a:r>
            <a:r>
              <a:rPr lang="en-US" dirty="0" smtClean="0"/>
              <a:t>). </a:t>
            </a:r>
          </a:p>
          <a:p>
            <a:endParaRPr lang="en-US" dirty="0" smtClean="0"/>
          </a:p>
          <a:p>
            <a:r>
              <a:rPr lang="en-US" dirty="0" smtClean="0"/>
              <a:t>Then the random variable or random vector </a:t>
            </a:r>
            <a:r>
              <a:rPr lang="en-US" i="1" dirty="0" smtClean="0"/>
              <a:t>Y = </a:t>
            </a:r>
            <a:r>
              <a:rPr lang="en-US" i="1" dirty="0"/>
              <a:t>T(x</a:t>
            </a:r>
            <a:r>
              <a:rPr lang="en-US" i="1" baseline="-25000" dirty="0"/>
              <a:t>1</a:t>
            </a:r>
            <a:r>
              <a:rPr lang="en-US" i="1" dirty="0"/>
              <a:t>, x</a:t>
            </a:r>
            <a:r>
              <a:rPr lang="en-US" i="1" baseline="-25000" dirty="0"/>
              <a:t>2</a:t>
            </a:r>
            <a:r>
              <a:rPr lang="en-US" i="1" dirty="0"/>
              <a:t>,…, </a:t>
            </a:r>
            <a:r>
              <a:rPr lang="en-US" i="1" dirty="0" err="1"/>
              <a:t>x</a:t>
            </a:r>
            <a:r>
              <a:rPr lang="en-US" i="1" baseline="-25000" dirty="0" err="1"/>
              <a:t>n</a:t>
            </a:r>
            <a:r>
              <a:rPr lang="en-US" i="1" dirty="0"/>
              <a:t>) </a:t>
            </a:r>
            <a:r>
              <a:rPr lang="en-US" dirty="0" smtClean="0"/>
              <a:t>is called a </a:t>
            </a:r>
            <a:r>
              <a:rPr lang="en-US" b="1" dirty="0" smtClean="0">
                <a:latin typeface="Lobster Two"/>
                <a:cs typeface="Lobster Two"/>
              </a:rPr>
              <a:t>statistic</a:t>
            </a:r>
            <a:r>
              <a:rPr lang="en-US" dirty="0" smtClean="0"/>
              <a:t>.</a:t>
            </a:r>
          </a:p>
          <a:p>
            <a:endParaRPr lang="en-US" dirty="0" smtClean="0"/>
          </a:p>
          <a:p>
            <a:r>
              <a:rPr lang="en-US" dirty="0" smtClean="0"/>
              <a:t>The probability distribution of a statistic </a:t>
            </a:r>
            <a:r>
              <a:rPr lang="en-US" i="1" dirty="0" smtClean="0"/>
              <a:t>Y</a:t>
            </a:r>
            <a:r>
              <a:rPr lang="en-US" dirty="0" smtClean="0"/>
              <a:t> is called the </a:t>
            </a:r>
            <a:r>
              <a:rPr lang="en-US" b="1" dirty="0" smtClean="0">
                <a:latin typeface="Lobster Two"/>
                <a:cs typeface="Lobster Two"/>
              </a:rPr>
              <a:t>sampling distribution </a:t>
            </a:r>
            <a:r>
              <a:rPr lang="en-US" dirty="0" smtClean="0"/>
              <a:t>of</a:t>
            </a:r>
            <a:r>
              <a:rPr lang="en-US" i="1" dirty="0" smtClean="0"/>
              <a:t> Y</a:t>
            </a:r>
            <a:r>
              <a:rPr lang="en-US" dirty="0" smtClean="0"/>
              <a:t>.</a:t>
            </a:r>
            <a:endParaRPr lang="en-US" dirty="0"/>
          </a:p>
        </p:txBody>
      </p:sp>
    </p:spTree>
    <p:extLst>
      <p:ext uri="{BB962C8B-B14F-4D97-AF65-F5344CB8AC3E}">
        <p14:creationId xmlns:p14="http://schemas.microsoft.com/office/powerpoint/2010/main" val="17325634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tatistics</a:t>
            </a:r>
            <a:endParaRPr lang="en-US" dirty="0"/>
          </a:p>
        </p:txBody>
      </p:sp>
      <p:sp>
        <p:nvSpPr>
          <p:cNvPr id="4" name="Content Placeholder 3"/>
          <p:cNvSpPr>
            <a:spLocks noGrp="1"/>
          </p:cNvSpPr>
          <p:nvPr>
            <p:ph idx="1"/>
          </p:nvPr>
        </p:nvSpPr>
        <p:spPr/>
        <p:txBody>
          <a:bodyPr>
            <a:normAutofit/>
          </a:bodyPr>
          <a:lstStyle/>
          <a:p>
            <a:r>
              <a:rPr lang="en-US" dirty="0" smtClean="0"/>
              <a:t>The definition of a statistic is fairly broad</a:t>
            </a:r>
          </a:p>
          <a:p>
            <a:pPr lvl="1"/>
            <a:r>
              <a:rPr lang="en-US" dirty="0" smtClean="0"/>
              <a:t>The main restriction is that it cannot be a function of a population parameter</a:t>
            </a:r>
          </a:p>
          <a:p>
            <a:pPr lvl="1"/>
            <a:r>
              <a:rPr lang="en-US" dirty="0" smtClean="0"/>
              <a:t>Think of sample as collection/sequence of </a:t>
            </a:r>
            <a:r>
              <a:rPr lang="en-US" dirty="0" err="1" smtClean="0"/>
              <a:t>rvs</a:t>
            </a:r>
            <a:r>
              <a:rPr lang="en-US" dirty="0" smtClean="0"/>
              <a:t>: any function of an </a:t>
            </a:r>
            <a:r>
              <a:rPr lang="en-US" dirty="0" err="1" smtClean="0"/>
              <a:t>rv</a:t>
            </a:r>
            <a:r>
              <a:rPr lang="en-US" dirty="0" smtClean="0"/>
              <a:t> is an </a:t>
            </a:r>
            <a:r>
              <a:rPr lang="en-US" dirty="0" err="1" smtClean="0"/>
              <a:t>rv</a:t>
            </a:r>
            <a:r>
              <a:rPr lang="en-US" dirty="0" smtClean="0"/>
              <a:t> itself </a:t>
            </a:r>
          </a:p>
          <a:p>
            <a:endParaRPr lang="en-US" dirty="0" smtClean="0"/>
          </a:p>
          <a:p>
            <a:r>
              <a:rPr lang="en-US" dirty="0"/>
              <a:t>2</a:t>
            </a:r>
            <a:r>
              <a:rPr lang="en-US" dirty="0" smtClean="0"/>
              <a:t> </a:t>
            </a:r>
            <a:r>
              <a:rPr lang="en-US" dirty="0"/>
              <a:t>main reasons we love </a:t>
            </a:r>
            <a:r>
              <a:rPr lang="en-US" dirty="0" smtClean="0"/>
              <a:t>them:</a:t>
            </a:r>
            <a:endParaRPr lang="en-US" dirty="0"/>
          </a:p>
          <a:p>
            <a:pPr lvl="1"/>
            <a:r>
              <a:rPr lang="en-US" dirty="0"/>
              <a:t>S</a:t>
            </a:r>
            <a:r>
              <a:rPr lang="en-US" dirty="0" smtClean="0"/>
              <a:t>ometimes </a:t>
            </a:r>
            <a:r>
              <a:rPr lang="en-US" dirty="0"/>
              <a:t>they are </a:t>
            </a:r>
            <a:r>
              <a:rPr lang="en-US" b="1" dirty="0">
                <a:solidFill>
                  <a:srgbClr val="FF0000"/>
                </a:solidFill>
                <a:latin typeface="Lobster Two"/>
                <a:cs typeface="Lobster Two"/>
              </a:rPr>
              <a:t>estimators</a:t>
            </a:r>
            <a:r>
              <a:rPr lang="en-US" b="1" dirty="0"/>
              <a:t> </a:t>
            </a:r>
            <a:r>
              <a:rPr lang="en-US" dirty="0"/>
              <a:t>for </a:t>
            </a:r>
            <a:r>
              <a:rPr lang="en-US" dirty="0" smtClean="0"/>
              <a:t>population parameters </a:t>
            </a:r>
            <a:r>
              <a:rPr lang="en-US" dirty="0"/>
              <a:t>we care </a:t>
            </a:r>
            <a:r>
              <a:rPr lang="en-US" dirty="0" smtClean="0"/>
              <a:t>about</a:t>
            </a:r>
            <a:endParaRPr lang="en-US" dirty="0"/>
          </a:p>
          <a:p>
            <a:pPr lvl="1"/>
            <a:r>
              <a:rPr lang="en-US" dirty="0"/>
              <a:t>S</a:t>
            </a:r>
            <a:r>
              <a:rPr lang="en-US" dirty="0" smtClean="0"/>
              <a:t>ometimes </a:t>
            </a:r>
            <a:r>
              <a:rPr lang="en-US" dirty="0"/>
              <a:t>they are </a:t>
            </a:r>
            <a:r>
              <a:rPr lang="en-US" b="1" dirty="0">
                <a:solidFill>
                  <a:srgbClr val="FF0000"/>
                </a:solidFill>
                <a:latin typeface="Lobster Two"/>
                <a:cs typeface="Lobster Two"/>
              </a:rPr>
              <a:t>test statistics</a:t>
            </a:r>
            <a:r>
              <a:rPr lang="en-US" dirty="0"/>
              <a:t>, i.e. the basis for a hypothesis test </a:t>
            </a:r>
          </a:p>
          <a:p>
            <a:endParaRPr lang="en-US" dirty="0"/>
          </a:p>
        </p:txBody>
      </p:sp>
      <p:pic>
        <p:nvPicPr>
          <p:cNvPr id="3" name="Picture 2"/>
          <p:cNvPicPr>
            <a:picLocks noChangeAspect="1"/>
          </p:cNvPicPr>
          <p:nvPr/>
        </p:nvPicPr>
        <p:blipFill>
          <a:blip r:embed="rId2"/>
          <a:stretch>
            <a:fillRect/>
          </a:stretch>
        </p:blipFill>
        <p:spPr>
          <a:xfrm>
            <a:off x="6300086" y="5229860"/>
            <a:ext cx="2843913" cy="1628140"/>
          </a:xfrm>
          <a:prstGeom prst="rect">
            <a:avLst/>
          </a:prstGeom>
        </p:spPr>
      </p:pic>
    </p:spTree>
    <p:extLst>
      <p:ext uri="{BB962C8B-B14F-4D97-AF65-F5344CB8AC3E}">
        <p14:creationId xmlns:p14="http://schemas.microsoft.com/office/powerpoint/2010/main" val="8135100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statistic: the sample mean</a:t>
            </a:r>
            <a:endParaRPr lang="en-US" dirty="0"/>
          </a:p>
        </p:txBody>
      </p:sp>
      <p:sp>
        <p:nvSpPr>
          <p:cNvPr id="3" name="Content Placeholder 2"/>
          <p:cNvSpPr>
            <a:spLocks noGrp="1"/>
          </p:cNvSpPr>
          <p:nvPr>
            <p:ph idx="1"/>
          </p:nvPr>
        </p:nvSpPr>
        <p:spPr/>
        <p:txBody>
          <a:bodyPr/>
          <a:lstStyle/>
          <a:p>
            <a:r>
              <a:rPr lang="en-US" dirty="0"/>
              <a:t>F</a:t>
            </a:r>
            <a:r>
              <a:rPr lang="en-US" dirty="0" smtClean="0"/>
              <a:t>ormally, </a:t>
            </a:r>
            <a:r>
              <a:rPr lang="en-US" i="1" dirty="0"/>
              <a:t>Y = T(x</a:t>
            </a:r>
            <a:r>
              <a:rPr lang="en-US" i="1" baseline="-25000" dirty="0"/>
              <a:t>1</a:t>
            </a:r>
            <a:r>
              <a:rPr lang="en-US" i="1" dirty="0"/>
              <a:t>, x</a:t>
            </a:r>
            <a:r>
              <a:rPr lang="en-US" i="1" baseline="-25000" dirty="0"/>
              <a:t>2</a:t>
            </a:r>
            <a:r>
              <a:rPr lang="en-US" i="1" dirty="0"/>
              <a:t>,…, </a:t>
            </a:r>
            <a:r>
              <a:rPr lang="en-US" i="1" dirty="0" err="1"/>
              <a:t>x</a:t>
            </a:r>
            <a:r>
              <a:rPr lang="en-US" i="1" baseline="-25000" dirty="0" err="1"/>
              <a:t>n</a:t>
            </a:r>
            <a:r>
              <a:rPr lang="en-US" i="1" dirty="0"/>
              <a:t>) </a:t>
            </a:r>
            <a:r>
              <a:rPr lang="en-US" dirty="0" smtClean="0"/>
              <a:t>(this just says let’s make a new variable, call it </a:t>
            </a:r>
            <a:r>
              <a:rPr lang="en-US" i="1" dirty="0" smtClean="0"/>
              <a:t>Y</a:t>
            </a:r>
            <a:r>
              <a:rPr lang="en-US" dirty="0" smtClean="0"/>
              <a:t>, and make it equal some function, call it </a:t>
            </a:r>
            <a:r>
              <a:rPr lang="en-US" i="1" dirty="0" smtClean="0"/>
              <a:t>T()</a:t>
            </a:r>
            <a:r>
              <a:rPr lang="en-US" dirty="0" smtClean="0"/>
              <a:t>, of the observed values of </a:t>
            </a:r>
            <a:r>
              <a:rPr lang="en-US" i="1" dirty="0"/>
              <a:t>X</a:t>
            </a:r>
            <a:r>
              <a:rPr lang="en-US" i="1" baseline="-25000" dirty="0"/>
              <a:t>1</a:t>
            </a:r>
            <a:r>
              <a:rPr lang="en-US" i="1" dirty="0"/>
              <a:t>, X</a:t>
            </a:r>
            <a:r>
              <a:rPr lang="en-US" i="1" baseline="-25000" dirty="0"/>
              <a:t>2</a:t>
            </a:r>
            <a:r>
              <a:rPr lang="en-US" i="1" dirty="0"/>
              <a:t>, …</a:t>
            </a:r>
            <a:r>
              <a:rPr lang="en-US" i="1" dirty="0" err="1" smtClean="0"/>
              <a:t>X</a:t>
            </a:r>
            <a:r>
              <a:rPr lang="en-US" i="1" baseline="-25000" dirty="0" err="1" smtClean="0"/>
              <a:t>n</a:t>
            </a:r>
            <a:r>
              <a:rPr lang="en-US" dirty="0" smtClean="0"/>
              <a:t>)</a:t>
            </a:r>
          </a:p>
          <a:p>
            <a:endParaRPr lang="en-US" dirty="0"/>
          </a:p>
          <a:p>
            <a:r>
              <a:rPr lang="en-US" dirty="0" smtClean="0"/>
              <a:t>Let’s make </a:t>
            </a:r>
            <a:r>
              <a:rPr lang="en-US" i="1" dirty="0" smtClean="0"/>
              <a:t>Y</a:t>
            </a:r>
            <a:r>
              <a:rPr lang="en-US" dirty="0" smtClean="0"/>
              <a:t> the arithmetic average of the values in our random sample. </a:t>
            </a:r>
            <a:r>
              <a:rPr lang="en-US" dirty="0"/>
              <a:t>This is </a:t>
            </a:r>
            <a:r>
              <a:rPr lang="en-US" dirty="0" smtClean="0"/>
              <a:t>a </a:t>
            </a:r>
            <a:r>
              <a:rPr lang="en-US" dirty="0"/>
              <a:t>common statistic, so we all tend to call it the same thing (instead of </a:t>
            </a:r>
            <a:r>
              <a:rPr lang="en-US" i="1" dirty="0"/>
              <a:t>Y</a:t>
            </a:r>
            <a:r>
              <a:rPr lang="en-US" dirty="0"/>
              <a:t>)…</a:t>
            </a:r>
          </a:p>
          <a:p>
            <a:endParaRPr lang="en-US" dirty="0"/>
          </a:p>
        </p:txBody>
      </p:sp>
      <p:pic>
        <p:nvPicPr>
          <p:cNvPr id="4" name="Picture 3"/>
          <p:cNvPicPr>
            <a:picLocks noChangeAspect="1"/>
          </p:cNvPicPr>
          <p:nvPr/>
        </p:nvPicPr>
        <p:blipFill>
          <a:blip r:embed="rId2"/>
          <a:stretch>
            <a:fillRect/>
          </a:stretch>
        </p:blipFill>
        <p:spPr>
          <a:xfrm>
            <a:off x="457200" y="4757618"/>
            <a:ext cx="4445000" cy="1833682"/>
          </a:xfrm>
          <a:prstGeom prst="rect">
            <a:avLst/>
          </a:prstGeom>
        </p:spPr>
      </p:pic>
      <p:sp>
        <p:nvSpPr>
          <p:cNvPr id="6" name="Oval Callout 5"/>
          <p:cNvSpPr/>
          <p:nvPr/>
        </p:nvSpPr>
        <p:spPr>
          <a:xfrm>
            <a:off x="5537200" y="5270500"/>
            <a:ext cx="1600199" cy="1206500"/>
          </a:xfrm>
          <a:prstGeom prst="wedgeEllipseCallout">
            <a:avLst>
              <a:gd name="adj1" fmla="val 65816"/>
              <a:gd name="adj2" fmla="val 1423"/>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dirty="0" smtClean="0">
                <a:solidFill>
                  <a:schemeClr val="tx1"/>
                </a:solidFill>
                <a:latin typeface="Gill Sans"/>
                <a:cs typeface="Gill Sans"/>
              </a:rPr>
              <a:t>It’s a </a:t>
            </a:r>
            <a:r>
              <a:rPr lang="en-US" sz="2000" b="1" dirty="0" smtClean="0">
                <a:solidFill>
                  <a:schemeClr val="tx1"/>
                </a:solidFill>
                <a:latin typeface="Lobster Two"/>
                <a:cs typeface="Lobster Two"/>
              </a:rPr>
              <a:t>random variable</a:t>
            </a:r>
            <a:r>
              <a:rPr lang="en-US" sz="2000" dirty="0" smtClean="0">
                <a:solidFill>
                  <a:schemeClr val="tx1"/>
                </a:solidFill>
                <a:latin typeface="Gill Sans"/>
                <a:cs typeface="Gill Sans"/>
              </a:rPr>
              <a:t> too</a:t>
            </a:r>
            <a:endParaRPr lang="en-US" sz="2000" b="1" dirty="0">
              <a:solidFill>
                <a:schemeClr val="tx1"/>
              </a:solidFill>
              <a:latin typeface="Lobster Two"/>
              <a:cs typeface="Lobster Two"/>
            </a:endParaRPr>
          </a:p>
        </p:txBody>
      </p:sp>
      <p:pic>
        <p:nvPicPr>
          <p:cNvPr id="7" name="Picture 6"/>
          <p:cNvPicPr>
            <a:picLocks noChangeAspect="1"/>
          </p:cNvPicPr>
          <p:nvPr/>
        </p:nvPicPr>
        <p:blipFill>
          <a:blip r:embed="rId3"/>
          <a:stretch>
            <a:fillRect/>
          </a:stretch>
        </p:blipFill>
        <p:spPr>
          <a:xfrm>
            <a:off x="7556500" y="5422900"/>
            <a:ext cx="1604527" cy="1604527"/>
          </a:xfrm>
          <a:prstGeom prst="rect">
            <a:avLst/>
          </a:prstGeom>
        </p:spPr>
      </p:pic>
    </p:spTree>
    <p:extLst>
      <p:ext uri="{BB962C8B-B14F-4D97-AF65-F5344CB8AC3E}">
        <p14:creationId xmlns:p14="http://schemas.microsoft.com/office/powerpoint/2010/main" val="9182424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smtClean="0"/>
              <a:t>Sample mean </a:t>
            </a:r>
            <a:r>
              <a:rPr lang="en-US" sz="3200" dirty="0"/>
              <a:t>of </a:t>
            </a:r>
            <a:r>
              <a:rPr lang="en-US" sz="3200" i="1" dirty="0"/>
              <a:t>X</a:t>
            </a:r>
            <a:r>
              <a:rPr lang="en-US" sz="3200" dirty="0"/>
              <a:t> = average # of tweets per day</a:t>
            </a:r>
          </a:p>
        </p:txBody>
      </p:sp>
      <p:sp>
        <p:nvSpPr>
          <p:cNvPr id="3" name="Content Placeholder 2"/>
          <p:cNvSpPr>
            <a:spLocks noGrp="1"/>
          </p:cNvSpPr>
          <p:nvPr>
            <p:ph idx="1"/>
          </p:nvPr>
        </p:nvSpPr>
        <p:spPr/>
        <p:txBody>
          <a:bodyPr/>
          <a:lstStyle/>
          <a:p>
            <a:r>
              <a:rPr lang="en-US" i="1" dirty="0" smtClean="0"/>
              <a:t>X</a:t>
            </a:r>
            <a:r>
              <a:rPr lang="en-US" dirty="0" smtClean="0"/>
              <a:t> versus </a:t>
            </a:r>
            <a:r>
              <a:rPr lang="en-US" i="1" dirty="0" smtClean="0"/>
              <a:t>x</a:t>
            </a:r>
            <a:r>
              <a:rPr lang="en-US" dirty="0" smtClean="0"/>
              <a:t>: It is pretty standard at this point to use uppercase letters to denote that we are talking about a statistic, and to use lowercase letters when we are talking about observed value of a statistic.</a:t>
            </a:r>
          </a:p>
          <a:p>
            <a:r>
              <a:rPr lang="en-US" dirty="0" smtClean="0"/>
              <a:t>Let’s say we observed 6 twitter users whose tweets totaled: </a:t>
            </a:r>
            <a:r>
              <a:rPr lang="en-US" i="1" dirty="0" smtClean="0"/>
              <a:t>{</a:t>
            </a:r>
            <a:r>
              <a:rPr lang="en-US" i="1" dirty="0"/>
              <a:t>X</a:t>
            </a:r>
            <a:r>
              <a:rPr lang="en-US" i="1" baseline="-25000" dirty="0" smtClean="0"/>
              <a:t>1</a:t>
            </a:r>
            <a:r>
              <a:rPr lang="en-US" i="1" dirty="0" smtClean="0"/>
              <a:t> = 5; X</a:t>
            </a:r>
            <a:r>
              <a:rPr lang="en-US" i="1" baseline="-25000" dirty="0" smtClean="0"/>
              <a:t>2</a:t>
            </a:r>
            <a:r>
              <a:rPr lang="en-US" i="1" dirty="0" smtClean="0"/>
              <a:t> = 3; X</a:t>
            </a:r>
            <a:r>
              <a:rPr lang="en-US" i="1" baseline="-25000" dirty="0" smtClean="0"/>
              <a:t>3</a:t>
            </a:r>
            <a:r>
              <a:rPr lang="en-US" i="1" dirty="0" smtClean="0"/>
              <a:t> = 0; X</a:t>
            </a:r>
            <a:r>
              <a:rPr lang="en-US" i="1" baseline="-25000" dirty="0" smtClean="0"/>
              <a:t>4</a:t>
            </a:r>
            <a:r>
              <a:rPr lang="en-US" i="1" dirty="0" smtClean="0"/>
              <a:t> = 10; X</a:t>
            </a:r>
            <a:r>
              <a:rPr lang="en-US" i="1" baseline="-25000" dirty="0" smtClean="0"/>
              <a:t>5</a:t>
            </a:r>
            <a:r>
              <a:rPr lang="en-US" i="1" dirty="0" smtClean="0"/>
              <a:t> = 3; X</a:t>
            </a:r>
            <a:r>
              <a:rPr lang="en-US" i="1" baseline="-25000" dirty="0" smtClean="0"/>
              <a:t>6</a:t>
            </a:r>
            <a:r>
              <a:rPr lang="en-US" i="1" dirty="0" smtClean="0"/>
              <a:t> = 2}</a:t>
            </a:r>
          </a:p>
          <a:p>
            <a:r>
              <a:rPr lang="en-US" dirty="0" smtClean="0"/>
              <a:t>Each numerical value above is an </a:t>
            </a:r>
            <a:r>
              <a:rPr lang="en-US" i="1" dirty="0" smtClean="0"/>
              <a:t>x</a:t>
            </a:r>
            <a:r>
              <a:rPr lang="en-US" i="1" baseline="-25000" dirty="0" smtClean="0"/>
              <a:t>i</a:t>
            </a:r>
            <a:r>
              <a:rPr lang="en-US" i="1" dirty="0" smtClean="0"/>
              <a:t> </a:t>
            </a:r>
            <a:r>
              <a:rPr lang="en-US" dirty="0" smtClean="0"/>
              <a:t>that we have now observed</a:t>
            </a:r>
            <a:endParaRPr lang="en-US" dirty="0"/>
          </a:p>
        </p:txBody>
      </p:sp>
      <p:pic>
        <p:nvPicPr>
          <p:cNvPr id="5" name="Picture 4"/>
          <p:cNvPicPr>
            <a:picLocks noChangeAspect="1"/>
          </p:cNvPicPr>
          <p:nvPr/>
        </p:nvPicPr>
        <p:blipFill>
          <a:blip r:embed="rId2"/>
          <a:stretch>
            <a:fillRect/>
          </a:stretch>
        </p:blipFill>
        <p:spPr>
          <a:xfrm>
            <a:off x="723900" y="4831676"/>
            <a:ext cx="3746500" cy="1696123"/>
          </a:xfrm>
          <a:prstGeom prst="rect">
            <a:avLst/>
          </a:prstGeom>
        </p:spPr>
      </p:pic>
      <p:sp>
        <p:nvSpPr>
          <p:cNvPr id="6" name="Oval Callout 5"/>
          <p:cNvSpPr/>
          <p:nvPr/>
        </p:nvSpPr>
        <p:spPr>
          <a:xfrm>
            <a:off x="5537200" y="5270500"/>
            <a:ext cx="1600199" cy="1206500"/>
          </a:xfrm>
          <a:prstGeom prst="wedgeEllipseCallout">
            <a:avLst>
              <a:gd name="adj1" fmla="val 65816"/>
              <a:gd name="adj2" fmla="val 1423"/>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dirty="0" smtClean="0">
                <a:solidFill>
                  <a:schemeClr val="tx1"/>
                </a:solidFill>
                <a:latin typeface="Gill Sans"/>
                <a:cs typeface="Gill Sans"/>
              </a:rPr>
              <a:t>Still a </a:t>
            </a:r>
            <a:r>
              <a:rPr lang="en-US" sz="2000" b="1" dirty="0" smtClean="0">
                <a:solidFill>
                  <a:schemeClr val="tx1"/>
                </a:solidFill>
                <a:latin typeface="Lobster Two"/>
                <a:cs typeface="Lobster Two"/>
              </a:rPr>
              <a:t>random variable</a:t>
            </a:r>
            <a:r>
              <a:rPr lang="en-US" sz="2000" dirty="0" smtClean="0">
                <a:solidFill>
                  <a:schemeClr val="tx1"/>
                </a:solidFill>
                <a:latin typeface="Gill Sans"/>
                <a:cs typeface="Gill Sans"/>
              </a:rPr>
              <a:t> </a:t>
            </a:r>
            <a:endParaRPr lang="en-US" sz="2000" b="1" dirty="0">
              <a:solidFill>
                <a:schemeClr val="tx1"/>
              </a:solidFill>
              <a:latin typeface="Lobster Two"/>
              <a:cs typeface="Lobster Two"/>
            </a:endParaRPr>
          </a:p>
        </p:txBody>
      </p:sp>
      <p:pic>
        <p:nvPicPr>
          <p:cNvPr id="7" name="Picture 6"/>
          <p:cNvPicPr>
            <a:picLocks noChangeAspect="1"/>
          </p:cNvPicPr>
          <p:nvPr/>
        </p:nvPicPr>
        <p:blipFill>
          <a:blip r:embed="rId3"/>
          <a:stretch>
            <a:fillRect/>
          </a:stretch>
        </p:blipFill>
        <p:spPr>
          <a:xfrm>
            <a:off x="7556500" y="5422900"/>
            <a:ext cx="1604527" cy="1604527"/>
          </a:xfrm>
          <a:prstGeom prst="rect">
            <a:avLst/>
          </a:prstGeom>
        </p:spPr>
      </p:pic>
    </p:spTree>
    <p:extLst>
      <p:ext uri="{BB962C8B-B14F-4D97-AF65-F5344CB8AC3E}">
        <p14:creationId xmlns:p14="http://schemas.microsoft.com/office/powerpoint/2010/main" val="8245819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Days!</a:t>
            </a:r>
            <a:endParaRPr lang="en-US" dirty="0"/>
          </a:p>
        </p:txBody>
      </p:sp>
      <p:sp>
        <p:nvSpPr>
          <p:cNvPr id="3" name="Content Placeholder 2"/>
          <p:cNvSpPr>
            <a:spLocks noGrp="1"/>
          </p:cNvSpPr>
          <p:nvPr>
            <p:ph idx="1"/>
          </p:nvPr>
        </p:nvSpPr>
        <p:spPr/>
        <p:txBody>
          <a:bodyPr/>
          <a:lstStyle/>
          <a:p>
            <a:r>
              <a:rPr lang="en-US" dirty="0" smtClean="0"/>
              <a:t>5 teams, 3 days</a:t>
            </a:r>
          </a:p>
          <a:p>
            <a:r>
              <a:rPr lang="en-US" dirty="0" smtClean="0">
                <a:latin typeface="Courier New" charset="0"/>
                <a:ea typeface="Courier New" charset="0"/>
                <a:cs typeface="Courier New" charset="0"/>
              </a:rPr>
              <a:t>sample(1:5)</a:t>
            </a:r>
          </a:p>
          <a:p>
            <a:r>
              <a:rPr lang="pt-BR" dirty="0">
                <a:latin typeface="Courier New" charset="0"/>
                <a:ea typeface="Courier New" charset="0"/>
                <a:cs typeface="Courier New" charset="0"/>
              </a:rPr>
              <a:t>[1] 1 3 4 2 </a:t>
            </a:r>
            <a:r>
              <a:rPr lang="pt-BR" dirty="0" smtClean="0">
                <a:latin typeface="Courier New" charset="0"/>
                <a:ea typeface="Courier New" charset="0"/>
                <a:cs typeface="Courier New" charset="0"/>
              </a:rPr>
              <a:t>5</a:t>
            </a:r>
          </a:p>
          <a:p>
            <a:r>
              <a:rPr lang="pt-BR" dirty="0" smtClean="0"/>
              <a:t>Day 1:</a:t>
            </a:r>
          </a:p>
          <a:p>
            <a:pPr lvl="1"/>
            <a:r>
              <a:rPr lang="pt-BR" dirty="0" smtClean="0"/>
              <a:t>Team 1 = Grace / Annie / </a:t>
            </a:r>
            <a:r>
              <a:rPr lang="pt-BR" dirty="0" err="1" smtClean="0"/>
              <a:t>Narges</a:t>
            </a:r>
            <a:endParaRPr lang="pt-BR" dirty="0" smtClean="0"/>
          </a:p>
          <a:p>
            <a:r>
              <a:rPr lang="pt-BR" dirty="0" smtClean="0"/>
              <a:t>Day 2: </a:t>
            </a:r>
          </a:p>
          <a:p>
            <a:pPr lvl="1"/>
            <a:r>
              <a:rPr lang="pt-BR" dirty="0" smtClean="0"/>
              <a:t>Team 3 = Carter / </a:t>
            </a:r>
            <a:r>
              <a:rPr lang="pt-BR" dirty="0" err="1" smtClean="0"/>
              <a:t>Nichole</a:t>
            </a:r>
            <a:endParaRPr lang="pt-BR" dirty="0" smtClean="0"/>
          </a:p>
          <a:p>
            <a:pPr lvl="1"/>
            <a:r>
              <a:rPr lang="pt-BR" dirty="0" smtClean="0"/>
              <a:t>Team 4 = </a:t>
            </a:r>
            <a:r>
              <a:rPr lang="pt-BR" dirty="0" err="1" smtClean="0"/>
              <a:t>Jie</a:t>
            </a:r>
            <a:r>
              <a:rPr lang="pt-BR" dirty="0" smtClean="0"/>
              <a:t> / </a:t>
            </a:r>
            <a:r>
              <a:rPr lang="pt-BR" dirty="0" err="1" smtClean="0"/>
              <a:t>Xiang</a:t>
            </a:r>
            <a:endParaRPr lang="pt-BR" dirty="0" smtClean="0"/>
          </a:p>
          <a:p>
            <a:r>
              <a:rPr lang="pt-BR" dirty="0" smtClean="0"/>
              <a:t>Day 3: </a:t>
            </a:r>
          </a:p>
          <a:p>
            <a:pPr lvl="1"/>
            <a:r>
              <a:rPr lang="pt-BR" dirty="0" smtClean="0"/>
              <a:t>Team 2 = Carolina </a:t>
            </a:r>
            <a:r>
              <a:rPr lang="pt-BR" dirty="0"/>
              <a:t>/ Kendra</a:t>
            </a:r>
          </a:p>
          <a:p>
            <a:pPr lvl="1"/>
            <a:r>
              <a:rPr lang="pt-BR" dirty="0" smtClean="0"/>
              <a:t>Team 5 = Jay / </a:t>
            </a:r>
            <a:r>
              <a:rPr lang="pt-BR" dirty="0" err="1" smtClean="0"/>
              <a:t>Salar</a:t>
            </a:r>
            <a:endParaRPr lang="en-US" dirty="0"/>
          </a:p>
        </p:txBody>
      </p:sp>
    </p:spTree>
    <p:extLst>
      <p:ext uri="{BB962C8B-B14F-4D97-AF65-F5344CB8AC3E}">
        <p14:creationId xmlns:p14="http://schemas.microsoft.com/office/powerpoint/2010/main" val="19126492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statistic: the sample variance</a:t>
            </a:r>
            <a:endParaRPr lang="en-US" dirty="0"/>
          </a:p>
        </p:txBody>
      </p:sp>
      <p:sp>
        <p:nvSpPr>
          <p:cNvPr id="3" name="Content Placeholder 2"/>
          <p:cNvSpPr>
            <a:spLocks noGrp="1"/>
          </p:cNvSpPr>
          <p:nvPr>
            <p:ph idx="1"/>
          </p:nvPr>
        </p:nvSpPr>
        <p:spPr/>
        <p:txBody>
          <a:bodyPr/>
          <a:lstStyle/>
          <a:p>
            <a:r>
              <a:rPr lang="en-US" dirty="0"/>
              <a:t>F</a:t>
            </a:r>
            <a:r>
              <a:rPr lang="en-US" dirty="0" smtClean="0"/>
              <a:t>ormally, </a:t>
            </a:r>
            <a:r>
              <a:rPr lang="en-US" i="1" dirty="0"/>
              <a:t>Y = T(x</a:t>
            </a:r>
            <a:r>
              <a:rPr lang="en-US" i="1" baseline="-25000" dirty="0"/>
              <a:t>1</a:t>
            </a:r>
            <a:r>
              <a:rPr lang="en-US" i="1" dirty="0"/>
              <a:t>, x</a:t>
            </a:r>
            <a:r>
              <a:rPr lang="en-US" i="1" baseline="-25000" dirty="0"/>
              <a:t>2</a:t>
            </a:r>
            <a:r>
              <a:rPr lang="en-US" i="1" dirty="0"/>
              <a:t>,…, </a:t>
            </a:r>
            <a:r>
              <a:rPr lang="en-US" i="1" dirty="0" err="1"/>
              <a:t>x</a:t>
            </a:r>
            <a:r>
              <a:rPr lang="en-US" i="1" baseline="-25000" dirty="0" err="1"/>
              <a:t>n</a:t>
            </a:r>
            <a:r>
              <a:rPr lang="en-US" i="1" dirty="0"/>
              <a:t>) </a:t>
            </a:r>
            <a:r>
              <a:rPr lang="en-US" dirty="0" smtClean="0"/>
              <a:t>(this just says let’s make a new variable, call it </a:t>
            </a:r>
            <a:r>
              <a:rPr lang="en-US" i="1" dirty="0" smtClean="0"/>
              <a:t>Y</a:t>
            </a:r>
            <a:r>
              <a:rPr lang="en-US" dirty="0" smtClean="0"/>
              <a:t>, and make it equal some function, call it </a:t>
            </a:r>
            <a:r>
              <a:rPr lang="en-US" i="1" dirty="0" smtClean="0"/>
              <a:t>T()</a:t>
            </a:r>
            <a:r>
              <a:rPr lang="en-US" dirty="0" smtClean="0"/>
              <a:t>, of the observed values of </a:t>
            </a:r>
            <a:r>
              <a:rPr lang="en-US" i="1" dirty="0"/>
              <a:t>X</a:t>
            </a:r>
            <a:r>
              <a:rPr lang="en-US" i="1" baseline="-25000" dirty="0"/>
              <a:t>1</a:t>
            </a:r>
            <a:r>
              <a:rPr lang="en-US" i="1" dirty="0"/>
              <a:t>, X</a:t>
            </a:r>
            <a:r>
              <a:rPr lang="en-US" i="1" baseline="-25000" dirty="0"/>
              <a:t>2</a:t>
            </a:r>
            <a:r>
              <a:rPr lang="en-US" i="1" dirty="0"/>
              <a:t>, …</a:t>
            </a:r>
            <a:r>
              <a:rPr lang="en-US" i="1" dirty="0" err="1" smtClean="0"/>
              <a:t>X</a:t>
            </a:r>
            <a:r>
              <a:rPr lang="en-US" i="1" baseline="-25000" dirty="0" err="1" smtClean="0"/>
              <a:t>n</a:t>
            </a:r>
            <a:r>
              <a:rPr lang="en-US" dirty="0" smtClean="0"/>
              <a:t>)</a:t>
            </a:r>
          </a:p>
          <a:p>
            <a:endParaRPr lang="en-US" dirty="0"/>
          </a:p>
          <a:p>
            <a:r>
              <a:rPr lang="en-US" dirty="0" smtClean="0"/>
              <a:t>Let’s make </a:t>
            </a:r>
            <a:r>
              <a:rPr lang="en-US" i="1" dirty="0" smtClean="0"/>
              <a:t>Y</a:t>
            </a:r>
            <a:r>
              <a:rPr lang="en-US" dirty="0" smtClean="0"/>
              <a:t> the average squared deviations of each value from the mean in our random sample. This is another common statistic, so we all tend to call it the same thing (instead of </a:t>
            </a:r>
            <a:r>
              <a:rPr lang="en-US" i="1" dirty="0" smtClean="0"/>
              <a:t>Y</a:t>
            </a:r>
            <a:r>
              <a:rPr lang="en-US" dirty="0" smtClean="0"/>
              <a:t>)…</a:t>
            </a:r>
            <a:endParaRPr lang="en-US" dirty="0"/>
          </a:p>
        </p:txBody>
      </p:sp>
      <p:sp>
        <p:nvSpPr>
          <p:cNvPr id="6" name="Oval Callout 5"/>
          <p:cNvSpPr/>
          <p:nvPr/>
        </p:nvSpPr>
        <p:spPr>
          <a:xfrm>
            <a:off x="5537200" y="5270500"/>
            <a:ext cx="1600199" cy="1206500"/>
          </a:xfrm>
          <a:prstGeom prst="wedgeEllipseCallout">
            <a:avLst>
              <a:gd name="adj1" fmla="val 65816"/>
              <a:gd name="adj2" fmla="val 1423"/>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dirty="0" smtClean="0">
                <a:solidFill>
                  <a:schemeClr val="tx1"/>
                </a:solidFill>
                <a:latin typeface="Gill Sans"/>
                <a:cs typeface="Gill Sans"/>
              </a:rPr>
              <a:t>It’s a </a:t>
            </a:r>
            <a:r>
              <a:rPr lang="en-US" sz="2000" b="1" dirty="0" smtClean="0">
                <a:solidFill>
                  <a:schemeClr val="tx1"/>
                </a:solidFill>
                <a:latin typeface="Lobster Two"/>
                <a:cs typeface="Lobster Two"/>
              </a:rPr>
              <a:t>random variable</a:t>
            </a:r>
            <a:r>
              <a:rPr lang="en-US" sz="2000" dirty="0" smtClean="0">
                <a:solidFill>
                  <a:schemeClr val="tx1"/>
                </a:solidFill>
                <a:latin typeface="Gill Sans"/>
                <a:cs typeface="Gill Sans"/>
              </a:rPr>
              <a:t> too</a:t>
            </a:r>
            <a:endParaRPr lang="en-US" sz="2000" b="1" dirty="0">
              <a:solidFill>
                <a:schemeClr val="tx1"/>
              </a:solidFill>
              <a:latin typeface="Lobster Two"/>
              <a:cs typeface="Lobster Two"/>
            </a:endParaRPr>
          </a:p>
        </p:txBody>
      </p:sp>
      <p:pic>
        <p:nvPicPr>
          <p:cNvPr id="7" name="Picture 6"/>
          <p:cNvPicPr>
            <a:picLocks noChangeAspect="1"/>
          </p:cNvPicPr>
          <p:nvPr/>
        </p:nvPicPr>
        <p:blipFill>
          <a:blip r:embed="rId2"/>
          <a:stretch>
            <a:fillRect/>
          </a:stretch>
        </p:blipFill>
        <p:spPr>
          <a:xfrm>
            <a:off x="7556500" y="5422900"/>
            <a:ext cx="1604527" cy="1604527"/>
          </a:xfrm>
          <a:prstGeom prst="rect">
            <a:avLst/>
          </a:prstGeom>
        </p:spPr>
      </p:pic>
      <p:pic>
        <p:nvPicPr>
          <p:cNvPr id="4" name="Picture 3"/>
          <p:cNvPicPr>
            <a:picLocks noChangeAspect="1"/>
          </p:cNvPicPr>
          <p:nvPr/>
        </p:nvPicPr>
        <p:blipFill>
          <a:blip r:embed="rId3"/>
          <a:stretch>
            <a:fillRect/>
          </a:stretch>
        </p:blipFill>
        <p:spPr>
          <a:xfrm>
            <a:off x="647700" y="4794250"/>
            <a:ext cx="4749800" cy="1190456"/>
          </a:xfrm>
          <a:prstGeom prst="rect">
            <a:avLst/>
          </a:prstGeom>
        </p:spPr>
      </p:pic>
    </p:spTree>
    <p:extLst>
      <p:ext uri="{BB962C8B-B14F-4D97-AF65-F5344CB8AC3E}">
        <p14:creationId xmlns:p14="http://schemas.microsoft.com/office/powerpoint/2010/main" val="42945727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statistic: the sample variance</a:t>
            </a:r>
            <a:endParaRPr lang="en-US" dirty="0"/>
          </a:p>
        </p:txBody>
      </p:sp>
      <p:sp>
        <p:nvSpPr>
          <p:cNvPr id="3" name="Content Placeholder 2"/>
          <p:cNvSpPr>
            <a:spLocks noGrp="1"/>
          </p:cNvSpPr>
          <p:nvPr>
            <p:ph idx="1"/>
          </p:nvPr>
        </p:nvSpPr>
        <p:spPr/>
        <p:txBody>
          <a:bodyPr/>
          <a:lstStyle/>
          <a:p>
            <a:r>
              <a:rPr lang="en-US" dirty="0" smtClean="0"/>
              <a:t>Again, we </a:t>
            </a:r>
            <a:r>
              <a:rPr lang="en-US" dirty="0"/>
              <a:t>observed 6 twitter users whose tweets totaled: </a:t>
            </a:r>
            <a:br>
              <a:rPr lang="en-US" dirty="0"/>
            </a:br>
            <a:r>
              <a:rPr lang="en-US" i="1" dirty="0" smtClean="0"/>
              <a:t>{</a:t>
            </a:r>
            <a:r>
              <a:rPr lang="en-US" i="1" dirty="0"/>
              <a:t>X</a:t>
            </a:r>
            <a:r>
              <a:rPr lang="en-US" i="1" baseline="-25000" dirty="0"/>
              <a:t>1</a:t>
            </a:r>
            <a:r>
              <a:rPr lang="en-US" i="1" dirty="0"/>
              <a:t> = 5; X</a:t>
            </a:r>
            <a:r>
              <a:rPr lang="en-US" i="1" baseline="-25000" dirty="0"/>
              <a:t>2</a:t>
            </a:r>
            <a:r>
              <a:rPr lang="en-US" i="1" dirty="0"/>
              <a:t> = 3; X</a:t>
            </a:r>
            <a:r>
              <a:rPr lang="en-US" i="1" baseline="-25000" dirty="0"/>
              <a:t>3</a:t>
            </a:r>
            <a:r>
              <a:rPr lang="en-US" i="1" dirty="0"/>
              <a:t> = 0; X</a:t>
            </a:r>
            <a:r>
              <a:rPr lang="en-US" i="1" baseline="-25000" dirty="0"/>
              <a:t>4</a:t>
            </a:r>
            <a:r>
              <a:rPr lang="en-US" i="1" dirty="0"/>
              <a:t> = 10; X</a:t>
            </a:r>
            <a:r>
              <a:rPr lang="en-US" i="1" baseline="-25000" dirty="0"/>
              <a:t>5</a:t>
            </a:r>
            <a:r>
              <a:rPr lang="en-US" i="1" dirty="0"/>
              <a:t> = 3; X</a:t>
            </a:r>
            <a:r>
              <a:rPr lang="en-US" i="1" baseline="-25000" dirty="0"/>
              <a:t>6</a:t>
            </a:r>
            <a:r>
              <a:rPr lang="en-US" i="1" dirty="0"/>
              <a:t> = 2}</a:t>
            </a:r>
          </a:p>
          <a:p>
            <a:r>
              <a:rPr lang="en-US" dirty="0"/>
              <a:t>Each numerical value above is an </a:t>
            </a:r>
            <a:r>
              <a:rPr lang="en-US" i="1" dirty="0"/>
              <a:t>x</a:t>
            </a:r>
            <a:r>
              <a:rPr lang="en-US" i="1" baseline="-25000" dirty="0"/>
              <a:t>i</a:t>
            </a:r>
            <a:r>
              <a:rPr lang="en-US" i="1" dirty="0"/>
              <a:t> </a:t>
            </a:r>
            <a:r>
              <a:rPr lang="en-US" dirty="0"/>
              <a:t>that we have now observed</a:t>
            </a:r>
          </a:p>
        </p:txBody>
      </p:sp>
      <p:pic>
        <p:nvPicPr>
          <p:cNvPr id="7" name="Picture 6"/>
          <p:cNvPicPr>
            <a:picLocks noChangeAspect="1"/>
          </p:cNvPicPr>
          <p:nvPr/>
        </p:nvPicPr>
        <p:blipFill>
          <a:blip r:embed="rId2"/>
          <a:stretch>
            <a:fillRect/>
          </a:stretch>
        </p:blipFill>
        <p:spPr>
          <a:xfrm>
            <a:off x="7556500" y="5422900"/>
            <a:ext cx="1604527" cy="1604527"/>
          </a:xfrm>
          <a:prstGeom prst="rect">
            <a:avLst/>
          </a:prstGeom>
        </p:spPr>
      </p:pic>
      <p:sp>
        <p:nvSpPr>
          <p:cNvPr id="9" name="Oval Callout 8"/>
          <p:cNvSpPr/>
          <p:nvPr/>
        </p:nvSpPr>
        <p:spPr>
          <a:xfrm>
            <a:off x="5537200" y="5270500"/>
            <a:ext cx="1600199" cy="1206500"/>
          </a:xfrm>
          <a:prstGeom prst="wedgeEllipseCallout">
            <a:avLst>
              <a:gd name="adj1" fmla="val 65816"/>
              <a:gd name="adj2" fmla="val 1423"/>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dirty="0" smtClean="0">
                <a:solidFill>
                  <a:schemeClr val="tx1"/>
                </a:solidFill>
                <a:latin typeface="Gill Sans"/>
                <a:cs typeface="Gill Sans"/>
              </a:rPr>
              <a:t>Still a </a:t>
            </a:r>
            <a:r>
              <a:rPr lang="en-US" sz="2000" b="1" dirty="0" smtClean="0">
                <a:solidFill>
                  <a:schemeClr val="tx1"/>
                </a:solidFill>
                <a:latin typeface="Lobster Two"/>
                <a:cs typeface="Lobster Two"/>
              </a:rPr>
              <a:t>random variable</a:t>
            </a:r>
            <a:r>
              <a:rPr lang="en-US" sz="2000" dirty="0" smtClean="0">
                <a:solidFill>
                  <a:schemeClr val="tx1"/>
                </a:solidFill>
                <a:latin typeface="Gill Sans"/>
                <a:cs typeface="Gill Sans"/>
              </a:rPr>
              <a:t> </a:t>
            </a:r>
            <a:endParaRPr lang="en-US" sz="2000" b="1" dirty="0">
              <a:solidFill>
                <a:schemeClr val="tx1"/>
              </a:solidFill>
              <a:latin typeface="Lobster Two"/>
              <a:cs typeface="Lobster Two"/>
            </a:endParaRPr>
          </a:p>
        </p:txBody>
      </p:sp>
      <p:pic>
        <p:nvPicPr>
          <p:cNvPr id="10" name="Picture 9"/>
          <p:cNvPicPr>
            <a:picLocks noChangeAspect="1"/>
          </p:cNvPicPr>
          <p:nvPr/>
        </p:nvPicPr>
        <p:blipFill>
          <a:blip r:embed="rId3"/>
          <a:stretch>
            <a:fillRect/>
          </a:stretch>
        </p:blipFill>
        <p:spPr>
          <a:xfrm>
            <a:off x="762000" y="3378200"/>
            <a:ext cx="4748196" cy="2184400"/>
          </a:xfrm>
          <a:prstGeom prst="rect">
            <a:avLst/>
          </a:prstGeom>
        </p:spPr>
      </p:pic>
    </p:spTree>
    <p:extLst>
      <p:ext uri="{BB962C8B-B14F-4D97-AF65-F5344CB8AC3E}">
        <p14:creationId xmlns:p14="http://schemas.microsoft.com/office/powerpoint/2010/main" val="18326596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 of a statistic</a:t>
            </a:r>
            <a:endParaRPr lang="en-US" dirty="0"/>
          </a:p>
        </p:txBody>
      </p:sp>
      <p:sp>
        <p:nvSpPr>
          <p:cNvPr id="3" name="Content Placeholder 2"/>
          <p:cNvSpPr>
            <a:spLocks noGrp="1"/>
          </p:cNvSpPr>
          <p:nvPr>
            <p:ph idx="1"/>
          </p:nvPr>
        </p:nvSpPr>
        <p:spPr/>
        <p:txBody>
          <a:bodyPr/>
          <a:lstStyle/>
          <a:p>
            <a:r>
              <a:rPr lang="en-US" dirty="0" smtClean="0"/>
              <a:t>Now we have an interesting problem- we have defined the formula for expectation (and the variance) for any </a:t>
            </a:r>
            <a:r>
              <a:rPr lang="en-US" dirty="0" err="1" smtClean="0"/>
              <a:t>rv</a:t>
            </a:r>
            <a:r>
              <a:rPr lang="en-US" dirty="0" smtClean="0"/>
              <a:t> (either discrete or continuous)</a:t>
            </a:r>
          </a:p>
          <a:p>
            <a:endParaRPr lang="en-US" dirty="0" smtClean="0"/>
          </a:p>
          <a:p>
            <a:r>
              <a:rPr lang="en-US" dirty="0" smtClean="0"/>
              <a:t>How do we determine the expectation of a </a:t>
            </a:r>
            <a:r>
              <a:rPr lang="en-US" b="1" dirty="0" smtClean="0">
                <a:latin typeface="Lobster Two"/>
                <a:cs typeface="Lobster Two"/>
              </a:rPr>
              <a:t>statistic</a:t>
            </a:r>
            <a:r>
              <a:rPr lang="en-US" dirty="0" smtClean="0"/>
              <a:t>, which is both an </a:t>
            </a:r>
            <a:r>
              <a:rPr lang="en-US" dirty="0" err="1" smtClean="0"/>
              <a:t>rv</a:t>
            </a:r>
            <a:r>
              <a:rPr lang="en-US" dirty="0"/>
              <a:t> </a:t>
            </a:r>
            <a:r>
              <a:rPr lang="en-US" dirty="0" smtClean="0"/>
              <a:t>and a function of </a:t>
            </a:r>
            <a:r>
              <a:rPr lang="en-US" i="1" dirty="0" smtClean="0"/>
              <a:t>other</a:t>
            </a:r>
            <a:r>
              <a:rPr lang="en-US" dirty="0" smtClean="0"/>
              <a:t> </a:t>
            </a:r>
            <a:r>
              <a:rPr lang="en-US" dirty="0" err="1" smtClean="0"/>
              <a:t>rvs</a:t>
            </a:r>
            <a:r>
              <a:rPr lang="en-US" dirty="0" smtClean="0"/>
              <a:t>? </a:t>
            </a:r>
            <a:endParaRPr lang="en-US" dirty="0"/>
          </a:p>
        </p:txBody>
      </p:sp>
    </p:spTree>
    <p:extLst>
      <p:ext uri="{BB962C8B-B14F-4D97-AF65-F5344CB8AC3E}">
        <p14:creationId xmlns:p14="http://schemas.microsoft.com/office/powerpoint/2010/main" val="36758476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helpful proof</a:t>
            </a:r>
            <a:endParaRPr lang="en-US" dirty="0"/>
          </a:p>
        </p:txBody>
      </p:sp>
      <p:sp>
        <p:nvSpPr>
          <p:cNvPr id="3" name="Content Placeholder 2"/>
          <p:cNvSpPr>
            <a:spLocks noGrp="1"/>
          </p:cNvSpPr>
          <p:nvPr>
            <p:ph idx="1"/>
          </p:nvPr>
        </p:nvSpPr>
        <p:spPr/>
        <p:txBody>
          <a:bodyPr/>
          <a:lstStyle/>
          <a:p>
            <a:r>
              <a:rPr lang="en-US" dirty="0"/>
              <a:t>Let </a:t>
            </a:r>
            <a:r>
              <a:rPr lang="en-US" i="1" dirty="0"/>
              <a:t>X</a:t>
            </a:r>
            <a:r>
              <a:rPr lang="en-US" i="1" baseline="-25000" dirty="0"/>
              <a:t>1</a:t>
            </a:r>
            <a:r>
              <a:rPr lang="en-US" i="1" dirty="0"/>
              <a:t>, X</a:t>
            </a:r>
            <a:r>
              <a:rPr lang="en-US" i="1" baseline="-25000" dirty="0"/>
              <a:t>2</a:t>
            </a:r>
            <a:r>
              <a:rPr lang="en-US" i="1" dirty="0"/>
              <a:t>, …</a:t>
            </a:r>
            <a:r>
              <a:rPr lang="en-US" i="1" dirty="0" err="1"/>
              <a:t>X</a:t>
            </a:r>
            <a:r>
              <a:rPr lang="en-US" i="1" baseline="-25000" dirty="0" err="1"/>
              <a:t>n</a:t>
            </a:r>
            <a:r>
              <a:rPr lang="en-US" dirty="0"/>
              <a:t> be a random sample from a </a:t>
            </a:r>
            <a:r>
              <a:rPr lang="en-US" dirty="0" smtClean="0"/>
              <a:t>population. Let </a:t>
            </a:r>
            <a:r>
              <a:rPr lang="en-US" i="1" dirty="0" smtClean="0"/>
              <a:t>g(x) </a:t>
            </a:r>
            <a:r>
              <a:rPr lang="en-US" dirty="0" smtClean="0"/>
              <a:t>be a function such that </a:t>
            </a:r>
            <a:r>
              <a:rPr lang="en-US" i="1" dirty="0" smtClean="0"/>
              <a:t>E[g(X</a:t>
            </a:r>
            <a:r>
              <a:rPr lang="en-US" i="1" baseline="-25000" dirty="0" smtClean="0"/>
              <a:t>i</a:t>
            </a:r>
            <a:r>
              <a:rPr lang="en-US" i="1" dirty="0" smtClean="0"/>
              <a:t>)] </a:t>
            </a:r>
            <a:r>
              <a:rPr lang="en-US" dirty="0" smtClean="0"/>
              <a:t>and </a:t>
            </a:r>
            <a:r>
              <a:rPr lang="en-US" i="1" dirty="0" err="1" smtClean="0"/>
              <a:t>Var</a:t>
            </a:r>
            <a:r>
              <a:rPr lang="en-US" i="1" dirty="0" smtClean="0"/>
              <a:t>[g(X</a:t>
            </a:r>
            <a:r>
              <a:rPr lang="en-US" i="1" baseline="-25000" dirty="0" smtClean="0"/>
              <a:t>i</a:t>
            </a:r>
            <a:r>
              <a:rPr lang="en-US" i="1" dirty="0" smtClean="0"/>
              <a:t>)] </a:t>
            </a:r>
            <a:r>
              <a:rPr lang="en-US" dirty="0" smtClean="0"/>
              <a:t>exist. Then:</a:t>
            </a:r>
          </a:p>
          <a:p>
            <a:endParaRPr lang="en-US" dirty="0"/>
          </a:p>
          <a:p>
            <a:endParaRPr lang="en-US" dirty="0" smtClean="0"/>
          </a:p>
          <a:p>
            <a:endParaRPr lang="en-US" dirty="0"/>
          </a:p>
          <a:p>
            <a:endParaRPr lang="en-US" dirty="0" smtClean="0"/>
          </a:p>
          <a:p>
            <a:endParaRPr lang="en-US" dirty="0"/>
          </a:p>
          <a:p>
            <a:r>
              <a:rPr lang="en-US" dirty="0" smtClean="0"/>
              <a:t>Since the </a:t>
            </a:r>
            <a:r>
              <a:rPr lang="en-US" i="1" dirty="0" err="1" smtClean="0"/>
              <a:t>X</a:t>
            </a:r>
            <a:r>
              <a:rPr lang="en-US" i="1" baseline="-25000" dirty="0" err="1" smtClean="0"/>
              <a:t>i</a:t>
            </a:r>
            <a:r>
              <a:rPr lang="en-US" dirty="0" err="1" smtClean="0"/>
              <a:t>s</a:t>
            </a:r>
            <a:r>
              <a:rPr lang="en-US" dirty="0" smtClean="0"/>
              <a:t> are identically distributed, the expectation of each individual </a:t>
            </a:r>
            <a:r>
              <a:rPr lang="en-US" i="1" dirty="0" smtClean="0"/>
              <a:t>g(X</a:t>
            </a:r>
            <a:r>
              <a:rPr lang="en-US" i="1" baseline="-25000" dirty="0" smtClean="0"/>
              <a:t>i</a:t>
            </a:r>
            <a:r>
              <a:rPr lang="en-US" i="1" dirty="0" smtClean="0"/>
              <a:t>) </a:t>
            </a:r>
            <a:r>
              <a:rPr lang="en-US" dirty="0" smtClean="0"/>
              <a:t>is the same for all </a:t>
            </a:r>
            <a:r>
              <a:rPr lang="en-US" i="1" dirty="0" err="1" smtClean="0"/>
              <a:t>i</a:t>
            </a:r>
            <a:r>
              <a:rPr lang="en-US" dirty="0" smtClean="0"/>
              <a:t>. We can arbitrarily pick </a:t>
            </a:r>
            <a:r>
              <a:rPr lang="en-US" i="1" dirty="0" err="1" smtClean="0"/>
              <a:t>i</a:t>
            </a:r>
            <a:r>
              <a:rPr lang="en-US" dirty="0" smtClean="0"/>
              <a:t> = 1.</a:t>
            </a:r>
            <a:endParaRPr lang="en-US" dirty="0"/>
          </a:p>
        </p:txBody>
      </p:sp>
      <p:pic>
        <p:nvPicPr>
          <p:cNvPr id="4" name="Picture 3"/>
          <p:cNvPicPr>
            <a:picLocks noChangeAspect="1"/>
          </p:cNvPicPr>
          <p:nvPr/>
        </p:nvPicPr>
        <p:blipFill>
          <a:blip r:embed="rId2"/>
          <a:stretch>
            <a:fillRect/>
          </a:stretch>
        </p:blipFill>
        <p:spPr>
          <a:xfrm>
            <a:off x="1790700" y="2730500"/>
            <a:ext cx="5562600" cy="1384300"/>
          </a:xfrm>
          <a:prstGeom prst="rect">
            <a:avLst/>
          </a:prstGeom>
        </p:spPr>
      </p:pic>
      <p:pic>
        <p:nvPicPr>
          <p:cNvPr id="5" name="Picture 4"/>
          <p:cNvPicPr>
            <a:picLocks noChangeAspect="1"/>
          </p:cNvPicPr>
          <p:nvPr/>
        </p:nvPicPr>
        <p:blipFill>
          <a:blip r:embed="rId3"/>
          <a:stretch>
            <a:fillRect/>
          </a:stretch>
        </p:blipFill>
        <p:spPr>
          <a:xfrm>
            <a:off x="2260600" y="5791200"/>
            <a:ext cx="4622800" cy="469900"/>
          </a:xfrm>
          <a:prstGeom prst="rect">
            <a:avLst/>
          </a:prstGeom>
        </p:spPr>
      </p:pic>
      <p:sp>
        <p:nvSpPr>
          <p:cNvPr id="6" name="TextBox 5"/>
          <p:cNvSpPr txBox="1"/>
          <p:nvPr/>
        </p:nvSpPr>
        <p:spPr>
          <a:xfrm>
            <a:off x="3238500" y="6469618"/>
            <a:ext cx="3289300" cy="369332"/>
          </a:xfrm>
          <a:prstGeom prst="rect">
            <a:avLst/>
          </a:prstGeom>
          <a:noFill/>
        </p:spPr>
        <p:txBody>
          <a:bodyPr wrap="square" rtlCol="0">
            <a:spAutoFit/>
          </a:bodyPr>
          <a:lstStyle/>
          <a:p>
            <a:r>
              <a:rPr lang="en-US" dirty="0" smtClean="0">
                <a:solidFill>
                  <a:schemeClr val="accent1"/>
                </a:solidFill>
                <a:latin typeface="Lato" charset="0"/>
                <a:ea typeface="Lato" charset="0"/>
                <a:cs typeface="Lato" charset="0"/>
              </a:rPr>
              <a:t>For any given </a:t>
            </a:r>
            <a:r>
              <a:rPr lang="en-US" i="1" dirty="0">
                <a:solidFill>
                  <a:schemeClr val="accent1"/>
                </a:solidFill>
                <a:latin typeface="Lato" charset="0"/>
                <a:ea typeface="Lato" charset="0"/>
                <a:cs typeface="Lato" charset="0"/>
              </a:rPr>
              <a:t>X</a:t>
            </a:r>
            <a:r>
              <a:rPr lang="en-US" i="1" baseline="-25000" dirty="0" smtClean="0">
                <a:solidFill>
                  <a:schemeClr val="accent1"/>
                </a:solidFill>
                <a:latin typeface="Lato" charset="0"/>
                <a:ea typeface="Lato" charset="0"/>
                <a:cs typeface="Lato" charset="0"/>
              </a:rPr>
              <a:t>i</a:t>
            </a:r>
            <a:r>
              <a:rPr lang="en-US" dirty="0" smtClean="0">
                <a:solidFill>
                  <a:schemeClr val="accent1"/>
                </a:solidFill>
                <a:latin typeface="Lato" charset="0"/>
                <a:ea typeface="Lato" charset="0"/>
                <a:cs typeface="Lato" charset="0"/>
              </a:rPr>
              <a:t>, </a:t>
            </a:r>
            <a:r>
              <a:rPr lang="en-US" i="1" dirty="0" smtClean="0">
                <a:solidFill>
                  <a:schemeClr val="accent1"/>
                </a:solidFill>
                <a:latin typeface="Lato" charset="0"/>
                <a:ea typeface="Lato" charset="0"/>
                <a:cs typeface="Lato" charset="0"/>
              </a:rPr>
              <a:t>E(X</a:t>
            </a:r>
            <a:r>
              <a:rPr lang="en-US" i="1" baseline="-25000" dirty="0" smtClean="0">
                <a:solidFill>
                  <a:schemeClr val="accent1"/>
                </a:solidFill>
                <a:latin typeface="Lato" charset="0"/>
                <a:ea typeface="Lato" charset="0"/>
                <a:cs typeface="Lato" charset="0"/>
              </a:rPr>
              <a:t>i</a:t>
            </a:r>
            <a:r>
              <a:rPr lang="en-US" i="1" dirty="0" smtClean="0">
                <a:solidFill>
                  <a:schemeClr val="accent1"/>
                </a:solidFill>
                <a:latin typeface="Lato" charset="0"/>
                <a:ea typeface="Lato" charset="0"/>
                <a:cs typeface="Lato" charset="0"/>
              </a:rPr>
              <a:t>) </a:t>
            </a:r>
            <a:r>
              <a:rPr lang="en-US" smtClean="0">
                <a:solidFill>
                  <a:schemeClr val="accent1"/>
                </a:solidFill>
                <a:latin typeface="Lato" charset="0"/>
                <a:ea typeface="Lato" charset="0"/>
                <a:cs typeface="Lato" charset="0"/>
              </a:rPr>
              <a:t>= 𝜇</a:t>
            </a:r>
            <a:endParaRPr lang="en-US" dirty="0" smtClean="0">
              <a:solidFill>
                <a:schemeClr val="accent1"/>
              </a:solidFill>
              <a:latin typeface="Lato" charset="0"/>
              <a:ea typeface="Lato" charset="0"/>
              <a:cs typeface="Lato" charset="0"/>
            </a:endParaRPr>
          </a:p>
        </p:txBody>
      </p:sp>
    </p:spTree>
    <p:extLst>
      <p:ext uri="{BB962C8B-B14F-4D97-AF65-F5344CB8AC3E}">
        <p14:creationId xmlns:p14="http://schemas.microsoft.com/office/powerpoint/2010/main" val="633314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 of a statistic: the mean</a:t>
            </a:r>
            <a:endParaRPr lang="en-US" dirty="0"/>
          </a:p>
        </p:txBody>
      </p:sp>
      <p:sp>
        <p:nvSpPr>
          <p:cNvPr id="3" name="Content Placeholder 2"/>
          <p:cNvSpPr>
            <a:spLocks noGrp="1"/>
          </p:cNvSpPr>
          <p:nvPr>
            <p:ph idx="1"/>
          </p:nvPr>
        </p:nvSpPr>
        <p:spPr/>
        <p:txBody>
          <a:bodyPr/>
          <a:lstStyle/>
          <a:p>
            <a:r>
              <a:rPr lang="en-US" dirty="0" smtClean="0"/>
              <a:t>Let </a:t>
            </a:r>
            <a:r>
              <a:rPr lang="en-US" i="1" dirty="0"/>
              <a:t>X</a:t>
            </a:r>
            <a:r>
              <a:rPr lang="en-US" i="1" baseline="-25000" dirty="0"/>
              <a:t>1</a:t>
            </a:r>
            <a:r>
              <a:rPr lang="en-US" i="1" dirty="0"/>
              <a:t>, X</a:t>
            </a:r>
            <a:r>
              <a:rPr lang="en-US" i="1" baseline="-25000" dirty="0"/>
              <a:t>2</a:t>
            </a:r>
            <a:r>
              <a:rPr lang="en-US" i="1" dirty="0"/>
              <a:t>, …</a:t>
            </a:r>
            <a:r>
              <a:rPr lang="en-US" i="1" dirty="0" err="1" smtClean="0"/>
              <a:t>X</a:t>
            </a:r>
            <a:r>
              <a:rPr lang="en-US" i="1" baseline="-25000" dirty="0" err="1" smtClean="0"/>
              <a:t>n</a:t>
            </a:r>
            <a:r>
              <a:rPr lang="en-US" dirty="0" smtClean="0"/>
              <a:t> be a random sample from a population with mean 𝜇 and variance σ</a:t>
            </a:r>
            <a:r>
              <a:rPr lang="en-US" baseline="30000" dirty="0" smtClean="0"/>
              <a:t>2</a:t>
            </a:r>
            <a:r>
              <a:rPr lang="en-US" dirty="0" smtClean="0"/>
              <a:t> &lt; ∞. </a:t>
            </a:r>
            <a:endParaRPr lang="en-US" dirty="0"/>
          </a:p>
          <a:p>
            <a:r>
              <a:rPr lang="en-US" dirty="0" smtClean="0"/>
              <a:t>We know that the formula for the sample mean is:</a:t>
            </a:r>
          </a:p>
          <a:p>
            <a:endParaRPr lang="en-US" dirty="0"/>
          </a:p>
          <a:p>
            <a:endParaRPr lang="en-US" dirty="0" smtClean="0"/>
          </a:p>
          <a:p>
            <a:endParaRPr lang="en-US" dirty="0"/>
          </a:p>
          <a:p>
            <a:endParaRPr lang="en-US" dirty="0" smtClean="0"/>
          </a:p>
          <a:p>
            <a:r>
              <a:rPr lang="en-US" dirty="0" smtClean="0"/>
              <a:t>To get the expectation of the sample mean statistic, we just take the expectation on each side of this equation.</a:t>
            </a:r>
          </a:p>
          <a:p>
            <a:endParaRPr lang="en-US" dirty="0"/>
          </a:p>
          <a:p>
            <a:endParaRPr lang="en-US" dirty="0" smtClean="0"/>
          </a:p>
          <a:p>
            <a:pPr marL="0" indent="0">
              <a:buNone/>
            </a:pPr>
            <a:endParaRPr lang="en-US" dirty="0" smtClean="0"/>
          </a:p>
        </p:txBody>
      </p:sp>
      <p:pic>
        <p:nvPicPr>
          <p:cNvPr id="8" name="Picture 7"/>
          <p:cNvPicPr>
            <a:picLocks noChangeAspect="1"/>
          </p:cNvPicPr>
          <p:nvPr/>
        </p:nvPicPr>
        <p:blipFill>
          <a:blip r:embed="rId2"/>
          <a:stretch>
            <a:fillRect/>
          </a:stretch>
        </p:blipFill>
        <p:spPr>
          <a:xfrm>
            <a:off x="3454400" y="3276600"/>
            <a:ext cx="2295236" cy="1066800"/>
          </a:xfrm>
          <a:prstGeom prst="rect">
            <a:avLst/>
          </a:prstGeom>
        </p:spPr>
      </p:pic>
    </p:spTree>
    <p:extLst>
      <p:ext uri="{BB962C8B-B14F-4D97-AF65-F5344CB8AC3E}">
        <p14:creationId xmlns:p14="http://schemas.microsoft.com/office/powerpoint/2010/main" val="10760934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Expectation of a statistic: the sample mean</a:t>
            </a:r>
            <a:endParaRPr lang="en-US" dirty="0"/>
          </a:p>
        </p:txBody>
      </p:sp>
      <p:sp>
        <p:nvSpPr>
          <p:cNvPr id="3" name="Content Placeholder 2"/>
          <p:cNvSpPr>
            <a:spLocks noGrp="1"/>
          </p:cNvSpPr>
          <p:nvPr>
            <p:ph idx="1"/>
          </p:nvPr>
        </p:nvSpPr>
        <p:spPr/>
        <p:txBody>
          <a:bodyPr/>
          <a:lstStyle/>
          <a:p>
            <a:r>
              <a:rPr lang="en-US" dirty="0" smtClean="0"/>
              <a:t>Let </a:t>
            </a:r>
            <a:r>
              <a:rPr lang="en-US" i="1" dirty="0"/>
              <a:t>X</a:t>
            </a:r>
            <a:r>
              <a:rPr lang="en-US" i="1" baseline="-25000" dirty="0"/>
              <a:t>1</a:t>
            </a:r>
            <a:r>
              <a:rPr lang="en-US" i="1" dirty="0"/>
              <a:t>, X</a:t>
            </a:r>
            <a:r>
              <a:rPr lang="en-US" i="1" baseline="-25000" dirty="0"/>
              <a:t>2</a:t>
            </a:r>
            <a:r>
              <a:rPr lang="en-US" i="1" dirty="0"/>
              <a:t>, …</a:t>
            </a:r>
            <a:r>
              <a:rPr lang="en-US" i="1" dirty="0" err="1" smtClean="0"/>
              <a:t>X</a:t>
            </a:r>
            <a:r>
              <a:rPr lang="en-US" i="1" baseline="-25000" dirty="0" err="1" smtClean="0"/>
              <a:t>n</a:t>
            </a:r>
            <a:r>
              <a:rPr lang="en-US" dirty="0" smtClean="0"/>
              <a:t> be a random sample from a population with mean 𝜇 and variance σ</a:t>
            </a:r>
            <a:r>
              <a:rPr lang="en-US" baseline="30000" dirty="0" smtClean="0"/>
              <a:t>2</a:t>
            </a:r>
            <a:r>
              <a:rPr lang="en-US" dirty="0" smtClean="0"/>
              <a:t> &lt; ∞. Then, taking the expectation of both sides of the equation:</a:t>
            </a:r>
            <a:endParaRPr lang="en-US" dirty="0"/>
          </a:p>
          <a:p>
            <a:endParaRPr lang="en-US" dirty="0"/>
          </a:p>
        </p:txBody>
      </p:sp>
      <p:pic>
        <p:nvPicPr>
          <p:cNvPr id="4" name="Picture 3"/>
          <p:cNvPicPr>
            <a:picLocks noChangeAspect="1"/>
          </p:cNvPicPr>
          <p:nvPr/>
        </p:nvPicPr>
        <p:blipFill>
          <a:blip r:embed="rId2"/>
          <a:stretch>
            <a:fillRect/>
          </a:stretch>
        </p:blipFill>
        <p:spPr>
          <a:xfrm>
            <a:off x="736600" y="3088424"/>
            <a:ext cx="3759200" cy="3388575"/>
          </a:xfrm>
          <a:prstGeom prst="rect">
            <a:avLst/>
          </a:prstGeom>
        </p:spPr>
      </p:pic>
      <p:sp>
        <p:nvSpPr>
          <p:cNvPr id="6" name="TextBox 5"/>
          <p:cNvSpPr txBox="1"/>
          <p:nvPr/>
        </p:nvSpPr>
        <p:spPr>
          <a:xfrm>
            <a:off x="5397500" y="5553670"/>
            <a:ext cx="3289300" cy="1200329"/>
          </a:xfrm>
          <a:prstGeom prst="rect">
            <a:avLst/>
          </a:prstGeom>
          <a:noFill/>
        </p:spPr>
        <p:txBody>
          <a:bodyPr wrap="square" rtlCol="0">
            <a:spAutoFit/>
          </a:bodyPr>
          <a:lstStyle/>
          <a:p>
            <a:pPr marL="342900" indent="-342900">
              <a:buAutoNum type="arabicPeriod"/>
            </a:pPr>
            <a:r>
              <a:rPr lang="en-US" dirty="0" smtClean="0">
                <a:solidFill>
                  <a:schemeClr val="accent1"/>
                </a:solidFill>
                <a:latin typeface="Lato" charset="0"/>
                <a:ea typeface="Lato" charset="0"/>
                <a:cs typeface="Lato" charset="0"/>
              </a:rPr>
              <a:t>For any given </a:t>
            </a:r>
            <a:r>
              <a:rPr lang="en-US" i="1" dirty="0">
                <a:solidFill>
                  <a:schemeClr val="accent1"/>
                </a:solidFill>
                <a:latin typeface="Lato" charset="0"/>
                <a:ea typeface="Lato" charset="0"/>
                <a:cs typeface="Lato" charset="0"/>
              </a:rPr>
              <a:t>X</a:t>
            </a:r>
            <a:r>
              <a:rPr lang="en-US" i="1" baseline="-25000" dirty="0" smtClean="0">
                <a:solidFill>
                  <a:schemeClr val="accent1"/>
                </a:solidFill>
                <a:latin typeface="Lato" charset="0"/>
                <a:ea typeface="Lato" charset="0"/>
                <a:cs typeface="Lato" charset="0"/>
              </a:rPr>
              <a:t>i</a:t>
            </a:r>
            <a:r>
              <a:rPr lang="en-US" dirty="0" smtClean="0">
                <a:solidFill>
                  <a:schemeClr val="accent1"/>
                </a:solidFill>
                <a:latin typeface="Lato" charset="0"/>
                <a:ea typeface="Lato" charset="0"/>
                <a:cs typeface="Lato" charset="0"/>
              </a:rPr>
              <a:t>, </a:t>
            </a:r>
            <a:r>
              <a:rPr lang="en-US" i="1" dirty="0" smtClean="0">
                <a:solidFill>
                  <a:schemeClr val="accent1"/>
                </a:solidFill>
                <a:latin typeface="Lato" charset="0"/>
                <a:ea typeface="Lato" charset="0"/>
                <a:cs typeface="Lato" charset="0"/>
              </a:rPr>
              <a:t>E(X</a:t>
            </a:r>
            <a:r>
              <a:rPr lang="en-US" i="1" baseline="-25000" dirty="0" smtClean="0">
                <a:solidFill>
                  <a:schemeClr val="accent1"/>
                </a:solidFill>
                <a:latin typeface="Lato" charset="0"/>
                <a:ea typeface="Lato" charset="0"/>
                <a:cs typeface="Lato" charset="0"/>
              </a:rPr>
              <a:t>i</a:t>
            </a:r>
            <a:r>
              <a:rPr lang="en-US" i="1" dirty="0" smtClean="0">
                <a:solidFill>
                  <a:schemeClr val="accent1"/>
                </a:solidFill>
                <a:latin typeface="Lato" charset="0"/>
                <a:ea typeface="Lato" charset="0"/>
                <a:cs typeface="Lato" charset="0"/>
              </a:rPr>
              <a:t>) </a:t>
            </a:r>
            <a:r>
              <a:rPr lang="en-US" dirty="0" smtClean="0">
                <a:solidFill>
                  <a:schemeClr val="accent1"/>
                </a:solidFill>
                <a:latin typeface="Lato" charset="0"/>
                <a:ea typeface="Lato" charset="0"/>
                <a:cs typeface="Lato" charset="0"/>
              </a:rPr>
              <a:t>= 𝜇</a:t>
            </a:r>
          </a:p>
          <a:p>
            <a:pPr marL="342900" indent="-342900">
              <a:buFontTx/>
              <a:buAutoNum type="arabicPeriod"/>
            </a:pPr>
            <a:r>
              <a:rPr lang="en-US" i="1" dirty="0" smtClean="0">
                <a:solidFill>
                  <a:schemeClr val="accent1"/>
                </a:solidFill>
                <a:latin typeface="Lato" charset="0"/>
                <a:ea typeface="Lato" charset="0"/>
                <a:cs typeface="Lato" charset="0"/>
              </a:rPr>
              <a:t>n</a:t>
            </a:r>
            <a:r>
              <a:rPr lang="en-US" dirty="0" smtClean="0">
                <a:solidFill>
                  <a:schemeClr val="accent1"/>
                </a:solidFill>
                <a:latin typeface="Lato" charset="0"/>
                <a:ea typeface="Lato" charset="0"/>
                <a:cs typeface="Lato" charset="0"/>
              </a:rPr>
              <a:t> </a:t>
            </a:r>
            <a:r>
              <a:rPr lang="en-US" dirty="0">
                <a:solidFill>
                  <a:schemeClr val="accent1"/>
                </a:solidFill>
                <a:latin typeface="Lato" charset="0"/>
                <a:ea typeface="Lato" charset="0"/>
                <a:cs typeface="Lato" charset="0"/>
              </a:rPr>
              <a:t>can take on any value &gt; 0: it will never change this result</a:t>
            </a:r>
            <a:r>
              <a:rPr lang="en-US" dirty="0" smtClean="0">
                <a:solidFill>
                  <a:schemeClr val="accent1"/>
                </a:solidFill>
                <a:latin typeface="Lato" charset="0"/>
                <a:ea typeface="Lato" charset="0"/>
                <a:cs typeface="Lato" charset="0"/>
              </a:rPr>
              <a:t>!</a:t>
            </a:r>
            <a:endParaRPr lang="en-US" dirty="0">
              <a:solidFill>
                <a:schemeClr val="accent1"/>
              </a:solidFill>
              <a:latin typeface="Lato" charset="0"/>
              <a:ea typeface="Lato" charset="0"/>
              <a:cs typeface="Lato" charset="0"/>
            </a:endParaRPr>
          </a:p>
        </p:txBody>
      </p:sp>
    </p:spTree>
    <p:extLst>
      <p:ext uri="{BB962C8B-B14F-4D97-AF65-F5344CB8AC3E}">
        <p14:creationId xmlns:p14="http://schemas.microsoft.com/office/powerpoint/2010/main" val="33212428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chor="ctr" anchorCtr="1">
            <a:normAutofit/>
          </a:bodyPr>
          <a:lstStyle/>
          <a:p>
            <a:pPr marL="0" indent="0" algn="ctr">
              <a:buNone/>
            </a:pPr>
            <a:r>
              <a:rPr lang="en-US" sz="3600" i="1" dirty="0" smtClean="0"/>
              <a:t>“The expected value of the sample mean is the population mean”</a:t>
            </a:r>
            <a:endParaRPr lang="en-US" sz="3600" i="1" dirty="0"/>
          </a:p>
        </p:txBody>
      </p:sp>
      <p:pic>
        <p:nvPicPr>
          <p:cNvPr id="4" name="Picture 3"/>
          <p:cNvPicPr>
            <a:picLocks noChangeAspect="1"/>
          </p:cNvPicPr>
          <p:nvPr/>
        </p:nvPicPr>
        <p:blipFill>
          <a:blip r:embed="rId2"/>
          <a:stretch>
            <a:fillRect/>
          </a:stretch>
        </p:blipFill>
        <p:spPr>
          <a:xfrm>
            <a:off x="7409777" y="4597400"/>
            <a:ext cx="1734223" cy="2260600"/>
          </a:xfrm>
          <a:prstGeom prst="rect">
            <a:avLst/>
          </a:prstGeom>
        </p:spPr>
      </p:pic>
      <p:pic>
        <p:nvPicPr>
          <p:cNvPr id="5" name="Picture 4"/>
          <p:cNvPicPr>
            <a:picLocks noChangeAspect="1"/>
          </p:cNvPicPr>
          <p:nvPr/>
        </p:nvPicPr>
        <p:blipFill>
          <a:blip r:embed="rId3"/>
          <a:stretch>
            <a:fillRect/>
          </a:stretch>
        </p:blipFill>
        <p:spPr>
          <a:xfrm>
            <a:off x="3568700" y="1790700"/>
            <a:ext cx="1993900" cy="508000"/>
          </a:xfrm>
          <a:prstGeom prst="rect">
            <a:avLst/>
          </a:prstGeom>
        </p:spPr>
      </p:pic>
      <p:cxnSp>
        <p:nvCxnSpPr>
          <p:cNvPr id="6" name="Straight Connector 5"/>
          <p:cNvCxnSpPr>
            <a:stCxn id="5" idx="2"/>
          </p:cNvCxnSpPr>
          <p:nvPr/>
        </p:nvCxnSpPr>
        <p:spPr>
          <a:xfrm>
            <a:off x="4565650" y="2298700"/>
            <a:ext cx="0" cy="1244600"/>
          </a:xfrm>
          <a:prstGeom prst="line">
            <a:avLst/>
          </a:prstGeom>
          <a:ln w="50800">
            <a:solidFill>
              <a:srgbClr val="6699CC"/>
            </a:solidFill>
            <a:prstDash val="sysDash"/>
            <a:tailEnd type="triangle" w="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58246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Variance of a statistic: the sample mean</a:t>
            </a:r>
            <a:endParaRPr lang="en-US" dirty="0"/>
          </a:p>
        </p:txBody>
      </p:sp>
      <p:sp>
        <p:nvSpPr>
          <p:cNvPr id="3" name="Content Placeholder 2"/>
          <p:cNvSpPr>
            <a:spLocks noGrp="1"/>
          </p:cNvSpPr>
          <p:nvPr>
            <p:ph idx="1"/>
          </p:nvPr>
        </p:nvSpPr>
        <p:spPr/>
        <p:txBody>
          <a:bodyPr>
            <a:normAutofit lnSpcReduction="10000"/>
          </a:bodyPr>
          <a:lstStyle/>
          <a:p>
            <a:r>
              <a:rPr lang="en-US" dirty="0"/>
              <a:t>So, we know that the expectation </a:t>
            </a:r>
            <a:r>
              <a:rPr lang="en-US" dirty="0" smtClean="0"/>
              <a:t>of </a:t>
            </a:r>
            <a:r>
              <a:rPr lang="en-US" dirty="0"/>
              <a:t>our </a:t>
            </a:r>
            <a:r>
              <a:rPr lang="en-US" dirty="0" smtClean="0"/>
              <a:t>sample mean </a:t>
            </a:r>
            <a:r>
              <a:rPr lang="en-US" dirty="0"/>
              <a:t>is the population mean </a:t>
            </a:r>
          </a:p>
          <a:p>
            <a:r>
              <a:rPr lang="en-US" dirty="0" smtClean="0"/>
              <a:t>What about the variance of the sample mean?</a:t>
            </a:r>
          </a:p>
          <a:p>
            <a:r>
              <a:rPr lang="en-US" dirty="0" smtClean="0"/>
              <a:t>We need another helpful proof…</a:t>
            </a:r>
          </a:p>
          <a:p>
            <a:endParaRPr lang="en-US" dirty="0"/>
          </a:p>
          <a:p>
            <a:endParaRPr lang="en-US" dirty="0" smtClean="0"/>
          </a:p>
          <a:p>
            <a:endParaRPr lang="en-US" dirty="0"/>
          </a:p>
          <a:p>
            <a:endParaRPr lang="en-US" dirty="0" smtClean="0"/>
          </a:p>
          <a:p>
            <a:pPr marL="0" indent="0">
              <a:buNone/>
            </a:pPr>
            <a:endParaRPr lang="en-US" dirty="0" smtClean="0"/>
          </a:p>
          <a:p>
            <a:r>
              <a:rPr lang="en-US" dirty="0" smtClean="0"/>
              <a:t>Again, since </a:t>
            </a:r>
            <a:r>
              <a:rPr lang="en-US" dirty="0"/>
              <a:t>the </a:t>
            </a:r>
            <a:r>
              <a:rPr lang="en-US" i="1" dirty="0" err="1"/>
              <a:t>X</a:t>
            </a:r>
            <a:r>
              <a:rPr lang="en-US" i="1" baseline="-25000" dirty="0" err="1"/>
              <a:t>i</a:t>
            </a:r>
            <a:r>
              <a:rPr lang="en-US" dirty="0" err="1"/>
              <a:t>s</a:t>
            </a:r>
            <a:r>
              <a:rPr lang="en-US" dirty="0"/>
              <a:t> are identically distributed, the </a:t>
            </a:r>
            <a:r>
              <a:rPr lang="en-US" dirty="0" smtClean="0"/>
              <a:t>variance </a:t>
            </a:r>
            <a:r>
              <a:rPr lang="en-US" dirty="0"/>
              <a:t>of each individual </a:t>
            </a:r>
            <a:r>
              <a:rPr lang="en-US" i="1" dirty="0"/>
              <a:t>g(X</a:t>
            </a:r>
            <a:r>
              <a:rPr lang="en-US" i="1" baseline="-25000" dirty="0"/>
              <a:t>i</a:t>
            </a:r>
            <a:r>
              <a:rPr lang="en-US" i="1" dirty="0"/>
              <a:t>) </a:t>
            </a:r>
            <a:r>
              <a:rPr lang="en-US" dirty="0"/>
              <a:t>is the same for all </a:t>
            </a:r>
            <a:r>
              <a:rPr lang="en-US" i="1" dirty="0" err="1"/>
              <a:t>i</a:t>
            </a:r>
            <a:r>
              <a:rPr lang="en-US" dirty="0"/>
              <a:t>. We can arbitrarily pick </a:t>
            </a:r>
            <a:r>
              <a:rPr lang="en-US" i="1" dirty="0" err="1"/>
              <a:t>i</a:t>
            </a:r>
            <a:r>
              <a:rPr lang="en-US" dirty="0"/>
              <a:t> = 1.</a:t>
            </a:r>
          </a:p>
          <a:p>
            <a:endParaRPr lang="en-US" dirty="0"/>
          </a:p>
        </p:txBody>
      </p:sp>
      <p:pic>
        <p:nvPicPr>
          <p:cNvPr id="5" name="Picture 4"/>
          <p:cNvPicPr>
            <a:picLocks noChangeAspect="1"/>
          </p:cNvPicPr>
          <p:nvPr/>
        </p:nvPicPr>
        <p:blipFill>
          <a:blip r:embed="rId2"/>
          <a:stretch>
            <a:fillRect/>
          </a:stretch>
        </p:blipFill>
        <p:spPr>
          <a:xfrm>
            <a:off x="1117600" y="3416300"/>
            <a:ext cx="6896100" cy="1384300"/>
          </a:xfrm>
          <a:prstGeom prst="rect">
            <a:avLst/>
          </a:prstGeom>
        </p:spPr>
      </p:pic>
    </p:spTree>
    <p:extLst>
      <p:ext uri="{BB962C8B-B14F-4D97-AF65-F5344CB8AC3E}">
        <p14:creationId xmlns:p14="http://schemas.microsoft.com/office/powerpoint/2010/main" val="42602205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Variance of a statistic: the sample mean</a:t>
            </a:r>
            <a:endParaRPr lang="en-US" dirty="0"/>
          </a:p>
        </p:txBody>
      </p:sp>
      <p:sp>
        <p:nvSpPr>
          <p:cNvPr id="3" name="Content Placeholder 2"/>
          <p:cNvSpPr>
            <a:spLocks noGrp="1"/>
          </p:cNvSpPr>
          <p:nvPr>
            <p:ph idx="1"/>
          </p:nvPr>
        </p:nvSpPr>
        <p:spPr/>
        <p:txBody>
          <a:bodyPr/>
          <a:lstStyle/>
          <a:p>
            <a:r>
              <a:rPr lang="en-US" dirty="0"/>
              <a:t>So, we know that the expectation </a:t>
            </a:r>
            <a:r>
              <a:rPr lang="en-US" dirty="0" smtClean="0"/>
              <a:t>of </a:t>
            </a:r>
            <a:r>
              <a:rPr lang="en-US" dirty="0"/>
              <a:t>our </a:t>
            </a:r>
            <a:r>
              <a:rPr lang="en-US" dirty="0" smtClean="0"/>
              <a:t>sample mean </a:t>
            </a:r>
            <a:r>
              <a:rPr lang="en-US" dirty="0"/>
              <a:t>is the population mean </a:t>
            </a:r>
          </a:p>
          <a:p>
            <a:r>
              <a:rPr lang="en-US" dirty="0" smtClean="0"/>
              <a:t>What about the variance of the sample mean?</a:t>
            </a:r>
            <a:endParaRPr lang="en-US" dirty="0"/>
          </a:p>
        </p:txBody>
      </p:sp>
      <p:pic>
        <p:nvPicPr>
          <p:cNvPr id="5" name="Picture 4"/>
          <p:cNvPicPr>
            <a:picLocks noChangeAspect="1"/>
          </p:cNvPicPr>
          <p:nvPr/>
        </p:nvPicPr>
        <p:blipFill>
          <a:blip r:embed="rId2"/>
          <a:stretch>
            <a:fillRect/>
          </a:stretch>
        </p:blipFill>
        <p:spPr>
          <a:xfrm>
            <a:off x="800100" y="2959100"/>
            <a:ext cx="5065776" cy="3517900"/>
          </a:xfrm>
          <a:prstGeom prst="rect">
            <a:avLst/>
          </a:prstGeom>
        </p:spPr>
      </p:pic>
    </p:spTree>
    <p:extLst>
      <p:ext uri="{BB962C8B-B14F-4D97-AF65-F5344CB8AC3E}">
        <p14:creationId xmlns:p14="http://schemas.microsoft.com/office/powerpoint/2010/main" val="29401637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ctr" anchorCtr="1">
            <a:normAutofit/>
          </a:bodyPr>
          <a:lstStyle/>
          <a:p>
            <a:pPr marL="0" indent="0" algn="ctr">
              <a:buNone/>
            </a:pPr>
            <a:r>
              <a:rPr lang="en-US" sz="3600" i="1" dirty="0" smtClean="0"/>
              <a:t>“The variance of the sample mean is the population variance divided by the number of observations”</a:t>
            </a:r>
            <a:endParaRPr lang="en-US" sz="3600" i="1" dirty="0"/>
          </a:p>
        </p:txBody>
      </p:sp>
      <p:pic>
        <p:nvPicPr>
          <p:cNvPr id="4" name="Picture 3"/>
          <p:cNvPicPr>
            <a:picLocks noChangeAspect="1"/>
          </p:cNvPicPr>
          <p:nvPr/>
        </p:nvPicPr>
        <p:blipFill>
          <a:blip r:embed="rId2"/>
          <a:stretch>
            <a:fillRect/>
          </a:stretch>
        </p:blipFill>
        <p:spPr>
          <a:xfrm>
            <a:off x="7409777" y="4597400"/>
            <a:ext cx="1734223" cy="2260600"/>
          </a:xfrm>
          <a:prstGeom prst="rect">
            <a:avLst/>
          </a:prstGeom>
        </p:spPr>
      </p:pic>
      <p:cxnSp>
        <p:nvCxnSpPr>
          <p:cNvPr id="6" name="Straight Connector 5"/>
          <p:cNvCxnSpPr>
            <a:stCxn id="8" idx="2"/>
          </p:cNvCxnSpPr>
          <p:nvPr/>
        </p:nvCxnSpPr>
        <p:spPr>
          <a:xfrm>
            <a:off x="4565650" y="2108200"/>
            <a:ext cx="0" cy="1270000"/>
          </a:xfrm>
          <a:prstGeom prst="line">
            <a:avLst/>
          </a:prstGeom>
          <a:ln w="50800">
            <a:solidFill>
              <a:srgbClr val="6699CC"/>
            </a:solidFill>
            <a:prstDash val="sysDash"/>
            <a:tailEnd type="triangle" w="lg"/>
          </a:ln>
        </p:spPr>
        <p:style>
          <a:lnRef idx="2">
            <a:schemeClr val="accent1"/>
          </a:lnRef>
          <a:fillRef idx="0">
            <a:schemeClr val="accent1"/>
          </a:fillRef>
          <a:effectRef idx="1">
            <a:schemeClr val="accent1"/>
          </a:effectRef>
          <a:fontRef idx="minor">
            <a:schemeClr val="tx1"/>
          </a:fontRef>
        </p:style>
      </p:cxnSp>
      <p:pic>
        <p:nvPicPr>
          <p:cNvPr id="8" name="Picture 7"/>
          <p:cNvPicPr>
            <a:picLocks noChangeAspect="1"/>
          </p:cNvPicPr>
          <p:nvPr/>
        </p:nvPicPr>
        <p:blipFill>
          <a:blip r:embed="rId3"/>
          <a:stretch>
            <a:fillRect/>
          </a:stretch>
        </p:blipFill>
        <p:spPr>
          <a:xfrm>
            <a:off x="3206750" y="1092200"/>
            <a:ext cx="2717800" cy="1016000"/>
          </a:xfrm>
          <a:prstGeom prst="rect">
            <a:avLst/>
          </a:prstGeom>
        </p:spPr>
      </p:pic>
    </p:spTree>
    <p:extLst>
      <p:ext uri="{BB962C8B-B14F-4D97-AF65-F5344CB8AC3E}">
        <p14:creationId xmlns:p14="http://schemas.microsoft.com/office/powerpoint/2010/main" val="26767534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Samples</a:t>
            </a:r>
            <a:endParaRPr lang="en-US" dirty="0"/>
          </a:p>
        </p:txBody>
      </p:sp>
      <p:sp>
        <p:nvSpPr>
          <p:cNvPr id="3" name="Content Placeholder 2"/>
          <p:cNvSpPr>
            <a:spLocks noGrp="1"/>
          </p:cNvSpPr>
          <p:nvPr>
            <p:ph idx="1"/>
          </p:nvPr>
        </p:nvSpPr>
        <p:spPr/>
        <p:txBody>
          <a:bodyPr>
            <a:normAutofit/>
          </a:bodyPr>
          <a:lstStyle/>
          <a:p>
            <a:pPr>
              <a:spcBef>
                <a:spcPts val="3000"/>
              </a:spcBef>
            </a:pPr>
            <a:r>
              <a:rPr lang="en-US" dirty="0" smtClean="0"/>
              <a:t>A </a:t>
            </a:r>
            <a:r>
              <a:rPr lang="en-US" b="1" dirty="0" smtClean="0">
                <a:latin typeface="Lobster Two"/>
                <a:cs typeface="Lobster Two"/>
              </a:rPr>
              <a:t>sample</a:t>
            </a:r>
            <a:r>
              <a:rPr lang="en-US" dirty="0" smtClean="0">
                <a:solidFill>
                  <a:srgbClr val="66A7B9"/>
                </a:solidFill>
              </a:rPr>
              <a:t> </a:t>
            </a:r>
            <a:r>
              <a:rPr lang="en-US" dirty="0" smtClean="0"/>
              <a:t>includes the results of </a:t>
            </a:r>
            <a:r>
              <a:rPr lang="en-US" i="1" dirty="0" smtClean="0">
                <a:latin typeface="Times New Roman"/>
                <a:cs typeface="Times New Roman"/>
              </a:rPr>
              <a:t>n</a:t>
            </a:r>
            <a:r>
              <a:rPr lang="en-US" dirty="0" smtClean="0"/>
              <a:t> random experiments. A sequence of random variables. </a:t>
            </a:r>
          </a:p>
          <a:p>
            <a:pPr>
              <a:spcBef>
                <a:spcPts val="3000"/>
              </a:spcBef>
            </a:pPr>
            <a:endParaRPr lang="en-US" dirty="0" smtClean="0"/>
          </a:p>
          <a:p>
            <a:pPr>
              <a:spcBef>
                <a:spcPts val="0"/>
              </a:spcBef>
            </a:pPr>
            <a:r>
              <a:rPr lang="en-US" dirty="0" smtClean="0"/>
              <a:t>A </a:t>
            </a:r>
            <a:r>
              <a:rPr lang="en-US" b="1" dirty="0" smtClean="0">
                <a:latin typeface="Lobster Two"/>
                <a:cs typeface="Lobster Two"/>
              </a:rPr>
              <a:t>random sample </a:t>
            </a:r>
            <a:r>
              <a:rPr lang="en-US" dirty="0" smtClean="0"/>
              <a:t>is </a:t>
            </a:r>
            <a:r>
              <a:rPr lang="en-US" dirty="0"/>
              <a:t>the result of a random experiment </a:t>
            </a:r>
            <a:r>
              <a:rPr lang="en-US" b="1" dirty="0">
                <a:solidFill>
                  <a:schemeClr val="accent1"/>
                </a:solidFill>
              </a:rPr>
              <a:t>repeated</a:t>
            </a:r>
            <a:r>
              <a:rPr lang="en-US" dirty="0"/>
              <a:t> </a:t>
            </a:r>
            <a:r>
              <a:rPr lang="en-US" i="1" dirty="0">
                <a:latin typeface="Times New Roman"/>
                <a:cs typeface="Times New Roman"/>
              </a:rPr>
              <a:t>n </a:t>
            </a:r>
            <a:r>
              <a:rPr lang="en-US" dirty="0" smtClean="0">
                <a:cs typeface="Times New Roman"/>
              </a:rPr>
              <a:t>times. Because experiment can be repeated, and observations are “exchangeable”, </a:t>
            </a:r>
            <a:r>
              <a:rPr lang="en-US" dirty="0" err="1" smtClean="0">
                <a:cs typeface="Times New Roman"/>
              </a:rPr>
              <a:t>iid</a:t>
            </a:r>
            <a:r>
              <a:rPr lang="en-US" dirty="0" smtClean="0">
                <a:cs typeface="Times New Roman"/>
              </a:rPr>
              <a:t>.  </a:t>
            </a:r>
            <a:endParaRPr lang="en-US" dirty="0"/>
          </a:p>
        </p:txBody>
      </p:sp>
    </p:spTree>
    <p:extLst>
      <p:ext uri="{BB962C8B-B14F-4D97-AF65-F5344CB8AC3E}">
        <p14:creationId xmlns:p14="http://schemas.microsoft.com/office/powerpoint/2010/main" val="11609549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from sample variance!</a:t>
            </a:r>
            <a:endParaRPr lang="en-US" dirty="0"/>
          </a:p>
        </p:txBody>
      </p:sp>
      <p:pic>
        <p:nvPicPr>
          <p:cNvPr id="4" name="Picture 3"/>
          <p:cNvPicPr>
            <a:picLocks noChangeAspect="1"/>
          </p:cNvPicPr>
          <p:nvPr/>
        </p:nvPicPr>
        <p:blipFill>
          <a:blip r:embed="rId2"/>
          <a:stretch>
            <a:fillRect/>
          </a:stretch>
        </p:blipFill>
        <p:spPr>
          <a:xfrm>
            <a:off x="7409777" y="4597400"/>
            <a:ext cx="1734223" cy="2260600"/>
          </a:xfrm>
          <a:prstGeom prst="rect">
            <a:avLst/>
          </a:prstGeom>
        </p:spPr>
      </p:pic>
      <p:sp>
        <p:nvSpPr>
          <p:cNvPr id="5" name="TextBox 4"/>
          <p:cNvSpPr txBox="1"/>
          <p:nvPr/>
        </p:nvSpPr>
        <p:spPr>
          <a:xfrm>
            <a:off x="7747000" y="4139168"/>
            <a:ext cx="1143000" cy="707886"/>
          </a:xfrm>
          <a:prstGeom prst="rect">
            <a:avLst/>
          </a:prstGeom>
          <a:noFill/>
        </p:spPr>
        <p:txBody>
          <a:bodyPr wrap="square" rtlCol="0">
            <a:spAutoFit/>
          </a:bodyPr>
          <a:lstStyle/>
          <a:p>
            <a:pPr algn="ctr"/>
            <a:r>
              <a:rPr lang="en-US" sz="4000" dirty="0" smtClean="0">
                <a:latin typeface="Gill Sans"/>
                <a:cs typeface="Gill Sans"/>
              </a:rPr>
              <a:t>???</a:t>
            </a:r>
            <a:endParaRPr lang="en-US" sz="4000" dirty="0">
              <a:latin typeface="Gill Sans"/>
              <a:cs typeface="Gill Sans"/>
            </a:endParaRPr>
          </a:p>
        </p:txBody>
      </p:sp>
      <p:pic>
        <p:nvPicPr>
          <p:cNvPr id="6" name="Picture 5"/>
          <p:cNvPicPr>
            <a:picLocks noChangeAspect="1"/>
          </p:cNvPicPr>
          <p:nvPr/>
        </p:nvPicPr>
        <p:blipFill>
          <a:blip r:embed="rId3"/>
          <a:stretch>
            <a:fillRect/>
          </a:stretch>
        </p:blipFill>
        <p:spPr>
          <a:xfrm>
            <a:off x="2659977" y="2670344"/>
            <a:ext cx="4749800" cy="1190456"/>
          </a:xfrm>
          <a:prstGeom prst="rect">
            <a:avLst/>
          </a:prstGeom>
        </p:spPr>
      </p:pic>
      <p:sp>
        <p:nvSpPr>
          <p:cNvPr id="3" name="Content Placeholder 2"/>
          <p:cNvSpPr>
            <a:spLocks noGrp="1"/>
          </p:cNvSpPr>
          <p:nvPr>
            <p:ph idx="1"/>
          </p:nvPr>
        </p:nvSpPr>
        <p:spPr/>
        <p:txBody>
          <a:bodyPr/>
          <a:lstStyle/>
          <a:p>
            <a:r>
              <a:rPr lang="en-US" dirty="0" smtClean="0"/>
              <a:t>The sample variance, </a:t>
            </a:r>
            <a:r>
              <a:rPr lang="en-US" i="1" dirty="0" smtClean="0"/>
              <a:t>S</a:t>
            </a:r>
            <a:r>
              <a:rPr lang="en-US" i="1" baseline="30000" dirty="0" smtClean="0"/>
              <a:t>2</a:t>
            </a:r>
            <a:r>
              <a:rPr lang="en-US" dirty="0" smtClean="0"/>
              <a:t>, is also a statistic, and also has an expectation. Recall this is the formula for the sample variance:</a:t>
            </a:r>
          </a:p>
          <a:p>
            <a:endParaRPr lang="en-US" dirty="0"/>
          </a:p>
          <a:p>
            <a:endParaRPr lang="en-US" dirty="0" smtClean="0"/>
          </a:p>
          <a:p>
            <a:endParaRPr lang="en-US" dirty="0"/>
          </a:p>
          <a:p>
            <a:pPr marL="0" indent="0">
              <a:buNone/>
            </a:pPr>
            <a:endParaRPr lang="en-US" dirty="0" smtClean="0"/>
          </a:p>
          <a:p>
            <a:r>
              <a:rPr lang="en-US" dirty="0" smtClean="0"/>
              <a:t>To get its expectation, we again take the expectation of </a:t>
            </a:r>
            <a:br>
              <a:rPr lang="en-US" dirty="0" smtClean="0"/>
            </a:br>
            <a:r>
              <a:rPr lang="en-US" dirty="0" smtClean="0"/>
              <a:t>both sides of the equation</a:t>
            </a:r>
            <a:endParaRPr lang="en-US" dirty="0"/>
          </a:p>
          <a:p>
            <a:endParaRPr lang="en-US" dirty="0" smtClean="0"/>
          </a:p>
          <a:p>
            <a:endParaRPr lang="en-US" dirty="0"/>
          </a:p>
          <a:p>
            <a:endParaRPr lang="en-US" dirty="0" smtClean="0"/>
          </a:p>
          <a:p>
            <a:endParaRPr lang="en-US" dirty="0"/>
          </a:p>
          <a:p>
            <a:pPr marL="0" indent="0">
              <a:buNone/>
            </a:pPr>
            <a:endParaRPr lang="en-US" dirty="0"/>
          </a:p>
        </p:txBody>
      </p:sp>
    </p:spTree>
    <p:extLst>
      <p:ext uri="{BB962C8B-B14F-4D97-AF65-F5344CB8AC3E}">
        <p14:creationId xmlns:p14="http://schemas.microsoft.com/office/powerpoint/2010/main" val="27862939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endParaRPr lang="en-US" dirty="0" smtClean="0"/>
          </a:p>
          <a:p>
            <a:endParaRPr lang="en-US" dirty="0"/>
          </a:p>
          <a:p>
            <a:endParaRPr lang="en-US" dirty="0" smtClean="0"/>
          </a:p>
          <a:p>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r>
              <a:rPr lang="en-US" dirty="0" smtClean="0"/>
              <a:t>If </a:t>
            </a:r>
            <a:r>
              <a:rPr lang="en-US" i="1" dirty="0" smtClean="0"/>
              <a:t>S</a:t>
            </a:r>
            <a:r>
              <a:rPr lang="en-US" i="1" baseline="30000" dirty="0" smtClean="0"/>
              <a:t>2</a:t>
            </a:r>
            <a:r>
              <a:rPr lang="en-US" i="1" dirty="0" smtClean="0"/>
              <a:t> </a:t>
            </a:r>
            <a:r>
              <a:rPr lang="en-US" dirty="0" smtClean="0"/>
              <a:t>were defined with n rather than (n – 1) in the denominator, then </a:t>
            </a:r>
            <a:r>
              <a:rPr lang="en-US" i="1" dirty="0" smtClean="0"/>
              <a:t>E(S</a:t>
            </a:r>
            <a:r>
              <a:rPr lang="en-US" i="1" baseline="30000" dirty="0" smtClean="0"/>
              <a:t>2</a:t>
            </a:r>
            <a:r>
              <a:rPr lang="en-US" i="1" dirty="0" smtClean="0"/>
              <a:t>) </a:t>
            </a:r>
            <a:r>
              <a:rPr lang="en-US" dirty="0" smtClean="0"/>
              <a:t>would be biased and would not equal the population variance. We use (n – 1) in the denominator to create an unbiased estimator.</a:t>
            </a:r>
            <a:endParaRPr lang="en-US" dirty="0"/>
          </a:p>
        </p:txBody>
      </p:sp>
      <p:sp>
        <p:nvSpPr>
          <p:cNvPr id="2" name="Title 1"/>
          <p:cNvSpPr>
            <a:spLocks noGrp="1"/>
          </p:cNvSpPr>
          <p:nvPr>
            <p:ph type="title"/>
          </p:nvPr>
        </p:nvSpPr>
        <p:spPr/>
        <p:txBody>
          <a:bodyPr>
            <a:normAutofit fontScale="90000"/>
          </a:bodyPr>
          <a:lstStyle/>
          <a:p>
            <a:r>
              <a:rPr lang="en-US" dirty="0" smtClean="0"/>
              <a:t>Expectation of a statistic: the sample variance</a:t>
            </a:r>
            <a:endParaRPr lang="en-US" dirty="0"/>
          </a:p>
        </p:txBody>
      </p:sp>
      <p:pic>
        <p:nvPicPr>
          <p:cNvPr id="7" name="Picture 6"/>
          <p:cNvPicPr>
            <a:picLocks noChangeAspect="1"/>
          </p:cNvPicPr>
          <p:nvPr/>
        </p:nvPicPr>
        <p:blipFill>
          <a:blip r:embed="rId2"/>
          <a:stretch>
            <a:fillRect/>
          </a:stretch>
        </p:blipFill>
        <p:spPr>
          <a:xfrm>
            <a:off x="565404" y="1524000"/>
            <a:ext cx="7702296" cy="2895600"/>
          </a:xfrm>
          <a:prstGeom prst="rect">
            <a:avLst/>
          </a:prstGeom>
        </p:spPr>
      </p:pic>
    </p:spTree>
    <p:extLst>
      <p:ext uri="{BB962C8B-B14F-4D97-AF65-F5344CB8AC3E}">
        <p14:creationId xmlns:p14="http://schemas.microsoft.com/office/powerpoint/2010/main" val="10497328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ctr" anchorCtr="1">
            <a:normAutofit/>
          </a:bodyPr>
          <a:lstStyle/>
          <a:p>
            <a:pPr marL="0" indent="0" algn="ctr">
              <a:buNone/>
            </a:pPr>
            <a:r>
              <a:rPr lang="en-US" sz="3600" i="1" dirty="0" smtClean="0"/>
              <a:t>“The expectation of the sample variance is the population variance”</a:t>
            </a:r>
            <a:endParaRPr lang="en-US" sz="3600" i="1" dirty="0"/>
          </a:p>
        </p:txBody>
      </p:sp>
      <p:pic>
        <p:nvPicPr>
          <p:cNvPr id="4" name="Picture 3"/>
          <p:cNvPicPr>
            <a:picLocks noChangeAspect="1"/>
          </p:cNvPicPr>
          <p:nvPr/>
        </p:nvPicPr>
        <p:blipFill>
          <a:blip r:embed="rId2"/>
          <a:stretch>
            <a:fillRect/>
          </a:stretch>
        </p:blipFill>
        <p:spPr>
          <a:xfrm>
            <a:off x="7409777" y="4597400"/>
            <a:ext cx="1734223" cy="2260600"/>
          </a:xfrm>
          <a:prstGeom prst="rect">
            <a:avLst/>
          </a:prstGeom>
        </p:spPr>
      </p:pic>
      <p:cxnSp>
        <p:nvCxnSpPr>
          <p:cNvPr id="6" name="Straight Connector 5"/>
          <p:cNvCxnSpPr/>
          <p:nvPr/>
        </p:nvCxnSpPr>
        <p:spPr>
          <a:xfrm>
            <a:off x="4565650" y="2108200"/>
            <a:ext cx="0" cy="1524000"/>
          </a:xfrm>
          <a:prstGeom prst="line">
            <a:avLst/>
          </a:prstGeom>
          <a:ln w="50800">
            <a:solidFill>
              <a:srgbClr val="6699CC"/>
            </a:solidFill>
            <a:prstDash val="sysDash"/>
            <a:tailEnd type="triangle" w="lg"/>
          </a:ln>
        </p:spPr>
        <p:style>
          <a:lnRef idx="2">
            <a:schemeClr val="accent1"/>
          </a:lnRef>
          <a:fillRef idx="0">
            <a:schemeClr val="accent1"/>
          </a:fillRef>
          <a:effectRef idx="1">
            <a:schemeClr val="accent1"/>
          </a:effectRef>
          <a:fontRef idx="minor">
            <a:schemeClr val="tx1"/>
          </a:fontRef>
        </p:style>
      </p:cxnSp>
      <p:pic>
        <p:nvPicPr>
          <p:cNvPr id="2" name="Picture 1"/>
          <p:cNvPicPr>
            <a:picLocks noChangeAspect="1"/>
          </p:cNvPicPr>
          <p:nvPr/>
        </p:nvPicPr>
        <p:blipFill>
          <a:blip r:embed="rId3"/>
          <a:stretch>
            <a:fillRect/>
          </a:stretch>
        </p:blipFill>
        <p:spPr>
          <a:xfrm>
            <a:off x="3441700" y="1587500"/>
            <a:ext cx="2260600" cy="520700"/>
          </a:xfrm>
          <a:prstGeom prst="rect">
            <a:avLst/>
          </a:prstGeom>
        </p:spPr>
      </p:pic>
    </p:spTree>
    <p:extLst>
      <p:ext uri="{BB962C8B-B14F-4D97-AF65-F5344CB8AC3E}">
        <p14:creationId xmlns:p14="http://schemas.microsoft.com/office/powerpoint/2010/main" val="22831245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Expectation and variance of the sample mean</a:t>
            </a:r>
            <a:endParaRPr lang="en-US" dirty="0"/>
          </a:p>
        </p:txBody>
      </p:sp>
      <p:sp>
        <p:nvSpPr>
          <p:cNvPr id="3" name="Content Placeholder 2"/>
          <p:cNvSpPr>
            <a:spLocks noGrp="1"/>
          </p:cNvSpPr>
          <p:nvPr>
            <p:ph idx="1"/>
          </p:nvPr>
        </p:nvSpPr>
        <p:spPr/>
        <p:txBody>
          <a:bodyPr/>
          <a:lstStyle/>
          <a:p>
            <a:r>
              <a:rPr lang="en-US" dirty="0" smtClean="0"/>
              <a:t>Why are these statistics about other statistics helpful to know?</a:t>
            </a:r>
          </a:p>
          <a:p>
            <a:endParaRPr lang="en-US" dirty="0"/>
          </a:p>
          <a:p>
            <a:r>
              <a:rPr lang="en-US" dirty="0"/>
              <a:t>How likely is it that the true mean of our sample is close to our population mean?</a:t>
            </a:r>
          </a:p>
          <a:p>
            <a:endParaRPr lang="en-US" dirty="0"/>
          </a:p>
          <a:p>
            <a:r>
              <a:rPr lang="en-US" dirty="0"/>
              <a:t>This probability is determined by the sampling distribution</a:t>
            </a:r>
          </a:p>
          <a:p>
            <a:endParaRPr lang="en-US" dirty="0"/>
          </a:p>
        </p:txBody>
      </p:sp>
    </p:spTree>
    <p:extLst>
      <p:ext uri="{BB962C8B-B14F-4D97-AF65-F5344CB8AC3E}">
        <p14:creationId xmlns:p14="http://schemas.microsoft.com/office/powerpoint/2010/main" val="438062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sampling distribution of sample means</a:t>
            </a:r>
            <a:endParaRPr lang="en-US" dirty="0"/>
          </a:p>
        </p:txBody>
      </p:sp>
      <p:sp>
        <p:nvSpPr>
          <p:cNvPr id="3" name="Content Placeholder 2"/>
          <p:cNvSpPr>
            <a:spLocks noGrp="1"/>
          </p:cNvSpPr>
          <p:nvPr>
            <p:ph idx="1"/>
          </p:nvPr>
        </p:nvSpPr>
        <p:spPr/>
        <p:txBody>
          <a:bodyPr/>
          <a:lstStyle/>
          <a:p>
            <a:r>
              <a:rPr lang="en-US" dirty="0" smtClean="0"/>
              <a:t>Let’s perform the following random experiment:</a:t>
            </a:r>
          </a:p>
          <a:p>
            <a:pPr lvl="1"/>
            <a:r>
              <a:rPr lang="en-US" dirty="0" smtClean="0"/>
              <a:t>Toss </a:t>
            </a:r>
            <a:r>
              <a:rPr lang="en-US" i="1" dirty="0" smtClean="0"/>
              <a:t>n</a:t>
            </a:r>
            <a:r>
              <a:rPr lang="en-US" dirty="0" smtClean="0"/>
              <a:t> fair dice; </a:t>
            </a:r>
          </a:p>
          <a:p>
            <a:pPr lvl="1"/>
            <a:r>
              <a:rPr lang="en-US" dirty="0"/>
              <a:t>O</a:t>
            </a:r>
            <a:r>
              <a:rPr lang="en-US" dirty="0" smtClean="0"/>
              <a:t>bserve the number of dots (“pips”) showing for each </a:t>
            </a:r>
            <a:r>
              <a:rPr lang="en-US" dirty="0"/>
              <a:t>die as </a:t>
            </a:r>
            <a:r>
              <a:rPr lang="en-US" i="1" dirty="0" smtClean="0"/>
              <a:t>x</a:t>
            </a:r>
            <a:r>
              <a:rPr lang="en-US" i="1" baseline="-25000" dirty="0" smtClean="0"/>
              <a:t>i</a:t>
            </a:r>
            <a:r>
              <a:rPr lang="en-US" dirty="0" smtClean="0"/>
              <a:t>; </a:t>
            </a:r>
          </a:p>
          <a:p>
            <a:pPr lvl="1"/>
            <a:r>
              <a:rPr lang="en-US" dirty="0"/>
              <a:t>C</a:t>
            </a:r>
            <a:r>
              <a:rPr lang="en-US" dirty="0" smtClean="0"/>
              <a:t>alculate the </a:t>
            </a:r>
            <a:r>
              <a:rPr lang="en-US" dirty="0"/>
              <a:t>mean number of </a:t>
            </a:r>
            <a:r>
              <a:rPr lang="en-US" dirty="0" smtClean="0"/>
              <a:t>dots across observed </a:t>
            </a:r>
            <a:r>
              <a:rPr lang="en-US" i="1" dirty="0" smtClean="0">
                <a:solidFill>
                  <a:schemeClr val="accent1"/>
                </a:solidFill>
              </a:rPr>
              <a:t>n </a:t>
            </a:r>
            <a:r>
              <a:rPr lang="en-US" dirty="0" smtClean="0"/>
              <a:t>values (note: here, </a:t>
            </a:r>
            <a:r>
              <a:rPr lang="en-US" i="1" dirty="0" smtClean="0"/>
              <a:t>n</a:t>
            </a:r>
            <a:r>
              <a:rPr lang="en-US" dirty="0" smtClean="0"/>
              <a:t> = 1)</a:t>
            </a:r>
          </a:p>
          <a:p>
            <a:endParaRPr lang="en-US" dirty="0"/>
          </a:p>
          <a:p>
            <a:endParaRPr lang="en-US" dirty="0" smtClean="0"/>
          </a:p>
          <a:p>
            <a:endParaRPr lang="en-US" dirty="0"/>
          </a:p>
          <a:p>
            <a:endParaRPr lang="en-US" dirty="0" smtClean="0"/>
          </a:p>
          <a:p>
            <a:r>
              <a:rPr lang="en-US" dirty="0" smtClean="0"/>
              <a:t>Let’s start with </a:t>
            </a:r>
            <a:r>
              <a:rPr lang="en-US" i="1" dirty="0" smtClean="0"/>
              <a:t>n</a:t>
            </a:r>
            <a:r>
              <a:rPr lang="en-US" dirty="0" smtClean="0"/>
              <a:t> = 1 die</a:t>
            </a:r>
            <a:endParaRPr lang="en-US" dirty="0"/>
          </a:p>
        </p:txBody>
      </p:sp>
      <p:pic>
        <p:nvPicPr>
          <p:cNvPr id="4" name="Picture 3"/>
          <p:cNvPicPr>
            <a:picLocks noChangeAspect="1"/>
          </p:cNvPicPr>
          <p:nvPr/>
        </p:nvPicPr>
        <p:blipFill>
          <a:blip r:embed="rId2"/>
          <a:stretch>
            <a:fillRect/>
          </a:stretch>
        </p:blipFill>
        <p:spPr>
          <a:xfrm>
            <a:off x="6891866" y="5168900"/>
            <a:ext cx="2252133" cy="1689100"/>
          </a:xfrm>
          <a:prstGeom prst="rect">
            <a:avLst/>
          </a:prstGeom>
        </p:spPr>
      </p:pic>
      <p:pic>
        <p:nvPicPr>
          <p:cNvPr id="6" name="Picture 5"/>
          <p:cNvPicPr>
            <a:picLocks noChangeAspect="1"/>
          </p:cNvPicPr>
          <p:nvPr/>
        </p:nvPicPr>
        <p:blipFill>
          <a:blip r:embed="rId3"/>
          <a:stretch>
            <a:fillRect/>
          </a:stretch>
        </p:blipFill>
        <p:spPr>
          <a:xfrm>
            <a:off x="3530600" y="3340100"/>
            <a:ext cx="2082800" cy="1257300"/>
          </a:xfrm>
          <a:prstGeom prst="rect">
            <a:avLst/>
          </a:prstGeom>
        </p:spPr>
      </p:pic>
    </p:spTree>
    <p:extLst>
      <p:ext uri="{BB962C8B-B14F-4D97-AF65-F5344CB8AC3E}">
        <p14:creationId xmlns:p14="http://schemas.microsoft.com/office/powerpoint/2010/main" val="38587675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smtClean="0"/>
              <a:t>Three distributions to keep in mind simultaneously</a:t>
            </a:r>
            <a:endParaRPr lang="en-US" sz="3200"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The distribution of </a:t>
            </a:r>
            <a:r>
              <a:rPr lang="en-US" i="1" dirty="0" smtClean="0"/>
              <a:t>X</a:t>
            </a:r>
            <a:r>
              <a:rPr lang="en-US" dirty="0" smtClean="0"/>
              <a:t> in the population</a:t>
            </a:r>
          </a:p>
          <a:p>
            <a:pPr marL="457200" indent="-457200">
              <a:buFont typeface="+mj-lt"/>
              <a:buAutoNum type="arabicPeriod"/>
            </a:pPr>
            <a:endParaRPr lang="en-US" dirty="0" smtClean="0"/>
          </a:p>
          <a:p>
            <a:pPr marL="457200" indent="-457200">
              <a:buFont typeface="+mj-lt"/>
              <a:buAutoNum type="arabicPeriod"/>
            </a:pPr>
            <a:r>
              <a:rPr lang="en-US" dirty="0" smtClean="0"/>
              <a:t>The distribution of </a:t>
            </a:r>
            <a:r>
              <a:rPr lang="en-US" i="1" dirty="0" smtClean="0"/>
              <a:t>x</a:t>
            </a:r>
            <a:r>
              <a:rPr lang="en-US" dirty="0" smtClean="0"/>
              <a:t> in the particular sample</a:t>
            </a:r>
          </a:p>
          <a:p>
            <a:pPr marL="274320" lvl="1" indent="0">
              <a:buNone/>
            </a:pPr>
            <a:endParaRPr lang="en-US" dirty="0" smtClean="0"/>
          </a:p>
          <a:p>
            <a:pPr marL="457200" indent="-457200">
              <a:buFont typeface="+mj-lt"/>
              <a:buAutoNum type="arabicPeriod"/>
            </a:pPr>
            <a:r>
              <a:rPr lang="en-US" dirty="0" smtClean="0"/>
              <a:t>The sampling distribution of sample means across all possible samples</a:t>
            </a:r>
          </a:p>
        </p:txBody>
      </p:sp>
      <p:pic>
        <p:nvPicPr>
          <p:cNvPr id="4" name="Picture 3"/>
          <p:cNvPicPr>
            <a:picLocks noChangeAspect="1"/>
          </p:cNvPicPr>
          <p:nvPr/>
        </p:nvPicPr>
        <p:blipFill>
          <a:blip r:embed="rId2"/>
          <a:stretch>
            <a:fillRect/>
          </a:stretch>
        </p:blipFill>
        <p:spPr>
          <a:xfrm>
            <a:off x="6891866" y="5168900"/>
            <a:ext cx="2252133" cy="1689100"/>
          </a:xfrm>
          <a:prstGeom prst="rect">
            <a:avLst/>
          </a:prstGeom>
        </p:spPr>
      </p:pic>
    </p:spTree>
    <p:extLst>
      <p:ext uri="{BB962C8B-B14F-4D97-AF65-F5344CB8AC3E}">
        <p14:creationId xmlns:p14="http://schemas.microsoft.com/office/powerpoint/2010/main" val="353005007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population distribution</a:t>
            </a:r>
            <a:endParaRPr lang="en-US" dirty="0"/>
          </a:p>
        </p:txBody>
      </p:sp>
      <p:sp>
        <p:nvSpPr>
          <p:cNvPr id="3" name="Content Placeholder 2"/>
          <p:cNvSpPr>
            <a:spLocks noGrp="1"/>
          </p:cNvSpPr>
          <p:nvPr>
            <p:ph idx="1"/>
          </p:nvPr>
        </p:nvSpPr>
        <p:spPr/>
        <p:txBody>
          <a:bodyPr/>
          <a:lstStyle/>
          <a:p>
            <a:r>
              <a:rPr lang="en-US" dirty="0" smtClean="0"/>
              <a:t>Here the population is infinite (</a:t>
            </a:r>
            <a:r>
              <a:rPr lang="en-US" i="1" dirty="0" smtClean="0"/>
              <a:t>n</a:t>
            </a:r>
            <a:r>
              <a:rPr lang="en-US" dirty="0" smtClean="0"/>
              <a:t> </a:t>
            </a:r>
            <a:r>
              <a:rPr lang="en-US" dirty="0" smtClean="0">
                <a:sym typeface="Wingdings"/>
              </a:rPr>
              <a:t> ∞) and </a:t>
            </a:r>
            <a:r>
              <a:rPr lang="en-US" i="1" dirty="0" smtClean="0">
                <a:sym typeface="Wingdings"/>
              </a:rPr>
              <a:t>X</a:t>
            </a:r>
            <a:r>
              <a:rPr lang="en-US" dirty="0" smtClean="0">
                <a:sym typeface="Wingdings"/>
              </a:rPr>
              <a:t> has this probability distribution</a:t>
            </a:r>
            <a:endParaRPr lang="en-US" dirty="0"/>
          </a:p>
        </p:txBody>
      </p:sp>
      <p:pic>
        <p:nvPicPr>
          <p:cNvPr id="4" name="Picture 3"/>
          <p:cNvPicPr>
            <a:picLocks noChangeAspect="1"/>
          </p:cNvPicPr>
          <p:nvPr/>
        </p:nvPicPr>
        <p:blipFill>
          <a:blip r:embed="rId2"/>
          <a:stretch>
            <a:fillRect/>
          </a:stretch>
        </p:blipFill>
        <p:spPr>
          <a:xfrm>
            <a:off x="6891866" y="5168900"/>
            <a:ext cx="2252133" cy="1689100"/>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744781172"/>
              </p:ext>
            </p:extLst>
          </p:nvPr>
        </p:nvGraphicFramePr>
        <p:xfrm>
          <a:off x="3340100" y="2887980"/>
          <a:ext cx="2463800" cy="2966720"/>
        </p:xfrm>
        <a:graphic>
          <a:graphicData uri="http://schemas.openxmlformats.org/drawingml/2006/table">
            <a:tbl>
              <a:tblPr firstRow="1" bandRow="1">
                <a:tableStyleId>{073A0DAA-6AF3-43AB-8588-CEC1D06C72B9}</a:tableStyleId>
              </a:tblPr>
              <a:tblGrid>
                <a:gridCol w="1231900"/>
                <a:gridCol w="1231900"/>
              </a:tblGrid>
              <a:tr h="370840">
                <a:tc>
                  <a:txBody>
                    <a:bodyPr/>
                    <a:lstStyle/>
                    <a:p>
                      <a:pPr algn="ctr"/>
                      <a:r>
                        <a:rPr lang="en-US" i="1" dirty="0" smtClean="0">
                          <a:latin typeface="Lato" charset="0"/>
                          <a:ea typeface="Lato" charset="0"/>
                          <a:cs typeface="Lato" charset="0"/>
                        </a:rPr>
                        <a:t>x</a:t>
                      </a:r>
                      <a:r>
                        <a:rPr lang="en-US" i="1" baseline="-25000" dirty="0" smtClean="0">
                          <a:latin typeface="Lato" charset="0"/>
                          <a:ea typeface="Lato" charset="0"/>
                          <a:cs typeface="Lato" charset="0"/>
                        </a:rPr>
                        <a:t>i</a:t>
                      </a:r>
                      <a:endParaRPr lang="en-US" i="1" dirty="0">
                        <a:latin typeface="Lato" charset="0"/>
                        <a:ea typeface="Lato" charset="0"/>
                        <a:cs typeface="Lato" charset="0"/>
                      </a:endParaRPr>
                    </a:p>
                  </a:txBody>
                  <a:tcPr/>
                </a:tc>
                <a:tc>
                  <a:txBody>
                    <a:bodyPr/>
                    <a:lstStyle/>
                    <a:p>
                      <a:pPr algn="ctr"/>
                      <a:r>
                        <a:rPr lang="en-US" i="1" dirty="0" smtClean="0">
                          <a:latin typeface="Lato" charset="0"/>
                          <a:ea typeface="Lato" charset="0"/>
                          <a:cs typeface="Lato" charset="0"/>
                        </a:rPr>
                        <a:t>p</a:t>
                      </a:r>
                      <a:r>
                        <a:rPr lang="en-US" i="1" baseline="-25000" dirty="0" smtClean="0">
                          <a:latin typeface="Lato" charset="0"/>
                          <a:ea typeface="Lato" charset="0"/>
                          <a:cs typeface="Lato" charset="0"/>
                        </a:rPr>
                        <a:t>i</a:t>
                      </a:r>
                      <a:endParaRPr lang="en-US" i="1" dirty="0">
                        <a:latin typeface="Lato" charset="0"/>
                        <a:ea typeface="Lato" charset="0"/>
                        <a:cs typeface="Lato" charset="0"/>
                      </a:endParaRPr>
                    </a:p>
                  </a:txBody>
                  <a:tcPr/>
                </a:tc>
              </a:tr>
              <a:tr h="370840">
                <a:tc>
                  <a:txBody>
                    <a:bodyPr/>
                    <a:lstStyle/>
                    <a:p>
                      <a:pPr algn="ctr"/>
                      <a:r>
                        <a:rPr lang="en-US" dirty="0" smtClean="0">
                          <a:latin typeface="Lato" charset="0"/>
                          <a:ea typeface="Lato" charset="0"/>
                          <a:cs typeface="Lato" charset="0"/>
                        </a:rPr>
                        <a:t>1</a:t>
                      </a:r>
                      <a:endParaRPr lang="en-US" dirty="0">
                        <a:latin typeface="Lato" charset="0"/>
                        <a:ea typeface="Lato" charset="0"/>
                        <a:cs typeface="Lato" charset="0"/>
                      </a:endParaRPr>
                    </a:p>
                  </a:txBody>
                  <a:tcPr/>
                </a:tc>
                <a:tc>
                  <a:txBody>
                    <a:bodyPr/>
                    <a:lstStyle/>
                    <a:p>
                      <a:pPr algn="ct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2</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3</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4</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5</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6</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sum</a:t>
                      </a:r>
                      <a:endParaRPr lang="en-US" dirty="0">
                        <a:latin typeface="Lato" charset="0"/>
                        <a:ea typeface="Lato" charset="0"/>
                        <a:cs typeface="Lato" charset="0"/>
                      </a:endParaRPr>
                    </a:p>
                  </a:txBody>
                  <a:tcPr/>
                </a:tc>
                <a:tc>
                  <a:txBody>
                    <a:bodyPr/>
                    <a:lstStyle/>
                    <a:p>
                      <a:pPr algn="ctr"/>
                      <a:r>
                        <a:rPr lang="en-US" dirty="0" smtClean="0">
                          <a:latin typeface="Lato" charset="0"/>
                          <a:ea typeface="Lato" charset="0"/>
                          <a:cs typeface="Lato" charset="0"/>
                        </a:rPr>
                        <a:t>1</a:t>
                      </a:r>
                      <a:endParaRPr lang="en-US" dirty="0">
                        <a:latin typeface="Lato" charset="0"/>
                        <a:ea typeface="Lato" charset="0"/>
                        <a:cs typeface="Lato" charset="0"/>
                      </a:endParaRPr>
                    </a:p>
                  </a:txBody>
                  <a:tcPr/>
                </a:tc>
              </a:tr>
            </a:tbl>
          </a:graphicData>
        </a:graphic>
      </p:graphicFrame>
    </p:spTree>
    <p:extLst>
      <p:ext uri="{BB962C8B-B14F-4D97-AF65-F5344CB8AC3E}">
        <p14:creationId xmlns:p14="http://schemas.microsoft.com/office/powerpoint/2010/main" val="177752547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Mean of the population distribution</a:t>
            </a:r>
            <a:endParaRPr lang="en-US" dirty="0"/>
          </a:p>
        </p:txBody>
      </p:sp>
      <p:sp>
        <p:nvSpPr>
          <p:cNvPr id="7" name="Content Placeholder 6"/>
          <p:cNvSpPr>
            <a:spLocks noGrp="1"/>
          </p:cNvSpPr>
          <p:nvPr>
            <p:ph sz="half" idx="2"/>
          </p:nvPr>
        </p:nvSpPr>
        <p:spPr/>
        <p:txBody>
          <a:bodyPr/>
          <a:lstStyle/>
          <a:p>
            <a:pPr marL="0" indent="0">
              <a:buNone/>
            </a:pPr>
            <a:r>
              <a:rPr lang="en-US" dirty="0" smtClean="0"/>
              <a:t>What is the mean of this distribution?</a:t>
            </a:r>
          </a:p>
          <a:p>
            <a:endParaRPr lang="en-US" dirty="0"/>
          </a:p>
        </p:txBody>
      </p:sp>
      <p:pic>
        <p:nvPicPr>
          <p:cNvPr id="4" name="Picture 3"/>
          <p:cNvPicPr>
            <a:picLocks noChangeAspect="1"/>
          </p:cNvPicPr>
          <p:nvPr/>
        </p:nvPicPr>
        <p:blipFill>
          <a:blip r:embed="rId2"/>
          <a:stretch>
            <a:fillRect/>
          </a:stretch>
        </p:blipFill>
        <p:spPr>
          <a:xfrm>
            <a:off x="6891866" y="5168900"/>
            <a:ext cx="2252133" cy="1689100"/>
          </a:xfrm>
          <a:prstGeom prst="rect">
            <a:avLst/>
          </a:prstGeom>
        </p:spPr>
      </p:pic>
      <p:graphicFrame>
        <p:nvGraphicFramePr>
          <p:cNvPr id="8" name="Content Placeholder 7"/>
          <p:cNvGraphicFramePr>
            <a:graphicFrameLocks noGrp="1"/>
          </p:cNvGraphicFramePr>
          <p:nvPr>
            <p:ph sz="half" idx="1"/>
            <p:extLst>
              <p:ext uri="{D42A27DB-BD31-4B8C-83A1-F6EECF244321}">
                <p14:modId xmlns:p14="http://schemas.microsoft.com/office/powerpoint/2010/main" val="340851396"/>
              </p:ext>
            </p:extLst>
          </p:nvPr>
        </p:nvGraphicFramePr>
        <p:xfrm>
          <a:off x="1257300" y="2202180"/>
          <a:ext cx="2463800" cy="2966720"/>
        </p:xfrm>
        <a:graphic>
          <a:graphicData uri="http://schemas.openxmlformats.org/drawingml/2006/table">
            <a:tbl>
              <a:tblPr firstRow="1" bandRow="1">
                <a:tableStyleId>{073A0DAA-6AF3-43AB-8588-CEC1D06C72B9}</a:tableStyleId>
              </a:tblPr>
              <a:tblGrid>
                <a:gridCol w="1231900"/>
                <a:gridCol w="1231900"/>
              </a:tblGrid>
              <a:tr h="370840">
                <a:tc>
                  <a:txBody>
                    <a:bodyPr/>
                    <a:lstStyle/>
                    <a:p>
                      <a:pPr algn="ctr"/>
                      <a:r>
                        <a:rPr lang="en-US" i="1" dirty="0" smtClean="0">
                          <a:latin typeface="Lato" charset="0"/>
                          <a:ea typeface="Lato" charset="0"/>
                          <a:cs typeface="Lato" charset="0"/>
                        </a:rPr>
                        <a:t>x</a:t>
                      </a:r>
                      <a:r>
                        <a:rPr lang="en-US" i="1" baseline="-25000" dirty="0" smtClean="0">
                          <a:latin typeface="Lato" charset="0"/>
                          <a:ea typeface="Lato" charset="0"/>
                          <a:cs typeface="Lato" charset="0"/>
                        </a:rPr>
                        <a:t>i</a:t>
                      </a:r>
                      <a:endParaRPr lang="en-US" i="1" dirty="0">
                        <a:latin typeface="Lato" charset="0"/>
                        <a:ea typeface="Lato" charset="0"/>
                        <a:cs typeface="Lato" charset="0"/>
                      </a:endParaRPr>
                    </a:p>
                  </a:txBody>
                  <a:tcPr/>
                </a:tc>
                <a:tc>
                  <a:txBody>
                    <a:bodyPr/>
                    <a:lstStyle/>
                    <a:p>
                      <a:pPr algn="ctr"/>
                      <a:r>
                        <a:rPr lang="en-US" i="1" dirty="0" smtClean="0">
                          <a:latin typeface="Lato" charset="0"/>
                          <a:ea typeface="Lato" charset="0"/>
                          <a:cs typeface="Lato" charset="0"/>
                        </a:rPr>
                        <a:t>p</a:t>
                      </a:r>
                      <a:r>
                        <a:rPr lang="en-US" i="1" baseline="-25000" dirty="0" smtClean="0">
                          <a:latin typeface="Lato" charset="0"/>
                          <a:ea typeface="Lato" charset="0"/>
                          <a:cs typeface="Lato" charset="0"/>
                        </a:rPr>
                        <a:t>i</a:t>
                      </a:r>
                      <a:endParaRPr lang="en-US" i="1" dirty="0">
                        <a:latin typeface="Lato" charset="0"/>
                        <a:ea typeface="Lato" charset="0"/>
                        <a:cs typeface="Lato" charset="0"/>
                      </a:endParaRPr>
                    </a:p>
                  </a:txBody>
                  <a:tcPr/>
                </a:tc>
              </a:tr>
              <a:tr h="370840">
                <a:tc>
                  <a:txBody>
                    <a:bodyPr/>
                    <a:lstStyle/>
                    <a:p>
                      <a:pPr algn="ctr"/>
                      <a:r>
                        <a:rPr lang="en-US" dirty="0" smtClean="0">
                          <a:latin typeface="Lato" charset="0"/>
                          <a:ea typeface="Lato" charset="0"/>
                          <a:cs typeface="Lato" charset="0"/>
                        </a:rPr>
                        <a:t>1</a:t>
                      </a:r>
                      <a:endParaRPr lang="en-US" dirty="0">
                        <a:latin typeface="Lato" charset="0"/>
                        <a:ea typeface="Lato" charset="0"/>
                        <a:cs typeface="Lato" charset="0"/>
                      </a:endParaRPr>
                    </a:p>
                  </a:txBody>
                  <a:tcPr/>
                </a:tc>
                <a:tc>
                  <a:txBody>
                    <a:bodyPr/>
                    <a:lstStyle/>
                    <a:p>
                      <a:pPr algn="ct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2</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3</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4</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5</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6</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sum</a:t>
                      </a:r>
                      <a:endParaRPr lang="en-US" dirty="0">
                        <a:latin typeface="Lato" charset="0"/>
                        <a:ea typeface="Lato" charset="0"/>
                        <a:cs typeface="Lato" charset="0"/>
                      </a:endParaRPr>
                    </a:p>
                  </a:txBody>
                  <a:tcPr/>
                </a:tc>
                <a:tc>
                  <a:txBody>
                    <a:bodyPr/>
                    <a:lstStyle/>
                    <a:p>
                      <a:pPr algn="ctr"/>
                      <a:r>
                        <a:rPr lang="en-US" dirty="0" smtClean="0">
                          <a:latin typeface="Lato" charset="0"/>
                          <a:ea typeface="Lato" charset="0"/>
                          <a:cs typeface="Lato" charset="0"/>
                        </a:rPr>
                        <a:t>1</a:t>
                      </a:r>
                      <a:endParaRPr lang="en-US" dirty="0">
                        <a:latin typeface="Lato" charset="0"/>
                        <a:ea typeface="Lato" charset="0"/>
                        <a:cs typeface="Lato" charset="0"/>
                      </a:endParaRPr>
                    </a:p>
                  </a:txBody>
                  <a:tcPr/>
                </a:tc>
              </a:tr>
            </a:tbl>
          </a:graphicData>
        </a:graphic>
      </p:graphicFrame>
    </p:spTree>
    <p:extLst>
      <p:ext uri="{BB962C8B-B14F-4D97-AF65-F5344CB8AC3E}">
        <p14:creationId xmlns:p14="http://schemas.microsoft.com/office/powerpoint/2010/main" val="26978593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Mean of the population distribution</a:t>
            </a:r>
          </a:p>
        </p:txBody>
      </p:sp>
      <p:sp>
        <p:nvSpPr>
          <p:cNvPr id="7" name="Content Placeholder 6"/>
          <p:cNvSpPr>
            <a:spLocks noGrp="1"/>
          </p:cNvSpPr>
          <p:nvPr>
            <p:ph sz="half" idx="2"/>
          </p:nvPr>
        </p:nvSpPr>
        <p:spPr/>
        <p:txBody>
          <a:bodyPr/>
          <a:lstStyle/>
          <a:p>
            <a:pPr marL="0" indent="0">
              <a:buNone/>
            </a:pPr>
            <a:r>
              <a:rPr lang="en-US" dirty="0" smtClean="0"/>
              <a:t>What is the mean of this distribution?</a:t>
            </a:r>
          </a:p>
          <a:p>
            <a:endParaRPr lang="en-US" dirty="0"/>
          </a:p>
        </p:txBody>
      </p:sp>
      <p:pic>
        <p:nvPicPr>
          <p:cNvPr id="4" name="Picture 3"/>
          <p:cNvPicPr>
            <a:picLocks noChangeAspect="1"/>
          </p:cNvPicPr>
          <p:nvPr/>
        </p:nvPicPr>
        <p:blipFill>
          <a:blip r:embed="rId2"/>
          <a:stretch>
            <a:fillRect/>
          </a:stretch>
        </p:blipFill>
        <p:spPr>
          <a:xfrm>
            <a:off x="6891866" y="5168900"/>
            <a:ext cx="2252133" cy="1689100"/>
          </a:xfrm>
          <a:prstGeom prst="rect">
            <a:avLst/>
          </a:prstGeom>
        </p:spPr>
      </p:pic>
      <p:graphicFrame>
        <p:nvGraphicFramePr>
          <p:cNvPr id="8" name="Content Placeholder 7"/>
          <p:cNvGraphicFramePr>
            <a:graphicFrameLocks noGrp="1"/>
          </p:cNvGraphicFramePr>
          <p:nvPr>
            <p:ph sz="half" idx="1"/>
            <p:extLst>
              <p:ext uri="{D42A27DB-BD31-4B8C-83A1-F6EECF244321}">
                <p14:modId xmlns:p14="http://schemas.microsoft.com/office/powerpoint/2010/main" val="1536203418"/>
              </p:ext>
            </p:extLst>
          </p:nvPr>
        </p:nvGraphicFramePr>
        <p:xfrm>
          <a:off x="901701" y="2202180"/>
          <a:ext cx="3073398" cy="2966720"/>
        </p:xfrm>
        <a:graphic>
          <a:graphicData uri="http://schemas.openxmlformats.org/drawingml/2006/table">
            <a:tbl>
              <a:tblPr firstRow="1" bandRow="1">
                <a:tableStyleId>{073A0DAA-6AF3-43AB-8588-CEC1D06C72B9}</a:tableStyleId>
              </a:tblPr>
              <a:tblGrid>
                <a:gridCol w="1024466"/>
                <a:gridCol w="1024466"/>
                <a:gridCol w="1024466"/>
              </a:tblGrid>
              <a:tr h="370840">
                <a:tc>
                  <a:txBody>
                    <a:bodyPr/>
                    <a:lstStyle/>
                    <a:p>
                      <a:pPr algn="ctr"/>
                      <a:r>
                        <a:rPr lang="en-US" i="1" dirty="0" smtClean="0">
                          <a:latin typeface="Lato" charset="0"/>
                          <a:ea typeface="Lato" charset="0"/>
                          <a:cs typeface="Lato" charset="0"/>
                        </a:rPr>
                        <a:t>x</a:t>
                      </a:r>
                      <a:r>
                        <a:rPr lang="en-US" i="1" baseline="-25000" dirty="0" smtClean="0">
                          <a:latin typeface="Lato" charset="0"/>
                          <a:ea typeface="Lato" charset="0"/>
                          <a:cs typeface="Lato" charset="0"/>
                        </a:rPr>
                        <a:t>i</a:t>
                      </a:r>
                      <a:endParaRPr lang="en-US" i="1" dirty="0">
                        <a:latin typeface="Lato" charset="0"/>
                        <a:ea typeface="Lato" charset="0"/>
                        <a:cs typeface="Lato" charset="0"/>
                      </a:endParaRPr>
                    </a:p>
                  </a:txBody>
                  <a:tcPr/>
                </a:tc>
                <a:tc>
                  <a:txBody>
                    <a:bodyPr/>
                    <a:lstStyle/>
                    <a:p>
                      <a:pPr algn="ctr"/>
                      <a:r>
                        <a:rPr lang="en-US" i="1" dirty="0" smtClean="0">
                          <a:latin typeface="Lato" charset="0"/>
                          <a:ea typeface="Lato" charset="0"/>
                          <a:cs typeface="Lato" charset="0"/>
                        </a:rPr>
                        <a:t>p</a:t>
                      </a:r>
                      <a:r>
                        <a:rPr lang="en-US" i="1" baseline="-25000" dirty="0" smtClean="0">
                          <a:latin typeface="Lato" charset="0"/>
                          <a:ea typeface="Lato" charset="0"/>
                          <a:cs typeface="Lato" charset="0"/>
                        </a:rPr>
                        <a:t>i</a:t>
                      </a:r>
                      <a:endParaRPr lang="en-US" i="1" dirty="0">
                        <a:latin typeface="Lato" charset="0"/>
                        <a:ea typeface="Lato" charset="0"/>
                        <a:cs typeface="Lato" charset="0"/>
                      </a:endParaRPr>
                    </a:p>
                  </a:txBody>
                  <a:tcPr/>
                </a:tc>
                <a:tc>
                  <a:txBody>
                    <a:bodyPr/>
                    <a:lstStyle/>
                    <a:p>
                      <a:pPr algn="ctr"/>
                      <a:r>
                        <a:rPr lang="en-US" i="1" dirty="0" smtClean="0">
                          <a:latin typeface="Lato" charset="0"/>
                          <a:ea typeface="Lato" charset="0"/>
                          <a:cs typeface="Lato" charset="0"/>
                        </a:rPr>
                        <a:t>E(x</a:t>
                      </a:r>
                      <a:r>
                        <a:rPr lang="en-US" i="1" baseline="-25000" dirty="0" smtClean="0">
                          <a:latin typeface="Lato" charset="0"/>
                          <a:ea typeface="Lato" charset="0"/>
                          <a:cs typeface="Lato" charset="0"/>
                        </a:rPr>
                        <a:t>i</a:t>
                      </a:r>
                      <a:r>
                        <a:rPr lang="en-US" i="1" dirty="0" smtClean="0">
                          <a:latin typeface="Lato" charset="0"/>
                          <a:ea typeface="Lato" charset="0"/>
                          <a:cs typeface="Lato" charset="0"/>
                        </a:rPr>
                        <a:t>)</a:t>
                      </a:r>
                      <a:endParaRPr lang="en-US" i="1" dirty="0">
                        <a:latin typeface="Lato" charset="0"/>
                        <a:ea typeface="Lato" charset="0"/>
                        <a:cs typeface="Lato" charset="0"/>
                      </a:endParaRPr>
                    </a:p>
                  </a:txBody>
                  <a:tcPr/>
                </a:tc>
              </a:tr>
              <a:tr h="370840">
                <a:tc>
                  <a:txBody>
                    <a:bodyPr/>
                    <a:lstStyle/>
                    <a:p>
                      <a:pPr algn="ctr"/>
                      <a:r>
                        <a:rPr lang="en-US" dirty="0" smtClean="0">
                          <a:latin typeface="Lato" charset="0"/>
                          <a:ea typeface="Lato" charset="0"/>
                          <a:cs typeface="Lato" charset="0"/>
                        </a:rPr>
                        <a:t>1</a:t>
                      </a:r>
                      <a:endParaRPr lang="en-US" dirty="0">
                        <a:latin typeface="Lato" charset="0"/>
                        <a:ea typeface="Lato" charset="0"/>
                        <a:cs typeface="Lato" charset="0"/>
                      </a:endParaRPr>
                    </a:p>
                  </a:txBody>
                  <a:tcPr/>
                </a:tc>
                <a:tc>
                  <a:txBody>
                    <a:bodyPr/>
                    <a:lstStyle/>
                    <a:p>
                      <a:pPr algn="ctr"/>
                      <a:r>
                        <a:rPr lang="en-US" dirty="0" smtClean="0">
                          <a:latin typeface="Lato" charset="0"/>
                          <a:ea typeface="Lato" charset="0"/>
                          <a:cs typeface="Lato" charset="0"/>
                        </a:rPr>
                        <a:t>1/6</a:t>
                      </a:r>
                    </a:p>
                  </a:txBody>
                  <a:tcPr/>
                </a:tc>
                <a:tc>
                  <a:txBody>
                    <a:bodyPr/>
                    <a:lstStyle/>
                    <a:p>
                      <a:pPr algn="ct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2</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2/6</a:t>
                      </a:r>
                    </a:p>
                  </a:txBody>
                  <a:tcPr/>
                </a:tc>
              </a:tr>
              <a:tr h="370840">
                <a:tc>
                  <a:txBody>
                    <a:bodyPr/>
                    <a:lstStyle/>
                    <a:p>
                      <a:pPr algn="ctr"/>
                      <a:r>
                        <a:rPr lang="en-US" dirty="0" smtClean="0">
                          <a:latin typeface="Lato" charset="0"/>
                          <a:ea typeface="Lato" charset="0"/>
                          <a:cs typeface="Lato" charset="0"/>
                        </a:rPr>
                        <a:t>3</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3/6</a:t>
                      </a:r>
                    </a:p>
                  </a:txBody>
                  <a:tcPr/>
                </a:tc>
              </a:tr>
              <a:tr h="370840">
                <a:tc>
                  <a:txBody>
                    <a:bodyPr/>
                    <a:lstStyle/>
                    <a:p>
                      <a:pPr algn="ctr"/>
                      <a:r>
                        <a:rPr lang="en-US" dirty="0" smtClean="0">
                          <a:latin typeface="Lato" charset="0"/>
                          <a:ea typeface="Lato" charset="0"/>
                          <a:cs typeface="Lato" charset="0"/>
                        </a:rPr>
                        <a:t>4</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4/6</a:t>
                      </a:r>
                    </a:p>
                  </a:txBody>
                  <a:tcPr/>
                </a:tc>
              </a:tr>
              <a:tr h="370840">
                <a:tc>
                  <a:txBody>
                    <a:bodyPr/>
                    <a:lstStyle/>
                    <a:p>
                      <a:pPr algn="ctr"/>
                      <a:r>
                        <a:rPr lang="en-US" dirty="0" smtClean="0">
                          <a:latin typeface="Lato" charset="0"/>
                          <a:ea typeface="Lato" charset="0"/>
                          <a:cs typeface="Lato" charset="0"/>
                        </a:rPr>
                        <a:t>5</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5/6</a:t>
                      </a:r>
                    </a:p>
                  </a:txBody>
                  <a:tcPr/>
                </a:tc>
              </a:tr>
              <a:tr h="370840">
                <a:tc>
                  <a:txBody>
                    <a:bodyPr/>
                    <a:lstStyle/>
                    <a:p>
                      <a:pPr algn="ctr"/>
                      <a:r>
                        <a:rPr lang="en-US" dirty="0" smtClean="0">
                          <a:latin typeface="Lato" charset="0"/>
                          <a:ea typeface="Lato" charset="0"/>
                          <a:cs typeface="Lato" charset="0"/>
                        </a:rPr>
                        <a:t>6</a:t>
                      </a:r>
                      <a:endParaRPr lang="en-US" dirty="0">
                        <a:latin typeface="Lato" charset="0"/>
                        <a:ea typeface="Lato" charset="0"/>
                        <a:cs typeface="Lato" charset="0"/>
                      </a:endParaRPr>
                    </a:p>
                  </a:txBody>
                  <a:tcPr>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6/6</a:t>
                      </a:r>
                    </a:p>
                  </a:txBody>
                  <a:tcPr>
                    <a:lnB w="12700" cap="flat" cmpd="sng" algn="ctr">
                      <a:solidFill>
                        <a:scrgbClr r="0" g="0" b="0"/>
                      </a:solidFill>
                      <a:prstDash val="solid"/>
                      <a:round/>
                      <a:headEnd type="none" w="med" len="med"/>
                      <a:tailEnd type="none" w="med" len="med"/>
                    </a:lnB>
                  </a:tcPr>
                </a:tc>
              </a:tr>
              <a:tr h="370840">
                <a:tc>
                  <a:txBody>
                    <a:bodyPr/>
                    <a:lstStyle/>
                    <a:p>
                      <a:pPr algn="ctr"/>
                      <a:r>
                        <a:rPr lang="en-US" b="1" dirty="0" smtClean="0">
                          <a:latin typeface="Lato" charset="0"/>
                          <a:ea typeface="Lato" charset="0"/>
                          <a:cs typeface="Lato" charset="0"/>
                        </a:rPr>
                        <a:t>sum</a:t>
                      </a:r>
                      <a:endParaRPr lang="en-US" b="1" dirty="0">
                        <a:latin typeface="Lato" charset="0"/>
                        <a:ea typeface="Lato" charset="0"/>
                        <a:cs typeface="Lato" charset="0"/>
                      </a:endParaRPr>
                    </a:p>
                  </a:txBody>
                  <a:tcPr>
                    <a:lnT w="12700" cap="flat" cmpd="sng" algn="ctr">
                      <a:solidFill>
                        <a:scrgbClr r="0" g="0" b="0"/>
                      </a:solidFill>
                      <a:prstDash val="solid"/>
                      <a:round/>
                      <a:headEnd type="none" w="med" len="med"/>
                      <a:tailEnd type="none" w="med" len="med"/>
                    </a:lnT>
                  </a:tcPr>
                </a:tc>
                <a:tc>
                  <a:txBody>
                    <a:bodyPr/>
                    <a:lstStyle/>
                    <a:p>
                      <a:pPr algn="ctr"/>
                      <a:r>
                        <a:rPr lang="en-US" b="1" dirty="0" smtClean="0">
                          <a:latin typeface="Lato" charset="0"/>
                          <a:ea typeface="Lato" charset="0"/>
                          <a:cs typeface="Lato" charset="0"/>
                        </a:rPr>
                        <a:t>1</a:t>
                      </a:r>
                      <a:endParaRPr lang="en-US" b="1" dirty="0">
                        <a:latin typeface="Lato" charset="0"/>
                        <a:ea typeface="Lato" charset="0"/>
                        <a:cs typeface="Lato" charset="0"/>
                      </a:endParaRPr>
                    </a:p>
                  </a:txBody>
                  <a:tcPr>
                    <a:lnT w="12700" cap="flat" cmpd="sng" algn="ctr">
                      <a:solidFill>
                        <a:scrgbClr r="0" g="0" b="0"/>
                      </a:solidFill>
                      <a:prstDash val="solid"/>
                      <a:round/>
                      <a:headEnd type="none" w="med" len="med"/>
                      <a:tailEnd type="none" w="med" len="med"/>
                    </a:lnT>
                  </a:tcPr>
                </a:tc>
                <a:tc>
                  <a:txBody>
                    <a:bodyPr/>
                    <a:lstStyle/>
                    <a:p>
                      <a:pPr algn="ctr"/>
                      <a:r>
                        <a:rPr lang="en-US" b="1" dirty="0" smtClean="0">
                          <a:latin typeface="Lato" charset="0"/>
                          <a:ea typeface="Lato" charset="0"/>
                          <a:cs typeface="Lato" charset="0"/>
                        </a:rPr>
                        <a:t>3.5</a:t>
                      </a:r>
                      <a:endParaRPr lang="en-US" b="1" dirty="0">
                        <a:latin typeface="Lato" charset="0"/>
                        <a:ea typeface="Lato" charset="0"/>
                        <a:cs typeface="Lato" charset="0"/>
                      </a:endParaRPr>
                    </a:p>
                  </a:txBody>
                  <a:tcPr>
                    <a:lnT w="12700" cap="flat" cmpd="sng" algn="ctr">
                      <a:solidFill>
                        <a:scrgbClr r="0" g="0" b="0"/>
                      </a:solidFill>
                      <a:prstDash val="solid"/>
                      <a:round/>
                      <a:headEnd type="none" w="med" len="med"/>
                      <a:tailEnd type="none" w="med" len="med"/>
                    </a:lnT>
                  </a:tcPr>
                </a:tc>
              </a:tr>
            </a:tbl>
          </a:graphicData>
        </a:graphic>
      </p:graphicFrame>
      <p:pic>
        <p:nvPicPr>
          <p:cNvPr id="3" name="Picture 2"/>
          <p:cNvPicPr>
            <a:picLocks noChangeAspect="1"/>
          </p:cNvPicPr>
          <p:nvPr/>
        </p:nvPicPr>
        <p:blipFill>
          <a:blip r:embed="rId3"/>
          <a:stretch>
            <a:fillRect/>
          </a:stretch>
        </p:blipFill>
        <p:spPr>
          <a:xfrm>
            <a:off x="4648200" y="3363396"/>
            <a:ext cx="4038600" cy="421204"/>
          </a:xfrm>
          <a:prstGeom prst="rect">
            <a:avLst/>
          </a:prstGeom>
        </p:spPr>
      </p:pic>
    </p:spTree>
    <p:extLst>
      <p:ext uri="{BB962C8B-B14F-4D97-AF65-F5344CB8AC3E}">
        <p14:creationId xmlns:p14="http://schemas.microsoft.com/office/powerpoint/2010/main" val="74302929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Variance of population distribution</a:t>
            </a:r>
            <a:endParaRPr lang="en-US" dirty="0"/>
          </a:p>
        </p:txBody>
      </p:sp>
      <p:sp>
        <p:nvSpPr>
          <p:cNvPr id="7" name="Content Placeholder 6"/>
          <p:cNvSpPr>
            <a:spLocks noGrp="1"/>
          </p:cNvSpPr>
          <p:nvPr>
            <p:ph sz="half" idx="2"/>
          </p:nvPr>
        </p:nvSpPr>
        <p:spPr>
          <a:xfrm>
            <a:off x="4584700" y="1673352"/>
            <a:ext cx="4102100" cy="1336548"/>
          </a:xfrm>
        </p:spPr>
        <p:txBody>
          <a:bodyPr>
            <a:normAutofit fontScale="85000" lnSpcReduction="10000"/>
          </a:bodyPr>
          <a:lstStyle/>
          <a:p>
            <a:pPr marL="0" indent="0">
              <a:buNone/>
            </a:pPr>
            <a:r>
              <a:rPr lang="en-US" dirty="0"/>
              <a:t>What is the variance/standard deviation of this distribution?</a:t>
            </a:r>
          </a:p>
          <a:p>
            <a:endParaRPr lang="en-US" dirty="0"/>
          </a:p>
        </p:txBody>
      </p:sp>
      <p:pic>
        <p:nvPicPr>
          <p:cNvPr id="4" name="Picture 3"/>
          <p:cNvPicPr>
            <a:picLocks noChangeAspect="1"/>
          </p:cNvPicPr>
          <p:nvPr/>
        </p:nvPicPr>
        <p:blipFill>
          <a:blip r:embed="rId2"/>
          <a:stretch>
            <a:fillRect/>
          </a:stretch>
        </p:blipFill>
        <p:spPr>
          <a:xfrm>
            <a:off x="6891866" y="5168900"/>
            <a:ext cx="2252133" cy="1689100"/>
          </a:xfrm>
          <a:prstGeom prst="rect">
            <a:avLst/>
          </a:prstGeom>
        </p:spPr>
      </p:pic>
      <p:graphicFrame>
        <p:nvGraphicFramePr>
          <p:cNvPr id="8" name="Content Placeholder 7"/>
          <p:cNvGraphicFramePr>
            <a:graphicFrameLocks noGrp="1"/>
          </p:cNvGraphicFramePr>
          <p:nvPr>
            <p:ph sz="half" idx="1"/>
            <p:extLst>
              <p:ext uri="{D42A27DB-BD31-4B8C-83A1-F6EECF244321}">
                <p14:modId xmlns:p14="http://schemas.microsoft.com/office/powerpoint/2010/main" val="702127744"/>
              </p:ext>
            </p:extLst>
          </p:nvPr>
        </p:nvGraphicFramePr>
        <p:xfrm>
          <a:off x="152398" y="2202180"/>
          <a:ext cx="4250819" cy="2966720"/>
        </p:xfrm>
        <a:graphic>
          <a:graphicData uri="http://schemas.openxmlformats.org/drawingml/2006/table">
            <a:tbl>
              <a:tblPr firstRow="1" bandRow="1">
                <a:tableStyleId>{073A0DAA-6AF3-43AB-8588-CEC1D06C72B9}</a:tableStyleId>
              </a:tblPr>
              <a:tblGrid>
                <a:gridCol w="735330"/>
                <a:gridCol w="579755"/>
                <a:gridCol w="680784"/>
                <a:gridCol w="1273716"/>
                <a:gridCol w="981234"/>
              </a:tblGrid>
              <a:tr h="370840">
                <a:tc>
                  <a:txBody>
                    <a:bodyPr/>
                    <a:lstStyle/>
                    <a:p>
                      <a:pPr algn="ctr"/>
                      <a:r>
                        <a:rPr lang="en-US" i="1" dirty="0" smtClean="0">
                          <a:latin typeface="Lato" charset="0"/>
                          <a:ea typeface="Lato" charset="0"/>
                          <a:cs typeface="Lato" charset="0"/>
                        </a:rPr>
                        <a:t>x</a:t>
                      </a:r>
                      <a:r>
                        <a:rPr lang="en-US" i="1" baseline="-25000" dirty="0" smtClean="0">
                          <a:latin typeface="Lato" charset="0"/>
                          <a:ea typeface="Lato" charset="0"/>
                          <a:cs typeface="Lato" charset="0"/>
                        </a:rPr>
                        <a:t>i</a:t>
                      </a:r>
                      <a:endParaRPr lang="en-US" i="1" dirty="0">
                        <a:latin typeface="Lato" charset="0"/>
                        <a:ea typeface="Lato" charset="0"/>
                        <a:cs typeface="Lato" charset="0"/>
                      </a:endParaRPr>
                    </a:p>
                  </a:txBody>
                  <a:tcPr/>
                </a:tc>
                <a:tc>
                  <a:txBody>
                    <a:bodyPr/>
                    <a:lstStyle/>
                    <a:p>
                      <a:pPr algn="ctr"/>
                      <a:r>
                        <a:rPr lang="en-US" i="1" dirty="0" smtClean="0">
                          <a:latin typeface="Lato" charset="0"/>
                          <a:ea typeface="Lato" charset="0"/>
                          <a:cs typeface="Lato" charset="0"/>
                        </a:rPr>
                        <a:t>p</a:t>
                      </a:r>
                      <a:r>
                        <a:rPr lang="en-US" i="1" baseline="-25000" dirty="0" smtClean="0">
                          <a:latin typeface="Lato" charset="0"/>
                          <a:ea typeface="Lato" charset="0"/>
                          <a:cs typeface="Lato" charset="0"/>
                        </a:rPr>
                        <a:t>i</a:t>
                      </a:r>
                      <a:endParaRPr lang="en-US" i="1" dirty="0">
                        <a:latin typeface="Lato" charset="0"/>
                        <a:ea typeface="Lato" charset="0"/>
                        <a:cs typeface="Lato" charset="0"/>
                      </a:endParaRPr>
                    </a:p>
                  </a:txBody>
                  <a:tcPr/>
                </a:tc>
                <a:tc>
                  <a:txBody>
                    <a:bodyPr/>
                    <a:lstStyle/>
                    <a:p>
                      <a:pPr algn="ctr"/>
                      <a:r>
                        <a:rPr lang="en-US" i="1" dirty="0" smtClean="0">
                          <a:latin typeface="Lato" charset="0"/>
                          <a:ea typeface="Lato" charset="0"/>
                          <a:cs typeface="Lato" charset="0"/>
                        </a:rPr>
                        <a:t>E(x</a:t>
                      </a:r>
                      <a:r>
                        <a:rPr lang="en-US" i="1" baseline="-25000" dirty="0" smtClean="0">
                          <a:latin typeface="Lato" charset="0"/>
                          <a:ea typeface="Lato" charset="0"/>
                          <a:cs typeface="Lato" charset="0"/>
                        </a:rPr>
                        <a:t>i</a:t>
                      </a:r>
                      <a:r>
                        <a:rPr lang="en-US" i="1" dirty="0" smtClean="0">
                          <a:latin typeface="Lato" charset="0"/>
                          <a:ea typeface="Lato" charset="0"/>
                          <a:cs typeface="Lato" charset="0"/>
                        </a:rPr>
                        <a:t>)</a:t>
                      </a:r>
                      <a:endParaRPr lang="en-US" i="1"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i="1" dirty="0" smtClean="0">
                          <a:latin typeface="Lato" charset="0"/>
                          <a:ea typeface="Lato" charset="0"/>
                          <a:cs typeface="Lato" charset="0"/>
                        </a:rPr>
                        <a:t>[x</a:t>
                      </a:r>
                      <a:r>
                        <a:rPr lang="en-US" i="1" baseline="-25000" dirty="0" smtClean="0">
                          <a:latin typeface="Lato" charset="0"/>
                          <a:ea typeface="Lato" charset="0"/>
                          <a:cs typeface="Lato" charset="0"/>
                        </a:rPr>
                        <a:t>i</a:t>
                      </a:r>
                      <a:r>
                        <a:rPr lang="en-US" i="1" baseline="0" dirty="0" smtClean="0">
                          <a:latin typeface="Lato" charset="0"/>
                          <a:ea typeface="Lato" charset="0"/>
                          <a:cs typeface="Lato" charset="0"/>
                        </a:rPr>
                        <a:t> –</a:t>
                      </a:r>
                      <a:r>
                        <a:rPr lang="en-US" i="1" dirty="0" smtClean="0">
                          <a:latin typeface="Lato" charset="0"/>
                          <a:ea typeface="Lato" charset="0"/>
                          <a:cs typeface="Lato" charset="0"/>
                        </a:rPr>
                        <a:t>E(X)]</a:t>
                      </a:r>
                      <a:r>
                        <a:rPr lang="en-US" i="1" baseline="30000" dirty="0" smtClean="0">
                          <a:latin typeface="Lato" charset="0"/>
                          <a:ea typeface="Lato" charset="0"/>
                          <a:cs typeface="Lato" charset="0"/>
                        </a:rPr>
                        <a:t>2</a:t>
                      </a:r>
                      <a:endParaRPr lang="en-US" i="1" dirty="0" smtClean="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i="1" baseline="0" dirty="0" smtClean="0">
                          <a:latin typeface="Lato" charset="0"/>
                          <a:ea typeface="Lato" charset="0"/>
                          <a:cs typeface="Lato" charset="0"/>
                        </a:rPr>
                        <a:t>× </a:t>
                      </a:r>
                      <a:r>
                        <a:rPr lang="en-US" i="1" dirty="0" smtClean="0">
                          <a:latin typeface="Lato" charset="0"/>
                          <a:ea typeface="Lato" charset="0"/>
                          <a:cs typeface="Lato" charset="0"/>
                        </a:rPr>
                        <a:t>p</a:t>
                      </a:r>
                      <a:r>
                        <a:rPr lang="en-US" i="1" baseline="-25000" dirty="0" smtClean="0">
                          <a:latin typeface="Lato" charset="0"/>
                          <a:ea typeface="Lato" charset="0"/>
                          <a:cs typeface="Lato" charset="0"/>
                        </a:rPr>
                        <a:t>i</a:t>
                      </a:r>
                      <a:endParaRPr lang="en-US" i="1" dirty="0" smtClean="0">
                        <a:latin typeface="Lato" charset="0"/>
                        <a:ea typeface="Lato" charset="0"/>
                        <a:cs typeface="Lato" charset="0"/>
                      </a:endParaRPr>
                    </a:p>
                  </a:txBody>
                  <a:tcPr/>
                </a:tc>
              </a:tr>
              <a:tr h="370840">
                <a:tc>
                  <a:txBody>
                    <a:bodyPr/>
                    <a:lstStyle/>
                    <a:p>
                      <a:pPr algn="ctr"/>
                      <a:r>
                        <a:rPr lang="en-US" dirty="0" smtClean="0">
                          <a:latin typeface="Lato" charset="0"/>
                          <a:ea typeface="Lato" charset="0"/>
                          <a:cs typeface="Lato" charset="0"/>
                        </a:rPr>
                        <a:t>1</a:t>
                      </a:r>
                      <a:endParaRPr lang="en-US" dirty="0">
                        <a:latin typeface="Lato" charset="0"/>
                        <a:ea typeface="Lato" charset="0"/>
                        <a:cs typeface="Lato" charset="0"/>
                      </a:endParaRPr>
                    </a:p>
                  </a:txBody>
                  <a:tcPr/>
                </a:tc>
                <a:tc>
                  <a:txBody>
                    <a:bodyPr/>
                    <a:lstStyle/>
                    <a:p>
                      <a:pPr algn="ctr"/>
                      <a:r>
                        <a:rPr lang="en-US" dirty="0" smtClean="0">
                          <a:latin typeface="Lato" charset="0"/>
                          <a:ea typeface="Lato" charset="0"/>
                          <a:cs typeface="Lato" charset="0"/>
                        </a:rPr>
                        <a:t>1/6</a:t>
                      </a:r>
                    </a:p>
                  </a:txBody>
                  <a:tcPr/>
                </a:tc>
                <a:tc>
                  <a:txBody>
                    <a:bodyPr/>
                    <a:lstStyle/>
                    <a:p>
                      <a:pPr algn="ctr"/>
                      <a:r>
                        <a:rPr lang="en-US" dirty="0" smtClean="0">
                          <a:latin typeface="Lato" charset="0"/>
                          <a:ea typeface="Lato" charset="0"/>
                          <a:cs typeface="Lato" charset="0"/>
                        </a:rPr>
                        <a:t>1/6</a:t>
                      </a:r>
                    </a:p>
                  </a:txBody>
                  <a:tcPr/>
                </a:tc>
                <a:tc>
                  <a:txBody>
                    <a:bodyPr/>
                    <a:lstStyle/>
                    <a:p>
                      <a:pPr algn="ctr"/>
                      <a:r>
                        <a:rPr lang="en-US" dirty="0" smtClean="0">
                          <a:latin typeface="Lato" charset="0"/>
                          <a:ea typeface="Lato" charset="0"/>
                          <a:cs typeface="Lato" charset="0"/>
                        </a:rPr>
                        <a:t>6.25</a:t>
                      </a:r>
                    </a:p>
                  </a:txBody>
                  <a:tcPr/>
                </a:tc>
                <a:tc>
                  <a:txBody>
                    <a:bodyPr/>
                    <a:lstStyle/>
                    <a:p>
                      <a:pPr algn="ctr"/>
                      <a:r>
                        <a:rPr lang="en-US" dirty="0" smtClean="0">
                          <a:latin typeface="Lato" charset="0"/>
                          <a:ea typeface="Lato" charset="0"/>
                          <a:cs typeface="Lato" charset="0"/>
                        </a:rPr>
                        <a:t>1.042</a:t>
                      </a:r>
                    </a:p>
                  </a:txBody>
                  <a:tcPr/>
                </a:tc>
              </a:tr>
              <a:tr h="370840">
                <a:tc>
                  <a:txBody>
                    <a:bodyPr/>
                    <a:lstStyle/>
                    <a:p>
                      <a:pPr algn="ctr"/>
                      <a:r>
                        <a:rPr lang="en-US" dirty="0" smtClean="0">
                          <a:latin typeface="Lato" charset="0"/>
                          <a:ea typeface="Lato" charset="0"/>
                          <a:cs typeface="Lato" charset="0"/>
                        </a:rPr>
                        <a:t>2</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2/6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2.25</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0.375</a:t>
                      </a:r>
                    </a:p>
                  </a:txBody>
                  <a:tcPr/>
                </a:tc>
              </a:tr>
              <a:tr h="370840">
                <a:tc>
                  <a:txBody>
                    <a:bodyPr/>
                    <a:lstStyle/>
                    <a:p>
                      <a:pPr algn="ctr"/>
                      <a:r>
                        <a:rPr lang="en-US" dirty="0" smtClean="0">
                          <a:latin typeface="Lato" charset="0"/>
                          <a:ea typeface="Lato" charset="0"/>
                          <a:cs typeface="Lato" charset="0"/>
                        </a:rPr>
                        <a:t>3</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3/6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0.25</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0.042</a:t>
                      </a:r>
                    </a:p>
                  </a:txBody>
                  <a:tcPr/>
                </a:tc>
              </a:tr>
              <a:tr h="370840">
                <a:tc>
                  <a:txBody>
                    <a:bodyPr/>
                    <a:lstStyle/>
                    <a:p>
                      <a:pPr algn="ctr"/>
                      <a:r>
                        <a:rPr lang="en-US" dirty="0" smtClean="0">
                          <a:latin typeface="Lato" charset="0"/>
                          <a:ea typeface="Lato" charset="0"/>
                          <a:cs typeface="Lato" charset="0"/>
                        </a:rPr>
                        <a:t>4</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4/6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0.25</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0.042</a:t>
                      </a:r>
                    </a:p>
                  </a:txBody>
                  <a:tcPr/>
                </a:tc>
              </a:tr>
              <a:tr h="370840">
                <a:tc>
                  <a:txBody>
                    <a:bodyPr/>
                    <a:lstStyle/>
                    <a:p>
                      <a:pPr algn="ctr"/>
                      <a:r>
                        <a:rPr lang="en-US" dirty="0" smtClean="0">
                          <a:latin typeface="Lato" charset="0"/>
                          <a:ea typeface="Lato" charset="0"/>
                          <a:cs typeface="Lato" charset="0"/>
                        </a:rPr>
                        <a:t>5</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5/6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2.25</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0.375</a:t>
                      </a:r>
                    </a:p>
                  </a:txBody>
                  <a:tcPr/>
                </a:tc>
              </a:tr>
              <a:tr h="370840">
                <a:tc>
                  <a:txBody>
                    <a:bodyPr/>
                    <a:lstStyle/>
                    <a:p>
                      <a:pPr algn="ctr"/>
                      <a:r>
                        <a:rPr lang="en-US" dirty="0" smtClean="0">
                          <a:latin typeface="Lato" charset="0"/>
                          <a:ea typeface="Lato" charset="0"/>
                          <a:cs typeface="Lato" charset="0"/>
                        </a:rPr>
                        <a:t>6</a:t>
                      </a:r>
                      <a:endParaRPr lang="en-US" dirty="0">
                        <a:latin typeface="Lato" charset="0"/>
                        <a:ea typeface="Lato" charset="0"/>
                        <a:cs typeface="Lato" charset="0"/>
                      </a:endParaRPr>
                    </a:p>
                  </a:txBody>
                  <a:tcPr>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6/6</a:t>
                      </a:r>
                    </a:p>
                  </a:txBody>
                  <a:tcPr>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6.25</a:t>
                      </a:r>
                    </a:p>
                  </a:txBody>
                  <a:tcPr>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1.042</a:t>
                      </a:r>
                    </a:p>
                  </a:txBody>
                  <a:tcPr>
                    <a:lnB w="12700" cap="flat" cmpd="sng" algn="ctr">
                      <a:solidFill>
                        <a:scrgbClr r="0" g="0" b="0"/>
                      </a:solidFill>
                      <a:prstDash val="solid"/>
                      <a:round/>
                      <a:headEnd type="none" w="med" len="med"/>
                      <a:tailEnd type="none" w="med" len="med"/>
                    </a:lnB>
                  </a:tcPr>
                </a:tc>
              </a:tr>
              <a:tr h="370840">
                <a:tc>
                  <a:txBody>
                    <a:bodyPr/>
                    <a:lstStyle/>
                    <a:p>
                      <a:pPr algn="ctr"/>
                      <a:r>
                        <a:rPr lang="en-US" b="1" dirty="0" smtClean="0">
                          <a:latin typeface="Lato" charset="0"/>
                          <a:ea typeface="Lato" charset="0"/>
                          <a:cs typeface="Lato" charset="0"/>
                        </a:rPr>
                        <a:t>sum</a:t>
                      </a:r>
                      <a:endParaRPr lang="en-US" b="1" dirty="0">
                        <a:latin typeface="Lato" charset="0"/>
                        <a:ea typeface="Lato" charset="0"/>
                        <a:cs typeface="Lato" charset="0"/>
                      </a:endParaRPr>
                    </a:p>
                  </a:txBody>
                  <a:tcPr>
                    <a:lnT w="12700" cap="flat" cmpd="sng" algn="ctr">
                      <a:solidFill>
                        <a:scrgbClr r="0" g="0" b="0"/>
                      </a:solidFill>
                      <a:prstDash val="solid"/>
                      <a:round/>
                      <a:headEnd type="none" w="med" len="med"/>
                      <a:tailEnd type="none" w="med" len="med"/>
                    </a:lnT>
                  </a:tcPr>
                </a:tc>
                <a:tc>
                  <a:txBody>
                    <a:bodyPr/>
                    <a:lstStyle/>
                    <a:p>
                      <a:pPr algn="ctr"/>
                      <a:r>
                        <a:rPr lang="en-US" b="1" dirty="0" smtClean="0">
                          <a:latin typeface="Lato" charset="0"/>
                          <a:ea typeface="Lato" charset="0"/>
                          <a:cs typeface="Lato" charset="0"/>
                        </a:rPr>
                        <a:t>1</a:t>
                      </a:r>
                      <a:endParaRPr lang="en-US" b="1" dirty="0">
                        <a:latin typeface="Lato" charset="0"/>
                        <a:ea typeface="Lato" charset="0"/>
                        <a:cs typeface="Lato" charset="0"/>
                      </a:endParaRPr>
                    </a:p>
                  </a:txBody>
                  <a:tcPr>
                    <a:lnT w="12700" cap="flat" cmpd="sng" algn="ctr">
                      <a:solidFill>
                        <a:scrgbClr r="0" g="0" b="0"/>
                      </a:solidFill>
                      <a:prstDash val="solid"/>
                      <a:round/>
                      <a:headEnd type="none" w="med" len="med"/>
                      <a:tailEnd type="none" w="med" len="med"/>
                    </a:lnT>
                  </a:tcPr>
                </a:tc>
                <a:tc>
                  <a:txBody>
                    <a:bodyPr/>
                    <a:lstStyle/>
                    <a:p>
                      <a:pPr algn="ctr"/>
                      <a:r>
                        <a:rPr lang="en-US" b="1" dirty="0" smtClean="0">
                          <a:latin typeface="Lato" charset="0"/>
                          <a:ea typeface="Lato" charset="0"/>
                          <a:cs typeface="Lato" charset="0"/>
                        </a:rPr>
                        <a:t>3.5</a:t>
                      </a:r>
                      <a:endParaRPr lang="en-US" b="1" dirty="0">
                        <a:latin typeface="Lato" charset="0"/>
                        <a:ea typeface="Lato" charset="0"/>
                        <a:cs typeface="Lato" charset="0"/>
                      </a:endParaRPr>
                    </a:p>
                  </a:txBody>
                  <a:tcPr>
                    <a:lnT w="12700" cap="flat" cmpd="sng" algn="ctr">
                      <a:solidFill>
                        <a:scrgbClr r="0" g="0" b="0"/>
                      </a:solidFill>
                      <a:prstDash val="solid"/>
                      <a:round/>
                      <a:headEnd type="none" w="med" len="med"/>
                      <a:tailEnd type="none" w="med" len="med"/>
                    </a:lnT>
                  </a:tcPr>
                </a:tc>
                <a:tc>
                  <a:txBody>
                    <a:bodyPr/>
                    <a:lstStyle/>
                    <a:p>
                      <a:pPr algn="ctr"/>
                      <a:r>
                        <a:rPr lang="en-US" b="1" dirty="0" smtClean="0">
                          <a:latin typeface="Lato" charset="0"/>
                          <a:ea typeface="Lato" charset="0"/>
                          <a:cs typeface="Lato" charset="0"/>
                        </a:rPr>
                        <a:t>not yet!</a:t>
                      </a:r>
                      <a:endParaRPr lang="en-US" b="1" dirty="0">
                        <a:latin typeface="Lato" charset="0"/>
                        <a:ea typeface="Lato" charset="0"/>
                        <a:cs typeface="Lato" charset="0"/>
                      </a:endParaRPr>
                    </a:p>
                  </a:txBody>
                  <a:tcPr>
                    <a:lnT w="12700" cap="flat" cmpd="sng" algn="ctr">
                      <a:solidFill>
                        <a:scrgbClr r="0" g="0" b="0"/>
                      </a:solidFill>
                      <a:prstDash val="solid"/>
                      <a:round/>
                      <a:headEnd type="none" w="med" len="med"/>
                      <a:tailEnd type="none" w="med" len="med"/>
                    </a:lnT>
                  </a:tcPr>
                </a:tc>
                <a:tc>
                  <a:txBody>
                    <a:bodyPr/>
                    <a:lstStyle/>
                    <a:p>
                      <a:pPr algn="ctr"/>
                      <a:r>
                        <a:rPr lang="en-US" b="1" dirty="0" smtClean="0">
                          <a:latin typeface="Lato" charset="0"/>
                          <a:ea typeface="Lato" charset="0"/>
                          <a:cs typeface="Lato" charset="0"/>
                        </a:rPr>
                        <a:t>2.917</a:t>
                      </a:r>
                      <a:endParaRPr lang="en-US" b="1" dirty="0">
                        <a:latin typeface="Lato" charset="0"/>
                        <a:ea typeface="Lato" charset="0"/>
                        <a:cs typeface="Lato" charset="0"/>
                      </a:endParaRPr>
                    </a:p>
                  </a:txBody>
                  <a:tcPr>
                    <a:lnT w="12700" cap="flat" cmpd="sng" algn="ctr">
                      <a:solidFill>
                        <a:scrgbClr r="0" g="0" b="0"/>
                      </a:solidFill>
                      <a:prstDash val="solid"/>
                      <a:round/>
                      <a:headEnd type="none" w="med" len="med"/>
                      <a:tailEnd type="none" w="med" len="med"/>
                    </a:lnT>
                  </a:tcPr>
                </a:tc>
              </a:tr>
            </a:tbl>
          </a:graphicData>
        </a:graphic>
      </p:graphicFrame>
      <p:pic>
        <p:nvPicPr>
          <p:cNvPr id="2" name="Picture 1"/>
          <p:cNvPicPr>
            <a:picLocks noChangeAspect="1"/>
          </p:cNvPicPr>
          <p:nvPr/>
        </p:nvPicPr>
        <p:blipFill>
          <a:blip r:embed="rId3"/>
          <a:stretch>
            <a:fillRect/>
          </a:stretch>
        </p:blipFill>
        <p:spPr>
          <a:xfrm>
            <a:off x="4584700" y="3136120"/>
            <a:ext cx="4250266" cy="1258079"/>
          </a:xfrm>
          <a:prstGeom prst="rect">
            <a:avLst/>
          </a:prstGeom>
        </p:spPr>
      </p:pic>
      <p:pic>
        <p:nvPicPr>
          <p:cNvPr id="6" name="Picture 5"/>
          <p:cNvPicPr>
            <a:picLocks noChangeAspect="1"/>
          </p:cNvPicPr>
          <p:nvPr/>
        </p:nvPicPr>
        <p:blipFill>
          <a:blip r:embed="rId4"/>
          <a:stretch>
            <a:fillRect/>
          </a:stretch>
        </p:blipFill>
        <p:spPr>
          <a:xfrm>
            <a:off x="4584700" y="5125025"/>
            <a:ext cx="3323166" cy="374074"/>
          </a:xfrm>
          <a:prstGeom prst="rect">
            <a:avLst/>
          </a:prstGeom>
        </p:spPr>
      </p:pic>
    </p:spTree>
    <p:extLst>
      <p:ext uri="{BB962C8B-B14F-4D97-AF65-F5344CB8AC3E}">
        <p14:creationId xmlns:p14="http://schemas.microsoft.com/office/powerpoint/2010/main" val="21374430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t>i</a:t>
            </a:r>
            <a:r>
              <a:rPr lang="en-US" dirty="0" err="1" smtClean="0"/>
              <a:t>id</a:t>
            </a:r>
            <a:r>
              <a:rPr lang="en-US" dirty="0" smtClean="0"/>
              <a:t> sequences of random variables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85380481"/>
              </p:ext>
            </p:extLst>
          </p:nvPr>
        </p:nvGraphicFramePr>
        <p:xfrm>
          <a:off x="457200" y="1600200"/>
          <a:ext cx="8407401" cy="3362960"/>
        </p:xfrm>
        <a:graphic>
          <a:graphicData uri="http://schemas.openxmlformats.org/drawingml/2006/table">
            <a:tbl>
              <a:tblPr bandRow="1">
                <a:tableStyleId>{073A0DAA-6AF3-43AB-8588-CEC1D06C72B9}</a:tableStyleId>
              </a:tblPr>
              <a:tblGrid>
                <a:gridCol w="629067"/>
                <a:gridCol w="537963"/>
                <a:gridCol w="3714240"/>
                <a:gridCol w="3526131"/>
              </a:tblGrid>
              <a:tr h="370840">
                <a:tc>
                  <a:txBody>
                    <a:bodyPr/>
                    <a:lstStyle/>
                    <a:p>
                      <a:endParaRPr lang="en-US" dirty="0">
                        <a:latin typeface="Gill Sans"/>
                        <a:cs typeface="Gill Sans"/>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endParaRPr lang="en-US" dirty="0">
                        <a:latin typeface="Gill Sans"/>
                        <a:cs typeface="Gill Sans"/>
                      </a:endParaRPr>
                    </a:p>
                  </a:txBody>
                  <a:tcPr>
                    <a:lnT w="12700" cap="flat" cmpd="sng" algn="ctr">
                      <a:noFill/>
                      <a:prstDash val="solid"/>
                      <a:round/>
                      <a:headEnd type="none" w="med" len="med"/>
                      <a:tailEnd type="none" w="med" len="med"/>
                    </a:lnT>
                    <a:noFill/>
                  </a:tcPr>
                </a:tc>
                <a:tc gridSpan="2">
                  <a:txBody>
                    <a:bodyPr/>
                    <a:lstStyle/>
                    <a:p>
                      <a:pPr algn="ctr"/>
                      <a:r>
                        <a:rPr lang="en-US" b="1" dirty="0" smtClean="0">
                          <a:latin typeface="Gill Sans"/>
                          <a:cs typeface="Gill Sans"/>
                        </a:rPr>
                        <a:t>Number of random variables</a:t>
                      </a:r>
                      <a:endParaRPr lang="en-US" b="1" dirty="0">
                        <a:latin typeface="Gill Sans"/>
                        <a:cs typeface="Gill Sans"/>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hMerge="1">
                  <a:txBody>
                    <a:bodyPr/>
                    <a:lstStyle/>
                    <a:p>
                      <a:endParaRPr lang="en-US" dirty="0">
                        <a:latin typeface="Gill Sans"/>
                        <a:cs typeface="Gill Sans"/>
                      </a:endParaRPr>
                    </a:p>
                  </a:txBody>
                  <a:tcPr/>
                </a:tc>
              </a:tr>
              <a:tr h="370840">
                <a:tc>
                  <a:txBody>
                    <a:bodyPr/>
                    <a:lstStyle/>
                    <a:p>
                      <a:endParaRPr lang="en-US" dirty="0">
                        <a:latin typeface="Gill Sans"/>
                        <a:cs typeface="Gill Sans"/>
                      </a:endParaRPr>
                    </a:p>
                  </a:txBody>
                  <a:tcPr>
                    <a:lnL w="12700" cap="flat" cmpd="sng" algn="ctr">
                      <a:noFill/>
                      <a:prstDash val="solid"/>
                      <a:round/>
                      <a:headEnd type="none" w="med" len="med"/>
                      <a:tailEnd type="none" w="med" len="med"/>
                    </a:lnL>
                    <a:noFill/>
                  </a:tcPr>
                </a:tc>
                <a:tc>
                  <a:txBody>
                    <a:bodyPr/>
                    <a:lstStyle/>
                    <a:p>
                      <a:endParaRPr lang="en-US" dirty="0">
                        <a:latin typeface="Gill Sans"/>
                        <a:cs typeface="Gill Sans"/>
                      </a:endParaRPr>
                    </a:p>
                  </a:txBody>
                  <a:tcP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noFill/>
                  </a:tcPr>
                </a:tc>
                <a:tc>
                  <a:txBody>
                    <a:bodyPr/>
                    <a:lstStyle/>
                    <a:p>
                      <a:pPr algn="ctr"/>
                      <a:r>
                        <a:rPr lang="en-US" dirty="0" smtClean="0">
                          <a:latin typeface="Gill Sans"/>
                          <a:cs typeface="Gill Sans"/>
                        </a:rPr>
                        <a:t>1 </a:t>
                      </a:r>
                      <a:r>
                        <a:rPr lang="en-US" dirty="0" err="1" smtClean="0">
                          <a:latin typeface="Gill Sans"/>
                          <a:cs typeface="Gill Sans"/>
                        </a:rPr>
                        <a:t>rv</a:t>
                      </a:r>
                      <a:endParaRPr lang="en-US" dirty="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dirty="0" smtClean="0">
                          <a:latin typeface="Gill Sans"/>
                          <a:cs typeface="Gill Sans"/>
                        </a:rPr>
                        <a:t>&gt; 1 </a:t>
                      </a:r>
                      <a:r>
                        <a:rPr lang="en-US" dirty="0" err="1" smtClean="0">
                          <a:latin typeface="Gill Sans"/>
                          <a:cs typeface="Gill Sans"/>
                        </a:rPr>
                        <a:t>rv</a:t>
                      </a:r>
                      <a:endParaRPr lang="en-US" dirty="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370840">
                <a:tc rowSpan="2">
                  <a:txBody>
                    <a:bodyPr/>
                    <a:lstStyle/>
                    <a:p>
                      <a:r>
                        <a:rPr lang="en-US" b="1" dirty="0" err="1" smtClean="0">
                          <a:latin typeface="Gill Sans"/>
                          <a:cs typeface="Gill Sans"/>
                        </a:rPr>
                        <a:t>iid</a:t>
                      </a:r>
                      <a:r>
                        <a:rPr lang="en-US" b="1" dirty="0" smtClean="0">
                          <a:latin typeface="Gill Sans"/>
                          <a:cs typeface="Gill Sans"/>
                        </a:rPr>
                        <a:t>?</a:t>
                      </a:r>
                      <a:endParaRPr lang="en-US" b="1" dirty="0">
                        <a:latin typeface="Gill Sans"/>
                        <a:cs typeface="Gill Sans"/>
                      </a:endParaRPr>
                    </a:p>
                  </a:txBody>
                  <a:tcPr anchor="ctr" anchorCtr="1">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B w="12700" cap="flat" cmpd="sng" algn="ctr">
                      <a:noFill/>
                      <a:prstDash val="solid"/>
                      <a:round/>
                      <a:headEnd type="none" w="med" len="med"/>
                      <a:tailEnd type="none" w="med" len="med"/>
                    </a:lnB>
                    <a:noFill/>
                  </a:tcPr>
                </a:tc>
                <a:tc>
                  <a:txBody>
                    <a:bodyPr/>
                    <a:lstStyle/>
                    <a:p>
                      <a:r>
                        <a:rPr lang="en-US" dirty="0" smtClean="0">
                          <a:latin typeface="Gill Sans"/>
                          <a:cs typeface="Gill Sans"/>
                        </a:rPr>
                        <a:t>no</a:t>
                      </a:r>
                      <a:endParaRPr lang="en-US" dirty="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Gill Sans"/>
                          <a:cs typeface="Gill Sans"/>
                        </a:rPr>
                        <a:t>Body</a:t>
                      </a:r>
                      <a:r>
                        <a:rPr lang="en-US" sz="1600" baseline="0" dirty="0" smtClean="0">
                          <a:latin typeface="Gill Sans"/>
                          <a:cs typeface="Gill Sans"/>
                        </a:rPr>
                        <a:t> weight of Angela</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i="1" baseline="0" dirty="0" smtClean="0">
                          <a:latin typeface="Gill Sans"/>
                          <a:cs typeface="Gill Sans"/>
                        </a:rPr>
                        <a:t>{X</a:t>
                      </a:r>
                      <a:r>
                        <a:rPr lang="en-US" sz="1600" baseline="0" dirty="0" smtClean="0">
                          <a:latin typeface="Gill Sans"/>
                          <a:cs typeface="Gill Sans"/>
                        </a:rPr>
                        <a:t> = 150}</a:t>
                      </a:r>
                      <a:endParaRPr lang="en-US" sz="1600" dirty="0" smtClean="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Gill Sans"/>
                          <a:cs typeface="Gill Sans"/>
                        </a:rPr>
                        <a:t>Weight</a:t>
                      </a:r>
                      <a:r>
                        <a:rPr lang="en-US" sz="1600" baseline="0" dirty="0" smtClean="0">
                          <a:latin typeface="Gill Sans"/>
                          <a:cs typeface="Gill Sans"/>
                        </a:rPr>
                        <a:t> and </a:t>
                      </a:r>
                      <a:r>
                        <a:rPr lang="en-US" sz="1600" dirty="0" smtClean="0">
                          <a:latin typeface="Gill Sans"/>
                          <a:cs typeface="Gill Sans"/>
                        </a:rPr>
                        <a:t>height of Angela</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smtClean="0">
                        <a:latin typeface="Gill Sans"/>
                        <a:cs typeface="Gill San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i="1" baseline="0" dirty="0" smtClean="0">
                          <a:latin typeface="Gill Sans"/>
                          <a:cs typeface="Gill Sans"/>
                        </a:rPr>
                        <a:t>Data is a sequence of </a:t>
                      </a:r>
                      <a:r>
                        <a:rPr lang="en-US" sz="1600" i="1" baseline="0" dirty="0" err="1" smtClean="0">
                          <a:latin typeface="Gill Sans"/>
                          <a:cs typeface="Gill Sans"/>
                        </a:rPr>
                        <a:t>rvs</a:t>
                      </a:r>
                      <a:r>
                        <a:rPr lang="en-US" sz="1600" i="1" baseline="0" dirty="0" smtClean="0">
                          <a:latin typeface="Gill Sans"/>
                          <a:cs typeface="Gill Sans"/>
                        </a:rPr>
                        <a:t>:</a:t>
                      </a:r>
                      <a:endParaRPr lang="en-US" sz="1600" dirty="0" smtClean="0">
                        <a:latin typeface="Gill Sans"/>
                        <a:cs typeface="Gill San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i="1" baseline="0" dirty="0" smtClean="0">
                          <a:latin typeface="Gill Sans"/>
                          <a:cs typeface="Gill Sans"/>
                        </a:rPr>
                        <a:t>{X</a:t>
                      </a:r>
                      <a:r>
                        <a:rPr lang="en-US" sz="1600" baseline="0" dirty="0" smtClean="0">
                          <a:latin typeface="Gill Sans"/>
                          <a:cs typeface="Gill Sans"/>
                        </a:rPr>
                        <a:t> = 150; </a:t>
                      </a:r>
                      <a:r>
                        <a:rPr lang="en-US" sz="1600" i="1" baseline="0" dirty="0" smtClean="0">
                          <a:latin typeface="Gill Sans"/>
                          <a:cs typeface="Gill Sans"/>
                        </a:rPr>
                        <a:t>Y</a:t>
                      </a:r>
                      <a:r>
                        <a:rPr lang="en-US" sz="1600" baseline="0" dirty="0" smtClean="0">
                          <a:latin typeface="Gill Sans"/>
                          <a:cs typeface="Gill Sans"/>
                        </a:rPr>
                        <a:t> = 65}</a:t>
                      </a:r>
                      <a:endParaRPr lang="en-US" sz="1600" dirty="0" smtClean="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370840">
                <a:tc vMerge="1">
                  <a:txBody>
                    <a:bodyPr/>
                    <a:lstStyle/>
                    <a:p>
                      <a:endParaRPr lang="en-US" dirty="0">
                        <a:latin typeface="Gill Sans"/>
                        <a:cs typeface="Gill Sans"/>
                      </a:endParaRPr>
                    </a:p>
                  </a:txBody>
                  <a:tcPr/>
                </a:tc>
                <a:tc>
                  <a:txBody>
                    <a:bodyPr/>
                    <a:lstStyle/>
                    <a:p>
                      <a:r>
                        <a:rPr lang="en-US" dirty="0" smtClean="0">
                          <a:latin typeface="Gill Sans"/>
                          <a:cs typeface="Gill Sans"/>
                        </a:rPr>
                        <a:t>yes</a:t>
                      </a:r>
                      <a:endParaRPr lang="en-US" dirty="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Gill Sans"/>
                          <a:cs typeface="Gill Sans"/>
                        </a:rPr>
                        <a:t>Body</a:t>
                      </a:r>
                      <a:r>
                        <a:rPr lang="en-US" sz="1600" baseline="0" dirty="0" smtClean="0">
                          <a:latin typeface="Gill Sans"/>
                          <a:cs typeface="Gill Sans"/>
                        </a:rPr>
                        <a:t> weight of </a:t>
                      </a:r>
                      <a:r>
                        <a:rPr lang="en-US" sz="1600" i="1" baseline="0" dirty="0" smtClean="0">
                          <a:latin typeface="Gill Sans"/>
                          <a:cs typeface="Gill Sans"/>
                        </a:rPr>
                        <a:t>n</a:t>
                      </a:r>
                      <a:r>
                        <a:rPr lang="en-US" sz="1600" baseline="0" dirty="0" smtClean="0">
                          <a:latin typeface="Gill Sans"/>
                          <a:cs typeface="Gill Sans"/>
                        </a:rPr>
                        <a:t> = 4 randomly selected people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baseline="0" dirty="0" smtClean="0">
                        <a:latin typeface="Gill Sans"/>
                        <a:cs typeface="Gill San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i="1" baseline="0" dirty="0" smtClean="0">
                          <a:latin typeface="Gill Sans"/>
                          <a:cs typeface="Gill Sans"/>
                        </a:rPr>
                        <a:t>Data is a sequence of </a:t>
                      </a:r>
                      <a:r>
                        <a:rPr lang="en-US" sz="1600" i="1" baseline="0" dirty="0" err="1" smtClean="0">
                          <a:latin typeface="Gill Sans"/>
                          <a:cs typeface="Gill Sans"/>
                        </a:rPr>
                        <a:t>iid</a:t>
                      </a:r>
                      <a:r>
                        <a:rPr lang="en-US" sz="1600" i="1" baseline="0" dirty="0" smtClean="0">
                          <a:latin typeface="Gill Sans"/>
                          <a:cs typeface="Gill Sans"/>
                        </a:rPr>
                        <a:t> </a:t>
                      </a:r>
                      <a:r>
                        <a:rPr lang="en-US" sz="1600" i="1" baseline="0" dirty="0" err="1" smtClean="0">
                          <a:latin typeface="Gill Sans"/>
                          <a:cs typeface="Gill Sans"/>
                        </a:rPr>
                        <a:t>rvs</a:t>
                      </a:r>
                      <a:r>
                        <a:rPr lang="en-US" sz="1600" i="1" baseline="0" dirty="0" smtClean="0">
                          <a:latin typeface="Gill Sans"/>
                          <a:cs typeface="Gill San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i="1" baseline="0" dirty="0" smtClean="0">
                          <a:latin typeface="Gill Sans"/>
                          <a:cs typeface="Gill Sans"/>
                        </a:rPr>
                        <a:t>{X</a:t>
                      </a:r>
                      <a:r>
                        <a:rPr lang="en-US" sz="1600" i="1" baseline="-25000" dirty="0" smtClean="0">
                          <a:latin typeface="Gill Sans"/>
                          <a:cs typeface="Gill Sans"/>
                        </a:rPr>
                        <a:t>1</a:t>
                      </a:r>
                      <a:r>
                        <a:rPr lang="en-US" sz="1600" baseline="0" dirty="0" smtClean="0">
                          <a:latin typeface="Gill Sans"/>
                          <a:cs typeface="Gill Sans"/>
                        </a:rPr>
                        <a:t> = 150, </a:t>
                      </a:r>
                      <a:r>
                        <a:rPr lang="en-US" sz="1600" i="1" baseline="0" dirty="0" smtClean="0">
                          <a:latin typeface="Gill Sans"/>
                          <a:cs typeface="Gill Sans"/>
                        </a:rPr>
                        <a:t>X</a:t>
                      </a:r>
                      <a:r>
                        <a:rPr lang="en-US" sz="1600" i="1" baseline="-25000" dirty="0" smtClean="0">
                          <a:latin typeface="Gill Sans"/>
                          <a:cs typeface="Gill Sans"/>
                        </a:rPr>
                        <a:t>2</a:t>
                      </a:r>
                      <a:r>
                        <a:rPr lang="en-US" sz="1600" i="1" baseline="0" dirty="0" smtClean="0">
                          <a:latin typeface="Gill Sans"/>
                          <a:cs typeface="Gill Sans"/>
                        </a:rPr>
                        <a:t> </a:t>
                      </a:r>
                      <a:r>
                        <a:rPr lang="en-US" sz="1600" baseline="0" dirty="0" smtClean="0">
                          <a:latin typeface="Gill Sans"/>
                          <a:cs typeface="Gill Sans"/>
                        </a:rPr>
                        <a:t>= 125, </a:t>
                      </a:r>
                      <a:r>
                        <a:rPr lang="en-US" sz="1600" i="1" baseline="0" dirty="0" smtClean="0">
                          <a:latin typeface="Gill Sans"/>
                          <a:cs typeface="Gill Sans"/>
                        </a:rPr>
                        <a:t>X</a:t>
                      </a:r>
                      <a:r>
                        <a:rPr lang="en-US" sz="1600" i="1" baseline="-25000" dirty="0" smtClean="0">
                          <a:latin typeface="Gill Sans"/>
                          <a:cs typeface="Gill Sans"/>
                        </a:rPr>
                        <a:t>3</a:t>
                      </a:r>
                      <a:r>
                        <a:rPr lang="en-US" sz="1600" baseline="-25000" dirty="0" smtClean="0">
                          <a:latin typeface="Gill Sans"/>
                          <a:cs typeface="Gill Sans"/>
                        </a:rPr>
                        <a:t> </a:t>
                      </a:r>
                      <a:r>
                        <a:rPr lang="en-US" sz="1600" baseline="0" dirty="0" smtClean="0">
                          <a:latin typeface="Gill Sans"/>
                          <a:cs typeface="Gill Sans"/>
                        </a:rPr>
                        <a:t>= 208, </a:t>
                      </a:r>
                      <a:r>
                        <a:rPr lang="en-US" sz="1600" i="1" baseline="0" dirty="0" smtClean="0">
                          <a:latin typeface="Gill Sans"/>
                          <a:cs typeface="Gill Sans"/>
                        </a:rPr>
                        <a:t>X</a:t>
                      </a:r>
                      <a:r>
                        <a:rPr lang="en-US" sz="1600" i="1" baseline="-25000" dirty="0" smtClean="0">
                          <a:latin typeface="Gill Sans"/>
                          <a:cs typeface="Gill Sans"/>
                        </a:rPr>
                        <a:t>4</a:t>
                      </a:r>
                      <a:r>
                        <a:rPr lang="en-US" sz="1600" baseline="0" dirty="0" smtClean="0">
                          <a:latin typeface="Gill Sans"/>
                          <a:cs typeface="Gill Sans"/>
                        </a:rPr>
                        <a:t> = 180}</a:t>
                      </a:r>
                      <a:endParaRPr lang="en-US" sz="1600" dirty="0" smtClean="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3"/>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Gill Sans"/>
                          <a:cs typeface="Gill Sans"/>
                        </a:rPr>
                        <a:t>Weight and height of</a:t>
                      </a:r>
                      <a:r>
                        <a:rPr lang="en-US" sz="1600" i="1" dirty="0" smtClean="0">
                          <a:latin typeface="Gill Sans"/>
                          <a:cs typeface="Gill Sans"/>
                        </a:rPr>
                        <a:t> </a:t>
                      </a:r>
                      <a:r>
                        <a:rPr lang="en-US" sz="1600" i="1" baseline="0" dirty="0" smtClean="0">
                          <a:latin typeface="Gill Sans"/>
                          <a:cs typeface="Gill Sans"/>
                        </a:rPr>
                        <a:t>n </a:t>
                      </a:r>
                      <a:r>
                        <a:rPr lang="en-US" sz="1600" baseline="0" dirty="0" smtClean="0">
                          <a:latin typeface="Gill Sans"/>
                          <a:cs typeface="Gill Sans"/>
                        </a:rPr>
                        <a:t>= 4 randomly selected people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baseline="0" dirty="0" smtClean="0">
                        <a:latin typeface="Gill Sans"/>
                        <a:cs typeface="Gill San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i="1" baseline="0" dirty="0" smtClean="0">
                          <a:latin typeface="Gill Sans"/>
                          <a:cs typeface="Gill Sans"/>
                        </a:rPr>
                        <a:t>Data is a sequence of </a:t>
                      </a:r>
                      <a:r>
                        <a:rPr lang="en-US" sz="1600" i="1" baseline="0" dirty="0" err="1" smtClean="0">
                          <a:latin typeface="Gill Sans"/>
                          <a:cs typeface="Gill Sans"/>
                        </a:rPr>
                        <a:t>iid</a:t>
                      </a:r>
                      <a:r>
                        <a:rPr lang="en-US" sz="1600" i="1" baseline="0" dirty="0" smtClean="0">
                          <a:latin typeface="Gill Sans"/>
                          <a:cs typeface="Gill Sans"/>
                        </a:rPr>
                        <a:t> </a:t>
                      </a:r>
                      <a:r>
                        <a:rPr lang="en-US" sz="1600" i="1" baseline="0" dirty="0" err="1" smtClean="0">
                          <a:latin typeface="Gill Sans"/>
                          <a:cs typeface="Gill Sans"/>
                        </a:rPr>
                        <a:t>rvs</a:t>
                      </a:r>
                      <a:r>
                        <a:rPr lang="en-US" sz="1600" i="1" baseline="0" dirty="0" smtClean="0">
                          <a:latin typeface="Gill Sans"/>
                          <a:cs typeface="Gill Sans"/>
                        </a:rPr>
                        <a:t>:</a:t>
                      </a:r>
                      <a:endParaRPr lang="en-US" sz="1600" baseline="0" dirty="0" smtClean="0">
                        <a:latin typeface="Gill Sans"/>
                        <a:cs typeface="Gill San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i="1" baseline="0" dirty="0" smtClean="0">
                          <a:latin typeface="Gill Sans"/>
                          <a:cs typeface="Gill Sans"/>
                        </a:rPr>
                        <a:t>{X</a:t>
                      </a:r>
                      <a:r>
                        <a:rPr lang="en-US" sz="1600" i="1" baseline="-25000" dirty="0" smtClean="0">
                          <a:latin typeface="Gill Sans"/>
                          <a:cs typeface="Gill Sans"/>
                        </a:rPr>
                        <a:t>1</a:t>
                      </a:r>
                      <a:r>
                        <a:rPr lang="en-US" sz="1600" baseline="0" dirty="0" smtClean="0">
                          <a:latin typeface="Gill Sans"/>
                          <a:cs typeface="Gill Sans"/>
                        </a:rPr>
                        <a:t> = 150, </a:t>
                      </a:r>
                      <a:r>
                        <a:rPr lang="en-US" sz="1600" i="1" baseline="0" dirty="0" smtClean="0">
                          <a:latin typeface="Gill Sans"/>
                          <a:cs typeface="Gill Sans"/>
                        </a:rPr>
                        <a:t>X</a:t>
                      </a:r>
                      <a:r>
                        <a:rPr lang="en-US" sz="1600" i="1" baseline="-25000" dirty="0" smtClean="0">
                          <a:latin typeface="Gill Sans"/>
                          <a:cs typeface="Gill Sans"/>
                        </a:rPr>
                        <a:t>2</a:t>
                      </a:r>
                      <a:r>
                        <a:rPr lang="en-US" sz="1600" i="1" baseline="0" dirty="0" smtClean="0">
                          <a:latin typeface="Gill Sans"/>
                          <a:cs typeface="Gill Sans"/>
                        </a:rPr>
                        <a:t> </a:t>
                      </a:r>
                      <a:r>
                        <a:rPr lang="en-US" sz="1600" baseline="0" dirty="0" smtClean="0">
                          <a:latin typeface="Gill Sans"/>
                          <a:cs typeface="Gill Sans"/>
                        </a:rPr>
                        <a:t>= 125, </a:t>
                      </a:r>
                      <a:r>
                        <a:rPr lang="en-US" sz="1600" i="1" baseline="0" dirty="0" smtClean="0">
                          <a:latin typeface="Gill Sans"/>
                          <a:cs typeface="Gill Sans"/>
                        </a:rPr>
                        <a:t>X</a:t>
                      </a:r>
                      <a:r>
                        <a:rPr lang="en-US" sz="1600" i="1" baseline="-25000" dirty="0" smtClean="0">
                          <a:latin typeface="Gill Sans"/>
                          <a:cs typeface="Gill Sans"/>
                        </a:rPr>
                        <a:t>3</a:t>
                      </a:r>
                      <a:r>
                        <a:rPr lang="en-US" sz="1600" baseline="-25000" dirty="0" smtClean="0">
                          <a:latin typeface="Gill Sans"/>
                          <a:cs typeface="Gill Sans"/>
                        </a:rPr>
                        <a:t> </a:t>
                      </a:r>
                      <a:r>
                        <a:rPr lang="en-US" sz="1600" baseline="0" dirty="0" smtClean="0">
                          <a:latin typeface="Gill Sans"/>
                          <a:cs typeface="Gill Sans"/>
                        </a:rPr>
                        <a:t>= 208, </a:t>
                      </a:r>
                      <a:r>
                        <a:rPr lang="en-US" sz="1600" i="1" baseline="0" dirty="0" smtClean="0">
                          <a:latin typeface="Gill Sans"/>
                          <a:cs typeface="Gill Sans"/>
                        </a:rPr>
                        <a:t>X</a:t>
                      </a:r>
                      <a:r>
                        <a:rPr lang="en-US" sz="1600" i="1" baseline="-25000" dirty="0" smtClean="0">
                          <a:latin typeface="Gill Sans"/>
                          <a:cs typeface="Gill Sans"/>
                        </a:rPr>
                        <a:t>4</a:t>
                      </a:r>
                      <a:r>
                        <a:rPr lang="en-US" sz="1600" baseline="0" dirty="0" smtClean="0">
                          <a:latin typeface="Gill Sans"/>
                          <a:cs typeface="Gill Sans"/>
                        </a:rPr>
                        <a:t> = 180}</a:t>
                      </a:r>
                      <a:endParaRPr lang="en-US" sz="1600" dirty="0" smtClean="0">
                        <a:latin typeface="Gill Sans"/>
                        <a:cs typeface="Gill San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i="1" baseline="0" dirty="0" smtClean="0">
                          <a:latin typeface="Gill Sans"/>
                          <a:cs typeface="Gill Sans"/>
                        </a:rPr>
                        <a:t>{Y</a:t>
                      </a:r>
                      <a:r>
                        <a:rPr lang="en-US" sz="1600" i="1" baseline="-25000" dirty="0" smtClean="0">
                          <a:latin typeface="Gill Sans"/>
                          <a:cs typeface="Gill Sans"/>
                        </a:rPr>
                        <a:t>1</a:t>
                      </a:r>
                      <a:r>
                        <a:rPr lang="en-US" sz="1600" baseline="0" dirty="0" smtClean="0">
                          <a:latin typeface="Gill Sans"/>
                          <a:cs typeface="Gill Sans"/>
                        </a:rPr>
                        <a:t> = 65, </a:t>
                      </a:r>
                      <a:r>
                        <a:rPr lang="en-US" sz="1600" i="1" baseline="0" dirty="0" smtClean="0">
                          <a:latin typeface="Gill Sans"/>
                          <a:cs typeface="Gill Sans"/>
                        </a:rPr>
                        <a:t>Y</a:t>
                      </a:r>
                      <a:r>
                        <a:rPr lang="en-US" sz="1600" i="1" baseline="-25000" dirty="0" smtClean="0">
                          <a:latin typeface="Gill Sans"/>
                          <a:cs typeface="Gill Sans"/>
                        </a:rPr>
                        <a:t>2</a:t>
                      </a:r>
                      <a:r>
                        <a:rPr lang="en-US" sz="1600" i="1" baseline="0" dirty="0" smtClean="0">
                          <a:latin typeface="Gill Sans"/>
                          <a:cs typeface="Gill Sans"/>
                        </a:rPr>
                        <a:t> </a:t>
                      </a:r>
                      <a:r>
                        <a:rPr lang="en-US" sz="1600" baseline="0" dirty="0" smtClean="0">
                          <a:latin typeface="Gill Sans"/>
                          <a:cs typeface="Gill Sans"/>
                        </a:rPr>
                        <a:t>= 60, </a:t>
                      </a:r>
                      <a:r>
                        <a:rPr lang="en-US" sz="1600" i="1" baseline="0" dirty="0" smtClean="0">
                          <a:latin typeface="Gill Sans"/>
                          <a:cs typeface="Gill Sans"/>
                        </a:rPr>
                        <a:t>Y</a:t>
                      </a:r>
                      <a:r>
                        <a:rPr lang="en-US" sz="1600" i="1" baseline="-25000" dirty="0" smtClean="0">
                          <a:latin typeface="Gill Sans"/>
                          <a:cs typeface="Gill Sans"/>
                        </a:rPr>
                        <a:t>3</a:t>
                      </a:r>
                      <a:r>
                        <a:rPr lang="en-US" sz="1600" baseline="-25000" dirty="0" smtClean="0">
                          <a:latin typeface="Gill Sans"/>
                          <a:cs typeface="Gill Sans"/>
                        </a:rPr>
                        <a:t> </a:t>
                      </a:r>
                      <a:r>
                        <a:rPr lang="en-US" sz="1600" baseline="0" dirty="0" smtClean="0">
                          <a:latin typeface="Gill Sans"/>
                          <a:cs typeface="Gill Sans"/>
                        </a:rPr>
                        <a:t>= 72, </a:t>
                      </a:r>
                      <a:r>
                        <a:rPr lang="en-US" sz="1600" i="1" baseline="0" dirty="0" smtClean="0">
                          <a:latin typeface="Gill Sans"/>
                          <a:cs typeface="Gill Sans"/>
                        </a:rPr>
                        <a:t>Y</a:t>
                      </a:r>
                      <a:r>
                        <a:rPr lang="en-US" sz="1600" i="1" baseline="-25000" dirty="0" smtClean="0">
                          <a:latin typeface="Gill Sans"/>
                          <a:cs typeface="Gill Sans"/>
                        </a:rPr>
                        <a:t>4</a:t>
                      </a:r>
                      <a:r>
                        <a:rPr lang="en-US" sz="1600" baseline="0" dirty="0" smtClean="0">
                          <a:latin typeface="Gill Sans"/>
                          <a:cs typeface="Gill Sans"/>
                        </a:rPr>
                        <a:t> = 70}</a:t>
                      </a:r>
                      <a:endParaRPr lang="en-US" sz="1600" dirty="0" smtClean="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3"/>
                    </a:solidFill>
                  </a:tcPr>
                </a:tc>
              </a:tr>
            </a:tbl>
          </a:graphicData>
        </a:graphic>
      </p:graphicFrame>
      <p:sp>
        <p:nvSpPr>
          <p:cNvPr id="6" name="Oval Callout 5"/>
          <p:cNvSpPr/>
          <p:nvPr/>
        </p:nvSpPr>
        <p:spPr>
          <a:xfrm>
            <a:off x="3429000" y="5089525"/>
            <a:ext cx="3886200" cy="920750"/>
          </a:xfrm>
          <a:prstGeom prst="wedgeEllipseCallout">
            <a:avLst>
              <a:gd name="adj1" fmla="val 53264"/>
              <a:gd name="adj2" fmla="val 50898"/>
            </a:avLst>
          </a:prstGeom>
          <a:noFill/>
          <a:ln w="25400">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dirty="0" smtClean="0">
                <a:solidFill>
                  <a:schemeClr val="tx1"/>
                </a:solidFill>
                <a:latin typeface="Gill Sans"/>
                <a:cs typeface="Gill Sans"/>
              </a:rPr>
              <a:t>Both of these are </a:t>
            </a:r>
            <a:r>
              <a:rPr lang="en-US" sz="2000" b="1" dirty="0" smtClean="0">
                <a:solidFill>
                  <a:schemeClr val="accent3">
                    <a:lumMod val="75000"/>
                  </a:schemeClr>
                </a:solidFill>
                <a:latin typeface="Lobster Two"/>
                <a:cs typeface="Lobster Two"/>
              </a:rPr>
              <a:t>sequences</a:t>
            </a:r>
            <a:r>
              <a:rPr lang="en-US" sz="2000" dirty="0" smtClean="0">
                <a:solidFill>
                  <a:schemeClr val="accent3"/>
                </a:solidFill>
                <a:latin typeface="Gill Sans"/>
                <a:cs typeface="Gill Sans"/>
              </a:rPr>
              <a:t> </a:t>
            </a:r>
            <a:r>
              <a:rPr lang="en-US" sz="2000" dirty="0" smtClean="0">
                <a:solidFill>
                  <a:schemeClr val="tx1"/>
                </a:solidFill>
                <a:latin typeface="Gill Sans"/>
                <a:cs typeface="Gill Sans"/>
              </a:rPr>
              <a:t>of </a:t>
            </a:r>
            <a:r>
              <a:rPr lang="en-US" sz="2000" dirty="0" err="1" smtClean="0">
                <a:solidFill>
                  <a:schemeClr val="tx1"/>
                </a:solidFill>
                <a:latin typeface="Gill Sans"/>
                <a:cs typeface="Gill Sans"/>
              </a:rPr>
              <a:t>iid</a:t>
            </a:r>
            <a:r>
              <a:rPr lang="en-US" sz="2000" dirty="0" smtClean="0">
                <a:solidFill>
                  <a:schemeClr val="tx1"/>
                </a:solidFill>
                <a:latin typeface="Gill Sans"/>
                <a:cs typeface="Gill Sans"/>
              </a:rPr>
              <a:t> random variables</a:t>
            </a:r>
            <a:endParaRPr lang="en-US" sz="2000" dirty="0">
              <a:solidFill>
                <a:schemeClr val="tx1"/>
              </a:solidFill>
              <a:latin typeface="Gill Sans"/>
              <a:cs typeface="Gill Sans"/>
            </a:endParaRPr>
          </a:p>
        </p:txBody>
      </p:sp>
      <p:pic>
        <p:nvPicPr>
          <p:cNvPr id="7" name="Picture 6"/>
          <p:cNvPicPr>
            <a:picLocks noChangeAspect="1"/>
          </p:cNvPicPr>
          <p:nvPr/>
        </p:nvPicPr>
        <p:blipFill>
          <a:blip r:embed="rId2"/>
          <a:stretch>
            <a:fillRect/>
          </a:stretch>
        </p:blipFill>
        <p:spPr>
          <a:xfrm>
            <a:off x="7556500" y="5422900"/>
            <a:ext cx="1604527" cy="1604527"/>
          </a:xfrm>
          <a:prstGeom prst="rect">
            <a:avLst/>
          </a:prstGeom>
        </p:spPr>
      </p:pic>
    </p:spTree>
    <p:extLst>
      <p:ext uri="{BB962C8B-B14F-4D97-AF65-F5344CB8AC3E}">
        <p14:creationId xmlns:p14="http://schemas.microsoft.com/office/powerpoint/2010/main" val="258073991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i="1" dirty="0"/>
              <a:t>n</a:t>
            </a:r>
            <a:r>
              <a:rPr lang="en-US" dirty="0" smtClean="0"/>
              <a:t> = 1</a:t>
            </a:r>
            <a:endParaRPr lang="en-US" dirty="0"/>
          </a:p>
        </p:txBody>
      </p:sp>
      <p:sp>
        <p:nvSpPr>
          <p:cNvPr id="7" name="Content Placeholder 6"/>
          <p:cNvSpPr>
            <a:spLocks noGrp="1"/>
          </p:cNvSpPr>
          <p:nvPr>
            <p:ph sz="half" idx="2"/>
          </p:nvPr>
        </p:nvSpPr>
        <p:spPr/>
        <p:txBody>
          <a:bodyPr/>
          <a:lstStyle/>
          <a:p>
            <a:pPr marL="0" indent="0">
              <a:spcBef>
                <a:spcPts val="0"/>
              </a:spcBef>
              <a:buNone/>
            </a:pPr>
            <a:r>
              <a:rPr lang="en-US" dirty="0" smtClean="0"/>
              <a:t>We can also consider this as the </a:t>
            </a:r>
            <a:r>
              <a:rPr lang="en-US" dirty="0" smtClean="0">
                <a:solidFill>
                  <a:schemeClr val="accent1"/>
                </a:solidFill>
              </a:rPr>
              <a:t>sampling distribution of means </a:t>
            </a:r>
            <a:r>
              <a:rPr lang="en-US" dirty="0" smtClean="0"/>
              <a:t>from samples of size </a:t>
            </a:r>
            <a:r>
              <a:rPr lang="en-US" i="1" dirty="0" smtClean="0"/>
              <a:t>n</a:t>
            </a:r>
            <a:r>
              <a:rPr lang="en-US" dirty="0" smtClean="0"/>
              <a:t> = 1</a:t>
            </a:r>
          </a:p>
          <a:p>
            <a:pPr marL="0" indent="0">
              <a:spcBef>
                <a:spcPts val="0"/>
              </a:spcBef>
              <a:buNone/>
            </a:pPr>
            <a:r>
              <a:rPr lang="en-US" i="1" dirty="0" smtClean="0"/>
              <a:t>(</a:t>
            </a:r>
            <a:r>
              <a:rPr lang="en-US" i="1" dirty="0"/>
              <a:t>where the samples are independent draws from an infinite population</a:t>
            </a:r>
            <a:r>
              <a:rPr lang="en-US" i="1" dirty="0" smtClean="0"/>
              <a:t>) </a:t>
            </a:r>
            <a:endParaRPr lang="en-US" i="1" dirty="0"/>
          </a:p>
          <a:p>
            <a:pPr marL="0" indent="0">
              <a:buNone/>
            </a:pPr>
            <a:endParaRPr lang="en-US" dirty="0"/>
          </a:p>
        </p:txBody>
      </p:sp>
      <p:pic>
        <p:nvPicPr>
          <p:cNvPr id="4" name="Picture 3"/>
          <p:cNvPicPr>
            <a:picLocks noChangeAspect="1"/>
          </p:cNvPicPr>
          <p:nvPr/>
        </p:nvPicPr>
        <p:blipFill>
          <a:blip r:embed="rId2"/>
          <a:stretch>
            <a:fillRect/>
          </a:stretch>
        </p:blipFill>
        <p:spPr>
          <a:xfrm>
            <a:off x="6891866" y="5168900"/>
            <a:ext cx="2252133" cy="1689100"/>
          </a:xfrm>
          <a:prstGeom prst="rect">
            <a:avLst/>
          </a:prstGeom>
        </p:spPr>
      </p:pic>
      <p:graphicFrame>
        <p:nvGraphicFramePr>
          <p:cNvPr id="8" name="Content Placeholder 7"/>
          <p:cNvGraphicFramePr>
            <a:graphicFrameLocks noGrp="1"/>
          </p:cNvGraphicFramePr>
          <p:nvPr>
            <p:ph sz="half" idx="1"/>
            <p:extLst>
              <p:ext uri="{D42A27DB-BD31-4B8C-83A1-F6EECF244321}">
                <p14:modId xmlns:p14="http://schemas.microsoft.com/office/powerpoint/2010/main" val="944272746"/>
              </p:ext>
            </p:extLst>
          </p:nvPr>
        </p:nvGraphicFramePr>
        <p:xfrm>
          <a:off x="1257300" y="2202180"/>
          <a:ext cx="2463800" cy="2966720"/>
        </p:xfrm>
        <a:graphic>
          <a:graphicData uri="http://schemas.openxmlformats.org/drawingml/2006/table">
            <a:tbl>
              <a:tblPr firstRow="1" bandRow="1">
                <a:tableStyleId>{073A0DAA-6AF3-43AB-8588-CEC1D06C72B9}</a:tableStyleId>
              </a:tblPr>
              <a:tblGrid>
                <a:gridCol w="1231900"/>
                <a:gridCol w="1231900"/>
              </a:tblGrid>
              <a:tr h="370840">
                <a:tc>
                  <a:txBody>
                    <a:bodyPr/>
                    <a:lstStyle/>
                    <a:p>
                      <a:pPr algn="ctr"/>
                      <a:r>
                        <a:rPr lang="en-US" i="1" dirty="0" smtClean="0">
                          <a:latin typeface="Lato" charset="0"/>
                          <a:ea typeface="Lato" charset="0"/>
                          <a:cs typeface="Lato" charset="0"/>
                        </a:rPr>
                        <a:t>x</a:t>
                      </a:r>
                      <a:r>
                        <a:rPr lang="en-US" i="1" baseline="-25000" dirty="0" smtClean="0">
                          <a:latin typeface="Lato" charset="0"/>
                          <a:ea typeface="Lato" charset="0"/>
                          <a:cs typeface="Lato" charset="0"/>
                        </a:rPr>
                        <a:t>i</a:t>
                      </a:r>
                      <a:endParaRPr lang="en-US" i="1" dirty="0">
                        <a:latin typeface="Lato" charset="0"/>
                        <a:ea typeface="Lato" charset="0"/>
                        <a:cs typeface="Lato" charset="0"/>
                      </a:endParaRPr>
                    </a:p>
                  </a:txBody>
                  <a:tcPr/>
                </a:tc>
                <a:tc>
                  <a:txBody>
                    <a:bodyPr/>
                    <a:lstStyle/>
                    <a:p>
                      <a:pPr algn="ctr"/>
                      <a:r>
                        <a:rPr lang="en-US" i="1" dirty="0" smtClean="0">
                          <a:latin typeface="Lato" charset="0"/>
                          <a:ea typeface="Lato" charset="0"/>
                          <a:cs typeface="Lato" charset="0"/>
                        </a:rPr>
                        <a:t>p</a:t>
                      </a:r>
                      <a:r>
                        <a:rPr lang="en-US" i="1" baseline="-25000" dirty="0" smtClean="0">
                          <a:latin typeface="Lato" charset="0"/>
                          <a:ea typeface="Lato" charset="0"/>
                          <a:cs typeface="Lato" charset="0"/>
                        </a:rPr>
                        <a:t>i</a:t>
                      </a:r>
                      <a:endParaRPr lang="en-US" i="1" dirty="0">
                        <a:latin typeface="Lato" charset="0"/>
                        <a:ea typeface="Lato" charset="0"/>
                        <a:cs typeface="Lato" charset="0"/>
                      </a:endParaRPr>
                    </a:p>
                  </a:txBody>
                  <a:tcPr/>
                </a:tc>
              </a:tr>
              <a:tr h="370840">
                <a:tc>
                  <a:txBody>
                    <a:bodyPr/>
                    <a:lstStyle/>
                    <a:p>
                      <a:pPr algn="ctr"/>
                      <a:r>
                        <a:rPr lang="en-US" dirty="0" smtClean="0">
                          <a:latin typeface="Lato" charset="0"/>
                          <a:ea typeface="Lato" charset="0"/>
                          <a:cs typeface="Lato" charset="0"/>
                        </a:rPr>
                        <a:t>1</a:t>
                      </a:r>
                      <a:endParaRPr lang="en-US" dirty="0">
                        <a:latin typeface="Lato" charset="0"/>
                        <a:ea typeface="Lato" charset="0"/>
                        <a:cs typeface="Lato" charset="0"/>
                      </a:endParaRPr>
                    </a:p>
                  </a:txBody>
                  <a:tcPr/>
                </a:tc>
                <a:tc>
                  <a:txBody>
                    <a:bodyPr/>
                    <a:lstStyle/>
                    <a:p>
                      <a:pPr algn="ct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2</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3</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4</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5</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6</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sum</a:t>
                      </a:r>
                      <a:endParaRPr lang="en-US" dirty="0">
                        <a:latin typeface="Lato" charset="0"/>
                        <a:ea typeface="Lato" charset="0"/>
                        <a:cs typeface="Lato" charset="0"/>
                      </a:endParaRPr>
                    </a:p>
                  </a:txBody>
                  <a:tcPr/>
                </a:tc>
                <a:tc>
                  <a:txBody>
                    <a:bodyPr/>
                    <a:lstStyle/>
                    <a:p>
                      <a:pPr algn="ctr"/>
                      <a:r>
                        <a:rPr lang="en-US" dirty="0" smtClean="0">
                          <a:latin typeface="Lato" charset="0"/>
                          <a:ea typeface="Lato" charset="0"/>
                          <a:cs typeface="Lato" charset="0"/>
                        </a:rPr>
                        <a:t>1</a:t>
                      </a:r>
                      <a:endParaRPr lang="en-US" dirty="0">
                        <a:latin typeface="Lato" charset="0"/>
                        <a:ea typeface="Lato" charset="0"/>
                        <a:cs typeface="Lato" charset="0"/>
                      </a:endParaRPr>
                    </a:p>
                  </a:txBody>
                  <a:tcPr/>
                </a:tc>
              </a:tr>
            </a:tbl>
          </a:graphicData>
        </a:graphic>
      </p:graphicFrame>
      <p:pic>
        <p:nvPicPr>
          <p:cNvPr id="2" name="Picture 1"/>
          <p:cNvPicPr>
            <a:picLocks noChangeAspect="1"/>
          </p:cNvPicPr>
          <p:nvPr/>
        </p:nvPicPr>
        <p:blipFill>
          <a:blip r:embed="rId3"/>
          <a:stretch>
            <a:fillRect/>
          </a:stretch>
        </p:blipFill>
        <p:spPr>
          <a:xfrm>
            <a:off x="457200" y="5338611"/>
            <a:ext cx="4038600" cy="1053045"/>
          </a:xfrm>
          <a:prstGeom prst="rect">
            <a:avLst/>
          </a:prstGeom>
        </p:spPr>
      </p:pic>
    </p:spTree>
    <p:extLst>
      <p:ext uri="{BB962C8B-B14F-4D97-AF65-F5344CB8AC3E}">
        <p14:creationId xmlns:p14="http://schemas.microsoft.com/office/powerpoint/2010/main" val="3657074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n1_plot-1.png"/>
          <p:cNvPicPr>
            <a:picLocks noGrp="1" noChangeAspect="1"/>
          </p:cNvPicPr>
          <p:nvPr>
            <p:ph idx="1"/>
          </p:nvPr>
        </p:nvPicPr>
        <p:blipFill rotWithShape="1">
          <a:blip r:embed="rId2" cstate="email">
            <a:extLst>
              <a:ext uri="{28A0092B-C50C-407E-A947-70E740481C1C}">
                <a14:useLocalDpi xmlns:a14="http://schemas.microsoft.com/office/drawing/2010/main" val="0"/>
              </a:ext>
            </a:extLst>
          </a:blip>
          <a:srcRect t="3982" b="5063"/>
          <a:stretch/>
        </p:blipFill>
        <p:spPr>
          <a:xfrm>
            <a:off x="457200" y="1333500"/>
            <a:ext cx="8229600" cy="5346700"/>
          </a:xfrm>
        </p:spPr>
      </p:pic>
    </p:spTree>
    <p:extLst>
      <p:ext uri="{BB962C8B-B14F-4D97-AF65-F5344CB8AC3E}">
        <p14:creationId xmlns:p14="http://schemas.microsoft.com/office/powerpoint/2010/main" val="215431585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n1_plot_exp-1.png"/>
          <p:cNvPicPr>
            <a:picLocks noGrp="1" noChangeAspect="1"/>
          </p:cNvPicPr>
          <p:nvPr>
            <p:ph idx="1"/>
          </p:nvPr>
        </p:nvPicPr>
        <p:blipFill rotWithShape="1">
          <a:blip r:embed="rId2" cstate="email">
            <a:extLst>
              <a:ext uri="{28A0092B-C50C-407E-A947-70E740481C1C}">
                <a14:useLocalDpi xmlns:a14="http://schemas.microsoft.com/office/drawing/2010/main" val="0"/>
              </a:ext>
            </a:extLst>
          </a:blip>
          <a:srcRect t="2470" b="5495"/>
          <a:stretch/>
        </p:blipFill>
        <p:spPr>
          <a:xfrm>
            <a:off x="457200" y="1244600"/>
            <a:ext cx="8229600" cy="5410200"/>
          </a:xfrm>
        </p:spPr>
      </p:pic>
    </p:spTree>
    <p:extLst>
      <p:ext uri="{BB962C8B-B14F-4D97-AF65-F5344CB8AC3E}">
        <p14:creationId xmlns:p14="http://schemas.microsoft.com/office/powerpoint/2010/main" val="298590638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82600"/>
            <a:ext cx="7772400" cy="4079875"/>
          </a:xfrm>
        </p:spPr>
        <p:txBody>
          <a:bodyPr anchor="t" anchorCtr="1">
            <a:normAutofit fontScale="90000"/>
          </a:bodyPr>
          <a:lstStyle/>
          <a:p>
            <a:pPr algn="ctr"/>
            <a:r>
              <a:rPr lang="en-US" sz="3600" cap="none" dirty="0" smtClean="0">
                <a:solidFill>
                  <a:srgbClr val="000000"/>
                </a:solidFill>
              </a:rPr>
              <a:t>Now let’s add a second die to our random experiment. Our random variable, X, is the mean number of pips across both die. What is the population mean for this sample?</a:t>
            </a:r>
            <a:br>
              <a:rPr lang="en-US" sz="3600" cap="none" dirty="0" smtClean="0">
                <a:solidFill>
                  <a:srgbClr val="000000"/>
                </a:solidFill>
              </a:rPr>
            </a:br>
            <a:r>
              <a:rPr lang="en-US" sz="3600" cap="none" dirty="0" smtClean="0">
                <a:solidFill>
                  <a:srgbClr val="000000"/>
                </a:solidFill>
              </a:rPr>
              <a:t/>
            </a:r>
            <a:br>
              <a:rPr lang="en-US" sz="3600" cap="none" dirty="0" smtClean="0">
                <a:solidFill>
                  <a:srgbClr val="000000"/>
                </a:solidFill>
              </a:rPr>
            </a:br>
            <a:r>
              <a:rPr lang="en-US" sz="3600" cap="none" dirty="0" smtClean="0">
                <a:solidFill>
                  <a:srgbClr val="000000"/>
                </a:solidFill>
              </a:rPr>
              <a:t>(a) 2</a:t>
            </a:r>
            <a:br>
              <a:rPr lang="en-US" sz="3600" cap="none" dirty="0" smtClean="0">
                <a:solidFill>
                  <a:srgbClr val="000000"/>
                </a:solidFill>
              </a:rPr>
            </a:br>
            <a:r>
              <a:rPr lang="en-US" sz="3600" cap="none" dirty="0" smtClean="0">
                <a:solidFill>
                  <a:srgbClr val="000000"/>
                </a:solidFill>
              </a:rPr>
              <a:t>(b) 3.5</a:t>
            </a:r>
            <a:br>
              <a:rPr lang="en-US" sz="3600" cap="none" dirty="0" smtClean="0">
                <a:solidFill>
                  <a:srgbClr val="000000"/>
                </a:solidFill>
              </a:rPr>
            </a:br>
            <a:r>
              <a:rPr lang="en-US" sz="3600" cap="none" dirty="0" smtClean="0">
                <a:solidFill>
                  <a:srgbClr val="000000"/>
                </a:solidFill>
              </a:rPr>
              <a:t>(c) 2.5</a:t>
            </a:r>
            <a:br>
              <a:rPr lang="en-US" sz="3600" cap="none" dirty="0" smtClean="0">
                <a:solidFill>
                  <a:srgbClr val="000000"/>
                </a:solidFill>
              </a:rPr>
            </a:br>
            <a:r>
              <a:rPr lang="en-US" sz="3600" cap="none" dirty="0" smtClean="0">
                <a:solidFill>
                  <a:srgbClr val="000000"/>
                </a:solidFill>
              </a:rPr>
              <a:t>(d) I have no idea!</a:t>
            </a:r>
            <a:endParaRPr lang="en-US" sz="3600" i="1" cap="none" dirty="0">
              <a:solidFill>
                <a:srgbClr val="000000"/>
              </a:solidFill>
            </a:endParaRPr>
          </a:p>
        </p:txBody>
      </p:sp>
      <p:sp>
        <p:nvSpPr>
          <p:cNvPr id="3" name="Text Placeholder 2"/>
          <p:cNvSpPr>
            <a:spLocks noGrp="1"/>
          </p:cNvSpPr>
          <p:nvPr>
            <p:ph type="body" idx="1"/>
          </p:nvPr>
        </p:nvSpPr>
        <p:spPr/>
        <p:txBody>
          <a:bodyPr>
            <a:noAutofit/>
          </a:bodyPr>
          <a:lstStyle/>
          <a:p>
            <a:endParaRPr lang="en-US" sz="6000" dirty="0">
              <a:solidFill>
                <a:srgbClr val="66A7B9"/>
              </a:solidFill>
              <a:effectLst/>
              <a:latin typeface="Porter Sans Block"/>
              <a:cs typeface="Porter Sans Block"/>
            </a:endParaRPr>
          </a:p>
        </p:txBody>
      </p:sp>
    </p:spTree>
    <p:extLst>
      <p:ext uri="{BB962C8B-B14F-4D97-AF65-F5344CB8AC3E}">
        <p14:creationId xmlns:p14="http://schemas.microsoft.com/office/powerpoint/2010/main" val="404043471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Step 1: what is the sample space? How can we count the number of elements in it?</a:t>
            </a:r>
            <a:endParaRPr lang="en-US" sz="3200" dirty="0"/>
          </a:p>
        </p:txBody>
      </p:sp>
      <p:sp>
        <p:nvSpPr>
          <p:cNvPr id="3" name="Content Placeholder 2"/>
          <p:cNvSpPr>
            <a:spLocks noGrp="1"/>
          </p:cNvSpPr>
          <p:nvPr>
            <p:ph idx="1"/>
          </p:nvPr>
        </p:nvSpPr>
        <p:spPr/>
        <p:txBody>
          <a:bodyPr/>
          <a:lstStyle/>
          <a:p>
            <a:r>
              <a:rPr lang="en-US" dirty="0"/>
              <a:t>n</a:t>
            </a:r>
            <a:r>
              <a:rPr lang="en-US" dirty="0" smtClean="0"/>
              <a:t> = 2</a:t>
            </a:r>
          </a:p>
          <a:p>
            <a:r>
              <a:rPr lang="en-US" dirty="0" smtClean="0"/>
              <a:t>6 ⨉ 6 = 36 possible combinations</a:t>
            </a:r>
            <a:endParaRPr lang="en-US" dirty="0"/>
          </a:p>
        </p:txBody>
      </p:sp>
      <p:pic>
        <p:nvPicPr>
          <p:cNvPr id="4" name="Picture 3"/>
          <p:cNvPicPr>
            <a:picLocks noChangeAspect="1"/>
          </p:cNvPicPr>
          <p:nvPr/>
        </p:nvPicPr>
        <p:blipFill>
          <a:blip r:embed="rId2"/>
          <a:stretch>
            <a:fillRect/>
          </a:stretch>
        </p:blipFill>
        <p:spPr>
          <a:xfrm>
            <a:off x="6891866" y="5168900"/>
            <a:ext cx="2252133" cy="1689100"/>
          </a:xfrm>
          <a:prstGeom prst="rect">
            <a:avLst/>
          </a:prstGeom>
        </p:spPr>
      </p:pic>
    </p:spTree>
    <p:extLst>
      <p:ext uri="{BB962C8B-B14F-4D97-AF65-F5344CB8AC3E}">
        <p14:creationId xmlns:p14="http://schemas.microsoft.com/office/powerpoint/2010/main" val="233412239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1600" b="1" dirty="0">
                <a:latin typeface="Courier New"/>
                <a:cs typeface="Courier New"/>
              </a:rPr>
              <a:t>omega &lt;- </a:t>
            </a:r>
            <a:r>
              <a:rPr lang="en-US" sz="1600" b="1" dirty="0" err="1">
                <a:latin typeface="Courier New"/>
                <a:cs typeface="Courier New"/>
              </a:rPr>
              <a:t>expand.grid</a:t>
            </a:r>
            <a:r>
              <a:rPr lang="en-US" sz="1600" b="1" dirty="0">
                <a:latin typeface="Courier New"/>
                <a:cs typeface="Courier New"/>
              </a:rPr>
              <a:t>(rep(list(1:6), 2))</a:t>
            </a:r>
            <a:br>
              <a:rPr lang="en-US" sz="1600" b="1" dirty="0">
                <a:latin typeface="Courier New"/>
                <a:cs typeface="Courier New"/>
              </a:rPr>
            </a:br>
            <a:r>
              <a:rPr lang="en-US" sz="1600" b="1" dirty="0">
                <a:latin typeface="Courier New"/>
                <a:cs typeface="Courier New"/>
              </a:rPr>
              <a:t>omega &lt;- omega %&gt;%</a:t>
            </a:r>
            <a:br>
              <a:rPr lang="en-US" sz="1600" b="1" dirty="0">
                <a:latin typeface="Courier New"/>
                <a:cs typeface="Courier New"/>
              </a:rPr>
            </a:br>
            <a:r>
              <a:rPr lang="en-US" sz="1600" b="1" dirty="0">
                <a:latin typeface="Courier New"/>
                <a:cs typeface="Courier New"/>
              </a:rPr>
              <a:t>  </a:t>
            </a:r>
            <a:r>
              <a:rPr lang="en-US" sz="1600" b="1" dirty="0" err="1">
                <a:latin typeface="Courier New"/>
                <a:cs typeface="Courier New"/>
              </a:rPr>
              <a:t>data.frame</a:t>
            </a:r>
            <a:r>
              <a:rPr lang="en-US" sz="1600" b="1" dirty="0">
                <a:latin typeface="Courier New"/>
                <a:cs typeface="Courier New"/>
              </a:rPr>
              <a:t>(</a:t>
            </a:r>
            <a:r>
              <a:rPr lang="en-US" sz="1600" b="1" dirty="0" smtClean="0">
                <a:latin typeface="Courier New"/>
                <a:cs typeface="Courier New"/>
              </a:rPr>
              <a:t>)</a:t>
            </a:r>
            <a:br>
              <a:rPr lang="en-US" sz="1600" b="1" dirty="0" smtClean="0">
                <a:latin typeface="Courier New"/>
                <a:cs typeface="Courier New"/>
              </a:rPr>
            </a:br>
            <a:r>
              <a:rPr lang="en-US" sz="1600" b="1" dirty="0" smtClean="0">
                <a:latin typeface="Courier New"/>
                <a:cs typeface="Courier New"/>
              </a:rPr>
              <a:t>names</a:t>
            </a:r>
            <a:r>
              <a:rPr lang="en-US" sz="1600" b="1" dirty="0">
                <a:latin typeface="Courier New"/>
                <a:cs typeface="Courier New"/>
              </a:rPr>
              <a:t>(omega) &lt;- c("die1", "die2"</a:t>
            </a:r>
            <a:r>
              <a:rPr lang="en-US" sz="1600" b="1" dirty="0" smtClean="0">
                <a:latin typeface="Courier New"/>
                <a:cs typeface="Courier New"/>
              </a:rPr>
              <a:t>) #just renaming my 2 variables</a:t>
            </a:r>
            <a:endParaRPr lang="en-US" sz="1600" b="1" dirty="0">
              <a:latin typeface="Courier New"/>
              <a:cs typeface="Courier New"/>
            </a:endParaRPr>
          </a:p>
        </p:txBody>
      </p:sp>
      <p:sp>
        <p:nvSpPr>
          <p:cNvPr id="3" name="Content Placeholder 2"/>
          <p:cNvSpPr>
            <a:spLocks noGrp="1"/>
          </p:cNvSpPr>
          <p:nvPr>
            <p:ph sz="half" idx="1"/>
          </p:nvPr>
        </p:nvSpPr>
        <p:spPr/>
        <p:txBody>
          <a:bodyPr>
            <a:normAutofit fontScale="55000" lnSpcReduction="20000"/>
          </a:bodyPr>
          <a:lstStyle/>
          <a:p>
            <a:pPr marL="0" indent="0">
              <a:buNone/>
            </a:pPr>
            <a:r>
              <a:rPr lang="hu-HU" b="1" dirty="0">
                <a:latin typeface="Courier New"/>
                <a:cs typeface="Courier New"/>
              </a:rPr>
              <a:t>&gt; omega</a:t>
            </a:r>
          </a:p>
          <a:p>
            <a:pPr marL="0" indent="0">
              <a:buNone/>
            </a:pPr>
            <a:r>
              <a:rPr lang="hu-HU" b="1" dirty="0">
                <a:latin typeface="Courier New"/>
                <a:cs typeface="Courier New"/>
              </a:rPr>
              <a:t>   </a:t>
            </a:r>
            <a:r>
              <a:rPr lang="hu-HU" b="1" dirty="0" smtClean="0">
                <a:latin typeface="Courier New"/>
                <a:cs typeface="Courier New"/>
              </a:rPr>
              <a:t>die1 die2</a:t>
            </a:r>
            <a:endParaRPr lang="hu-HU" b="1" dirty="0">
              <a:latin typeface="Courier New"/>
              <a:cs typeface="Courier New"/>
            </a:endParaRPr>
          </a:p>
          <a:p>
            <a:pPr marL="0" indent="0">
              <a:buNone/>
            </a:pPr>
            <a:r>
              <a:rPr lang="hu-HU" b="1" dirty="0">
                <a:latin typeface="Courier New"/>
                <a:cs typeface="Courier New"/>
              </a:rPr>
              <a:t>1     1    1</a:t>
            </a:r>
          </a:p>
          <a:p>
            <a:pPr marL="0" indent="0">
              <a:buNone/>
            </a:pPr>
            <a:r>
              <a:rPr lang="hu-HU" b="1" dirty="0">
                <a:latin typeface="Courier New"/>
                <a:cs typeface="Courier New"/>
              </a:rPr>
              <a:t>2     2    1</a:t>
            </a:r>
          </a:p>
          <a:p>
            <a:pPr marL="0" indent="0">
              <a:buNone/>
            </a:pPr>
            <a:r>
              <a:rPr lang="hu-HU" b="1" dirty="0">
                <a:latin typeface="Courier New"/>
                <a:cs typeface="Courier New"/>
              </a:rPr>
              <a:t>3     3    1</a:t>
            </a:r>
          </a:p>
          <a:p>
            <a:pPr marL="0" indent="0">
              <a:buNone/>
            </a:pPr>
            <a:r>
              <a:rPr lang="hu-HU" b="1" dirty="0">
                <a:latin typeface="Courier New"/>
                <a:cs typeface="Courier New"/>
              </a:rPr>
              <a:t>4     4    1</a:t>
            </a:r>
          </a:p>
          <a:p>
            <a:pPr marL="0" indent="0">
              <a:buNone/>
            </a:pPr>
            <a:r>
              <a:rPr lang="hu-HU" b="1" dirty="0">
                <a:latin typeface="Courier New"/>
                <a:cs typeface="Courier New"/>
              </a:rPr>
              <a:t>5     5    1</a:t>
            </a:r>
          </a:p>
          <a:p>
            <a:pPr marL="0" indent="0">
              <a:buNone/>
            </a:pPr>
            <a:r>
              <a:rPr lang="hu-HU" b="1" dirty="0">
                <a:latin typeface="Courier New"/>
                <a:cs typeface="Courier New"/>
              </a:rPr>
              <a:t>6     6    1</a:t>
            </a:r>
          </a:p>
          <a:p>
            <a:pPr marL="0" indent="0">
              <a:buNone/>
            </a:pPr>
            <a:r>
              <a:rPr lang="hu-HU" b="1" dirty="0">
                <a:latin typeface="Courier New"/>
                <a:cs typeface="Courier New"/>
              </a:rPr>
              <a:t>7     1    2</a:t>
            </a:r>
          </a:p>
          <a:p>
            <a:pPr marL="0" indent="0">
              <a:buNone/>
            </a:pPr>
            <a:r>
              <a:rPr lang="hu-HU" b="1" dirty="0">
                <a:latin typeface="Courier New"/>
                <a:cs typeface="Courier New"/>
              </a:rPr>
              <a:t>8     2    2</a:t>
            </a:r>
          </a:p>
          <a:p>
            <a:pPr marL="0" indent="0">
              <a:buNone/>
            </a:pPr>
            <a:r>
              <a:rPr lang="hu-HU" b="1" dirty="0">
                <a:latin typeface="Courier New"/>
                <a:cs typeface="Courier New"/>
              </a:rPr>
              <a:t>9     3    2</a:t>
            </a:r>
          </a:p>
          <a:p>
            <a:pPr marL="0" indent="0">
              <a:buNone/>
            </a:pPr>
            <a:r>
              <a:rPr lang="hu-HU" b="1" dirty="0">
                <a:latin typeface="Courier New"/>
                <a:cs typeface="Courier New"/>
              </a:rPr>
              <a:t>10    4    2</a:t>
            </a:r>
          </a:p>
          <a:p>
            <a:pPr marL="0" indent="0">
              <a:buNone/>
            </a:pPr>
            <a:r>
              <a:rPr lang="hu-HU" b="1" dirty="0">
                <a:latin typeface="Courier New"/>
                <a:cs typeface="Courier New"/>
              </a:rPr>
              <a:t>11    5    2</a:t>
            </a:r>
          </a:p>
          <a:p>
            <a:pPr marL="0" indent="0">
              <a:buNone/>
            </a:pPr>
            <a:r>
              <a:rPr lang="hu-HU" b="1" dirty="0">
                <a:latin typeface="Courier New"/>
                <a:cs typeface="Courier New"/>
              </a:rPr>
              <a:t>12    6    2</a:t>
            </a:r>
          </a:p>
          <a:p>
            <a:pPr marL="0" indent="0">
              <a:buNone/>
            </a:pPr>
            <a:r>
              <a:rPr lang="hu-HU" b="1" dirty="0">
                <a:latin typeface="Courier New"/>
                <a:cs typeface="Courier New"/>
              </a:rPr>
              <a:t>13    1    3</a:t>
            </a:r>
          </a:p>
          <a:p>
            <a:pPr marL="0" indent="0">
              <a:buNone/>
            </a:pPr>
            <a:r>
              <a:rPr lang="hu-HU" b="1" dirty="0">
                <a:latin typeface="Courier New"/>
                <a:cs typeface="Courier New"/>
              </a:rPr>
              <a:t>14    2    3</a:t>
            </a:r>
          </a:p>
          <a:p>
            <a:pPr marL="0" indent="0">
              <a:buNone/>
            </a:pPr>
            <a:r>
              <a:rPr lang="hu-HU" b="1" dirty="0">
                <a:latin typeface="Courier New"/>
                <a:cs typeface="Courier New"/>
              </a:rPr>
              <a:t>15    3    3</a:t>
            </a:r>
          </a:p>
          <a:p>
            <a:pPr marL="0" indent="0">
              <a:buNone/>
            </a:pPr>
            <a:r>
              <a:rPr lang="hu-HU" b="1" dirty="0">
                <a:latin typeface="Courier New"/>
                <a:cs typeface="Courier New"/>
              </a:rPr>
              <a:t>16    4    3</a:t>
            </a:r>
          </a:p>
          <a:p>
            <a:pPr marL="0" indent="0">
              <a:buNone/>
            </a:pPr>
            <a:r>
              <a:rPr lang="hu-HU" b="1" dirty="0">
                <a:latin typeface="Courier New"/>
                <a:cs typeface="Courier New"/>
              </a:rPr>
              <a:t>17    5    3</a:t>
            </a:r>
          </a:p>
          <a:p>
            <a:pPr marL="0" indent="0">
              <a:buNone/>
            </a:pPr>
            <a:r>
              <a:rPr lang="hu-HU" b="1" dirty="0">
                <a:latin typeface="Courier New"/>
                <a:cs typeface="Courier New"/>
              </a:rPr>
              <a:t>18    6    3</a:t>
            </a:r>
            <a:endParaRPr lang="en-US" b="1" dirty="0">
              <a:latin typeface="Courier New"/>
              <a:cs typeface="Courier New"/>
            </a:endParaRPr>
          </a:p>
        </p:txBody>
      </p:sp>
      <p:sp>
        <p:nvSpPr>
          <p:cNvPr id="5" name="Content Placeholder 4"/>
          <p:cNvSpPr>
            <a:spLocks noGrp="1"/>
          </p:cNvSpPr>
          <p:nvPr>
            <p:ph sz="half" idx="2"/>
          </p:nvPr>
        </p:nvSpPr>
        <p:spPr/>
        <p:txBody>
          <a:bodyPr>
            <a:normAutofit fontScale="55000" lnSpcReduction="20000"/>
          </a:bodyPr>
          <a:lstStyle/>
          <a:p>
            <a:pPr marL="0" indent="0">
              <a:buNone/>
            </a:pPr>
            <a:r>
              <a:rPr lang="en-US" b="1" dirty="0">
                <a:latin typeface="Courier New"/>
                <a:cs typeface="Courier New"/>
              </a:rPr>
              <a:t>19    1    4</a:t>
            </a:r>
          </a:p>
          <a:p>
            <a:pPr marL="0" indent="0">
              <a:buNone/>
            </a:pPr>
            <a:r>
              <a:rPr lang="en-US" b="1" dirty="0">
                <a:latin typeface="Courier New"/>
                <a:cs typeface="Courier New"/>
              </a:rPr>
              <a:t>20    2    4</a:t>
            </a:r>
          </a:p>
          <a:p>
            <a:pPr marL="0" indent="0">
              <a:buNone/>
            </a:pPr>
            <a:r>
              <a:rPr lang="en-US" b="1" dirty="0">
                <a:latin typeface="Courier New"/>
                <a:cs typeface="Courier New"/>
              </a:rPr>
              <a:t>21    3    4</a:t>
            </a:r>
          </a:p>
          <a:p>
            <a:pPr marL="0" indent="0">
              <a:buNone/>
            </a:pPr>
            <a:r>
              <a:rPr lang="en-US" b="1" dirty="0">
                <a:latin typeface="Courier New"/>
                <a:cs typeface="Courier New"/>
              </a:rPr>
              <a:t>22    4    4</a:t>
            </a:r>
          </a:p>
          <a:p>
            <a:pPr marL="0" indent="0">
              <a:buNone/>
            </a:pPr>
            <a:r>
              <a:rPr lang="en-US" b="1" dirty="0">
                <a:latin typeface="Courier New"/>
                <a:cs typeface="Courier New"/>
              </a:rPr>
              <a:t>23    5    4</a:t>
            </a:r>
          </a:p>
          <a:p>
            <a:pPr marL="0" indent="0">
              <a:buNone/>
            </a:pPr>
            <a:r>
              <a:rPr lang="en-US" b="1" dirty="0">
                <a:latin typeface="Courier New"/>
                <a:cs typeface="Courier New"/>
              </a:rPr>
              <a:t>24    6    4</a:t>
            </a:r>
          </a:p>
          <a:p>
            <a:pPr marL="0" indent="0">
              <a:buNone/>
            </a:pPr>
            <a:r>
              <a:rPr lang="en-US" b="1" dirty="0">
                <a:latin typeface="Courier New"/>
                <a:cs typeface="Courier New"/>
              </a:rPr>
              <a:t>25    1    5</a:t>
            </a:r>
          </a:p>
          <a:p>
            <a:pPr marL="0" indent="0">
              <a:buNone/>
            </a:pPr>
            <a:r>
              <a:rPr lang="en-US" b="1" dirty="0">
                <a:latin typeface="Courier New"/>
                <a:cs typeface="Courier New"/>
              </a:rPr>
              <a:t>26    2    5</a:t>
            </a:r>
          </a:p>
          <a:p>
            <a:pPr marL="0" indent="0">
              <a:buNone/>
            </a:pPr>
            <a:r>
              <a:rPr lang="en-US" b="1" dirty="0">
                <a:latin typeface="Courier New"/>
                <a:cs typeface="Courier New"/>
              </a:rPr>
              <a:t>27    3    5</a:t>
            </a:r>
          </a:p>
          <a:p>
            <a:pPr marL="0" indent="0">
              <a:buNone/>
            </a:pPr>
            <a:r>
              <a:rPr lang="en-US" b="1" dirty="0">
                <a:latin typeface="Courier New"/>
                <a:cs typeface="Courier New"/>
              </a:rPr>
              <a:t>28    4    5</a:t>
            </a:r>
          </a:p>
          <a:p>
            <a:pPr marL="0" indent="0">
              <a:buNone/>
            </a:pPr>
            <a:r>
              <a:rPr lang="en-US" b="1" dirty="0">
                <a:latin typeface="Courier New"/>
                <a:cs typeface="Courier New"/>
              </a:rPr>
              <a:t>29    5    5</a:t>
            </a:r>
          </a:p>
          <a:p>
            <a:pPr marL="0" indent="0">
              <a:buNone/>
            </a:pPr>
            <a:r>
              <a:rPr lang="en-US" b="1" dirty="0">
                <a:latin typeface="Courier New"/>
                <a:cs typeface="Courier New"/>
              </a:rPr>
              <a:t>30    6    5</a:t>
            </a:r>
          </a:p>
          <a:p>
            <a:pPr marL="0" indent="0">
              <a:buNone/>
            </a:pPr>
            <a:r>
              <a:rPr lang="en-US" b="1" dirty="0">
                <a:latin typeface="Courier New"/>
                <a:cs typeface="Courier New"/>
              </a:rPr>
              <a:t>31    1    6</a:t>
            </a:r>
          </a:p>
          <a:p>
            <a:pPr marL="0" indent="0">
              <a:buNone/>
            </a:pPr>
            <a:r>
              <a:rPr lang="en-US" b="1" dirty="0">
                <a:latin typeface="Courier New"/>
                <a:cs typeface="Courier New"/>
              </a:rPr>
              <a:t>32    2    6</a:t>
            </a:r>
          </a:p>
          <a:p>
            <a:pPr marL="0" indent="0">
              <a:buNone/>
            </a:pPr>
            <a:r>
              <a:rPr lang="en-US" b="1" dirty="0">
                <a:latin typeface="Courier New"/>
                <a:cs typeface="Courier New"/>
              </a:rPr>
              <a:t>33    3    6</a:t>
            </a:r>
          </a:p>
          <a:p>
            <a:pPr marL="0" indent="0">
              <a:buNone/>
            </a:pPr>
            <a:r>
              <a:rPr lang="en-US" b="1" dirty="0">
                <a:latin typeface="Courier New"/>
                <a:cs typeface="Courier New"/>
              </a:rPr>
              <a:t>34    4    6</a:t>
            </a:r>
          </a:p>
          <a:p>
            <a:pPr marL="0" indent="0">
              <a:buNone/>
            </a:pPr>
            <a:r>
              <a:rPr lang="en-US" b="1" dirty="0">
                <a:latin typeface="Courier New"/>
                <a:cs typeface="Courier New"/>
              </a:rPr>
              <a:t>35    5    6</a:t>
            </a:r>
          </a:p>
          <a:p>
            <a:pPr marL="0" indent="0">
              <a:buNone/>
            </a:pPr>
            <a:r>
              <a:rPr lang="en-US" b="1" dirty="0">
                <a:latin typeface="Courier New"/>
                <a:cs typeface="Courier New"/>
              </a:rPr>
              <a:t>36    6    6</a:t>
            </a:r>
          </a:p>
          <a:p>
            <a:pPr marL="0" indent="0">
              <a:buNone/>
            </a:pPr>
            <a:endParaRPr lang="en-US" b="1" dirty="0">
              <a:latin typeface="Courier New"/>
              <a:cs typeface="Courier New"/>
            </a:endParaRPr>
          </a:p>
        </p:txBody>
      </p:sp>
      <p:pic>
        <p:nvPicPr>
          <p:cNvPr id="6" name="Picture 5"/>
          <p:cNvPicPr>
            <a:picLocks noChangeAspect="1"/>
          </p:cNvPicPr>
          <p:nvPr/>
        </p:nvPicPr>
        <p:blipFill>
          <a:blip r:embed="rId2"/>
          <a:stretch>
            <a:fillRect/>
          </a:stretch>
        </p:blipFill>
        <p:spPr>
          <a:xfrm>
            <a:off x="6891866" y="5168900"/>
            <a:ext cx="2252133" cy="1689100"/>
          </a:xfrm>
          <a:prstGeom prst="rect">
            <a:avLst/>
          </a:prstGeom>
        </p:spPr>
      </p:pic>
    </p:spTree>
    <p:extLst>
      <p:ext uri="{BB962C8B-B14F-4D97-AF65-F5344CB8AC3E}">
        <p14:creationId xmlns:p14="http://schemas.microsoft.com/office/powerpoint/2010/main" val="60279370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Step 2: what are the sample means of all possible samples in sample space?</a:t>
            </a:r>
            <a:endParaRPr lang="en-US" dirty="0"/>
          </a:p>
        </p:txBody>
      </p:sp>
      <p:sp>
        <p:nvSpPr>
          <p:cNvPr id="6" name="Content Placeholder 5"/>
          <p:cNvSpPr>
            <a:spLocks noGrp="1"/>
          </p:cNvSpPr>
          <p:nvPr>
            <p:ph idx="1"/>
          </p:nvPr>
        </p:nvSpPr>
        <p:spPr/>
        <p:txBody>
          <a:bodyPr/>
          <a:lstStyle/>
          <a:p>
            <a:endParaRPr lang="en-US"/>
          </a:p>
        </p:txBody>
      </p:sp>
      <p:pic>
        <p:nvPicPr>
          <p:cNvPr id="7" name="Picture 6"/>
          <p:cNvPicPr>
            <a:picLocks noChangeAspect="1"/>
          </p:cNvPicPr>
          <p:nvPr/>
        </p:nvPicPr>
        <p:blipFill>
          <a:blip r:embed="rId2"/>
          <a:stretch>
            <a:fillRect/>
          </a:stretch>
        </p:blipFill>
        <p:spPr>
          <a:xfrm>
            <a:off x="6891866" y="5168900"/>
            <a:ext cx="2252133" cy="1689100"/>
          </a:xfrm>
          <a:prstGeom prst="rect">
            <a:avLst/>
          </a:prstGeom>
        </p:spPr>
      </p:pic>
    </p:spTree>
    <p:extLst>
      <p:ext uri="{BB962C8B-B14F-4D97-AF65-F5344CB8AC3E}">
        <p14:creationId xmlns:p14="http://schemas.microsoft.com/office/powerpoint/2010/main" val="50425734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b="1" dirty="0">
                <a:latin typeface="Courier New"/>
                <a:cs typeface="Courier New"/>
              </a:rPr>
              <a:t>omega &lt;- omega %&gt;%</a:t>
            </a:r>
            <a:br>
              <a:rPr lang="en-US" sz="1800" b="1" dirty="0">
                <a:latin typeface="Courier New"/>
                <a:cs typeface="Courier New"/>
              </a:rPr>
            </a:br>
            <a:r>
              <a:rPr lang="en-US" sz="1800" b="1" dirty="0">
                <a:latin typeface="Courier New"/>
                <a:cs typeface="Courier New"/>
              </a:rPr>
              <a:t>  mutate(</a:t>
            </a:r>
            <a:r>
              <a:rPr lang="en-US" sz="1800" b="1" dirty="0" err="1">
                <a:latin typeface="Courier New"/>
                <a:cs typeface="Courier New"/>
              </a:rPr>
              <a:t>xbar_i</a:t>
            </a:r>
            <a:r>
              <a:rPr lang="en-US" sz="1800" b="1" dirty="0">
                <a:latin typeface="Courier New"/>
                <a:cs typeface="Courier New"/>
              </a:rPr>
              <a:t> = (die1 + die2)/2)</a:t>
            </a:r>
          </a:p>
        </p:txBody>
      </p:sp>
      <p:sp>
        <p:nvSpPr>
          <p:cNvPr id="5" name="Content Placeholder 4"/>
          <p:cNvSpPr>
            <a:spLocks noGrp="1"/>
          </p:cNvSpPr>
          <p:nvPr>
            <p:ph sz="half" idx="1"/>
          </p:nvPr>
        </p:nvSpPr>
        <p:spPr/>
        <p:txBody>
          <a:bodyPr>
            <a:normAutofit fontScale="55000" lnSpcReduction="20000"/>
          </a:bodyPr>
          <a:lstStyle/>
          <a:p>
            <a:pPr marL="0" indent="0">
              <a:buNone/>
            </a:pPr>
            <a:r>
              <a:rPr lang="de-DE" b="1" dirty="0" smtClean="0">
                <a:latin typeface="Courier New"/>
                <a:cs typeface="Courier New"/>
              </a:rPr>
              <a:t>&gt; </a:t>
            </a:r>
            <a:r>
              <a:rPr lang="de-DE" b="1" dirty="0" err="1">
                <a:latin typeface="Courier New"/>
                <a:cs typeface="Courier New"/>
              </a:rPr>
              <a:t>omega</a:t>
            </a:r>
            <a:endParaRPr lang="de-DE" b="1" dirty="0">
              <a:latin typeface="Courier New"/>
              <a:cs typeface="Courier New"/>
            </a:endParaRPr>
          </a:p>
          <a:p>
            <a:pPr marL="0" indent="0">
              <a:buNone/>
            </a:pPr>
            <a:r>
              <a:rPr lang="de-DE" b="1" dirty="0">
                <a:latin typeface="Courier New"/>
                <a:cs typeface="Courier New"/>
              </a:rPr>
              <a:t>   die1 die2 </a:t>
            </a:r>
            <a:r>
              <a:rPr lang="de-DE" b="1" dirty="0" err="1">
                <a:latin typeface="Courier New"/>
                <a:cs typeface="Courier New"/>
              </a:rPr>
              <a:t>xbar_i</a:t>
            </a:r>
            <a:endParaRPr lang="de-DE" b="1" dirty="0">
              <a:latin typeface="Courier New"/>
              <a:cs typeface="Courier New"/>
            </a:endParaRPr>
          </a:p>
          <a:p>
            <a:pPr marL="0" indent="0">
              <a:buNone/>
            </a:pPr>
            <a:r>
              <a:rPr lang="de-DE" b="1" dirty="0">
                <a:latin typeface="Courier New"/>
                <a:cs typeface="Courier New"/>
              </a:rPr>
              <a:t>1     1    1    1.0</a:t>
            </a:r>
          </a:p>
          <a:p>
            <a:pPr marL="0" indent="0">
              <a:buNone/>
            </a:pPr>
            <a:r>
              <a:rPr lang="de-DE" b="1" dirty="0">
                <a:latin typeface="Courier New"/>
                <a:cs typeface="Courier New"/>
              </a:rPr>
              <a:t>2     2    1    1.5</a:t>
            </a:r>
          </a:p>
          <a:p>
            <a:pPr marL="0" indent="0">
              <a:buNone/>
            </a:pPr>
            <a:r>
              <a:rPr lang="de-DE" b="1" dirty="0">
                <a:latin typeface="Courier New"/>
                <a:cs typeface="Courier New"/>
              </a:rPr>
              <a:t>3     3    1    2.0</a:t>
            </a:r>
          </a:p>
          <a:p>
            <a:pPr marL="0" indent="0">
              <a:buNone/>
            </a:pPr>
            <a:r>
              <a:rPr lang="de-DE" b="1" dirty="0">
                <a:latin typeface="Courier New"/>
                <a:cs typeface="Courier New"/>
              </a:rPr>
              <a:t>4     4    1    2.5</a:t>
            </a:r>
          </a:p>
          <a:p>
            <a:pPr marL="0" indent="0">
              <a:buNone/>
            </a:pPr>
            <a:r>
              <a:rPr lang="de-DE" b="1" dirty="0">
                <a:latin typeface="Courier New"/>
                <a:cs typeface="Courier New"/>
              </a:rPr>
              <a:t>5     5    1    3.0</a:t>
            </a:r>
          </a:p>
          <a:p>
            <a:pPr marL="0" indent="0">
              <a:buNone/>
            </a:pPr>
            <a:r>
              <a:rPr lang="de-DE" b="1" dirty="0">
                <a:latin typeface="Courier New"/>
                <a:cs typeface="Courier New"/>
              </a:rPr>
              <a:t>6     6    1    3.5</a:t>
            </a:r>
          </a:p>
          <a:p>
            <a:pPr marL="0" indent="0">
              <a:buNone/>
            </a:pPr>
            <a:r>
              <a:rPr lang="de-DE" b="1" dirty="0">
                <a:latin typeface="Courier New"/>
                <a:cs typeface="Courier New"/>
              </a:rPr>
              <a:t>7     1    2    1.5</a:t>
            </a:r>
          </a:p>
          <a:p>
            <a:pPr marL="0" indent="0">
              <a:buNone/>
            </a:pPr>
            <a:r>
              <a:rPr lang="de-DE" b="1" dirty="0">
                <a:latin typeface="Courier New"/>
                <a:cs typeface="Courier New"/>
              </a:rPr>
              <a:t>8     2    2    2.0</a:t>
            </a:r>
          </a:p>
          <a:p>
            <a:pPr marL="0" indent="0">
              <a:buNone/>
            </a:pPr>
            <a:r>
              <a:rPr lang="de-DE" b="1" dirty="0">
                <a:latin typeface="Courier New"/>
                <a:cs typeface="Courier New"/>
              </a:rPr>
              <a:t>9     3    2    2.5</a:t>
            </a:r>
          </a:p>
          <a:p>
            <a:pPr marL="0" indent="0">
              <a:buNone/>
            </a:pPr>
            <a:r>
              <a:rPr lang="de-DE" b="1" dirty="0">
                <a:latin typeface="Courier New"/>
                <a:cs typeface="Courier New"/>
              </a:rPr>
              <a:t>10    4    2    3.0</a:t>
            </a:r>
          </a:p>
          <a:p>
            <a:pPr marL="0" indent="0">
              <a:buNone/>
            </a:pPr>
            <a:r>
              <a:rPr lang="de-DE" b="1" dirty="0">
                <a:latin typeface="Courier New"/>
                <a:cs typeface="Courier New"/>
              </a:rPr>
              <a:t>11    5    2    3.5</a:t>
            </a:r>
          </a:p>
          <a:p>
            <a:pPr marL="0" indent="0">
              <a:buNone/>
            </a:pPr>
            <a:r>
              <a:rPr lang="de-DE" b="1" dirty="0">
                <a:latin typeface="Courier New"/>
                <a:cs typeface="Courier New"/>
              </a:rPr>
              <a:t>12    6    2    4.0</a:t>
            </a:r>
          </a:p>
          <a:p>
            <a:pPr marL="0" indent="0">
              <a:buNone/>
            </a:pPr>
            <a:r>
              <a:rPr lang="de-DE" b="1" dirty="0">
                <a:latin typeface="Courier New"/>
                <a:cs typeface="Courier New"/>
              </a:rPr>
              <a:t>13    1    3    2.0</a:t>
            </a:r>
          </a:p>
          <a:p>
            <a:pPr marL="0" indent="0">
              <a:buNone/>
            </a:pPr>
            <a:r>
              <a:rPr lang="de-DE" b="1" dirty="0">
                <a:latin typeface="Courier New"/>
                <a:cs typeface="Courier New"/>
              </a:rPr>
              <a:t>14    2    3    2.5</a:t>
            </a:r>
          </a:p>
          <a:p>
            <a:pPr marL="0" indent="0">
              <a:buNone/>
            </a:pPr>
            <a:r>
              <a:rPr lang="de-DE" b="1" dirty="0">
                <a:latin typeface="Courier New"/>
                <a:cs typeface="Courier New"/>
              </a:rPr>
              <a:t>15    3    3    3.0</a:t>
            </a:r>
          </a:p>
          <a:p>
            <a:pPr marL="0" indent="0">
              <a:buNone/>
            </a:pPr>
            <a:r>
              <a:rPr lang="de-DE" b="1" dirty="0">
                <a:latin typeface="Courier New"/>
                <a:cs typeface="Courier New"/>
              </a:rPr>
              <a:t>16    4    3    3.5</a:t>
            </a:r>
          </a:p>
          <a:p>
            <a:pPr marL="0" indent="0">
              <a:buNone/>
            </a:pPr>
            <a:r>
              <a:rPr lang="de-DE" b="1" dirty="0">
                <a:latin typeface="Courier New"/>
                <a:cs typeface="Courier New"/>
              </a:rPr>
              <a:t>17    5    3    4.0</a:t>
            </a:r>
          </a:p>
          <a:p>
            <a:pPr marL="0" indent="0">
              <a:buNone/>
            </a:pPr>
            <a:r>
              <a:rPr lang="de-DE" b="1" dirty="0">
                <a:latin typeface="Courier New"/>
                <a:cs typeface="Courier New"/>
              </a:rPr>
              <a:t>18    6    3    4.5</a:t>
            </a:r>
            <a:endParaRPr lang="en-US" b="1" dirty="0">
              <a:latin typeface="Courier New"/>
              <a:cs typeface="Courier New"/>
            </a:endParaRPr>
          </a:p>
        </p:txBody>
      </p:sp>
      <p:sp>
        <p:nvSpPr>
          <p:cNvPr id="6" name="Content Placeholder 5"/>
          <p:cNvSpPr>
            <a:spLocks noGrp="1"/>
          </p:cNvSpPr>
          <p:nvPr>
            <p:ph sz="half" idx="2"/>
          </p:nvPr>
        </p:nvSpPr>
        <p:spPr/>
        <p:txBody>
          <a:bodyPr>
            <a:normAutofit fontScale="55000" lnSpcReduction="20000"/>
          </a:bodyPr>
          <a:lstStyle/>
          <a:p>
            <a:pPr marL="0" indent="0">
              <a:buNone/>
            </a:pPr>
            <a:r>
              <a:rPr lang="en-US" b="1" dirty="0">
                <a:latin typeface="Courier New"/>
                <a:cs typeface="Courier New"/>
              </a:rPr>
              <a:t>19    1    4  2.5</a:t>
            </a:r>
          </a:p>
          <a:p>
            <a:pPr marL="0" indent="0">
              <a:buNone/>
            </a:pPr>
            <a:r>
              <a:rPr lang="en-US" b="1" dirty="0">
                <a:latin typeface="Courier New"/>
                <a:cs typeface="Courier New"/>
              </a:rPr>
              <a:t>20    2    4  3.0</a:t>
            </a:r>
          </a:p>
          <a:p>
            <a:pPr marL="0" indent="0">
              <a:buNone/>
            </a:pPr>
            <a:r>
              <a:rPr lang="en-US" b="1" dirty="0">
                <a:latin typeface="Courier New"/>
                <a:cs typeface="Courier New"/>
              </a:rPr>
              <a:t>21    3    4  3.5</a:t>
            </a:r>
          </a:p>
          <a:p>
            <a:pPr marL="0" indent="0">
              <a:buNone/>
            </a:pPr>
            <a:r>
              <a:rPr lang="en-US" b="1" dirty="0">
                <a:latin typeface="Courier New"/>
                <a:cs typeface="Courier New"/>
              </a:rPr>
              <a:t>22    4    4  4.0</a:t>
            </a:r>
          </a:p>
          <a:p>
            <a:pPr marL="0" indent="0">
              <a:buNone/>
            </a:pPr>
            <a:r>
              <a:rPr lang="en-US" b="1" dirty="0">
                <a:latin typeface="Courier New"/>
                <a:cs typeface="Courier New"/>
              </a:rPr>
              <a:t>23    5    4  4.5</a:t>
            </a:r>
          </a:p>
          <a:p>
            <a:pPr marL="0" indent="0">
              <a:buNone/>
            </a:pPr>
            <a:r>
              <a:rPr lang="en-US" b="1" dirty="0">
                <a:latin typeface="Courier New"/>
                <a:cs typeface="Courier New"/>
              </a:rPr>
              <a:t>24    6    4  5.0</a:t>
            </a:r>
          </a:p>
          <a:p>
            <a:pPr marL="0" indent="0">
              <a:buNone/>
            </a:pPr>
            <a:r>
              <a:rPr lang="en-US" b="1" dirty="0">
                <a:latin typeface="Courier New"/>
                <a:cs typeface="Courier New"/>
              </a:rPr>
              <a:t>25    1    5  3.0</a:t>
            </a:r>
          </a:p>
          <a:p>
            <a:pPr marL="0" indent="0">
              <a:buNone/>
            </a:pPr>
            <a:r>
              <a:rPr lang="en-US" b="1" dirty="0">
                <a:latin typeface="Courier New"/>
                <a:cs typeface="Courier New"/>
              </a:rPr>
              <a:t>26    2    5  3.5</a:t>
            </a:r>
          </a:p>
          <a:p>
            <a:pPr marL="0" indent="0">
              <a:buNone/>
            </a:pPr>
            <a:r>
              <a:rPr lang="en-US" b="1" dirty="0">
                <a:latin typeface="Courier New"/>
                <a:cs typeface="Courier New"/>
              </a:rPr>
              <a:t>27    3    5  4.0</a:t>
            </a:r>
          </a:p>
          <a:p>
            <a:pPr marL="0" indent="0">
              <a:buNone/>
            </a:pPr>
            <a:r>
              <a:rPr lang="en-US" b="1" dirty="0">
                <a:latin typeface="Courier New"/>
                <a:cs typeface="Courier New"/>
              </a:rPr>
              <a:t>28    4    5  4.5</a:t>
            </a:r>
          </a:p>
          <a:p>
            <a:pPr marL="0" indent="0">
              <a:buNone/>
            </a:pPr>
            <a:r>
              <a:rPr lang="en-US" b="1" dirty="0">
                <a:latin typeface="Courier New"/>
                <a:cs typeface="Courier New"/>
              </a:rPr>
              <a:t>29    5    5  5.0</a:t>
            </a:r>
          </a:p>
          <a:p>
            <a:pPr marL="0" indent="0">
              <a:buNone/>
            </a:pPr>
            <a:r>
              <a:rPr lang="en-US" b="1" dirty="0">
                <a:latin typeface="Courier New"/>
                <a:cs typeface="Courier New"/>
              </a:rPr>
              <a:t>30    6    5  5.5</a:t>
            </a:r>
          </a:p>
          <a:p>
            <a:pPr marL="0" indent="0">
              <a:buNone/>
            </a:pPr>
            <a:r>
              <a:rPr lang="en-US" b="1" dirty="0">
                <a:latin typeface="Courier New"/>
                <a:cs typeface="Courier New"/>
              </a:rPr>
              <a:t>31    1    6  3.5</a:t>
            </a:r>
          </a:p>
          <a:p>
            <a:pPr marL="0" indent="0">
              <a:buNone/>
            </a:pPr>
            <a:r>
              <a:rPr lang="en-US" b="1" dirty="0">
                <a:latin typeface="Courier New"/>
                <a:cs typeface="Courier New"/>
              </a:rPr>
              <a:t>32    2    6  4.0</a:t>
            </a:r>
          </a:p>
          <a:p>
            <a:pPr marL="0" indent="0">
              <a:buNone/>
            </a:pPr>
            <a:r>
              <a:rPr lang="en-US" b="1" dirty="0">
                <a:latin typeface="Courier New"/>
                <a:cs typeface="Courier New"/>
              </a:rPr>
              <a:t>33    3    6  4.5</a:t>
            </a:r>
          </a:p>
          <a:p>
            <a:pPr marL="0" indent="0">
              <a:buNone/>
            </a:pPr>
            <a:r>
              <a:rPr lang="en-US" b="1" dirty="0">
                <a:latin typeface="Courier New"/>
                <a:cs typeface="Courier New"/>
              </a:rPr>
              <a:t>34    4    6  5.0</a:t>
            </a:r>
          </a:p>
          <a:p>
            <a:pPr marL="0" indent="0">
              <a:buNone/>
            </a:pPr>
            <a:r>
              <a:rPr lang="en-US" b="1" dirty="0">
                <a:latin typeface="Courier New"/>
                <a:cs typeface="Courier New"/>
              </a:rPr>
              <a:t>35    5    6  5.5</a:t>
            </a:r>
          </a:p>
          <a:p>
            <a:pPr marL="0" indent="0">
              <a:buNone/>
            </a:pPr>
            <a:r>
              <a:rPr lang="en-US" b="1" dirty="0">
                <a:latin typeface="Courier New"/>
                <a:cs typeface="Courier New"/>
              </a:rPr>
              <a:t>36    6    6  6.0</a:t>
            </a:r>
          </a:p>
        </p:txBody>
      </p:sp>
      <p:pic>
        <p:nvPicPr>
          <p:cNvPr id="7" name="Picture 6"/>
          <p:cNvPicPr>
            <a:picLocks noChangeAspect="1"/>
          </p:cNvPicPr>
          <p:nvPr/>
        </p:nvPicPr>
        <p:blipFill>
          <a:blip r:embed="rId2"/>
          <a:stretch>
            <a:fillRect/>
          </a:stretch>
        </p:blipFill>
        <p:spPr>
          <a:xfrm>
            <a:off x="6891866" y="5168900"/>
            <a:ext cx="2252133" cy="1689100"/>
          </a:xfrm>
          <a:prstGeom prst="rect">
            <a:avLst/>
          </a:prstGeom>
        </p:spPr>
      </p:pic>
    </p:spTree>
    <p:extLst>
      <p:ext uri="{BB962C8B-B14F-4D97-AF65-F5344CB8AC3E}">
        <p14:creationId xmlns:p14="http://schemas.microsoft.com/office/powerpoint/2010/main" val="7133756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Step 3a: how many unique values of </a:t>
            </a:r>
            <a:r>
              <a:rPr lang="en-US" dirty="0" err="1" smtClean="0"/>
              <a:t>xbar</a:t>
            </a:r>
            <a:r>
              <a:rPr lang="en-US" dirty="0" smtClean="0"/>
              <a:t>?</a:t>
            </a:r>
            <a:endParaRPr lang="en-US" dirty="0"/>
          </a:p>
        </p:txBody>
      </p:sp>
      <p:sp>
        <p:nvSpPr>
          <p:cNvPr id="6" name="Content Placeholder 5"/>
          <p:cNvSpPr>
            <a:spLocks noGrp="1"/>
          </p:cNvSpPr>
          <p:nvPr>
            <p:ph idx="1"/>
          </p:nvPr>
        </p:nvSpPr>
        <p:spPr/>
        <p:txBody>
          <a:bodyPr>
            <a:normAutofit/>
          </a:bodyPr>
          <a:lstStyle/>
          <a:p>
            <a:pPr marL="0" indent="0">
              <a:buNone/>
            </a:pPr>
            <a:r>
              <a:rPr lang="is-IS" sz="1500" b="1" dirty="0" smtClean="0">
                <a:latin typeface="Courier New"/>
                <a:cs typeface="Courier New"/>
              </a:rPr>
              <a:t>&gt; omega </a:t>
            </a:r>
            <a:r>
              <a:rPr lang="is-IS" sz="1500" b="1" dirty="0">
                <a:latin typeface="Courier New"/>
                <a:cs typeface="Courier New"/>
              </a:rPr>
              <a:t>%&gt;% </a:t>
            </a:r>
          </a:p>
          <a:p>
            <a:pPr marL="0" indent="0">
              <a:buNone/>
            </a:pPr>
            <a:r>
              <a:rPr lang="is-IS" sz="1500" b="1" dirty="0" smtClean="0">
                <a:latin typeface="Courier New"/>
                <a:cs typeface="Courier New"/>
              </a:rPr>
              <a:t>    </a:t>
            </a:r>
            <a:r>
              <a:rPr lang="is-IS" sz="1500" b="1" dirty="0">
                <a:latin typeface="Courier New"/>
                <a:cs typeface="Courier New"/>
              </a:rPr>
              <a:t>select(xbar_i) %&gt;%</a:t>
            </a:r>
          </a:p>
          <a:p>
            <a:pPr marL="0" indent="0">
              <a:buNone/>
            </a:pPr>
            <a:r>
              <a:rPr lang="is-IS" sz="1500" b="1" dirty="0">
                <a:latin typeface="Courier New"/>
                <a:cs typeface="Courier New"/>
              </a:rPr>
              <a:t> </a:t>
            </a:r>
            <a:r>
              <a:rPr lang="is-IS" sz="1500" b="1" dirty="0" smtClean="0">
                <a:latin typeface="Courier New"/>
                <a:cs typeface="Courier New"/>
              </a:rPr>
              <a:t>   </a:t>
            </a:r>
            <a:r>
              <a:rPr lang="is-IS" sz="1500" b="1" dirty="0">
                <a:latin typeface="Courier New"/>
                <a:cs typeface="Courier New"/>
              </a:rPr>
              <a:t>distinct() </a:t>
            </a:r>
            <a:endParaRPr lang="is-IS" sz="1500" b="1" dirty="0" smtClean="0">
              <a:latin typeface="Courier New"/>
              <a:cs typeface="Courier New"/>
            </a:endParaRPr>
          </a:p>
          <a:p>
            <a:pPr marL="0" indent="0">
              <a:buNone/>
            </a:pPr>
            <a:endParaRPr lang="is-IS" sz="1500" b="1" dirty="0">
              <a:latin typeface="Courier New"/>
              <a:cs typeface="Courier New"/>
            </a:endParaRPr>
          </a:p>
          <a:p>
            <a:pPr marL="0" indent="0">
              <a:buNone/>
            </a:pPr>
            <a:r>
              <a:rPr lang="is-IS" sz="1500" b="1" dirty="0" smtClean="0">
                <a:latin typeface="Courier New"/>
                <a:cs typeface="Courier New"/>
              </a:rPr>
              <a:t>   xbar_i</a:t>
            </a:r>
            <a:endParaRPr lang="is-IS" sz="1500" b="1" dirty="0">
              <a:latin typeface="Courier New"/>
              <a:cs typeface="Courier New"/>
            </a:endParaRPr>
          </a:p>
          <a:p>
            <a:pPr marL="0" indent="0">
              <a:buNone/>
            </a:pPr>
            <a:r>
              <a:rPr lang="is-IS" sz="1500" b="1" dirty="0">
                <a:latin typeface="Courier New"/>
                <a:cs typeface="Courier New"/>
              </a:rPr>
              <a:t>1     1.0</a:t>
            </a:r>
          </a:p>
          <a:p>
            <a:pPr marL="0" indent="0">
              <a:buNone/>
            </a:pPr>
            <a:r>
              <a:rPr lang="is-IS" sz="1500" b="1" dirty="0">
                <a:latin typeface="Courier New"/>
                <a:cs typeface="Courier New"/>
              </a:rPr>
              <a:t>2     1.5</a:t>
            </a:r>
          </a:p>
          <a:p>
            <a:pPr marL="0" indent="0">
              <a:buNone/>
            </a:pPr>
            <a:r>
              <a:rPr lang="is-IS" sz="1500" b="1" dirty="0">
                <a:latin typeface="Courier New"/>
                <a:cs typeface="Courier New"/>
              </a:rPr>
              <a:t>3     2.0</a:t>
            </a:r>
          </a:p>
          <a:p>
            <a:pPr marL="0" indent="0">
              <a:buNone/>
            </a:pPr>
            <a:r>
              <a:rPr lang="is-IS" sz="1500" b="1" dirty="0">
                <a:latin typeface="Courier New"/>
                <a:cs typeface="Courier New"/>
              </a:rPr>
              <a:t>4     2.5</a:t>
            </a:r>
          </a:p>
          <a:p>
            <a:pPr marL="0" indent="0">
              <a:buNone/>
            </a:pPr>
            <a:r>
              <a:rPr lang="is-IS" sz="1500" b="1" dirty="0">
                <a:latin typeface="Courier New"/>
                <a:cs typeface="Courier New"/>
              </a:rPr>
              <a:t>5     3.0</a:t>
            </a:r>
          </a:p>
          <a:p>
            <a:pPr marL="0" indent="0">
              <a:buNone/>
            </a:pPr>
            <a:r>
              <a:rPr lang="is-IS" sz="1500" b="1" dirty="0">
                <a:latin typeface="Courier New"/>
                <a:cs typeface="Courier New"/>
              </a:rPr>
              <a:t>6     3.5</a:t>
            </a:r>
          </a:p>
          <a:p>
            <a:pPr marL="0" indent="0">
              <a:buNone/>
            </a:pPr>
            <a:r>
              <a:rPr lang="is-IS" sz="1500" b="1" dirty="0">
                <a:latin typeface="Courier New"/>
                <a:cs typeface="Courier New"/>
              </a:rPr>
              <a:t>7     4.0</a:t>
            </a:r>
          </a:p>
          <a:p>
            <a:pPr marL="0" indent="0">
              <a:buNone/>
            </a:pPr>
            <a:r>
              <a:rPr lang="is-IS" sz="1500" b="1" dirty="0">
                <a:latin typeface="Courier New"/>
                <a:cs typeface="Courier New"/>
              </a:rPr>
              <a:t>8     4.5</a:t>
            </a:r>
          </a:p>
          <a:p>
            <a:pPr marL="0" indent="0">
              <a:buNone/>
            </a:pPr>
            <a:r>
              <a:rPr lang="is-IS" sz="1500" b="1" dirty="0">
                <a:latin typeface="Courier New"/>
                <a:cs typeface="Courier New"/>
              </a:rPr>
              <a:t>9     5.0</a:t>
            </a:r>
          </a:p>
          <a:p>
            <a:pPr marL="0" indent="0">
              <a:buNone/>
            </a:pPr>
            <a:r>
              <a:rPr lang="is-IS" sz="1500" b="1" dirty="0">
                <a:latin typeface="Courier New"/>
                <a:cs typeface="Courier New"/>
              </a:rPr>
              <a:t>10    5.5</a:t>
            </a:r>
          </a:p>
          <a:p>
            <a:pPr marL="0" indent="0">
              <a:buNone/>
            </a:pPr>
            <a:r>
              <a:rPr lang="is-IS" sz="1500" b="1" dirty="0">
                <a:latin typeface="Courier New"/>
                <a:cs typeface="Courier New"/>
              </a:rPr>
              <a:t>11    6.0</a:t>
            </a:r>
            <a:endParaRPr lang="en-US" sz="1500" b="1" dirty="0">
              <a:latin typeface="Courier New"/>
              <a:cs typeface="Courier New"/>
            </a:endParaRPr>
          </a:p>
        </p:txBody>
      </p:sp>
      <p:pic>
        <p:nvPicPr>
          <p:cNvPr id="4" name="Picture 3"/>
          <p:cNvPicPr>
            <a:picLocks noChangeAspect="1"/>
          </p:cNvPicPr>
          <p:nvPr/>
        </p:nvPicPr>
        <p:blipFill>
          <a:blip r:embed="rId2"/>
          <a:stretch>
            <a:fillRect/>
          </a:stretch>
        </p:blipFill>
        <p:spPr>
          <a:xfrm>
            <a:off x="6891866" y="5168900"/>
            <a:ext cx="2252133" cy="1689100"/>
          </a:xfrm>
          <a:prstGeom prst="rect">
            <a:avLst/>
          </a:prstGeom>
        </p:spPr>
      </p:pic>
    </p:spTree>
    <p:extLst>
      <p:ext uri="{BB962C8B-B14F-4D97-AF65-F5344CB8AC3E}">
        <p14:creationId xmlns:p14="http://schemas.microsoft.com/office/powerpoint/2010/main" val="99176745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Step 3b: what is the probability of each?</a:t>
            </a:r>
            <a:endParaRPr lang="en-US" dirty="0"/>
          </a:p>
        </p:txBody>
      </p:sp>
      <p:sp>
        <p:nvSpPr>
          <p:cNvPr id="6" name="Content Placeholder 5"/>
          <p:cNvSpPr>
            <a:spLocks noGrp="1"/>
          </p:cNvSpPr>
          <p:nvPr>
            <p:ph idx="1"/>
          </p:nvPr>
        </p:nvSpPr>
        <p:spPr/>
        <p:txBody>
          <a:bodyPr>
            <a:normAutofit fontScale="62500" lnSpcReduction="20000"/>
          </a:bodyPr>
          <a:lstStyle/>
          <a:p>
            <a:pPr marL="0" indent="0">
              <a:buNone/>
            </a:pPr>
            <a:r>
              <a:rPr lang="en-US" b="1" dirty="0" smtClean="0">
                <a:latin typeface="Courier New"/>
                <a:cs typeface="Courier New"/>
              </a:rPr>
              <a:t>&gt; </a:t>
            </a:r>
            <a:r>
              <a:rPr lang="en-US" b="1" dirty="0" err="1" smtClean="0">
                <a:latin typeface="Courier New"/>
                <a:cs typeface="Courier New"/>
              </a:rPr>
              <a:t>xbar_prob</a:t>
            </a:r>
            <a:r>
              <a:rPr lang="en-US" b="1" dirty="0" smtClean="0">
                <a:latin typeface="Courier New"/>
                <a:cs typeface="Courier New"/>
              </a:rPr>
              <a:t> </a:t>
            </a:r>
            <a:r>
              <a:rPr lang="en-US" b="1" dirty="0">
                <a:latin typeface="Courier New"/>
                <a:cs typeface="Courier New"/>
              </a:rPr>
              <a:t>&lt;- omega %&gt;% </a:t>
            </a:r>
          </a:p>
          <a:p>
            <a:pPr marL="0" indent="0">
              <a:buNone/>
            </a:pPr>
            <a:r>
              <a:rPr lang="en-US" b="1" dirty="0" smtClean="0">
                <a:latin typeface="Courier New"/>
                <a:cs typeface="Courier New"/>
              </a:rPr>
              <a:t>    </a:t>
            </a:r>
            <a:r>
              <a:rPr lang="en-US" b="1" dirty="0" err="1">
                <a:latin typeface="Courier New"/>
                <a:cs typeface="Courier New"/>
              </a:rPr>
              <a:t>group_by</a:t>
            </a:r>
            <a:r>
              <a:rPr lang="en-US" b="1" dirty="0">
                <a:latin typeface="Courier New"/>
                <a:cs typeface="Courier New"/>
              </a:rPr>
              <a:t>(</a:t>
            </a:r>
            <a:r>
              <a:rPr lang="en-US" b="1" dirty="0" err="1">
                <a:latin typeface="Courier New"/>
                <a:cs typeface="Courier New"/>
              </a:rPr>
              <a:t>xbar_i</a:t>
            </a:r>
            <a:r>
              <a:rPr lang="en-US" b="1" dirty="0">
                <a:latin typeface="Courier New"/>
                <a:cs typeface="Courier New"/>
              </a:rPr>
              <a:t>) %&gt;% </a:t>
            </a:r>
          </a:p>
          <a:p>
            <a:pPr marL="0" indent="0">
              <a:buNone/>
            </a:pPr>
            <a:r>
              <a:rPr lang="en-US" b="1" dirty="0" smtClean="0">
                <a:latin typeface="Courier New"/>
                <a:cs typeface="Courier New"/>
              </a:rPr>
              <a:t>    </a:t>
            </a:r>
            <a:r>
              <a:rPr lang="en-US" b="1" dirty="0" err="1">
                <a:latin typeface="Courier New"/>
                <a:cs typeface="Courier New"/>
              </a:rPr>
              <a:t>summarise</a:t>
            </a:r>
            <a:r>
              <a:rPr lang="en-US" b="1" dirty="0">
                <a:latin typeface="Courier New"/>
                <a:cs typeface="Courier New"/>
              </a:rPr>
              <a:t>(count = n(), </a:t>
            </a:r>
            <a:r>
              <a:rPr lang="en-US" b="1" dirty="0" err="1">
                <a:latin typeface="Courier New"/>
                <a:cs typeface="Courier New"/>
              </a:rPr>
              <a:t>p_i</a:t>
            </a:r>
            <a:r>
              <a:rPr lang="en-US" b="1" dirty="0">
                <a:latin typeface="Courier New"/>
                <a:cs typeface="Courier New"/>
              </a:rPr>
              <a:t> = count/36) %&gt;%</a:t>
            </a:r>
          </a:p>
          <a:p>
            <a:pPr marL="0" indent="0">
              <a:buNone/>
            </a:pPr>
            <a:r>
              <a:rPr lang="en-US" b="1" dirty="0" smtClean="0">
                <a:latin typeface="Courier New"/>
                <a:cs typeface="Courier New"/>
              </a:rPr>
              <a:t>    </a:t>
            </a:r>
            <a:r>
              <a:rPr lang="en-US" b="1" dirty="0">
                <a:latin typeface="Courier New"/>
                <a:cs typeface="Courier New"/>
              </a:rPr>
              <a:t>arrange(</a:t>
            </a:r>
            <a:r>
              <a:rPr lang="en-US" b="1" dirty="0" err="1">
                <a:latin typeface="Courier New"/>
                <a:cs typeface="Courier New"/>
              </a:rPr>
              <a:t>xbar_i</a:t>
            </a:r>
            <a:r>
              <a:rPr lang="en-US" b="1" dirty="0" smtClean="0">
                <a:latin typeface="Courier New"/>
                <a:cs typeface="Courier New"/>
              </a:rPr>
              <a:t>)</a:t>
            </a:r>
          </a:p>
          <a:p>
            <a:pPr marL="0" indent="0">
              <a:buNone/>
            </a:pPr>
            <a:endParaRPr lang="en-US" b="1" dirty="0">
              <a:latin typeface="Courier New"/>
              <a:cs typeface="Courier New"/>
            </a:endParaRPr>
          </a:p>
          <a:p>
            <a:pPr marL="0" indent="0">
              <a:buNone/>
            </a:pPr>
            <a:r>
              <a:rPr lang="en-US" b="1" dirty="0">
                <a:latin typeface="Courier New"/>
                <a:cs typeface="Courier New"/>
              </a:rPr>
              <a:t>&gt; </a:t>
            </a:r>
            <a:r>
              <a:rPr lang="en-US" b="1" dirty="0" err="1">
                <a:latin typeface="Courier New"/>
                <a:cs typeface="Courier New"/>
              </a:rPr>
              <a:t>xbar_prob</a:t>
            </a:r>
            <a:endParaRPr lang="en-US" b="1" dirty="0">
              <a:latin typeface="Courier New"/>
              <a:cs typeface="Courier New"/>
            </a:endParaRPr>
          </a:p>
          <a:p>
            <a:pPr marL="0" indent="0">
              <a:buNone/>
            </a:pPr>
            <a:r>
              <a:rPr lang="en-US" b="1" dirty="0">
                <a:latin typeface="Courier New"/>
                <a:cs typeface="Courier New"/>
              </a:rPr>
              <a:t>Source: local data frame [11 x 3]</a:t>
            </a:r>
          </a:p>
          <a:p>
            <a:pPr marL="0" indent="0">
              <a:buNone/>
            </a:pPr>
            <a:endParaRPr lang="en-US" b="1" dirty="0">
              <a:latin typeface="Courier New"/>
              <a:cs typeface="Courier New"/>
            </a:endParaRPr>
          </a:p>
          <a:p>
            <a:pPr marL="0" indent="0">
              <a:buNone/>
            </a:pPr>
            <a:r>
              <a:rPr lang="en-US" b="1" dirty="0">
                <a:latin typeface="Courier New"/>
                <a:cs typeface="Courier New"/>
              </a:rPr>
              <a:t>   </a:t>
            </a:r>
            <a:r>
              <a:rPr lang="en-US" b="1" dirty="0" err="1">
                <a:latin typeface="Courier New"/>
                <a:cs typeface="Courier New"/>
              </a:rPr>
              <a:t>xbar_i</a:t>
            </a:r>
            <a:r>
              <a:rPr lang="en-US" b="1" dirty="0">
                <a:latin typeface="Courier New"/>
                <a:cs typeface="Courier New"/>
              </a:rPr>
              <a:t> count        </a:t>
            </a:r>
            <a:r>
              <a:rPr lang="en-US" b="1" dirty="0" err="1">
                <a:latin typeface="Courier New"/>
                <a:cs typeface="Courier New"/>
              </a:rPr>
              <a:t>p_i</a:t>
            </a:r>
            <a:endParaRPr lang="en-US" b="1" dirty="0">
              <a:latin typeface="Courier New"/>
              <a:cs typeface="Courier New"/>
            </a:endParaRPr>
          </a:p>
          <a:p>
            <a:pPr marL="0" indent="0">
              <a:buNone/>
            </a:pPr>
            <a:r>
              <a:rPr lang="en-US" b="1" dirty="0">
                <a:latin typeface="Courier New"/>
                <a:cs typeface="Courier New"/>
              </a:rPr>
              <a:t>1     1.0     1 0.02777778</a:t>
            </a:r>
          </a:p>
          <a:p>
            <a:pPr marL="0" indent="0">
              <a:buNone/>
            </a:pPr>
            <a:r>
              <a:rPr lang="en-US" b="1" dirty="0">
                <a:latin typeface="Courier New"/>
                <a:cs typeface="Courier New"/>
              </a:rPr>
              <a:t>2     1.5     2 0.05555556</a:t>
            </a:r>
          </a:p>
          <a:p>
            <a:pPr marL="0" indent="0">
              <a:buNone/>
            </a:pPr>
            <a:r>
              <a:rPr lang="en-US" b="1" dirty="0">
                <a:latin typeface="Courier New"/>
                <a:cs typeface="Courier New"/>
              </a:rPr>
              <a:t>3     2.0     3 0.08333333</a:t>
            </a:r>
          </a:p>
          <a:p>
            <a:pPr marL="0" indent="0">
              <a:buNone/>
            </a:pPr>
            <a:r>
              <a:rPr lang="en-US" b="1" dirty="0">
                <a:latin typeface="Courier New"/>
                <a:cs typeface="Courier New"/>
              </a:rPr>
              <a:t>4     2.5     4 0.11111111</a:t>
            </a:r>
          </a:p>
          <a:p>
            <a:pPr marL="0" indent="0">
              <a:buNone/>
            </a:pPr>
            <a:r>
              <a:rPr lang="en-US" b="1" dirty="0">
                <a:latin typeface="Courier New"/>
                <a:cs typeface="Courier New"/>
              </a:rPr>
              <a:t>5     3.0     5 0.13888889</a:t>
            </a:r>
          </a:p>
          <a:p>
            <a:pPr marL="0" indent="0">
              <a:buNone/>
            </a:pPr>
            <a:r>
              <a:rPr lang="en-US" b="1" dirty="0">
                <a:latin typeface="Courier New"/>
                <a:cs typeface="Courier New"/>
              </a:rPr>
              <a:t>6     3.5     6 0.16666667</a:t>
            </a:r>
          </a:p>
          <a:p>
            <a:pPr marL="0" indent="0">
              <a:buNone/>
            </a:pPr>
            <a:r>
              <a:rPr lang="en-US" b="1" dirty="0">
                <a:latin typeface="Courier New"/>
                <a:cs typeface="Courier New"/>
              </a:rPr>
              <a:t>7     4.0     5 0.13888889</a:t>
            </a:r>
          </a:p>
          <a:p>
            <a:pPr marL="0" indent="0">
              <a:buNone/>
            </a:pPr>
            <a:r>
              <a:rPr lang="en-US" b="1" dirty="0">
                <a:latin typeface="Courier New"/>
                <a:cs typeface="Courier New"/>
              </a:rPr>
              <a:t>8     4.5     4 0.11111111</a:t>
            </a:r>
          </a:p>
          <a:p>
            <a:pPr marL="0" indent="0">
              <a:buNone/>
            </a:pPr>
            <a:r>
              <a:rPr lang="en-US" b="1" dirty="0">
                <a:latin typeface="Courier New"/>
                <a:cs typeface="Courier New"/>
              </a:rPr>
              <a:t>9     5.0     3 0.08333333</a:t>
            </a:r>
          </a:p>
          <a:p>
            <a:pPr marL="0" indent="0">
              <a:buNone/>
            </a:pPr>
            <a:r>
              <a:rPr lang="en-US" b="1" dirty="0">
                <a:latin typeface="Courier New"/>
                <a:cs typeface="Courier New"/>
              </a:rPr>
              <a:t>10    5.5     2 0.05555556</a:t>
            </a:r>
          </a:p>
          <a:p>
            <a:pPr marL="0" indent="0">
              <a:buNone/>
            </a:pPr>
            <a:r>
              <a:rPr lang="en-US" b="1" dirty="0">
                <a:latin typeface="Courier New"/>
                <a:cs typeface="Courier New"/>
              </a:rPr>
              <a:t>11    6.0     1 0.02777778</a:t>
            </a:r>
          </a:p>
        </p:txBody>
      </p:sp>
      <p:sp>
        <p:nvSpPr>
          <p:cNvPr id="4" name="Right Brace 3"/>
          <p:cNvSpPr/>
          <p:nvPr/>
        </p:nvSpPr>
        <p:spPr>
          <a:xfrm>
            <a:off x="3606800" y="3695701"/>
            <a:ext cx="431800" cy="2463800"/>
          </a:xfrm>
          <a:prstGeom prst="rightBrace">
            <a:avLst>
              <a:gd name="adj1" fmla="val 90686"/>
              <a:gd name="adj2" fmla="val 50000"/>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a:lstStyle/>
          <a:p>
            <a:endParaRPr lang="en-US"/>
          </a:p>
        </p:txBody>
      </p:sp>
      <p:sp>
        <p:nvSpPr>
          <p:cNvPr id="2" name="TextBox 1"/>
          <p:cNvSpPr txBox="1"/>
          <p:nvPr/>
        </p:nvSpPr>
        <p:spPr>
          <a:xfrm>
            <a:off x="4038600" y="4666734"/>
            <a:ext cx="2489200" cy="369332"/>
          </a:xfrm>
          <a:prstGeom prst="rect">
            <a:avLst/>
          </a:prstGeom>
          <a:noFill/>
        </p:spPr>
        <p:txBody>
          <a:bodyPr wrap="square" rtlCol="0">
            <a:spAutoFit/>
          </a:bodyPr>
          <a:lstStyle/>
          <a:p>
            <a:r>
              <a:rPr lang="en-US" dirty="0" smtClean="0">
                <a:solidFill>
                  <a:srgbClr val="FF0000"/>
                </a:solidFill>
                <a:latin typeface="Gill Sans"/>
                <a:cs typeface="Gill Sans"/>
              </a:rPr>
              <a:t>What is the sum here?</a:t>
            </a:r>
            <a:endParaRPr lang="en-US" dirty="0">
              <a:solidFill>
                <a:srgbClr val="FF0000"/>
              </a:solidFill>
              <a:latin typeface="Gill Sans"/>
              <a:cs typeface="Gill Sans"/>
            </a:endParaRPr>
          </a:p>
        </p:txBody>
      </p:sp>
      <p:sp>
        <p:nvSpPr>
          <p:cNvPr id="3" name="TextBox 2"/>
          <p:cNvSpPr txBox="1"/>
          <p:nvPr/>
        </p:nvSpPr>
        <p:spPr>
          <a:xfrm>
            <a:off x="4584700" y="2589936"/>
            <a:ext cx="4330700" cy="1815882"/>
          </a:xfrm>
          <a:prstGeom prst="rect">
            <a:avLst/>
          </a:prstGeom>
          <a:noFill/>
          <a:ln w="50800">
            <a:solidFill>
              <a:srgbClr val="FF0000"/>
            </a:solidFill>
          </a:ln>
        </p:spPr>
        <p:txBody>
          <a:bodyPr wrap="square" rtlCol="0">
            <a:spAutoFit/>
          </a:bodyPr>
          <a:lstStyle/>
          <a:p>
            <a:r>
              <a:rPr lang="en-US" sz="1600" b="1" dirty="0" smtClean="0">
                <a:latin typeface="Courier New"/>
                <a:cs typeface="Courier New"/>
              </a:rPr>
              <a:t>&gt; </a:t>
            </a:r>
            <a:r>
              <a:rPr lang="en-US" sz="1600" b="1" dirty="0" err="1" smtClean="0">
                <a:latin typeface="Courier New"/>
                <a:cs typeface="Courier New"/>
              </a:rPr>
              <a:t>xbar_prob</a:t>
            </a:r>
            <a:r>
              <a:rPr lang="en-US" sz="1600" b="1" dirty="0" smtClean="0">
                <a:latin typeface="Courier New"/>
                <a:cs typeface="Courier New"/>
              </a:rPr>
              <a:t> </a:t>
            </a:r>
            <a:r>
              <a:rPr lang="en-US" sz="1600" b="1" dirty="0">
                <a:latin typeface="Courier New"/>
                <a:cs typeface="Courier New"/>
              </a:rPr>
              <a:t>%&gt;%</a:t>
            </a:r>
          </a:p>
          <a:p>
            <a:r>
              <a:rPr lang="en-US" sz="1600" b="1" dirty="0" smtClean="0">
                <a:latin typeface="Courier New"/>
                <a:cs typeface="Courier New"/>
              </a:rPr>
              <a:t>   </a:t>
            </a:r>
            <a:r>
              <a:rPr lang="en-US" sz="1600" b="1" dirty="0" err="1">
                <a:latin typeface="Courier New"/>
                <a:cs typeface="Courier New"/>
              </a:rPr>
              <a:t>summarise</a:t>
            </a:r>
            <a:r>
              <a:rPr lang="en-US" sz="1600" b="1" dirty="0">
                <a:latin typeface="Courier New"/>
                <a:cs typeface="Courier New"/>
              </a:rPr>
              <a:t>(</a:t>
            </a:r>
            <a:r>
              <a:rPr lang="en-US" sz="1600" b="1" dirty="0" err="1">
                <a:latin typeface="Courier New"/>
                <a:cs typeface="Courier New"/>
              </a:rPr>
              <a:t>sum_of_ps</a:t>
            </a:r>
            <a:r>
              <a:rPr lang="en-US" sz="1600" b="1" dirty="0">
                <a:latin typeface="Courier New"/>
                <a:cs typeface="Courier New"/>
              </a:rPr>
              <a:t> = sum(</a:t>
            </a:r>
            <a:r>
              <a:rPr lang="en-US" sz="1600" b="1" dirty="0" err="1">
                <a:latin typeface="Courier New"/>
                <a:cs typeface="Courier New"/>
              </a:rPr>
              <a:t>p_i</a:t>
            </a:r>
            <a:r>
              <a:rPr lang="en-US" sz="1600" b="1" dirty="0">
                <a:latin typeface="Courier New"/>
                <a:cs typeface="Courier New"/>
              </a:rPr>
              <a:t>))</a:t>
            </a:r>
          </a:p>
          <a:p>
            <a:r>
              <a:rPr lang="en-US" sz="1600" b="1" dirty="0">
                <a:latin typeface="Courier New"/>
                <a:cs typeface="Courier New"/>
              </a:rPr>
              <a:t>Source: local data frame [1 x 1]</a:t>
            </a:r>
          </a:p>
          <a:p>
            <a:endParaRPr lang="en-US" sz="1600" b="1" dirty="0">
              <a:latin typeface="Courier New"/>
              <a:cs typeface="Courier New"/>
            </a:endParaRPr>
          </a:p>
          <a:p>
            <a:r>
              <a:rPr lang="en-US" sz="1600" b="1" dirty="0">
                <a:latin typeface="Courier New"/>
                <a:cs typeface="Courier New"/>
              </a:rPr>
              <a:t>  </a:t>
            </a:r>
            <a:r>
              <a:rPr lang="en-US" sz="1600" b="1" dirty="0" err="1">
                <a:latin typeface="Courier New"/>
                <a:cs typeface="Courier New"/>
              </a:rPr>
              <a:t>sum_of_ps</a:t>
            </a:r>
            <a:endParaRPr lang="en-US" sz="1600" b="1" dirty="0">
              <a:latin typeface="Courier New"/>
              <a:cs typeface="Courier New"/>
            </a:endParaRPr>
          </a:p>
          <a:p>
            <a:pPr marL="342900" indent="-342900">
              <a:buAutoNum type="arabicPlain"/>
            </a:pPr>
            <a:r>
              <a:rPr lang="en-US" sz="1600" b="1" smtClean="0">
                <a:latin typeface="Courier New"/>
                <a:cs typeface="Courier New"/>
              </a:rPr>
              <a:t>1</a:t>
            </a:r>
          </a:p>
        </p:txBody>
      </p:sp>
      <p:pic>
        <p:nvPicPr>
          <p:cNvPr id="7" name="Picture 6"/>
          <p:cNvPicPr>
            <a:picLocks noChangeAspect="1"/>
          </p:cNvPicPr>
          <p:nvPr/>
        </p:nvPicPr>
        <p:blipFill>
          <a:blip r:embed="rId2"/>
          <a:stretch>
            <a:fillRect/>
          </a:stretch>
        </p:blipFill>
        <p:spPr>
          <a:xfrm>
            <a:off x="6891866" y="5168900"/>
            <a:ext cx="2252133" cy="1689100"/>
          </a:xfrm>
          <a:prstGeom prst="rect">
            <a:avLst/>
          </a:prstGeom>
        </p:spPr>
      </p:pic>
    </p:spTree>
    <p:extLst>
      <p:ext uri="{BB962C8B-B14F-4D97-AF65-F5344CB8AC3E}">
        <p14:creationId xmlns:p14="http://schemas.microsoft.com/office/powerpoint/2010/main" val="33659256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Sequences of </a:t>
            </a:r>
            <a:r>
              <a:rPr lang="en-US" dirty="0" err="1" smtClean="0"/>
              <a:t>rvs</a:t>
            </a:r>
            <a:endParaRPr lang="en-US" dirty="0"/>
          </a:p>
        </p:txBody>
      </p:sp>
      <p:pic>
        <p:nvPicPr>
          <p:cNvPr id="4" name="Content Placeholder 3"/>
          <p:cNvPicPr>
            <a:picLocks noGrp="1" noChangeAspect="1"/>
          </p:cNvPicPr>
          <p:nvPr>
            <p:ph idx="1"/>
          </p:nvPr>
        </p:nvPicPr>
        <p:blipFill rotWithShape="1">
          <a:blip r:embed="rId2"/>
          <a:srcRect r="-46546"/>
          <a:stretch/>
        </p:blipFill>
        <p:spPr/>
      </p:pic>
      <p:sp>
        <p:nvSpPr>
          <p:cNvPr id="5" name="Oval Callout 4"/>
          <p:cNvSpPr/>
          <p:nvPr/>
        </p:nvSpPr>
        <p:spPr>
          <a:xfrm>
            <a:off x="6476999" y="5946774"/>
            <a:ext cx="812801" cy="358775"/>
          </a:xfrm>
          <a:prstGeom prst="wedgeEllipseCallout">
            <a:avLst>
              <a:gd name="adj1" fmla="val 71464"/>
              <a:gd name="adj2" fmla="val -69993"/>
            </a:avLst>
          </a:prstGeom>
          <a:noFill/>
          <a:ln w="25400">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b="1" dirty="0" err="1" smtClean="0">
                <a:solidFill>
                  <a:schemeClr val="accent3">
                    <a:lumMod val="75000"/>
                  </a:schemeClr>
                </a:solidFill>
                <a:latin typeface="Lobster Two"/>
                <a:cs typeface="Lobster Two"/>
              </a:rPr>
              <a:t>iid</a:t>
            </a:r>
            <a:endParaRPr lang="en-US" sz="2000" b="1" dirty="0">
              <a:solidFill>
                <a:schemeClr val="accent3">
                  <a:lumMod val="75000"/>
                </a:schemeClr>
              </a:solidFill>
              <a:latin typeface="Lobster Two"/>
              <a:cs typeface="Lobster Two"/>
            </a:endParaRPr>
          </a:p>
        </p:txBody>
      </p:sp>
      <p:pic>
        <p:nvPicPr>
          <p:cNvPr id="6" name="Picture 5"/>
          <p:cNvPicPr>
            <a:picLocks noChangeAspect="1"/>
          </p:cNvPicPr>
          <p:nvPr/>
        </p:nvPicPr>
        <p:blipFill>
          <a:blip r:embed="rId3"/>
          <a:stretch>
            <a:fillRect/>
          </a:stretch>
        </p:blipFill>
        <p:spPr>
          <a:xfrm>
            <a:off x="7556500" y="5422900"/>
            <a:ext cx="1604527" cy="1604527"/>
          </a:xfrm>
          <a:prstGeom prst="rect">
            <a:avLst/>
          </a:prstGeom>
        </p:spPr>
      </p:pic>
      <p:cxnSp>
        <p:nvCxnSpPr>
          <p:cNvPr id="7" name="Straight Connector 6"/>
          <p:cNvCxnSpPr/>
          <p:nvPr/>
        </p:nvCxnSpPr>
        <p:spPr>
          <a:xfrm flipH="1">
            <a:off x="6134100" y="6108700"/>
            <a:ext cx="342900" cy="0"/>
          </a:xfrm>
          <a:prstGeom prst="line">
            <a:avLst/>
          </a:prstGeom>
          <a:ln>
            <a:solidFill>
              <a:schemeClr val="accent3">
                <a:lumMod val="75000"/>
              </a:schemeClr>
            </a:solidFill>
            <a:tailEnd type="triangle" w="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126620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 name="Content Placeholder 7" descr="n2_plot-1.png"/>
          <p:cNvPicPr>
            <a:picLocks noGrp="1" noChangeAspect="1"/>
          </p:cNvPicPr>
          <p:nvPr>
            <p:ph idx="1"/>
          </p:nvPr>
        </p:nvPicPr>
        <p:blipFill rotWithShape="1">
          <a:blip r:embed="rId2" cstate="email">
            <a:extLst>
              <a:ext uri="{28A0092B-C50C-407E-A947-70E740481C1C}">
                <a14:useLocalDpi xmlns:a14="http://schemas.microsoft.com/office/drawing/2010/main" val="0"/>
              </a:ext>
            </a:extLst>
          </a:blip>
          <a:srcRect t="4630" b="5278"/>
          <a:stretch/>
        </p:blipFill>
        <p:spPr>
          <a:xfrm>
            <a:off x="457200" y="1371600"/>
            <a:ext cx="8229600" cy="5295900"/>
          </a:xfrm>
        </p:spPr>
      </p:pic>
    </p:spTree>
    <p:extLst>
      <p:ext uri="{BB962C8B-B14F-4D97-AF65-F5344CB8AC3E}">
        <p14:creationId xmlns:p14="http://schemas.microsoft.com/office/powerpoint/2010/main" val="75650038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 name="Content Placeholder 8" descr="n2_plot_exp-1.png"/>
          <p:cNvPicPr>
            <a:picLocks noGrp="1" noChangeAspect="1"/>
          </p:cNvPicPr>
          <p:nvPr>
            <p:ph idx="1"/>
          </p:nvPr>
        </p:nvPicPr>
        <p:blipFill rotWithShape="1">
          <a:blip r:embed="rId2" cstate="email">
            <a:extLst>
              <a:ext uri="{28A0092B-C50C-407E-A947-70E740481C1C}">
                <a14:useLocalDpi xmlns:a14="http://schemas.microsoft.com/office/drawing/2010/main" val="0"/>
              </a:ext>
            </a:extLst>
          </a:blip>
          <a:srcRect t="3768" b="2037"/>
          <a:stretch/>
        </p:blipFill>
        <p:spPr>
          <a:xfrm>
            <a:off x="457200" y="1320800"/>
            <a:ext cx="8229600" cy="5537200"/>
          </a:xfrm>
        </p:spPr>
      </p:pic>
    </p:spTree>
    <p:extLst>
      <p:ext uri="{BB962C8B-B14F-4D97-AF65-F5344CB8AC3E}">
        <p14:creationId xmlns:p14="http://schemas.microsoft.com/office/powerpoint/2010/main" val="191812445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 what is the expectation?</a:t>
            </a:r>
            <a:endParaRPr lang="en-US" dirty="0"/>
          </a:p>
        </p:txBody>
      </p:sp>
      <p:sp>
        <p:nvSpPr>
          <p:cNvPr id="3" name="Content Placeholder 2"/>
          <p:cNvSpPr>
            <a:spLocks noGrp="1"/>
          </p:cNvSpPr>
          <p:nvPr>
            <p:ph idx="1"/>
          </p:nvPr>
        </p:nvSpPr>
        <p:spPr/>
        <p:txBody>
          <a:bodyPr>
            <a:noAutofit/>
          </a:bodyPr>
          <a:lstStyle/>
          <a:p>
            <a:pPr marL="0" indent="0">
              <a:buNone/>
            </a:pPr>
            <a:r>
              <a:rPr lang="en-US" sz="1500" b="1" dirty="0" smtClean="0">
                <a:latin typeface="Courier New"/>
                <a:cs typeface="Courier New"/>
              </a:rPr>
              <a:t>&gt; </a:t>
            </a:r>
            <a:r>
              <a:rPr lang="en-US" sz="1500" b="1" dirty="0" err="1" smtClean="0">
                <a:latin typeface="Courier New"/>
                <a:cs typeface="Courier New"/>
              </a:rPr>
              <a:t>xbar_samp</a:t>
            </a:r>
            <a:r>
              <a:rPr lang="en-US" sz="1500" b="1" dirty="0" smtClean="0">
                <a:latin typeface="Courier New"/>
                <a:cs typeface="Courier New"/>
              </a:rPr>
              <a:t> </a:t>
            </a:r>
            <a:r>
              <a:rPr lang="en-US" sz="1500" b="1" dirty="0">
                <a:latin typeface="Courier New"/>
                <a:cs typeface="Courier New"/>
              </a:rPr>
              <a:t>&lt;- </a:t>
            </a:r>
            <a:r>
              <a:rPr lang="en-US" sz="1500" b="1" dirty="0" err="1">
                <a:latin typeface="Courier New"/>
                <a:cs typeface="Courier New"/>
              </a:rPr>
              <a:t>xbar_prob</a:t>
            </a:r>
            <a:r>
              <a:rPr lang="en-US" sz="1500" b="1" dirty="0">
                <a:latin typeface="Courier New"/>
                <a:cs typeface="Courier New"/>
              </a:rPr>
              <a:t> %&gt;%</a:t>
            </a:r>
          </a:p>
          <a:p>
            <a:pPr marL="0" indent="0">
              <a:buNone/>
            </a:pPr>
            <a:r>
              <a:rPr lang="en-US" sz="1500" b="1" dirty="0" smtClean="0">
                <a:latin typeface="Courier New"/>
                <a:cs typeface="Courier New"/>
              </a:rPr>
              <a:t>    </a:t>
            </a:r>
            <a:r>
              <a:rPr lang="en-US" sz="1500" b="1" dirty="0">
                <a:latin typeface="Courier New"/>
                <a:cs typeface="Courier New"/>
              </a:rPr>
              <a:t>mutate(</a:t>
            </a:r>
            <a:r>
              <a:rPr lang="en-US" sz="1500" b="1" dirty="0" err="1">
                <a:latin typeface="Courier New"/>
                <a:cs typeface="Courier New"/>
              </a:rPr>
              <a:t>e_x_i</a:t>
            </a:r>
            <a:r>
              <a:rPr lang="en-US" sz="1500" b="1" dirty="0">
                <a:latin typeface="Courier New"/>
                <a:cs typeface="Courier New"/>
              </a:rPr>
              <a:t> = </a:t>
            </a:r>
            <a:r>
              <a:rPr lang="en-US" sz="1500" b="1" dirty="0" err="1">
                <a:latin typeface="Courier New"/>
                <a:cs typeface="Courier New"/>
              </a:rPr>
              <a:t>xbar_i</a:t>
            </a:r>
            <a:r>
              <a:rPr lang="en-US" sz="1500" b="1" dirty="0">
                <a:latin typeface="Courier New"/>
                <a:cs typeface="Courier New"/>
              </a:rPr>
              <a:t> * </a:t>
            </a:r>
            <a:r>
              <a:rPr lang="en-US" sz="1500" b="1" dirty="0" err="1">
                <a:latin typeface="Courier New"/>
                <a:cs typeface="Courier New"/>
              </a:rPr>
              <a:t>p_i</a:t>
            </a:r>
            <a:r>
              <a:rPr lang="en-US" sz="1500" b="1" dirty="0">
                <a:latin typeface="Courier New"/>
                <a:cs typeface="Courier New"/>
              </a:rPr>
              <a:t>)</a:t>
            </a:r>
          </a:p>
          <a:p>
            <a:pPr marL="0" indent="0">
              <a:buNone/>
            </a:pPr>
            <a:r>
              <a:rPr lang="en-US" sz="1500" b="1" dirty="0">
                <a:latin typeface="Courier New"/>
                <a:cs typeface="Courier New"/>
              </a:rPr>
              <a:t>&gt; </a:t>
            </a:r>
            <a:r>
              <a:rPr lang="en-US" sz="1500" b="1" dirty="0" err="1">
                <a:latin typeface="Courier New"/>
                <a:cs typeface="Courier New"/>
              </a:rPr>
              <a:t>xbar_samp</a:t>
            </a:r>
            <a:endParaRPr lang="en-US" sz="1500" b="1" dirty="0">
              <a:latin typeface="Courier New"/>
              <a:cs typeface="Courier New"/>
            </a:endParaRPr>
          </a:p>
          <a:p>
            <a:pPr marL="0" indent="0">
              <a:buNone/>
            </a:pPr>
            <a:r>
              <a:rPr lang="en-US" sz="1500" b="1" dirty="0">
                <a:latin typeface="Courier New"/>
                <a:cs typeface="Courier New"/>
              </a:rPr>
              <a:t>Source: local data frame [11 x 4]</a:t>
            </a:r>
          </a:p>
          <a:p>
            <a:pPr marL="0" indent="0">
              <a:buNone/>
            </a:pPr>
            <a:endParaRPr lang="en-US" sz="1500" b="1" dirty="0">
              <a:latin typeface="Courier New"/>
              <a:cs typeface="Courier New"/>
            </a:endParaRPr>
          </a:p>
          <a:p>
            <a:pPr marL="0" indent="0">
              <a:buNone/>
            </a:pPr>
            <a:r>
              <a:rPr lang="en-US" sz="1500" b="1" dirty="0">
                <a:latin typeface="Courier New"/>
                <a:cs typeface="Courier New"/>
              </a:rPr>
              <a:t>   </a:t>
            </a:r>
            <a:r>
              <a:rPr lang="en-US" sz="1500" b="1" dirty="0" err="1">
                <a:latin typeface="Courier New"/>
                <a:cs typeface="Courier New"/>
              </a:rPr>
              <a:t>xbar_i</a:t>
            </a:r>
            <a:r>
              <a:rPr lang="en-US" sz="1500" b="1" dirty="0">
                <a:latin typeface="Courier New"/>
                <a:cs typeface="Courier New"/>
              </a:rPr>
              <a:t> count        </a:t>
            </a:r>
            <a:r>
              <a:rPr lang="en-US" sz="1500" b="1" dirty="0" err="1">
                <a:latin typeface="Courier New"/>
                <a:cs typeface="Courier New"/>
              </a:rPr>
              <a:t>p_i</a:t>
            </a:r>
            <a:r>
              <a:rPr lang="en-US" sz="1500" b="1" dirty="0">
                <a:latin typeface="Courier New"/>
                <a:cs typeface="Courier New"/>
              </a:rPr>
              <a:t>      </a:t>
            </a:r>
            <a:r>
              <a:rPr lang="en-US" sz="1500" b="1" dirty="0" err="1">
                <a:latin typeface="Courier New"/>
                <a:cs typeface="Courier New"/>
              </a:rPr>
              <a:t>e_x_i</a:t>
            </a:r>
            <a:endParaRPr lang="en-US" sz="1500" b="1" dirty="0">
              <a:latin typeface="Courier New"/>
              <a:cs typeface="Courier New"/>
            </a:endParaRPr>
          </a:p>
          <a:p>
            <a:pPr marL="0" indent="0">
              <a:buNone/>
            </a:pPr>
            <a:r>
              <a:rPr lang="en-US" sz="1500" b="1" dirty="0">
                <a:latin typeface="Courier New"/>
                <a:cs typeface="Courier New"/>
              </a:rPr>
              <a:t>1     1.0     1 0.02777778 0.02777778</a:t>
            </a:r>
          </a:p>
          <a:p>
            <a:pPr marL="0" indent="0">
              <a:buNone/>
            </a:pPr>
            <a:r>
              <a:rPr lang="en-US" sz="1500" b="1" dirty="0">
                <a:latin typeface="Courier New"/>
                <a:cs typeface="Courier New"/>
              </a:rPr>
              <a:t>2     1.5     2 0.05555556 0.08333333</a:t>
            </a:r>
          </a:p>
          <a:p>
            <a:pPr marL="0" indent="0">
              <a:buNone/>
            </a:pPr>
            <a:r>
              <a:rPr lang="en-US" sz="1500" b="1" dirty="0">
                <a:latin typeface="Courier New"/>
                <a:cs typeface="Courier New"/>
              </a:rPr>
              <a:t>3     2.0     3 0.08333333 0.16666667</a:t>
            </a:r>
          </a:p>
          <a:p>
            <a:pPr marL="0" indent="0">
              <a:buNone/>
            </a:pPr>
            <a:r>
              <a:rPr lang="en-US" sz="1500" b="1" dirty="0">
                <a:latin typeface="Courier New"/>
                <a:cs typeface="Courier New"/>
              </a:rPr>
              <a:t>4     2.5     4 0.11111111 0.27777778</a:t>
            </a:r>
          </a:p>
          <a:p>
            <a:pPr marL="0" indent="0">
              <a:buNone/>
            </a:pPr>
            <a:r>
              <a:rPr lang="en-US" sz="1500" b="1" dirty="0">
                <a:latin typeface="Courier New"/>
                <a:cs typeface="Courier New"/>
              </a:rPr>
              <a:t>5     3.0     5 0.13888889 0.41666667</a:t>
            </a:r>
          </a:p>
          <a:p>
            <a:pPr marL="0" indent="0">
              <a:buNone/>
            </a:pPr>
            <a:r>
              <a:rPr lang="en-US" sz="1500" b="1" dirty="0">
                <a:latin typeface="Courier New"/>
                <a:cs typeface="Courier New"/>
              </a:rPr>
              <a:t>6     3.5     6 0.16666667 0.58333333</a:t>
            </a:r>
          </a:p>
          <a:p>
            <a:pPr marL="0" indent="0">
              <a:buNone/>
            </a:pPr>
            <a:r>
              <a:rPr lang="en-US" sz="1500" b="1" dirty="0">
                <a:latin typeface="Courier New"/>
                <a:cs typeface="Courier New"/>
              </a:rPr>
              <a:t>7     4.0     5 0.13888889 0.55555556</a:t>
            </a:r>
          </a:p>
          <a:p>
            <a:pPr marL="0" indent="0">
              <a:buNone/>
            </a:pPr>
            <a:r>
              <a:rPr lang="en-US" sz="1500" b="1" dirty="0">
                <a:latin typeface="Courier New"/>
                <a:cs typeface="Courier New"/>
              </a:rPr>
              <a:t>8     4.5     4 0.11111111 0.50000000</a:t>
            </a:r>
          </a:p>
          <a:p>
            <a:pPr marL="0" indent="0">
              <a:buNone/>
            </a:pPr>
            <a:r>
              <a:rPr lang="en-US" sz="1500" b="1" dirty="0">
                <a:latin typeface="Courier New"/>
                <a:cs typeface="Courier New"/>
              </a:rPr>
              <a:t>9     5.0     3 0.08333333 0.41666667</a:t>
            </a:r>
          </a:p>
          <a:p>
            <a:pPr marL="0" indent="0">
              <a:buNone/>
            </a:pPr>
            <a:r>
              <a:rPr lang="en-US" sz="1500" b="1" dirty="0">
                <a:latin typeface="Courier New"/>
                <a:cs typeface="Courier New"/>
              </a:rPr>
              <a:t>10    5.5     2 0.05555556 0.30555556</a:t>
            </a:r>
          </a:p>
          <a:p>
            <a:pPr marL="0" indent="0">
              <a:buNone/>
            </a:pPr>
            <a:r>
              <a:rPr lang="en-US" sz="1500" b="1" dirty="0">
                <a:latin typeface="Courier New"/>
                <a:cs typeface="Courier New"/>
              </a:rPr>
              <a:t>11    6.0     1 0.02777778 0.16666667</a:t>
            </a:r>
          </a:p>
        </p:txBody>
      </p:sp>
      <p:sp>
        <p:nvSpPr>
          <p:cNvPr id="4" name="TextBox 3"/>
          <p:cNvSpPr txBox="1"/>
          <p:nvPr/>
        </p:nvSpPr>
        <p:spPr>
          <a:xfrm>
            <a:off x="4813300" y="1370736"/>
            <a:ext cx="4330700" cy="1815882"/>
          </a:xfrm>
          <a:prstGeom prst="rect">
            <a:avLst/>
          </a:prstGeom>
          <a:noFill/>
          <a:ln w="50800">
            <a:solidFill>
              <a:srgbClr val="FF0000"/>
            </a:solidFill>
          </a:ln>
        </p:spPr>
        <p:txBody>
          <a:bodyPr wrap="square" rtlCol="0">
            <a:spAutoFit/>
          </a:bodyPr>
          <a:lstStyle/>
          <a:p>
            <a:r>
              <a:rPr lang="en-US" sz="1600" b="1" dirty="0">
                <a:latin typeface="Courier New"/>
                <a:cs typeface="Courier New"/>
              </a:rPr>
              <a:t>&gt; </a:t>
            </a:r>
            <a:r>
              <a:rPr lang="en-US" sz="1600" b="1" dirty="0" err="1">
                <a:latin typeface="Courier New"/>
                <a:cs typeface="Courier New"/>
              </a:rPr>
              <a:t>xbar_samp</a:t>
            </a:r>
            <a:r>
              <a:rPr lang="en-US" sz="1600" b="1" dirty="0">
                <a:latin typeface="Courier New"/>
                <a:cs typeface="Courier New"/>
              </a:rPr>
              <a:t> %&gt;%</a:t>
            </a:r>
          </a:p>
          <a:p>
            <a:r>
              <a:rPr lang="en-US" sz="1600" b="1" dirty="0">
                <a:latin typeface="Courier New"/>
                <a:cs typeface="Courier New"/>
              </a:rPr>
              <a:t>+   </a:t>
            </a:r>
            <a:r>
              <a:rPr lang="en-US" sz="1600" b="1" dirty="0" err="1">
                <a:latin typeface="Courier New"/>
                <a:cs typeface="Courier New"/>
              </a:rPr>
              <a:t>summarise</a:t>
            </a:r>
            <a:r>
              <a:rPr lang="en-US" sz="1600" b="1" dirty="0">
                <a:latin typeface="Courier New"/>
                <a:cs typeface="Courier New"/>
              </a:rPr>
              <a:t>(</a:t>
            </a:r>
            <a:r>
              <a:rPr lang="en-US" sz="1600" b="1" dirty="0" err="1" smtClean="0">
                <a:latin typeface="Courier New"/>
                <a:cs typeface="Courier New"/>
              </a:rPr>
              <a:t>e_xbar</a:t>
            </a:r>
            <a:r>
              <a:rPr lang="en-US" sz="1600" b="1" dirty="0" smtClean="0">
                <a:latin typeface="Courier New"/>
                <a:cs typeface="Courier New"/>
              </a:rPr>
              <a:t> </a:t>
            </a:r>
            <a:r>
              <a:rPr lang="en-US" sz="1600" b="1" dirty="0">
                <a:latin typeface="Courier New"/>
                <a:cs typeface="Courier New"/>
              </a:rPr>
              <a:t>= sum(</a:t>
            </a:r>
            <a:r>
              <a:rPr lang="en-US" sz="1600" b="1" dirty="0" err="1">
                <a:latin typeface="Courier New"/>
                <a:cs typeface="Courier New"/>
              </a:rPr>
              <a:t>e_x_i</a:t>
            </a:r>
            <a:r>
              <a:rPr lang="en-US" sz="1600" b="1" dirty="0">
                <a:latin typeface="Courier New"/>
                <a:cs typeface="Courier New"/>
              </a:rPr>
              <a:t>))</a:t>
            </a:r>
          </a:p>
          <a:p>
            <a:r>
              <a:rPr lang="en-US" sz="1600" b="1" dirty="0">
                <a:latin typeface="Courier New"/>
                <a:cs typeface="Courier New"/>
              </a:rPr>
              <a:t>Source: local data frame [1 x 1]</a:t>
            </a:r>
          </a:p>
          <a:p>
            <a:endParaRPr lang="en-US" sz="1600" b="1" dirty="0">
              <a:latin typeface="Courier New"/>
              <a:cs typeface="Courier New"/>
            </a:endParaRPr>
          </a:p>
          <a:p>
            <a:r>
              <a:rPr lang="en-US" sz="1600" b="1" dirty="0">
                <a:latin typeface="Courier New"/>
                <a:cs typeface="Courier New"/>
              </a:rPr>
              <a:t> </a:t>
            </a:r>
            <a:r>
              <a:rPr lang="en-US" sz="1600" b="1" dirty="0" err="1">
                <a:latin typeface="Courier New"/>
                <a:cs typeface="Courier New"/>
              </a:rPr>
              <a:t>e_xbar</a:t>
            </a:r>
            <a:endParaRPr lang="en-US" sz="1600" b="1" dirty="0">
              <a:latin typeface="Courier New"/>
              <a:cs typeface="Courier New"/>
            </a:endParaRPr>
          </a:p>
          <a:p>
            <a:r>
              <a:rPr lang="en-US" sz="1600" b="1" dirty="0">
                <a:latin typeface="Courier New"/>
                <a:cs typeface="Courier New"/>
              </a:rPr>
              <a:t>1    </a:t>
            </a:r>
            <a:r>
              <a:rPr lang="en-US" sz="1600" b="1" dirty="0" smtClean="0">
                <a:latin typeface="Courier New"/>
                <a:cs typeface="Courier New"/>
              </a:rPr>
              <a:t>3.5</a:t>
            </a:r>
            <a:endParaRPr lang="en-US" sz="1600" b="1" dirty="0">
              <a:latin typeface="Courier New"/>
              <a:cs typeface="Courier New"/>
            </a:endParaRPr>
          </a:p>
        </p:txBody>
      </p:sp>
      <p:pic>
        <p:nvPicPr>
          <p:cNvPr id="5" name="Picture 4"/>
          <p:cNvPicPr>
            <a:picLocks noChangeAspect="1"/>
          </p:cNvPicPr>
          <p:nvPr/>
        </p:nvPicPr>
        <p:blipFill>
          <a:blip r:embed="rId2"/>
          <a:stretch>
            <a:fillRect/>
          </a:stretch>
        </p:blipFill>
        <p:spPr>
          <a:xfrm>
            <a:off x="6891866" y="5168900"/>
            <a:ext cx="2252133" cy="1689100"/>
          </a:xfrm>
          <a:prstGeom prst="rect">
            <a:avLst/>
          </a:prstGeom>
        </p:spPr>
      </p:pic>
      <p:cxnSp>
        <p:nvCxnSpPr>
          <p:cNvPr id="7" name="Straight Connector 6"/>
          <p:cNvCxnSpPr/>
          <p:nvPr/>
        </p:nvCxnSpPr>
        <p:spPr>
          <a:xfrm>
            <a:off x="1130300" y="4894580"/>
            <a:ext cx="53340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7361373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 what is the expectation?</a:t>
            </a:r>
            <a:endParaRPr lang="en-US" dirty="0"/>
          </a:p>
        </p:txBody>
      </p:sp>
      <p:sp>
        <p:nvSpPr>
          <p:cNvPr id="3" name="Content Placeholder 2"/>
          <p:cNvSpPr>
            <a:spLocks noGrp="1"/>
          </p:cNvSpPr>
          <p:nvPr>
            <p:ph idx="1"/>
          </p:nvPr>
        </p:nvSpPr>
        <p:spPr/>
        <p:txBody>
          <a:bodyPr>
            <a:noAutofit/>
          </a:bodyPr>
          <a:lstStyle/>
          <a:p>
            <a:pPr marL="0" indent="0">
              <a:buNone/>
            </a:pPr>
            <a:r>
              <a:rPr lang="en-US" sz="1500" b="1" dirty="0" smtClean="0">
                <a:latin typeface="Courier New"/>
                <a:cs typeface="Courier New"/>
              </a:rPr>
              <a:t>&gt; </a:t>
            </a:r>
            <a:r>
              <a:rPr lang="en-US" sz="1500" b="1" dirty="0" err="1" smtClean="0">
                <a:latin typeface="Courier New"/>
                <a:cs typeface="Courier New"/>
              </a:rPr>
              <a:t>xbar_samp</a:t>
            </a:r>
            <a:r>
              <a:rPr lang="en-US" sz="1500" b="1" dirty="0" smtClean="0">
                <a:latin typeface="Courier New"/>
                <a:cs typeface="Courier New"/>
              </a:rPr>
              <a:t> </a:t>
            </a:r>
            <a:r>
              <a:rPr lang="en-US" sz="1500" b="1" dirty="0">
                <a:latin typeface="Courier New"/>
                <a:cs typeface="Courier New"/>
              </a:rPr>
              <a:t>&lt;- </a:t>
            </a:r>
            <a:r>
              <a:rPr lang="en-US" sz="1500" b="1" dirty="0" err="1">
                <a:latin typeface="Courier New"/>
                <a:cs typeface="Courier New"/>
              </a:rPr>
              <a:t>xbar_prob</a:t>
            </a:r>
            <a:r>
              <a:rPr lang="en-US" sz="1500" b="1" dirty="0">
                <a:latin typeface="Courier New"/>
                <a:cs typeface="Courier New"/>
              </a:rPr>
              <a:t> %&gt;%</a:t>
            </a:r>
          </a:p>
          <a:p>
            <a:pPr marL="0" indent="0">
              <a:buNone/>
            </a:pPr>
            <a:r>
              <a:rPr lang="en-US" sz="1500" b="1" dirty="0" smtClean="0">
                <a:latin typeface="Courier New"/>
                <a:cs typeface="Courier New"/>
              </a:rPr>
              <a:t>    </a:t>
            </a:r>
            <a:r>
              <a:rPr lang="en-US" sz="1500" b="1" dirty="0">
                <a:latin typeface="Courier New"/>
                <a:cs typeface="Courier New"/>
              </a:rPr>
              <a:t>mutate(</a:t>
            </a:r>
            <a:r>
              <a:rPr lang="en-US" sz="1500" b="1" dirty="0" err="1">
                <a:latin typeface="Courier New"/>
                <a:cs typeface="Courier New"/>
              </a:rPr>
              <a:t>e_x_i</a:t>
            </a:r>
            <a:r>
              <a:rPr lang="en-US" sz="1500" b="1" dirty="0">
                <a:latin typeface="Courier New"/>
                <a:cs typeface="Courier New"/>
              </a:rPr>
              <a:t> = </a:t>
            </a:r>
            <a:r>
              <a:rPr lang="en-US" sz="1500" b="1" dirty="0" err="1">
                <a:latin typeface="Courier New"/>
                <a:cs typeface="Courier New"/>
              </a:rPr>
              <a:t>xbar_i</a:t>
            </a:r>
            <a:r>
              <a:rPr lang="en-US" sz="1500" b="1" dirty="0">
                <a:latin typeface="Courier New"/>
                <a:cs typeface="Courier New"/>
              </a:rPr>
              <a:t> * </a:t>
            </a:r>
            <a:r>
              <a:rPr lang="en-US" sz="1500" b="1" dirty="0" err="1">
                <a:latin typeface="Courier New"/>
                <a:cs typeface="Courier New"/>
              </a:rPr>
              <a:t>p_i</a:t>
            </a:r>
            <a:r>
              <a:rPr lang="en-US" sz="1500" b="1" dirty="0">
                <a:latin typeface="Courier New"/>
                <a:cs typeface="Courier New"/>
              </a:rPr>
              <a:t>)</a:t>
            </a:r>
          </a:p>
          <a:p>
            <a:pPr marL="0" indent="0">
              <a:buNone/>
            </a:pPr>
            <a:r>
              <a:rPr lang="en-US" sz="1500" b="1" dirty="0">
                <a:latin typeface="Courier New"/>
                <a:cs typeface="Courier New"/>
              </a:rPr>
              <a:t>&gt; </a:t>
            </a:r>
            <a:r>
              <a:rPr lang="en-US" sz="1500" b="1" dirty="0" err="1">
                <a:latin typeface="Courier New"/>
                <a:cs typeface="Courier New"/>
              </a:rPr>
              <a:t>xbar_samp</a:t>
            </a:r>
            <a:endParaRPr lang="en-US" sz="1500" b="1" dirty="0">
              <a:latin typeface="Courier New"/>
              <a:cs typeface="Courier New"/>
            </a:endParaRPr>
          </a:p>
          <a:p>
            <a:pPr marL="0" indent="0">
              <a:buNone/>
            </a:pPr>
            <a:r>
              <a:rPr lang="en-US" sz="1500" b="1" dirty="0">
                <a:latin typeface="Courier New"/>
                <a:cs typeface="Courier New"/>
              </a:rPr>
              <a:t>Source: local data frame [11 x 4]</a:t>
            </a:r>
          </a:p>
          <a:p>
            <a:pPr marL="0" indent="0">
              <a:buNone/>
            </a:pPr>
            <a:endParaRPr lang="en-US" sz="1500" b="1" dirty="0">
              <a:latin typeface="Courier New"/>
              <a:cs typeface="Courier New"/>
            </a:endParaRPr>
          </a:p>
          <a:p>
            <a:pPr marL="0" indent="0">
              <a:buNone/>
            </a:pPr>
            <a:r>
              <a:rPr lang="en-US" sz="1500" b="1" dirty="0">
                <a:latin typeface="Courier New"/>
                <a:cs typeface="Courier New"/>
              </a:rPr>
              <a:t>   </a:t>
            </a:r>
            <a:r>
              <a:rPr lang="en-US" sz="1500" b="1" dirty="0" err="1">
                <a:latin typeface="Courier New"/>
                <a:cs typeface="Courier New"/>
              </a:rPr>
              <a:t>xbar_i</a:t>
            </a:r>
            <a:r>
              <a:rPr lang="en-US" sz="1500" b="1" dirty="0">
                <a:latin typeface="Courier New"/>
                <a:cs typeface="Courier New"/>
              </a:rPr>
              <a:t> count        </a:t>
            </a:r>
            <a:r>
              <a:rPr lang="en-US" sz="1500" b="1" dirty="0" err="1">
                <a:latin typeface="Courier New"/>
                <a:cs typeface="Courier New"/>
              </a:rPr>
              <a:t>p_i</a:t>
            </a:r>
            <a:r>
              <a:rPr lang="en-US" sz="1500" b="1" dirty="0">
                <a:latin typeface="Courier New"/>
                <a:cs typeface="Courier New"/>
              </a:rPr>
              <a:t>      </a:t>
            </a:r>
            <a:r>
              <a:rPr lang="en-US" sz="1500" b="1" dirty="0" err="1">
                <a:latin typeface="Courier New"/>
                <a:cs typeface="Courier New"/>
              </a:rPr>
              <a:t>e_x_i</a:t>
            </a:r>
            <a:endParaRPr lang="en-US" sz="1500" b="1" dirty="0">
              <a:latin typeface="Courier New"/>
              <a:cs typeface="Courier New"/>
            </a:endParaRPr>
          </a:p>
          <a:p>
            <a:pPr marL="0" indent="0">
              <a:buNone/>
            </a:pPr>
            <a:r>
              <a:rPr lang="en-US" sz="1500" b="1" dirty="0">
                <a:latin typeface="Courier New"/>
                <a:cs typeface="Courier New"/>
              </a:rPr>
              <a:t>1     1.0     1 0.02777778 0.02777778</a:t>
            </a:r>
          </a:p>
          <a:p>
            <a:pPr marL="0" indent="0">
              <a:buNone/>
            </a:pPr>
            <a:r>
              <a:rPr lang="en-US" sz="1500" b="1" dirty="0">
                <a:latin typeface="Courier New"/>
                <a:cs typeface="Courier New"/>
              </a:rPr>
              <a:t>2     1.5     2 0.05555556 0.08333333</a:t>
            </a:r>
          </a:p>
          <a:p>
            <a:pPr marL="0" indent="0">
              <a:buNone/>
            </a:pPr>
            <a:r>
              <a:rPr lang="en-US" sz="1500" b="1" dirty="0">
                <a:latin typeface="Courier New"/>
                <a:cs typeface="Courier New"/>
              </a:rPr>
              <a:t>3     2.0     3 0.08333333 0.16666667</a:t>
            </a:r>
          </a:p>
          <a:p>
            <a:pPr marL="0" indent="0">
              <a:buNone/>
            </a:pPr>
            <a:r>
              <a:rPr lang="en-US" sz="1500" b="1" dirty="0">
                <a:latin typeface="Courier New"/>
                <a:cs typeface="Courier New"/>
              </a:rPr>
              <a:t>4     2.5     4 0.11111111 0.27777778</a:t>
            </a:r>
          </a:p>
          <a:p>
            <a:pPr marL="0" indent="0">
              <a:buNone/>
            </a:pPr>
            <a:r>
              <a:rPr lang="en-US" sz="1500" b="1" dirty="0">
                <a:latin typeface="Courier New"/>
                <a:cs typeface="Courier New"/>
              </a:rPr>
              <a:t>5     3.0     5 0.13888889 0.41666667</a:t>
            </a:r>
          </a:p>
          <a:p>
            <a:pPr marL="0" indent="0">
              <a:buNone/>
            </a:pPr>
            <a:r>
              <a:rPr lang="en-US" sz="1500" b="1" dirty="0">
                <a:latin typeface="Courier New"/>
                <a:cs typeface="Courier New"/>
              </a:rPr>
              <a:t>6     3.5     6 0.16666667 0.58333333</a:t>
            </a:r>
          </a:p>
          <a:p>
            <a:pPr marL="0" indent="0">
              <a:buNone/>
            </a:pPr>
            <a:r>
              <a:rPr lang="en-US" sz="1500" b="1" dirty="0">
                <a:latin typeface="Courier New"/>
                <a:cs typeface="Courier New"/>
              </a:rPr>
              <a:t>7     4.0     5 0.13888889 0.55555556</a:t>
            </a:r>
          </a:p>
          <a:p>
            <a:pPr marL="0" indent="0">
              <a:buNone/>
            </a:pPr>
            <a:r>
              <a:rPr lang="en-US" sz="1500" b="1" dirty="0">
                <a:latin typeface="Courier New"/>
                <a:cs typeface="Courier New"/>
              </a:rPr>
              <a:t>8     4.5     4 0.11111111 0.50000000</a:t>
            </a:r>
          </a:p>
          <a:p>
            <a:pPr marL="0" indent="0">
              <a:buNone/>
            </a:pPr>
            <a:r>
              <a:rPr lang="en-US" sz="1500" b="1" dirty="0">
                <a:latin typeface="Courier New"/>
                <a:cs typeface="Courier New"/>
              </a:rPr>
              <a:t>9     5.0     3 0.08333333 0.41666667</a:t>
            </a:r>
          </a:p>
          <a:p>
            <a:pPr marL="0" indent="0">
              <a:buNone/>
            </a:pPr>
            <a:r>
              <a:rPr lang="en-US" sz="1500" b="1" dirty="0">
                <a:latin typeface="Courier New"/>
                <a:cs typeface="Courier New"/>
              </a:rPr>
              <a:t>10    5.5     2 0.05555556 0.30555556</a:t>
            </a:r>
          </a:p>
          <a:p>
            <a:pPr marL="0" indent="0">
              <a:buNone/>
            </a:pPr>
            <a:r>
              <a:rPr lang="en-US" sz="1500" b="1" dirty="0">
                <a:latin typeface="Courier New"/>
                <a:cs typeface="Courier New"/>
              </a:rPr>
              <a:t>11    6.0     1 0.02777778 0.16666667</a:t>
            </a:r>
          </a:p>
        </p:txBody>
      </p:sp>
      <p:sp>
        <p:nvSpPr>
          <p:cNvPr id="4" name="TextBox 3"/>
          <p:cNvSpPr txBox="1"/>
          <p:nvPr/>
        </p:nvSpPr>
        <p:spPr>
          <a:xfrm>
            <a:off x="4813300" y="1370736"/>
            <a:ext cx="4330700" cy="1569660"/>
          </a:xfrm>
          <a:prstGeom prst="rect">
            <a:avLst/>
          </a:prstGeom>
          <a:noFill/>
          <a:ln w="50800">
            <a:solidFill>
              <a:srgbClr val="FF0000"/>
            </a:solidFill>
          </a:ln>
        </p:spPr>
        <p:txBody>
          <a:bodyPr wrap="square" rtlCol="0">
            <a:spAutoFit/>
          </a:bodyPr>
          <a:lstStyle/>
          <a:p>
            <a:r>
              <a:rPr lang="en-US" sz="1600" b="1" dirty="0">
                <a:latin typeface="Courier New"/>
                <a:cs typeface="Courier New"/>
              </a:rPr>
              <a:t>&gt; </a:t>
            </a:r>
            <a:r>
              <a:rPr lang="en-US" sz="1600" b="1" dirty="0" err="1">
                <a:latin typeface="Courier New"/>
                <a:cs typeface="Courier New"/>
              </a:rPr>
              <a:t>xbar_samp</a:t>
            </a:r>
            <a:r>
              <a:rPr lang="en-US" sz="1600" b="1" dirty="0">
                <a:latin typeface="Courier New"/>
                <a:cs typeface="Courier New"/>
              </a:rPr>
              <a:t> %&gt;%</a:t>
            </a:r>
          </a:p>
          <a:p>
            <a:r>
              <a:rPr lang="en-US" sz="1600" b="1" dirty="0">
                <a:latin typeface="Courier New"/>
                <a:cs typeface="Courier New"/>
              </a:rPr>
              <a:t>+   </a:t>
            </a:r>
            <a:r>
              <a:rPr lang="en-US" sz="1600" b="1" dirty="0" err="1">
                <a:latin typeface="Courier New"/>
                <a:cs typeface="Courier New"/>
              </a:rPr>
              <a:t>summarise</a:t>
            </a:r>
            <a:r>
              <a:rPr lang="en-US" sz="1600" b="1" dirty="0">
                <a:latin typeface="Courier New"/>
                <a:cs typeface="Courier New"/>
              </a:rPr>
              <a:t>(</a:t>
            </a:r>
            <a:r>
              <a:rPr lang="en-US" sz="1600" b="1" dirty="0" err="1" smtClean="0">
                <a:latin typeface="Courier New"/>
                <a:cs typeface="Courier New"/>
              </a:rPr>
              <a:t>e_xbar</a:t>
            </a:r>
            <a:r>
              <a:rPr lang="en-US" sz="1600" b="1" dirty="0" smtClean="0">
                <a:latin typeface="Courier New"/>
                <a:cs typeface="Courier New"/>
              </a:rPr>
              <a:t> </a:t>
            </a:r>
            <a:r>
              <a:rPr lang="en-US" sz="1600" b="1" dirty="0">
                <a:latin typeface="Courier New"/>
                <a:cs typeface="Courier New"/>
              </a:rPr>
              <a:t>= sum(</a:t>
            </a:r>
            <a:r>
              <a:rPr lang="en-US" sz="1600" b="1" dirty="0" err="1">
                <a:latin typeface="Courier New"/>
                <a:cs typeface="Courier New"/>
              </a:rPr>
              <a:t>e_x_i</a:t>
            </a:r>
            <a:r>
              <a:rPr lang="en-US" sz="1600" b="1" dirty="0">
                <a:latin typeface="Courier New"/>
                <a:cs typeface="Courier New"/>
              </a:rPr>
              <a:t>))</a:t>
            </a:r>
          </a:p>
          <a:p>
            <a:r>
              <a:rPr lang="en-US" sz="1600" b="1" dirty="0">
                <a:latin typeface="Courier New"/>
                <a:cs typeface="Courier New"/>
              </a:rPr>
              <a:t>Source: local data frame [1 x 1]</a:t>
            </a:r>
          </a:p>
          <a:p>
            <a:endParaRPr lang="en-US" sz="1600" b="1" dirty="0">
              <a:latin typeface="Courier New"/>
              <a:cs typeface="Courier New"/>
            </a:endParaRPr>
          </a:p>
          <a:p>
            <a:r>
              <a:rPr lang="en-US" sz="1600" b="1" dirty="0">
                <a:latin typeface="Courier New"/>
                <a:cs typeface="Courier New"/>
              </a:rPr>
              <a:t> </a:t>
            </a:r>
            <a:r>
              <a:rPr lang="en-US" sz="1600" b="1" dirty="0" err="1">
                <a:latin typeface="Courier New"/>
                <a:cs typeface="Courier New"/>
              </a:rPr>
              <a:t>e_xbar</a:t>
            </a:r>
            <a:endParaRPr lang="en-US" sz="1600" b="1" dirty="0">
              <a:latin typeface="Courier New"/>
              <a:cs typeface="Courier New"/>
            </a:endParaRPr>
          </a:p>
          <a:p>
            <a:r>
              <a:rPr lang="en-US" sz="1600" b="1" dirty="0">
                <a:latin typeface="Courier New"/>
                <a:cs typeface="Courier New"/>
              </a:rPr>
              <a:t>1    3.5</a:t>
            </a:r>
          </a:p>
        </p:txBody>
      </p:sp>
      <p:pic>
        <p:nvPicPr>
          <p:cNvPr id="5" name="Picture 4"/>
          <p:cNvPicPr>
            <a:picLocks noChangeAspect="1"/>
          </p:cNvPicPr>
          <p:nvPr/>
        </p:nvPicPr>
        <p:blipFill>
          <a:blip r:embed="rId2"/>
          <a:stretch>
            <a:fillRect/>
          </a:stretch>
        </p:blipFill>
        <p:spPr>
          <a:xfrm>
            <a:off x="6891866" y="5168900"/>
            <a:ext cx="2252133" cy="1689100"/>
          </a:xfrm>
          <a:prstGeom prst="rect">
            <a:avLst/>
          </a:prstGeom>
        </p:spPr>
      </p:pic>
      <p:pic>
        <p:nvPicPr>
          <p:cNvPr id="6" name="Picture 5"/>
          <p:cNvPicPr>
            <a:picLocks noChangeAspect="1"/>
          </p:cNvPicPr>
          <p:nvPr/>
        </p:nvPicPr>
        <p:blipFill>
          <a:blip r:embed="rId3"/>
          <a:stretch>
            <a:fillRect/>
          </a:stretch>
        </p:blipFill>
        <p:spPr>
          <a:xfrm>
            <a:off x="1651000" y="1524000"/>
            <a:ext cx="5842000" cy="3810000"/>
          </a:xfrm>
          <a:prstGeom prst="rect">
            <a:avLst/>
          </a:prstGeom>
        </p:spPr>
      </p:pic>
    </p:spTree>
    <p:extLst>
      <p:ext uri="{BB962C8B-B14F-4D97-AF65-F5344CB8AC3E}">
        <p14:creationId xmlns:p14="http://schemas.microsoft.com/office/powerpoint/2010/main" val="29196118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did we just show?</a:t>
            </a:r>
            <a:endParaRPr lang="en-US" dirty="0"/>
          </a:p>
        </p:txBody>
      </p:sp>
      <p:sp>
        <p:nvSpPr>
          <p:cNvPr id="6" name="Text Placeholder 5"/>
          <p:cNvSpPr>
            <a:spLocks noGrp="1"/>
          </p:cNvSpPr>
          <p:nvPr>
            <p:ph type="body" idx="1"/>
          </p:nvPr>
        </p:nvSpPr>
        <p:spPr/>
        <p:txBody>
          <a:bodyPr>
            <a:noAutofit/>
          </a:bodyPr>
          <a:lstStyle/>
          <a:p>
            <a:r>
              <a:rPr lang="en-US" sz="2400" dirty="0" smtClean="0"/>
              <a:t>Distribution: population </a:t>
            </a:r>
          </a:p>
          <a:p>
            <a:r>
              <a:rPr lang="en-US" sz="2400" dirty="0" smtClean="0"/>
              <a:t>Statistic: mean</a:t>
            </a:r>
            <a:endParaRPr lang="en-US" sz="2400" dirty="0"/>
          </a:p>
        </p:txBody>
      </p:sp>
      <p:sp>
        <p:nvSpPr>
          <p:cNvPr id="8" name="Text Placeholder 7"/>
          <p:cNvSpPr>
            <a:spLocks noGrp="1"/>
          </p:cNvSpPr>
          <p:nvPr>
            <p:ph type="body" sz="quarter" idx="3"/>
          </p:nvPr>
        </p:nvSpPr>
        <p:spPr/>
        <p:txBody>
          <a:bodyPr>
            <a:noAutofit/>
          </a:bodyPr>
          <a:lstStyle/>
          <a:p>
            <a:r>
              <a:rPr lang="en-US" sz="2400" dirty="0" smtClean="0">
                <a:latin typeface="Lato" charset="0"/>
                <a:ea typeface="Lato" charset="0"/>
                <a:cs typeface="Lato" charset="0"/>
              </a:rPr>
              <a:t>Distribution: sampling distribution of the mean</a:t>
            </a:r>
          </a:p>
          <a:p>
            <a:r>
              <a:rPr lang="en-US" sz="2400" dirty="0" smtClean="0">
                <a:latin typeface="Lato" charset="0"/>
                <a:ea typeface="Lato" charset="0"/>
                <a:cs typeface="Lato" charset="0"/>
              </a:rPr>
              <a:t>Statistic: mean</a:t>
            </a:r>
            <a:endParaRPr lang="en-US" sz="2400" dirty="0">
              <a:latin typeface="Lato" charset="0"/>
              <a:ea typeface="Lato" charset="0"/>
              <a:cs typeface="Lato" charset="0"/>
            </a:endParaRPr>
          </a:p>
        </p:txBody>
      </p:sp>
      <p:pic>
        <p:nvPicPr>
          <p:cNvPr id="11" name="Content Placeholder 10"/>
          <p:cNvPicPr>
            <a:picLocks noGrp="1" noChangeAspect="1"/>
          </p:cNvPicPr>
          <p:nvPr>
            <p:ph sz="quarter" idx="4"/>
          </p:nvPr>
        </p:nvPicPr>
        <p:blipFill>
          <a:blip r:embed="rId2"/>
          <a:srcRect t="-281035" b="-281035"/>
          <a:stretch>
            <a:fillRect/>
          </a:stretch>
        </p:blipFill>
        <p:spPr/>
      </p:pic>
      <p:pic>
        <p:nvPicPr>
          <p:cNvPr id="10" name="Content Placeholder 9"/>
          <p:cNvPicPr>
            <a:picLocks noGrp="1" noChangeAspect="1"/>
          </p:cNvPicPr>
          <p:nvPr>
            <p:ph sz="half" idx="2"/>
          </p:nvPr>
        </p:nvPicPr>
        <p:blipFill>
          <a:blip r:embed="rId3"/>
          <a:srcRect t="-431774" b="-431774"/>
          <a:stretch>
            <a:fillRect/>
          </a:stretch>
        </p:blipFill>
        <p:spPr>
          <a:prstGeom prst="rect">
            <a:avLst/>
          </a:prstGeom>
        </p:spPr>
      </p:pic>
      <p:pic>
        <p:nvPicPr>
          <p:cNvPr id="12" name="Picture 11"/>
          <p:cNvPicPr>
            <a:picLocks noChangeAspect="1"/>
          </p:cNvPicPr>
          <p:nvPr/>
        </p:nvPicPr>
        <p:blipFill>
          <a:blip r:embed="rId4"/>
          <a:stretch>
            <a:fillRect/>
          </a:stretch>
        </p:blipFill>
        <p:spPr>
          <a:xfrm>
            <a:off x="2438400" y="5219700"/>
            <a:ext cx="4267200" cy="1384300"/>
          </a:xfrm>
          <a:prstGeom prst="rect">
            <a:avLst/>
          </a:prstGeom>
        </p:spPr>
      </p:pic>
    </p:spTree>
    <p:extLst>
      <p:ext uri="{BB962C8B-B14F-4D97-AF65-F5344CB8AC3E}">
        <p14:creationId xmlns:p14="http://schemas.microsoft.com/office/powerpoint/2010/main" val="35779020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What if we now </a:t>
            </a:r>
            <a:r>
              <a:rPr lang="en-US" sz="3200" dirty="0" smtClean="0"/>
              <a:t>roll 3 dice (</a:t>
            </a:r>
            <a:r>
              <a:rPr lang="en-US" sz="3200" i="1" dirty="0" smtClean="0"/>
              <a:t>n</a:t>
            </a:r>
            <a:r>
              <a:rPr lang="en-US" sz="3200" dirty="0" smtClean="0"/>
              <a:t> </a:t>
            </a:r>
            <a:r>
              <a:rPr lang="en-US" sz="3200" dirty="0"/>
              <a:t>= </a:t>
            </a:r>
            <a:r>
              <a:rPr lang="en-US" sz="3200" dirty="0" smtClean="0"/>
              <a:t>3)? </a:t>
            </a:r>
            <a:endParaRPr lang="en-US" sz="3200" dirty="0"/>
          </a:p>
        </p:txBody>
      </p:sp>
      <p:pic>
        <p:nvPicPr>
          <p:cNvPr id="4" name="Content Placeholder 3"/>
          <p:cNvPicPr>
            <a:picLocks noGrp="1" noChangeAspect="1"/>
          </p:cNvPicPr>
          <p:nvPr>
            <p:ph idx="1"/>
          </p:nvPr>
        </p:nvPicPr>
        <p:blipFill>
          <a:blip r:embed="rId2"/>
          <a:srcRect l="-28469" r="-28469"/>
          <a:stretch>
            <a:fillRect/>
          </a:stretch>
        </p:blipFill>
        <p:spPr/>
      </p:pic>
    </p:spTree>
    <p:extLst>
      <p:ext uri="{BB962C8B-B14F-4D97-AF65-F5344CB8AC3E}">
        <p14:creationId xmlns:p14="http://schemas.microsoft.com/office/powerpoint/2010/main" val="6565465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the in class exercise!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834669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Did you get</a:t>
            </a:r>
            <a:r>
              <a:rPr lang="is-IS" dirty="0" smtClean="0"/>
              <a:t>…</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b="1" dirty="0">
                <a:latin typeface="Courier New"/>
                <a:cs typeface="Courier New"/>
              </a:rPr>
              <a:t>Source: local data frame [16 x 4]</a:t>
            </a:r>
          </a:p>
          <a:p>
            <a:pPr marL="0" indent="0">
              <a:buNone/>
            </a:pPr>
            <a:endParaRPr lang="en-US" b="1" dirty="0">
              <a:latin typeface="Courier New"/>
              <a:cs typeface="Courier New"/>
            </a:endParaRPr>
          </a:p>
          <a:p>
            <a:pPr marL="0" indent="0">
              <a:buNone/>
            </a:pPr>
            <a:r>
              <a:rPr lang="en-US" b="1" dirty="0">
                <a:latin typeface="Courier New"/>
                <a:cs typeface="Courier New"/>
              </a:rPr>
              <a:t>     </a:t>
            </a:r>
            <a:r>
              <a:rPr lang="en-US" b="1" dirty="0" err="1">
                <a:latin typeface="Courier New"/>
                <a:cs typeface="Courier New"/>
              </a:rPr>
              <a:t>xbar_i</a:t>
            </a:r>
            <a:r>
              <a:rPr lang="en-US" b="1" dirty="0">
                <a:latin typeface="Courier New"/>
                <a:cs typeface="Courier New"/>
              </a:rPr>
              <a:t> count        </a:t>
            </a:r>
            <a:r>
              <a:rPr lang="en-US" b="1" dirty="0" err="1">
                <a:latin typeface="Courier New"/>
                <a:cs typeface="Courier New"/>
              </a:rPr>
              <a:t>p_i</a:t>
            </a:r>
            <a:r>
              <a:rPr lang="en-US" b="1" dirty="0">
                <a:latin typeface="Courier New"/>
                <a:cs typeface="Courier New"/>
              </a:rPr>
              <a:t>      </a:t>
            </a:r>
            <a:r>
              <a:rPr lang="en-US" b="1" dirty="0" err="1">
                <a:latin typeface="Courier New"/>
                <a:cs typeface="Courier New"/>
              </a:rPr>
              <a:t>e_x_i</a:t>
            </a:r>
            <a:endParaRPr lang="en-US" b="1" dirty="0">
              <a:latin typeface="Courier New"/>
              <a:cs typeface="Courier New"/>
            </a:endParaRPr>
          </a:p>
          <a:p>
            <a:pPr marL="0" indent="0">
              <a:buNone/>
            </a:pPr>
            <a:r>
              <a:rPr lang="en-US" b="1" dirty="0">
                <a:latin typeface="Courier New"/>
                <a:cs typeface="Courier New"/>
              </a:rPr>
              <a:t>1  1.000000     1 0.00462963 0.00462963</a:t>
            </a:r>
          </a:p>
          <a:p>
            <a:pPr marL="0" indent="0">
              <a:buNone/>
            </a:pPr>
            <a:r>
              <a:rPr lang="en-US" b="1" dirty="0">
                <a:latin typeface="Courier New"/>
                <a:cs typeface="Courier New"/>
              </a:rPr>
              <a:t>2  1.333333     3 0.01388889 0.01851852</a:t>
            </a:r>
          </a:p>
          <a:p>
            <a:pPr marL="0" indent="0">
              <a:buNone/>
            </a:pPr>
            <a:r>
              <a:rPr lang="en-US" b="1" dirty="0">
                <a:latin typeface="Courier New"/>
                <a:cs typeface="Courier New"/>
              </a:rPr>
              <a:t>3  1.666667     6 0.02777778 0.04629630</a:t>
            </a:r>
          </a:p>
          <a:p>
            <a:pPr marL="0" indent="0">
              <a:buNone/>
            </a:pPr>
            <a:r>
              <a:rPr lang="en-US" b="1" dirty="0">
                <a:latin typeface="Courier New"/>
                <a:cs typeface="Courier New"/>
              </a:rPr>
              <a:t>4  2.000000    10 0.04629630 0.09259259</a:t>
            </a:r>
          </a:p>
          <a:p>
            <a:pPr marL="0" indent="0">
              <a:buNone/>
            </a:pPr>
            <a:r>
              <a:rPr lang="en-US" b="1" dirty="0">
                <a:latin typeface="Courier New"/>
                <a:cs typeface="Courier New"/>
              </a:rPr>
              <a:t>5  2.333333    15 0.06944444 0.16203704</a:t>
            </a:r>
          </a:p>
          <a:p>
            <a:pPr marL="0" indent="0">
              <a:buNone/>
            </a:pPr>
            <a:r>
              <a:rPr lang="en-US" b="1" dirty="0">
                <a:latin typeface="Courier New"/>
                <a:cs typeface="Courier New"/>
              </a:rPr>
              <a:t>6  2.666667    21 0.09722222 0.25925926</a:t>
            </a:r>
          </a:p>
          <a:p>
            <a:pPr marL="0" indent="0">
              <a:buNone/>
            </a:pPr>
            <a:r>
              <a:rPr lang="en-US" b="1" dirty="0">
                <a:latin typeface="Courier New"/>
                <a:cs typeface="Courier New"/>
              </a:rPr>
              <a:t>7  3.000000    25 0.11574074 0.34722222</a:t>
            </a:r>
          </a:p>
          <a:p>
            <a:pPr marL="0" indent="0">
              <a:buNone/>
            </a:pPr>
            <a:r>
              <a:rPr lang="en-US" b="1" dirty="0">
                <a:latin typeface="Courier New"/>
                <a:cs typeface="Courier New"/>
              </a:rPr>
              <a:t>8  3.333333    27 0.12500000 0.41666667</a:t>
            </a:r>
          </a:p>
          <a:p>
            <a:pPr marL="0" indent="0">
              <a:buNone/>
            </a:pPr>
            <a:r>
              <a:rPr lang="en-US" b="1" dirty="0">
                <a:latin typeface="Courier New"/>
                <a:cs typeface="Courier New"/>
              </a:rPr>
              <a:t>9  3.666667    27 0.12500000 0.45833333</a:t>
            </a:r>
          </a:p>
          <a:p>
            <a:pPr marL="0" indent="0">
              <a:buNone/>
            </a:pPr>
            <a:r>
              <a:rPr lang="en-US" b="1" dirty="0">
                <a:latin typeface="Courier New"/>
                <a:cs typeface="Courier New"/>
              </a:rPr>
              <a:t>10 4.000000    25 0.11574074 0.46296296</a:t>
            </a:r>
          </a:p>
          <a:p>
            <a:pPr marL="0" indent="0">
              <a:buNone/>
            </a:pPr>
            <a:r>
              <a:rPr lang="en-US" b="1" dirty="0">
                <a:latin typeface="Courier New"/>
                <a:cs typeface="Courier New"/>
              </a:rPr>
              <a:t>11 4.333333    21 0.09722222 0.42129630</a:t>
            </a:r>
          </a:p>
          <a:p>
            <a:pPr marL="0" indent="0">
              <a:buNone/>
            </a:pPr>
            <a:r>
              <a:rPr lang="en-US" b="1" dirty="0">
                <a:latin typeface="Courier New"/>
                <a:cs typeface="Courier New"/>
              </a:rPr>
              <a:t>12 4.666667    15 0.06944444 0.32407407</a:t>
            </a:r>
          </a:p>
          <a:p>
            <a:pPr marL="0" indent="0">
              <a:buNone/>
            </a:pPr>
            <a:r>
              <a:rPr lang="en-US" b="1" dirty="0">
                <a:latin typeface="Courier New"/>
                <a:cs typeface="Courier New"/>
              </a:rPr>
              <a:t>13 5.000000    10 0.04629630 0.23148148</a:t>
            </a:r>
          </a:p>
          <a:p>
            <a:pPr marL="0" indent="0">
              <a:buNone/>
            </a:pPr>
            <a:r>
              <a:rPr lang="en-US" b="1" dirty="0">
                <a:latin typeface="Courier New"/>
                <a:cs typeface="Courier New"/>
              </a:rPr>
              <a:t>14 5.333333     6 0.02777778 0.14814815</a:t>
            </a:r>
          </a:p>
          <a:p>
            <a:pPr marL="0" indent="0">
              <a:buNone/>
            </a:pPr>
            <a:r>
              <a:rPr lang="en-US" b="1" dirty="0">
                <a:latin typeface="Courier New"/>
                <a:cs typeface="Courier New"/>
              </a:rPr>
              <a:t>15 5.666667     3 0.01388889 0.07870370</a:t>
            </a:r>
          </a:p>
          <a:p>
            <a:pPr marL="0" indent="0">
              <a:buNone/>
            </a:pPr>
            <a:r>
              <a:rPr lang="en-US" b="1" dirty="0">
                <a:latin typeface="Courier New"/>
                <a:cs typeface="Courier New"/>
              </a:rPr>
              <a:t>16 6.000000     1 0.00462963 0.02777778</a:t>
            </a:r>
          </a:p>
        </p:txBody>
      </p:sp>
      <p:sp>
        <p:nvSpPr>
          <p:cNvPr id="4" name="TextBox 3"/>
          <p:cNvSpPr txBox="1"/>
          <p:nvPr/>
        </p:nvSpPr>
        <p:spPr>
          <a:xfrm>
            <a:off x="6794500" y="1992748"/>
            <a:ext cx="1257300" cy="584776"/>
          </a:xfrm>
          <a:prstGeom prst="rect">
            <a:avLst/>
          </a:prstGeom>
          <a:noFill/>
          <a:ln w="50800">
            <a:solidFill>
              <a:srgbClr val="FF0000"/>
            </a:solidFill>
          </a:ln>
        </p:spPr>
        <p:txBody>
          <a:bodyPr wrap="square" rtlCol="0">
            <a:spAutoFit/>
          </a:bodyPr>
          <a:lstStyle/>
          <a:p>
            <a:r>
              <a:rPr lang="en-US" sz="1600" b="1" dirty="0">
                <a:latin typeface="Courier New"/>
                <a:cs typeface="Courier New"/>
              </a:rPr>
              <a:t> </a:t>
            </a:r>
            <a:r>
              <a:rPr lang="en-US" sz="1600" b="1" dirty="0" err="1">
                <a:latin typeface="Courier New"/>
                <a:cs typeface="Courier New"/>
              </a:rPr>
              <a:t>e_xbar</a:t>
            </a:r>
            <a:endParaRPr lang="en-US" sz="1600" b="1" dirty="0">
              <a:latin typeface="Courier New"/>
              <a:cs typeface="Courier New"/>
            </a:endParaRPr>
          </a:p>
          <a:p>
            <a:r>
              <a:rPr lang="en-US" sz="1600" b="1" dirty="0">
                <a:latin typeface="Courier New"/>
                <a:cs typeface="Courier New"/>
              </a:rPr>
              <a:t>1    3.5</a:t>
            </a:r>
          </a:p>
        </p:txBody>
      </p:sp>
      <p:sp>
        <p:nvSpPr>
          <p:cNvPr id="5" name="TextBox 4"/>
          <p:cNvSpPr txBox="1"/>
          <p:nvPr/>
        </p:nvSpPr>
        <p:spPr>
          <a:xfrm>
            <a:off x="457200" y="6172201"/>
            <a:ext cx="6591300" cy="646331"/>
          </a:xfrm>
          <a:prstGeom prst="rect">
            <a:avLst/>
          </a:prstGeom>
          <a:noFill/>
        </p:spPr>
        <p:txBody>
          <a:bodyPr wrap="square" rtlCol="0">
            <a:spAutoFit/>
          </a:bodyPr>
          <a:lstStyle/>
          <a:p>
            <a:r>
              <a:rPr lang="en-US" dirty="0" smtClean="0">
                <a:solidFill>
                  <a:srgbClr val="FF0000"/>
                </a:solidFill>
                <a:latin typeface="Gill Sans"/>
                <a:cs typeface="Gill Sans"/>
              </a:rPr>
              <a:t>With 3 dice, this count column should sum to the total number of elementary events in this sample space: 6 ⨉ 6 ⨉ 6 = 216</a:t>
            </a:r>
            <a:endParaRPr lang="en-US" dirty="0">
              <a:solidFill>
                <a:srgbClr val="FF0000"/>
              </a:solidFill>
              <a:latin typeface="Gill Sans"/>
              <a:cs typeface="Gill Sans"/>
            </a:endParaRPr>
          </a:p>
        </p:txBody>
      </p:sp>
    </p:spTree>
    <p:extLst>
      <p:ext uri="{BB962C8B-B14F-4D97-AF65-F5344CB8AC3E}">
        <p14:creationId xmlns:p14="http://schemas.microsoft.com/office/powerpoint/2010/main" val="1403679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What if we now increase the sample size to </a:t>
            </a:r>
            <a:r>
              <a:rPr lang="en-US" sz="2800" i="1" dirty="0" smtClean="0"/>
              <a:t>n</a:t>
            </a:r>
            <a:r>
              <a:rPr lang="en-US" sz="2800" dirty="0" smtClean="0"/>
              <a:t> = 4? </a:t>
            </a:r>
            <a:endParaRPr lang="en-US" sz="2800" dirty="0"/>
          </a:p>
        </p:txBody>
      </p:sp>
      <p:pic>
        <p:nvPicPr>
          <p:cNvPr id="4" name="Content Placeholder 3"/>
          <p:cNvPicPr>
            <a:picLocks noGrp="1" noChangeAspect="1"/>
          </p:cNvPicPr>
          <p:nvPr>
            <p:ph idx="1"/>
          </p:nvPr>
        </p:nvPicPr>
        <p:blipFill>
          <a:blip r:embed="rId2"/>
          <a:srcRect l="-30457" r="-30457"/>
          <a:stretch>
            <a:fillRect/>
          </a:stretch>
        </p:blipFill>
        <p:spPr/>
      </p:pic>
    </p:spTree>
    <p:extLst>
      <p:ext uri="{BB962C8B-B14F-4D97-AF65-F5344CB8AC3E}">
        <p14:creationId xmlns:p14="http://schemas.microsoft.com/office/powerpoint/2010/main" val="659247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combo_plots_exp-1.png"/>
          <p:cNvPicPr>
            <a:picLocks noGrp="1" noChangeAspect="1"/>
          </p:cNvPicPr>
          <p:nvPr>
            <p:ph idx="1"/>
          </p:nvPr>
        </p:nvPicPr>
        <p:blipFill rotWithShape="1">
          <a:blip r:embed="rId2" cstate="email">
            <a:extLst>
              <a:ext uri="{28A0092B-C50C-407E-A947-70E740481C1C}">
                <a14:useLocalDpi xmlns:a14="http://schemas.microsoft.com/office/drawing/2010/main" val="0"/>
              </a:ext>
            </a:extLst>
          </a:blip>
          <a:srcRect t="3118" b="4847"/>
          <a:stretch/>
        </p:blipFill>
        <p:spPr>
          <a:xfrm>
            <a:off x="457200" y="1282700"/>
            <a:ext cx="8229600" cy="5410200"/>
          </a:xfrm>
        </p:spPr>
      </p:pic>
    </p:spTree>
    <p:extLst>
      <p:ext uri="{BB962C8B-B14F-4D97-AF65-F5344CB8AC3E}">
        <p14:creationId xmlns:p14="http://schemas.microsoft.com/office/powerpoint/2010/main" val="11586620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Random variable, </a:t>
            </a:r>
            <a:r>
              <a:rPr lang="en-US" i="1" dirty="0" smtClean="0"/>
              <a:t>X</a:t>
            </a:r>
            <a:r>
              <a:rPr lang="en-US" dirty="0" smtClean="0"/>
              <a:t> = # of tweets per day</a:t>
            </a:r>
            <a:endParaRPr lang="en-US" dirty="0"/>
          </a:p>
        </p:txBody>
      </p:sp>
      <p:sp>
        <p:nvSpPr>
          <p:cNvPr id="7" name="TextBox 6"/>
          <p:cNvSpPr txBox="1"/>
          <p:nvPr/>
        </p:nvSpPr>
        <p:spPr>
          <a:xfrm>
            <a:off x="1638302" y="5933794"/>
            <a:ext cx="1574800" cy="369332"/>
          </a:xfrm>
          <a:prstGeom prst="rect">
            <a:avLst/>
          </a:prstGeom>
          <a:noFill/>
        </p:spPr>
        <p:txBody>
          <a:bodyPr wrap="square" rtlCol="0">
            <a:spAutoFit/>
          </a:bodyPr>
          <a:lstStyle/>
          <a:p>
            <a:pPr algn="ctr"/>
            <a:r>
              <a:rPr lang="en-US" dirty="0" smtClean="0">
                <a:latin typeface="Gill Sans"/>
                <a:cs typeface="Gill Sans"/>
              </a:rPr>
              <a:t>Population</a:t>
            </a:r>
            <a:endParaRPr lang="en-US" dirty="0">
              <a:latin typeface="Gill Sans"/>
              <a:cs typeface="Gill Sans"/>
            </a:endParaRPr>
          </a:p>
        </p:txBody>
      </p:sp>
      <p:sp>
        <p:nvSpPr>
          <p:cNvPr id="27" name="TextBox 26"/>
          <p:cNvSpPr txBox="1"/>
          <p:nvPr/>
        </p:nvSpPr>
        <p:spPr>
          <a:xfrm>
            <a:off x="5303520" y="4938661"/>
            <a:ext cx="3383279" cy="369332"/>
          </a:xfrm>
          <a:prstGeom prst="rect">
            <a:avLst/>
          </a:prstGeom>
          <a:noFill/>
        </p:spPr>
        <p:txBody>
          <a:bodyPr wrap="square" rtlCol="0">
            <a:spAutoFit/>
          </a:bodyPr>
          <a:lstStyle/>
          <a:p>
            <a:pPr algn="ctr"/>
            <a:r>
              <a:rPr lang="en-US" dirty="0" smtClean="0">
                <a:latin typeface="Gill Sans"/>
                <a:cs typeface="Gill Sans"/>
              </a:rPr>
              <a:t>Random sample of size </a:t>
            </a:r>
            <a:r>
              <a:rPr lang="en-US" i="1" dirty="0" smtClean="0">
                <a:latin typeface="Gill Sans"/>
                <a:cs typeface="Gill Sans"/>
              </a:rPr>
              <a:t>n, n </a:t>
            </a:r>
            <a:r>
              <a:rPr lang="en-US" dirty="0" smtClean="0">
                <a:latin typeface="Gill Sans"/>
                <a:cs typeface="Gill Sans"/>
              </a:rPr>
              <a:t>&gt; 1</a:t>
            </a:r>
            <a:endParaRPr lang="en-US" dirty="0">
              <a:latin typeface="Gill Sans"/>
              <a:cs typeface="Gill Sans"/>
            </a:endParaRPr>
          </a:p>
        </p:txBody>
      </p:sp>
      <p:grpSp>
        <p:nvGrpSpPr>
          <p:cNvPr id="6" name="Group 5"/>
          <p:cNvGrpSpPr/>
          <p:nvPr/>
        </p:nvGrpSpPr>
        <p:grpSpPr>
          <a:xfrm>
            <a:off x="5303520" y="1338281"/>
            <a:ext cx="3383280" cy="3599180"/>
            <a:chOff x="5341620" y="2307074"/>
            <a:chExt cx="3383280" cy="3599180"/>
          </a:xfrm>
        </p:grpSpPr>
        <p:grpSp>
          <p:nvGrpSpPr>
            <p:cNvPr id="28" name="Group 27"/>
            <p:cNvGrpSpPr/>
            <p:nvPr/>
          </p:nvGrpSpPr>
          <p:grpSpPr>
            <a:xfrm>
              <a:off x="5341620" y="2307074"/>
              <a:ext cx="3383280" cy="3599180"/>
              <a:chOff x="5341620" y="1912620"/>
              <a:chExt cx="3383280" cy="3599180"/>
            </a:xfrm>
          </p:grpSpPr>
          <p:grpSp>
            <p:nvGrpSpPr>
              <p:cNvPr id="10" name="Group 9"/>
              <p:cNvGrpSpPr/>
              <p:nvPr/>
            </p:nvGrpSpPr>
            <p:grpSpPr>
              <a:xfrm>
                <a:off x="6273801" y="2254622"/>
                <a:ext cx="850900" cy="691777"/>
                <a:chOff x="6273801" y="2254622"/>
                <a:chExt cx="850900" cy="691777"/>
              </a:xfrm>
            </p:grpSpPr>
            <p:pic>
              <p:nvPicPr>
                <p:cNvPr id="8" name="Picture 7"/>
                <p:cNvPicPr>
                  <a:picLocks noChangeAspect="1"/>
                </p:cNvPicPr>
                <p:nvPr/>
              </p:nvPicPr>
              <p:blipFill>
                <a:blip r:embed="rId2"/>
                <a:stretch>
                  <a:fillRect/>
                </a:stretch>
              </p:blipFill>
              <p:spPr>
                <a:xfrm>
                  <a:off x="6273801" y="2254622"/>
                  <a:ext cx="850900" cy="691777"/>
                </a:xfrm>
                <a:prstGeom prst="rect">
                  <a:avLst/>
                </a:prstGeom>
              </p:spPr>
            </p:pic>
            <p:sp>
              <p:nvSpPr>
                <p:cNvPr id="9" name="TextBox 8"/>
                <p:cNvSpPr txBox="1"/>
                <p:nvPr/>
              </p:nvSpPr>
              <p:spPr>
                <a:xfrm>
                  <a:off x="6311900" y="240613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1</a:t>
                  </a:r>
                  <a:endParaRPr lang="en-US" i="1" dirty="0">
                    <a:solidFill>
                      <a:schemeClr val="bg1"/>
                    </a:solidFill>
                    <a:latin typeface="Gill Sans"/>
                    <a:cs typeface="Gill Sans"/>
                  </a:endParaRPr>
                </a:p>
              </p:txBody>
            </p:sp>
          </p:grpSp>
          <p:grpSp>
            <p:nvGrpSpPr>
              <p:cNvPr id="11" name="Group 10"/>
              <p:cNvGrpSpPr/>
              <p:nvPr/>
            </p:nvGrpSpPr>
            <p:grpSpPr>
              <a:xfrm>
                <a:off x="7277101" y="2580344"/>
                <a:ext cx="850900" cy="691777"/>
                <a:chOff x="6070601" y="2059500"/>
                <a:chExt cx="850900" cy="691777"/>
              </a:xfrm>
            </p:grpSpPr>
            <p:pic>
              <p:nvPicPr>
                <p:cNvPr id="12" name="Picture 11"/>
                <p:cNvPicPr>
                  <a:picLocks noChangeAspect="1"/>
                </p:cNvPicPr>
                <p:nvPr/>
              </p:nvPicPr>
              <p:blipFill>
                <a:blip r:embed="rId2"/>
                <a:stretch>
                  <a:fillRect/>
                </a:stretch>
              </p:blipFill>
              <p:spPr>
                <a:xfrm>
                  <a:off x="6070601" y="2059500"/>
                  <a:ext cx="850900" cy="691777"/>
                </a:xfrm>
                <a:prstGeom prst="rect">
                  <a:avLst/>
                </a:prstGeom>
              </p:spPr>
            </p:pic>
            <p:sp>
              <p:nvSpPr>
                <p:cNvPr id="13" name="TextBox 12"/>
                <p:cNvSpPr txBox="1"/>
                <p:nvPr/>
              </p:nvSpPr>
              <p:spPr>
                <a:xfrm>
                  <a:off x="6096000" y="222325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2</a:t>
                  </a:r>
                  <a:endParaRPr lang="en-US" i="1" dirty="0">
                    <a:solidFill>
                      <a:schemeClr val="bg1"/>
                    </a:solidFill>
                    <a:latin typeface="Gill Sans"/>
                    <a:cs typeface="Gill Sans"/>
                  </a:endParaRPr>
                </a:p>
              </p:txBody>
            </p:sp>
          </p:grpSp>
          <p:grpSp>
            <p:nvGrpSpPr>
              <p:cNvPr id="14" name="Group 13"/>
              <p:cNvGrpSpPr/>
              <p:nvPr/>
            </p:nvGrpSpPr>
            <p:grpSpPr>
              <a:xfrm>
                <a:off x="5753101" y="3121354"/>
                <a:ext cx="850900" cy="691777"/>
                <a:chOff x="5600701" y="2103855"/>
                <a:chExt cx="850900" cy="691777"/>
              </a:xfrm>
            </p:grpSpPr>
            <p:pic>
              <p:nvPicPr>
                <p:cNvPr id="15" name="Picture 14"/>
                <p:cNvPicPr>
                  <a:picLocks noChangeAspect="1"/>
                </p:cNvPicPr>
                <p:nvPr/>
              </p:nvPicPr>
              <p:blipFill>
                <a:blip r:embed="rId2"/>
                <a:stretch>
                  <a:fillRect/>
                </a:stretch>
              </p:blipFill>
              <p:spPr>
                <a:xfrm>
                  <a:off x="5600701" y="2103855"/>
                  <a:ext cx="850900" cy="691777"/>
                </a:xfrm>
                <a:prstGeom prst="rect">
                  <a:avLst/>
                </a:prstGeom>
              </p:spPr>
            </p:pic>
            <p:sp>
              <p:nvSpPr>
                <p:cNvPr id="16" name="TextBox 15"/>
                <p:cNvSpPr txBox="1"/>
                <p:nvPr/>
              </p:nvSpPr>
              <p:spPr>
                <a:xfrm>
                  <a:off x="5638800" y="2255367"/>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3</a:t>
                  </a:r>
                  <a:endParaRPr lang="en-US" i="1" dirty="0">
                    <a:solidFill>
                      <a:schemeClr val="bg1"/>
                    </a:solidFill>
                    <a:latin typeface="Gill Sans"/>
                    <a:cs typeface="Gill Sans"/>
                  </a:endParaRPr>
                </a:p>
              </p:txBody>
            </p:sp>
          </p:grpSp>
          <p:grpSp>
            <p:nvGrpSpPr>
              <p:cNvPr id="17" name="Group 16"/>
              <p:cNvGrpSpPr/>
              <p:nvPr/>
            </p:nvGrpSpPr>
            <p:grpSpPr>
              <a:xfrm>
                <a:off x="6699251" y="3607983"/>
                <a:ext cx="850900" cy="691777"/>
                <a:chOff x="5848351" y="2049474"/>
                <a:chExt cx="850900" cy="691777"/>
              </a:xfrm>
            </p:grpSpPr>
            <p:pic>
              <p:nvPicPr>
                <p:cNvPr id="18" name="Picture 17"/>
                <p:cNvPicPr>
                  <a:picLocks noChangeAspect="1"/>
                </p:cNvPicPr>
                <p:nvPr/>
              </p:nvPicPr>
              <p:blipFill>
                <a:blip r:embed="rId2"/>
                <a:stretch>
                  <a:fillRect/>
                </a:stretch>
              </p:blipFill>
              <p:spPr>
                <a:xfrm>
                  <a:off x="5848351" y="2049474"/>
                  <a:ext cx="850900" cy="691777"/>
                </a:xfrm>
                <a:prstGeom prst="rect">
                  <a:avLst/>
                </a:prstGeom>
              </p:spPr>
            </p:pic>
            <p:sp>
              <p:nvSpPr>
                <p:cNvPr id="19" name="TextBox 18"/>
                <p:cNvSpPr txBox="1"/>
                <p:nvPr/>
              </p:nvSpPr>
              <p:spPr>
                <a:xfrm>
                  <a:off x="5886450" y="2200986"/>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4</a:t>
                  </a:r>
                  <a:endParaRPr lang="en-US" i="1" dirty="0">
                    <a:solidFill>
                      <a:schemeClr val="bg1"/>
                    </a:solidFill>
                    <a:latin typeface="Gill Sans"/>
                    <a:cs typeface="Gill Sans"/>
                  </a:endParaRPr>
                </a:p>
              </p:txBody>
            </p:sp>
          </p:grpSp>
          <p:grpSp>
            <p:nvGrpSpPr>
              <p:cNvPr id="20" name="Group 19"/>
              <p:cNvGrpSpPr/>
              <p:nvPr/>
            </p:nvGrpSpPr>
            <p:grpSpPr>
              <a:xfrm>
                <a:off x="7569200" y="3851230"/>
                <a:ext cx="850900" cy="691777"/>
                <a:chOff x="7956551" y="1908733"/>
                <a:chExt cx="850900" cy="691777"/>
              </a:xfrm>
            </p:grpSpPr>
            <p:pic>
              <p:nvPicPr>
                <p:cNvPr id="21" name="Picture 20"/>
                <p:cNvPicPr>
                  <a:picLocks noChangeAspect="1"/>
                </p:cNvPicPr>
                <p:nvPr/>
              </p:nvPicPr>
              <p:blipFill>
                <a:blip r:embed="rId2"/>
                <a:stretch>
                  <a:fillRect/>
                </a:stretch>
              </p:blipFill>
              <p:spPr>
                <a:xfrm>
                  <a:off x="7956551" y="1908733"/>
                  <a:ext cx="850900" cy="691777"/>
                </a:xfrm>
                <a:prstGeom prst="rect">
                  <a:avLst/>
                </a:prstGeom>
              </p:spPr>
            </p:pic>
            <p:sp>
              <p:nvSpPr>
                <p:cNvPr id="22" name="TextBox 21"/>
                <p:cNvSpPr txBox="1"/>
                <p:nvPr/>
              </p:nvSpPr>
              <p:spPr>
                <a:xfrm>
                  <a:off x="7994650" y="2060245"/>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5</a:t>
                  </a:r>
                  <a:endParaRPr lang="en-US" i="1" dirty="0">
                    <a:solidFill>
                      <a:schemeClr val="bg1"/>
                    </a:solidFill>
                    <a:latin typeface="Gill Sans"/>
                    <a:cs typeface="Gill Sans"/>
                  </a:endParaRPr>
                </a:p>
              </p:txBody>
            </p:sp>
          </p:grpSp>
          <p:sp>
            <p:nvSpPr>
              <p:cNvPr id="23" name="Donut 22"/>
              <p:cNvSpPr/>
              <p:nvPr/>
            </p:nvSpPr>
            <p:spPr>
              <a:xfrm>
                <a:off x="5341620" y="1912620"/>
                <a:ext cx="3383280" cy="3599180"/>
              </a:xfrm>
              <a:prstGeom prst="donut">
                <a:avLst>
                  <a:gd name="adj" fmla="val 1364"/>
                </a:avLst>
              </a:prstGeom>
              <a:solidFill>
                <a:srgbClr val="6699CC"/>
              </a:solidFill>
              <a:ln>
                <a:solidFill>
                  <a:srgbClr val="6699CC"/>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24" name="Group 23"/>
              <p:cNvGrpSpPr/>
              <p:nvPr/>
            </p:nvGrpSpPr>
            <p:grpSpPr>
              <a:xfrm>
                <a:off x="5924550" y="4372074"/>
                <a:ext cx="850900" cy="691777"/>
                <a:chOff x="5346701" y="1931289"/>
                <a:chExt cx="850900" cy="691777"/>
              </a:xfrm>
            </p:grpSpPr>
            <p:pic>
              <p:nvPicPr>
                <p:cNvPr id="25" name="Picture 24"/>
                <p:cNvPicPr>
                  <a:picLocks noChangeAspect="1"/>
                </p:cNvPicPr>
                <p:nvPr/>
              </p:nvPicPr>
              <p:blipFill>
                <a:blip r:embed="rId2"/>
                <a:stretch>
                  <a:fillRect/>
                </a:stretch>
              </p:blipFill>
              <p:spPr>
                <a:xfrm>
                  <a:off x="5346701" y="1931289"/>
                  <a:ext cx="850900" cy="691777"/>
                </a:xfrm>
                <a:prstGeom prst="rect">
                  <a:avLst/>
                </a:prstGeom>
              </p:spPr>
            </p:pic>
            <p:sp>
              <p:nvSpPr>
                <p:cNvPr id="26" name="TextBox 25"/>
                <p:cNvSpPr txBox="1"/>
                <p:nvPr/>
              </p:nvSpPr>
              <p:spPr>
                <a:xfrm>
                  <a:off x="5384800" y="2082801"/>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6</a:t>
                  </a:r>
                  <a:endParaRPr lang="en-US" i="1" dirty="0">
                    <a:solidFill>
                      <a:schemeClr val="bg1"/>
                    </a:solidFill>
                    <a:latin typeface="Gill Sans"/>
                    <a:cs typeface="Gill Sans"/>
                  </a:endParaRPr>
                </a:p>
              </p:txBody>
            </p:sp>
          </p:grpSp>
        </p:grpSp>
        <p:pic>
          <p:nvPicPr>
            <p:cNvPr id="29" name="Picture 28"/>
            <p:cNvPicPr>
              <a:picLocks noChangeAspect="1"/>
            </p:cNvPicPr>
            <p:nvPr/>
          </p:nvPicPr>
          <p:blipFill>
            <a:blip r:embed="rId2"/>
            <a:stretch>
              <a:fillRect/>
            </a:stretch>
          </p:blipFill>
          <p:spPr>
            <a:xfrm>
              <a:off x="7048502" y="5060880"/>
              <a:ext cx="850900" cy="691777"/>
            </a:xfrm>
            <a:prstGeom prst="rect">
              <a:avLst/>
            </a:prstGeom>
          </p:spPr>
        </p:pic>
        <p:sp>
          <p:nvSpPr>
            <p:cNvPr id="30" name="TextBox 29"/>
            <p:cNvSpPr txBox="1"/>
            <p:nvPr/>
          </p:nvSpPr>
          <p:spPr>
            <a:xfrm>
              <a:off x="7086601" y="5212392"/>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a:t>
              </a:r>
              <a:r>
                <a:rPr lang="en-US" i="1" dirty="0" err="1" smtClean="0">
                  <a:solidFill>
                    <a:schemeClr val="bg1"/>
                  </a:solidFill>
                  <a:latin typeface="Gill Sans"/>
                  <a:cs typeface="Gill Sans"/>
                </a:rPr>
                <a:t>X</a:t>
              </a:r>
              <a:r>
                <a:rPr lang="en-US" i="1" baseline="-25000" dirty="0" err="1">
                  <a:solidFill>
                    <a:schemeClr val="bg1"/>
                  </a:solidFill>
                  <a:latin typeface="Gill Sans"/>
                  <a:cs typeface="Gill Sans"/>
                </a:rPr>
                <a:t>n</a:t>
              </a:r>
              <a:endParaRPr lang="en-US" i="1" dirty="0">
                <a:solidFill>
                  <a:schemeClr val="bg1"/>
                </a:solidFill>
                <a:latin typeface="Gill Sans"/>
                <a:cs typeface="Gill Sans"/>
              </a:endParaRPr>
            </a:p>
          </p:txBody>
        </p:sp>
      </p:grpSp>
      <p:sp>
        <p:nvSpPr>
          <p:cNvPr id="33" name="Oval Callout 32"/>
          <p:cNvSpPr/>
          <p:nvPr/>
        </p:nvSpPr>
        <p:spPr>
          <a:xfrm>
            <a:off x="3810000" y="5422900"/>
            <a:ext cx="2626360" cy="1206500"/>
          </a:xfrm>
          <a:prstGeom prst="wedgeEllipseCallout">
            <a:avLst>
              <a:gd name="adj1" fmla="val 87192"/>
              <a:gd name="adj2" fmla="val 5634"/>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dirty="0" smtClean="0">
                <a:solidFill>
                  <a:schemeClr val="tx1"/>
                </a:solidFill>
                <a:latin typeface="Gill Sans"/>
                <a:cs typeface="Gill Sans"/>
              </a:rPr>
              <a:t>Each </a:t>
            </a:r>
            <a:r>
              <a:rPr lang="en-US" sz="2000" i="1" dirty="0" smtClean="0">
                <a:solidFill>
                  <a:schemeClr val="tx1"/>
                </a:solidFill>
                <a:latin typeface="Gill Sans"/>
                <a:cs typeface="Gill Sans"/>
              </a:rPr>
              <a:t>X</a:t>
            </a:r>
            <a:r>
              <a:rPr lang="en-US" sz="2000" i="1" baseline="-25000" dirty="0">
                <a:solidFill>
                  <a:schemeClr val="tx1"/>
                </a:solidFill>
                <a:latin typeface="Gill Sans"/>
                <a:cs typeface="Gill Sans"/>
              </a:rPr>
              <a:t>i</a:t>
            </a:r>
            <a:r>
              <a:rPr lang="en-US" sz="2000" baseline="-25000" dirty="0" smtClean="0">
                <a:solidFill>
                  <a:schemeClr val="tx1"/>
                </a:solidFill>
                <a:latin typeface="Gill Sans"/>
                <a:cs typeface="Gill Sans"/>
              </a:rPr>
              <a:t> </a:t>
            </a:r>
            <a:r>
              <a:rPr lang="en-US" sz="2000" dirty="0" smtClean="0">
                <a:solidFill>
                  <a:schemeClr val="tx1"/>
                </a:solidFill>
                <a:latin typeface="Gill Sans"/>
                <a:cs typeface="Gill Sans"/>
              </a:rPr>
              <a:t>is </a:t>
            </a:r>
            <a:r>
              <a:rPr lang="en-US" sz="2000" b="1" dirty="0" smtClean="0">
                <a:solidFill>
                  <a:schemeClr val="tx1"/>
                </a:solidFill>
                <a:latin typeface="Lobster Two"/>
                <a:cs typeface="Lobster Two"/>
              </a:rPr>
              <a:t>one</a:t>
            </a:r>
            <a:r>
              <a:rPr lang="en-US" sz="2000" dirty="0" smtClean="0">
                <a:solidFill>
                  <a:schemeClr val="tx1"/>
                </a:solidFill>
                <a:latin typeface="Gill Sans"/>
                <a:cs typeface="Gill Sans"/>
              </a:rPr>
              <a:t> observation on the </a:t>
            </a:r>
            <a:r>
              <a:rPr lang="en-US" sz="2000" b="1" dirty="0" smtClean="0">
                <a:solidFill>
                  <a:schemeClr val="tx1"/>
                </a:solidFill>
                <a:latin typeface="Lobster Two"/>
                <a:cs typeface="Lobster Two"/>
              </a:rPr>
              <a:t>same</a:t>
            </a:r>
            <a:r>
              <a:rPr lang="en-US" sz="2000" dirty="0" smtClean="0">
                <a:solidFill>
                  <a:schemeClr val="tx1"/>
                </a:solidFill>
                <a:latin typeface="Gill Sans"/>
                <a:cs typeface="Gill Sans"/>
              </a:rPr>
              <a:t> </a:t>
            </a:r>
            <a:r>
              <a:rPr lang="en-US" sz="2000" dirty="0" err="1" smtClean="0">
                <a:solidFill>
                  <a:schemeClr val="tx1"/>
                </a:solidFill>
                <a:latin typeface="Gill Sans"/>
                <a:cs typeface="Gill Sans"/>
              </a:rPr>
              <a:t>rv</a:t>
            </a:r>
            <a:endParaRPr lang="en-US" sz="2000" dirty="0">
              <a:solidFill>
                <a:schemeClr val="tx1"/>
              </a:solidFill>
              <a:latin typeface="Gill Sans"/>
              <a:cs typeface="Gill Sans"/>
            </a:endParaRPr>
          </a:p>
        </p:txBody>
      </p:sp>
      <p:pic>
        <p:nvPicPr>
          <p:cNvPr id="34" name="Picture 33"/>
          <p:cNvPicPr>
            <a:picLocks noChangeAspect="1"/>
          </p:cNvPicPr>
          <p:nvPr/>
        </p:nvPicPr>
        <p:blipFill>
          <a:blip r:embed="rId3"/>
          <a:stretch>
            <a:fillRect/>
          </a:stretch>
        </p:blipFill>
        <p:spPr>
          <a:xfrm>
            <a:off x="7556500" y="5422900"/>
            <a:ext cx="1604527" cy="1604527"/>
          </a:xfrm>
          <a:prstGeom prst="rect">
            <a:avLst/>
          </a:prstGeom>
        </p:spPr>
      </p:pic>
      <p:sp>
        <p:nvSpPr>
          <p:cNvPr id="35" name="Freeform 34"/>
          <p:cNvSpPr/>
          <p:nvPr/>
        </p:nvSpPr>
        <p:spPr>
          <a:xfrm>
            <a:off x="3644900" y="1392477"/>
            <a:ext cx="2159000" cy="461723"/>
          </a:xfrm>
          <a:custGeom>
            <a:avLst/>
            <a:gdLst>
              <a:gd name="connsiteX0" fmla="*/ 0 w 2489200"/>
              <a:gd name="connsiteY0" fmla="*/ 262183 h 274883"/>
              <a:gd name="connsiteX1" fmla="*/ 723900 w 2489200"/>
              <a:gd name="connsiteY1" fmla="*/ 46283 h 274883"/>
              <a:gd name="connsiteX2" fmla="*/ 1612900 w 2489200"/>
              <a:gd name="connsiteY2" fmla="*/ 8183 h 274883"/>
              <a:gd name="connsiteX3" fmla="*/ 2311400 w 2489200"/>
              <a:gd name="connsiteY3" fmla="*/ 160583 h 274883"/>
              <a:gd name="connsiteX4" fmla="*/ 2489200 w 2489200"/>
              <a:gd name="connsiteY4" fmla="*/ 274883 h 274883"/>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431255 h 431255"/>
              <a:gd name="connsiteX1" fmla="*/ 520700 w 2171700"/>
              <a:gd name="connsiteY1" fmla="*/ 24855 h 431255"/>
              <a:gd name="connsiteX2" fmla="*/ 1295400 w 2171700"/>
              <a:gd name="connsiteY2" fmla="*/ 62955 h 431255"/>
              <a:gd name="connsiteX3" fmla="*/ 1993900 w 2171700"/>
              <a:gd name="connsiteY3" fmla="*/ 215355 h 431255"/>
              <a:gd name="connsiteX4" fmla="*/ 2171700 w 2171700"/>
              <a:gd name="connsiteY4" fmla="*/ 329655 h 431255"/>
              <a:gd name="connsiteX0" fmla="*/ 0 w 2171700"/>
              <a:gd name="connsiteY0" fmla="*/ 466181 h 466181"/>
              <a:gd name="connsiteX1" fmla="*/ 520700 w 2171700"/>
              <a:gd name="connsiteY1" fmla="*/ 59781 h 466181"/>
              <a:gd name="connsiteX2" fmla="*/ 1346200 w 2171700"/>
              <a:gd name="connsiteY2" fmla="*/ 21681 h 466181"/>
              <a:gd name="connsiteX3" fmla="*/ 1993900 w 2171700"/>
              <a:gd name="connsiteY3" fmla="*/ 250281 h 466181"/>
              <a:gd name="connsiteX4" fmla="*/ 2171700 w 2171700"/>
              <a:gd name="connsiteY4" fmla="*/ 364581 h 466181"/>
              <a:gd name="connsiteX0" fmla="*/ 0 w 2159000"/>
              <a:gd name="connsiteY0" fmla="*/ 466181 h 466181"/>
              <a:gd name="connsiteX1" fmla="*/ 520700 w 2159000"/>
              <a:gd name="connsiteY1" fmla="*/ 59781 h 466181"/>
              <a:gd name="connsiteX2" fmla="*/ 1346200 w 2159000"/>
              <a:gd name="connsiteY2" fmla="*/ 21681 h 466181"/>
              <a:gd name="connsiteX3" fmla="*/ 1993900 w 2159000"/>
              <a:gd name="connsiteY3" fmla="*/ 250281 h 466181"/>
              <a:gd name="connsiteX4" fmla="*/ 2159000 w 2159000"/>
              <a:gd name="connsiteY4" fmla="*/ 453481 h 466181"/>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80682 h 480682"/>
              <a:gd name="connsiteX1" fmla="*/ 520700 w 2159000"/>
              <a:gd name="connsiteY1" fmla="*/ 74282 h 480682"/>
              <a:gd name="connsiteX2" fmla="*/ 1346200 w 2159000"/>
              <a:gd name="connsiteY2" fmla="*/ 36182 h 480682"/>
              <a:gd name="connsiteX3" fmla="*/ 1879600 w 2159000"/>
              <a:gd name="connsiteY3" fmla="*/ 201282 h 480682"/>
              <a:gd name="connsiteX4" fmla="*/ 2159000 w 2159000"/>
              <a:gd name="connsiteY4" fmla="*/ 467982 h 480682"/>
              <a:gd name="connsiteX0" fmla="*/ 0 w 2159000"/>
              <a:gd name="connsiteY0" fmla="*/ 466031 h 466031"/>
              <a:gd name="connsiteX1" fmla="*/ 520700 w 2159000"/>
              <a:gd name="connsiteY1" fmla="*/ 59631 h 466031"/>
              <a:gd name="connsiteX2" fmla="*/ 1346200 w 2159000"/>
              <a:gd name="connsiteY2" fmla="*/ 21531 h 466031"/>
              <a:gd name="connsiteX3" fmla="*/ 1879600 w 2159000"/>
              <a:gd name="connsiteY3" fmla="*/ 186631 h 466031"/>
              <a:gd name="connsiteX4" fmla="*/ 2159000 w 2159000"/>
              <a:gd name="connsiteY4" fmla="*/ 453331 h 466031"/>
              <a:gd name="connsiteX0" fmla="*/ 0 w 2159000"/>
              <a:gd name="connsiteY0" fmla="*/ 480682 h 480682"/>
              <a:gd name="connsiteX1" fmla="*/ 520700 w 2159000"/>
              <a:gd name="connsiteY1" fmla="*/ 74282 h 480682"/>
              <a:gd name="connsiteX2" fmla="*/ 1346200 w 2159000"/>
              <a:gd name="connsiteY2" fmla="*/ 36182 h 480682"/>
              <a:gd name="connsiteX3" fmla="*/ 1879600 w 2159000"/>
              <a:gd name="connsiteY3" fmla="*/ 201282 h 480682"/>
              <a:gd name="connsiteX4" fmla="*/ 2159000 w 2159000"/>
              <a:gd name="connsiteY4" fmla="*/ 467982 h 480682"/>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9000" h="461723">
                <a:moveTo>
                  <a:pt x="0" y="461723"/>
                </a:moveTo>
                <a:cubicBezTo>
                  <a:pt x="164041" y="311439"/>
                  <a:pt x="334433" y="129406"/>
                  <a:pt x="520700" y="55323"/>
                </a:cubicBezTo>
                <a:cubicBezTo>
                  <a:pt x="706967" y="-18760"/>
                  <a:pt x="1119717" y="-3944"/>
                  <a:pt x="1346200" y="17223"/>
                </a:cubicBezTo>
                <a:cubicBezTo>
                  <a:pt x="1572683" y="38390"/>
                  <a:pt x="1744133" y="110356"/>
                  <a:pt x="1879600" y="182323"/>
                </a:cubicBezTo>
                <a:cubicBezTo>
                  <a:pt x="2015067" y="254290"/>
                  <a:pt x="2159000" y="449023"/>
                  <a:pt x="2159000" y="449023"/>
                </a:cubicBezTo>
              </a:path>
            </a:pathLst>
          </a:custGeom>
          <a:ln w="50800">
            <a:solidFill>
              <a:srgbClr val="FF6600"/>
            </a:solidFill>
            <a:prstDash val="sysDash"/>
            <a:tailEnd type="triangle" w="lg"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54" name="Picture 53" descr="twitterflock.png"/>
          <p:cNvPicPr>
            <a:picLocks noChangeAspect="1"/>
          </p:cNvPicPr>
          <p:nvPr/>
        </p:nvPicPr>
        <p:blipFill rotWithShape="1">
          <a:blip r:embed="rId4" cstate="email">
            <a:extLst>
              <a:ext uri="{28A0092B-C50C-407E-A947-70E740481C1C}">
                <a14:useLocalDpi xmlns:a14="http://schemas.microsoft.com/office/drawing/2010/main" val="0"/>
              </a:ext>
            </a:extLst>
          </a:blip>
          <a:srcRect l="10023" t="3460"/>
          <a:stretch/>
        </p:blipFill>
        <p:spPr>
          <a:xfrm>
            <a:off x="76201" y="1540583"/>
            <a:ext cx="4640019" cy="4178079"/>
          </a:xfrm>
          <a:prstGeom prst="ellipse">
            <a:avLst/>
          </a:prstGeom>
          <a:ln w="50800">
            <a:solidFill>
              <a:srgbClr val="6699CC"/>
            </a:solidFill>
          </a:ln>
        </p:spPr>
      </p:pic>
      <p:sp>
        <p:nvSpPr>
          <p:cNvPr id="4" name="Rectangle 3"/>
          <p:cNvSpPr/>
          <p:nvPr/>
        </p:nvSpPr>
        <p:spPr>
          <a:xfrm>
            <a:off x="4000501" y="1658766"/>
            <a:ext cx="1524000" cy="462262"/>
          </a:xfrm>
          <a:prstGeom prst="rect">
            <a:avLst/>
          </a:prstGeom>
          <a:noFill/>
        </p:spPr>
        <p:txBody>
          <a:bodyPr wrap="none" lIns="91440" tIns="45720" rIns="91440" bIns="45720">
            <a:prstTxWarp prst="textArchUp">
              <a:avLst>
                <a:gd name="adj" fmla="val 7094030"/>
              </a:avLst>
            </a:prstTxWarp>
            <a:spAutoFit/>
          </a:bodyPr>
          <a:lstStyle/>
          <a:p>
            <a:pPr algn="ctr"/>
            <a:r>
              <a:rPr lang="en-US" sz="2400" b="1" dirty="0">
                <a:ln w="12700">
                  <a:noFill/>
                  <a:prstDash val="solid"/>
                </a:ln>
                <a:solidFill>
                  <a:srgbClr val="FF6600"/>
                </a:solidFill>
                <a:latin typeface="Lobster Two"/>
                <a:cs typeface="Lobster Two"/>
              </a:rPr>
              <a:t>p</a:t>
            </a:r>
            <a:r>
              <a:rPr lang="en-US" sz="2400" b="1" cap="none" spc="0" dirty="0" smtClean="0">
                <a:ln w="12700">
                  <a:noFill/>
                  <a:prstDash val="solid"/>
                </a:ln>
                <a:solidFill>
                  <a:srgbClr val="FF6600"/>
                </a:solidFill>
                <a:effectLst/>
                <a:latin typeface="Lobster Two"/>
                <a:cs typeface="Lobster Two"/>
              </a:rPr>
              <a:t>robability</a:t>
            </a:r>
            <a:endParaRPr lang="en-US" sz="2400" b="1" cap="none" spc="0" dirty="0">
              <a:ln w="12700">
                <a:noFill/>
                <a:prstDash val="solid"/>
              </a:ln>
              <a:solidFill>
                <a:srgbClr val="FF6600"/>
              </a:solidFill>
              <a:effectLst/>
              <a:latin typeface="Lobster Two"/>
              <a:cs typeface="Lobster Two"/>
            </a:endParaRPr>
          </a:p>
        </p:txBody>
      </p:sp>
    </p:spTree>
    <p:extLst>
      <p:ext uri="{BB962C8B-B14F-4D97-AF65-F5344CB8AC3E}">
        <p14:creationId xmlns:p14="http://schemas.microsoft.com/office/powerpoint/2010/main" val="248623339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All of the below are a sequence of </a:t>
            </a:r>
            <a:r>
              <a:rPr lang="en-US" dirty="0" err="1" smtClean="0"/>
              <a:t>iid</a:t>
            </a:r>
            <a:r>
              <a:rPr lang="en-US" dirty="0" smtClean="0"/>
              <a:t> </a:t>
            </a:r>
            <a:r>
              <a:rPr lang="en-US" dirty="0" err="1" smtClean="0"/>
              <a:t>rvs</a:t>
            </a:r>
            <a:endParaRPr lang="en-US" dirty="0"/>
          </a:p>
        </p:txBody>
      </p:sp>
      <p:sp>
        <p:nvSpPr>
          <p:cNvPr id="3" name="Content Placeholder 2"/>
          <p:cNvSpPr>
            <a:spLocks noGrp="1"/>
          </p:cNvSpPr>
          <p:nvPr>
            <p:ph idx="1"/>
          </p:nvPr>
        </p:nvSpPr>
        <p:spPr/>
        <p:txBody>
          <a:bodyPr/>
          <a:lstStyle/>
          <a:p>
            <a:r>
              <a:rPr lang="en-US" dirty="0" smtClean="0"/>
              <a:t>The previous result applies whether:</a:t>
            </a:r>
          </a:p>
          <a:p>
            <a:pPr lvl="1"/>
            <a:r>
              <a:rPr lang="en-US" dirty="0"/>
              <a:t>I</a:t>
            </a:r>
            <a:r>
              <a:rPr lang="en-US" dirty="0" smtClean="0"/>
              <a:t> roll </a:t>
            </a:r>
            <a:r>
              <a:rPr lang="en-US" i="1" dirty="0" smtClean="0"/>
              <a:t>n</a:t>
            </a:r>
            <a:r>
              <a:rPr lang="en-US" dirty="0" smtClean="0"/>
              <a:t> dice all at once </a:t>
            </a:r>
          </a:p>
          <a:p>
            <a:pPr lvl="2"/>
            <a:r>
              <a:rPr lang="en-US" i="1" dirty="0"/>
              <a:t>n</a:t>
            </a:r>
            <a:r>
              <a:rPr lang="en-US" dirty="0" smtClean="0"/>
              <a:t> = number </a:t>
            </a:r>
            <a:r>
              <a:rPr lang="en-US" smtClean="0"/>
              <a:t>of dice</a:t>
            </a:r>
            <a:endParaRPr lang="en-US" dirty="0" smtClean="0"/>
          </a:p>
          <a:p>
            <a:pPr lvl="1"/>
            <a:r>
              <a:rPr lang="en-US" dirty="0"/>
              <a:t>I</a:t>
            </a:r>
            <a:r>
              <a:rPr lang="en-US" dirty="0" smtClean="0"/>
              <a:t> roll a single die </a:t>
            </a:r>
            <a:r>
              <a:rPr lang="en-US" i="1" dirty="0"/>
              <a:t>n</a:t>
            </a:r>
            <a:r>
              <a:rPr lang="en-US" dirty="0" smtClean="0"/>
              <a:t> times </a:t>
            </a:r>
            <a:r>
              <a:rPr lang="en-US" dirty="0"/>
              <a:t>(if I have a specific “style</a:t>
            </a:r>
            <a:r>
              <a:rPr lang="en-US" dirty="0" smtClean="0"/>
              <a:t>” or “method” </a:t>
            </a:r>
            <a:r>
              <a:rPr lang="en-US" dirty="0"/>
              <a:t>for rolling, could argue this is not </a:t>
            </a:r>
            <a:r>
              <a:rPr lang="en-US" dirty="0" err="1" smtClean="0"/>
              <a:t>iid</a:t>
            </a:r>
            <a:r>
              <a:rPr lang="en-US" dirty="0" smtClean="0"/>
              <a:t>…)</a:t>
            </a:r>
          </a:p>
          <a:p>
            <a:pPr lvl="2"/>
            <a:r>
              <a:rPr lang="en-US" i="1" dirty="0"/>
              <a:t>n</a:t>
            </a:r>
            <a:r>
              <a:rPr lang="en-US" dirty="0" smtClean="0"/>
              <a:t> = number of rolls</a:t>
            </a:r>
          </a:p>
          <a:p>
            <a:pPr lvl="1"/>
            <a:r>
              <a:rPr lang="en-US" i="1" dirty="0"/>
              <a:t>n</a:t>
            </a:r>
            <a:r>
              <a:rPr lang="en-US" dirty="0" smtClean="0"/>
              <a:t> people each roll a single die once </a:t>
            </a:r>
          </a:p>
          <a:p>
            <a:pPr lvl="2"/>
            <a:r>
              <a:rPr lang="en-US" i="1" dirty="0"/>
              <a:t>n</a:t>
            </a:r>
            <a:r>
              <a:rPr lang="en-US" dirty="0" smtClean="0"/>
              <a:t> = number of people</a:t>
            </a:r>
          </a:p>
          <a:p>
            <a:pPr lvl="1"/>
            <a:r>
              <a:rPr lang="en-US" i="1" dirty="0"/>
              <a:t>n</a:t>
            </a:r>
            <a:r>
              <a:rPr lang="en-US" dirty="0" smtClean="0"/>
              <a:t> fair dice are rolled; each by a different person</a:t>
            </a:r>
          </a:p>
          <a:p>
            <a:pPr lvl="2"/>
            <a:r>
              <a:rPr lang="en-US" i="1" dirty="0"/>
              <a:t>n</a:t>
            </a:r>
            <a:r>
              <a:rPr lang="en-US" dirty="0" smtClean="0"/>
              <a:t> </a:t>
            </a:r>
            <a:r>
              <a:rPr lang="en-US" dirty="0"/>
              <a:t>= </a:t>
            </a:r>
            <a:r>
              <a:rPr lang="en-US" dirty="0" smtClean="0"/>
              <a:t>number of each person/die combination</a:t>
            </a:r>
            <a:endParaRPr lang="en-US" dirty="0"/>
          </a:p>
          <a:p>
            <a:pPr marL="274320" lvl="1" indent="0">
              <a:buNone/>
            </a:pPr>
            <a:endParaRPr lang="en-US" dirty="0"/>
          </a:p>
        </p:txBody>
      </p:sp>
    </p:spTree>
    <p:extLst>
      <p:ext uri="{BB962C8B-B14F-4D97-AF65-F5344CB8AC3E}">
        <p14:creationId xmlns:p14="http://schemas.microsoft.com/office/powerpoint/2010/main" val="215535464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z="3200" dirty="0" smtClean="0"/>
              <a:t>Population parameters are estimated by sampling</a:t>
            </a:r>
            <a:endParaRPr lang="en-US" sz="3200" dirty="0"/>
          </a:p>
        </p:txBody>
      </p:sp>
      <p:pic>
        <p:nvPicPr>
          <p:cNvPr id="5" name="Content Placeholder 4" descr="Population parameters are estimated by sampling.jpg"/>
          <p:cNvPicPr>
            <a:picLocks noGrp="1" noChangeAspect="1"/>
          </p:cNvPicPr>
          <p:nvPr>
            <p:ph idx="1"/>
          </p:nvPr>
        </p:nvPicPr>
        <p:blipFill>
          <a:blip r:embed="rId2" cstate="email">
            <a:extLst>
              <a:ext uri="{28A0092B-C50C-407E-A947-70E740481C1C}">
                <a14:useLocalDpi xmlns:a14="http://schemas.microsoft.com/office/drawing/2010/main" val="0"/>
              </a:ext>
            </a:extLst>
          </a:blip>
          <a:srcRect t="-45664" b="-45664"/>
          <a:stretch>
            <a:fillRect/>
          </a:stretch>
        </p:blipFill>
        <p:spPr/>
      </p:pic>
      <p:sp>
        <p:nvSpPr>
          <p:cNvPr id="6" name="TextBox 5"/>
          <p:cNvSpPr txBox="1"/>
          <p:nvPr/>
        </p:nvSpPr>
        <p:spPr>
          <a:xfrm>
            <a:off x="0" y="6563893"/>
            <a:ext cx="9144000" cy="307777"/>
          </a:xfrm>
          <a:prstGeom prst="rect">
            <a:avLst/>
          </a:prstGeom>
          <a:noFill/>
        </p:spPr>
        <p:txBody>
          <a:bodyPr wrap="square" rtlCol="0">
            <a:spAutoFit/>
          </a:bodyPr>
          <a:lstStyle/>
          <a:p>
            <a:r>
              <a:rPr lang="en-US" sz="1400" dirty="0">
                <a:latin typeface="Gill Sans"/>
                <a:cs typeface="Gill Sans"/>
              </a:rPr>
              <a:t>http://</a:t>
            </a:r>
            <a:r>
              <a:rPr lang="en-US" sz="1400" dirty="0" err="1">
                <a:latin typeface="Gill Sans"/>
                <a:cs typeface="Gill Sans"/>
              </a:rPr>
              <a:t>www.nature.com</a:t>
            </a:r>
            <a:r>
              <a:rPr lang="en-US" sz="1400" dirty="0">
                <a:latin typeface="Gill Sans"/>
                <a:cs typeface="Gill Sans"/>
              </a:rPr>
              <a:t>/</a:t>
            </a:r>
            <a:r>
              <a:rPr lang="en-US" sz="1400" dirty="0" err="1">
                <a:latin typeface="Gill Sans"/>
                <a:cs typeface="Gill Sans"/>
              </a:rPr>
              <a:t>nmeth</a:t>
            </a:r>
            <a:r>
              <a:rPr lang="en-US" sz="1400" dirty="0">
                <a:latin typeface="Gill Sans"/>
                <a:cs typeface="Gill Sans"/>
              </a:rPr>
              <a:t>/journal/v10/n9/full/nmeth.2613.html</a:t>
            </a:r>
          </a:p>
        </p:txBody>
      </p:sp>
    </p:spTree>
    <p:extLst>
      <p:ext uri="{BB962C8B-B14F-4D97-AF65-F5344CB8AC3E}">
        <p14:creationId xmlns:p14="http://schemas.microsoft.com/office/powerpoint/2010/main" val="249338640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combo_plots_exp-1.png"/>
          <p:cNvPicPr>
            <a:picLocks noGrp="1" noChangeAspect="1"/>
          </p:cNvPicPr>
          <p:nvPr>
            <p:ph idx="1"/>
          </p:nvPr>
        </p:nvPicPr>
        <p:blipFill rotWithShape="1">
          <a:blip r:embed="rId2" cstate="email">
            <a:extLst>
              <a:ext uri="{28A0092B-C50C-407E-A947-70E740481C1C}">
                <a14:useLocalDpi xmlns:a14="http://schemas.microsoft.com/office/drawing/2010/main" val="0"/>
              </a:ext>
            </a:extLst>
          </a:blip>
          <a:srcRect t="3118" b="4847"/>
          <a:stretch/>
        </p:blipFill>
        <p:spPr>
          <a:xfrm>
            <a:off x="457200" y="1282700"/>
            <a:ext cx="8229600" cy="5410200"/>
          </a:xfrm>
        </p:spPr>
      </p:pic>
      <p:sp>
        <p:nvSpPr>
          <p:cNvPr id="5" name="Rectangle 4"/>
          <p:cNvSpPr/>
          <p:nvPr/>
        </p:nvSpPr>
        <p:spPr>
          <a:xfrm>
            <a:off x="3144520" y="4371340"/>
            <a:ext cx="3434080" cy="340360"/>
          </a:xfrm>
          <a:prstGeom prst="rect">
            <a:avLst/>
          </a:prstGeom>
          <a:solidFill>
            <a:schemeClr val="accent5">
              <a:lumMod val="20000"/>
              <a:lumOff val="80000"/>
            </a:schemeClr>
          </a:solidFill>
          <a:ln>
            <a:solidFill>
              <a:schemeClr val="tx1"/>
            </a:solidFill>
          </a:ln>
          <a:effectLst>
            <a:outerShdw blurRad="317500" dist="25400" dir="2700000" algn="br" rotWithShape="0">
              <a:srgbClr val="000000">
                <a:alpha val="60000"/>
              </a:srgbClr>
            </a:outerShdw>
          </a:effectLst>
        </p:spPr>
        <p:style>
          <a:lnRef idx="1">
            <a:schemeClr val="accent1"/>
          </a:lnRef>
          <a:fillRef idx="3">
            <a:schemeClr val="accent1"/>
          </a:fillRef>
          <a:effectRef idx="2">
            <a:schemeClr val="accent1"/>
          </a:effectRef>
          <a:fontRef idx="minor">
            <a:schemeClr val="lt1"/>
          </a:fontRef>
        </p:style>
        <p:txBody>
          <a:bodyPr/>
          <a:lstStyle/>
          <a:p>
            <a:pPr algn="ctr"/>
            <a:r>
              <a:rPr lang="en-US" dirty="0" smtClean="0">
                <a:solidFill>
                  <a:schemeClr val="tx1"/>
                </a:solidFill>
                <a:latin typeface="Gill Sans"/>
                <a:cs typeface="Gill Sans"/>
              </a:rPr>
              <a:t>Looks pretty close to normal, no?</a:t>
            </a:r>
            <a:endParaRPr lang="en-US" dirty="0">
              <a:solidFill>
                <a:schemeClr val="tx1"/>
              </a:solidFill>
              <a:latin typeface="Gill Sans"/>
              <a:cs typeface="Gill Sans"/>
            </a:endParaRPr>
          </a:p>
        </p:txBody>
      </p:sp>
    </p:spTree>
    <p:extLst>
      <p:ext uri="{BB962C8B-B14F-4D97-AF65-F5344CB8AC3E}">
        <p14:creationId xmlns:p14="http://schemas.microsoft.com/office/powerpoint/2010/main" val="4252126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“Close to normal?”</a:t>
            </a:r>
            <a:endParaRPr lang="en-US" dirty="0"/>
          </a:p>
        </p:txBody>
      </p:sp>
      <p:pic>
        <p:nvPicPr>
          <p:cNvPr id="7" name="Content Placeholder 6" descr="car_qqplots-1.png"/>
          <p:cNvPicPr>
            <a:picLocks noGrp="1" noChangeAspect="1"/>
          </p:cNvPicPr>
          <p:nvPr>
            <p:ph idx="1"/>
          </p:nvPr>
        </p:nvPicPr>
        <p:blipFill>
          <a:blip r:embed="rId2" cstate="email">
            <a:extLst>
              <a:ext uri="{28A0092B-C50C-407E-A947-70E740481C1C}">
                <a14:useLocalDpi xmlns:a14="http://schemas.microsoft.com/office/drawing/2010/main" val="0"/>
              </a:ext>
            </a:extLst>
          </a:blip>
          <a:srcRect l="-10268" r="-10268"/>
          <a:stretch>
            <a:fillRect/>
          </a:stretch>
        </p:blipFill>
        <p:spPr/>
      </p:pic>
    </p:spTree>
    <p:extLst>
      <p:ext uri="{BB962C8B-B14F-4D97-AF65-F5344CB8AC3E}">
        <p14:creationId xmlns:p14="http://schemas.microsoft.com/office/powerpoint/2010/main" val="220246592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“Close to normal?”</a:t>
            </a:r>
            <a:endParaRPr lang="en-US" dirty="0"/>
          </a:p>
        </p:txBody>
      </p:sp>
      <p:pic>
        <p:nvPicPr>
          <p:cNvPr id="8" name="Content Placeholder 7" descr="car_qqplots-2.png"/>
          <p:cNvPicPr>
            <a:picLocks noGrp="1" noChangeAspect="1"/>
          </p:cNvPicPr>
          <p:nvPr>
            <p:ph idx="1"/>
          </p:nvPr>
        </p:nvPicPr>
        <p:blipFill>
          <a:blip r:embed="rId2" cstate="email">
            <a:extLst>
              <a:ext uri="{28A0092B-C50C-407E-A947-70E740481C1C}">
                <a14:useLocalDpi xmlns:a14="http://schemas.microsoft.com/office/drawing/2010/main" val="0"/>
              </a:ext>
            </a:extLst>
          </a:blip>
          <a:srcRect l="-10268" r="-10268"/>
          <a:stretch>
            <a:fillRect/>
          </a:stretch>
        </p:blipFill>
        <p:spPr/>
      </p:pic>
    </p:spTree>
    <p:extLst>
      <p:ext uri="{BB962C8B-B14F-4D97-AF65-F5344CB8AC3E}">
        <p14:creationId xmlns:p14="http://schemas.microsoft.com/office/powerpoint/2010/main" val="57467937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“Close to normal?”</a:t>
            </a:r>
            <a:endParaRPr lang="en-US" dirty="0"/>
          </a:p>
        </p:txBody>
      </p:sp>
      <p:pic>
        <p:nvPicPr>
          <p:cNvPr id="7" name="Content Placeholder 6" descr="car_qqplots-3.png"/>
          <p:cNvPicPr>
            <a:picLocks noGrp="1" noChangeAspect="1"/>
          </p:cNvPicPr>
          <p:nvPr>
            <p:ph idx="1"/>
          </p:nvPr>
        </p:nvPicPr>
        <p:blipFill>
          <a:blip r:embed="rId2" cstate="email">
            <a:extLst>
              <a:ext uri="{28A0092B-C50C-407E-A947-70E740481C1C}">
                <a14:useLocalDpi xmlns:a14="http://schemas.microsoft.com/office/drawing/2010/main" val="0"/>
              </a:ext>
            </a:extLst>
          </a:blip>
          <a:srcRect l="-10268" r="-10268"/>
          <a:stretch>
            <a:fillRect/>
          </a:stretch>
        </p:blipFill>
        <p:spPr/>
      </p:pic>
    </p:spTree>
    <p:extLst>
      <p:ext uri="{BB962C8B-B14F-4D97-AF65-F5344CB8AC3E}">
        <p14:creationId xmlns:p14="http://schemas.microsoft.com/office/powerpoint/2010/main" val="160063938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QQplots</a:t>
            </a:r>
            <a:r>
              <a:rPr lang="en-US" dirty="0" smtClean="0"/>
              <a:t> in R</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err="1">
                <a:latin typeface="Courier New"/>
                <a:cs typeface="Courier New"/>
              </a:rPr>
              <a:t>q</a:t>
            </a:r>
            <a:r>
              <a:rPr lang="en-US" b="1" dirty="0" err="1" smtClean="0">
                <a:latin typeface="Courier New"/>
                <a:cs typeface="Courier New"/>
              </a:rPr>
              <a:t>qnorm</a:t>
            </a:r>
            <a:r>
              <a:rPr lang="en-US" b="1" dirty="0" smtClean="0">
                <a:latin typeface="Courier New"/>
                <a:cs typeface="Courier New"/>
              </a:rPr>
              <a:t>(</a:t>
            </a:r>
            <a:r>
              <a:rPr lang="en-US" b="1" dirty="0" err="1" smtClean="0">
                <a:latin typeface="Courier New"/>
                <a:cs typeface="Courier New"/>
              </a:rPr>
              <a:t>dataframe$variable</a:t>
            </a:r>
            <a:r>
              <a:rPr lang="en-US" b="1" dirty="0" smtClean="0">
                <a:latin typeface="Courier New"/>
                <a:cs typeface="Courier New"/>
              </a:rPr>
              <a:t>)</a:t>
            </a:r>
          </a:p>
          <a:p>
            <a:pPr marL="0" indent="0">
              <a:buNone/>
            </a:pPr>
            <a:r>
              <a:rPr lang="en-US" b="1" dirty="0" err="1" smtClean="0">
                <a:latin typeface="Courier New"/>
                <a:cs typeface="Courier New"/>
              </a:rPr>
              <a:t>qqline</a:t>
            </a:r>
            <a:r>
              <a:rPr lang="en-US" b="1" dirty="0" smtClean="0">
                <a:latin typeface="Courier New"/>
                <a:cs typeface="Courier New"/>
              </a:rPr>
              <a:t>(</a:t>
            </a:r>
            <a:r>
              <a:rPr lang="en-US" b="1" dirty="0" err="1">
                <a:latin typeface="Courier New"/>
                <a:cs typeface="Courier New"/>
              </a:rPr>
              <a:t>dataframe$variable</a:t>
            </a:r>
            <a:r>
              <a:rPr lang="en-US" b="1" dirty="0">
                <a:latin typeface="Courier New"/>
                <a:cs typeface="Courier New"/>
              </a:rPr>
              <a:t>)</a:t>
            </a:r>
          </a:p>
          <a:p>
            <a:pPr marL="0" indent="0">
              <a:buNone/>
            </a:pPr>
            <a:endParaRPr lang="en-US" b="1" dirty="0" smtClean="0">
              <a:latin typeface="Courier New"/>
              <a:cs typeface="Courier New"/>
            </a:endParaRPr>
          </a:p>
          <a:p>
            <a:pPr marL="0" indent="0">
              <a:buNone/>
            </a:pPr>
            <a:r>
              <a:rPr lang="en-US" b="1" dirty="0" smtClean="0">
                <a:latin typeface="Courier New"/>
                <a:cs typeface="Courier New"/>
              </a:rPr>
              <a:t>library(car)</a:t>
            </a:r>
          </a:p>
          <a:p>
            <a:pPr marL="0" indent="0">
              <a:buNone/>
            </a:pPr>
            <a:r>
              <a:rPr lang="en-US" b="1" dirty="0" err="1" smtClean="0">
                <a:latin typeface="Courier New"/>
                <a:cs typeface="Courier New"/>
              </a:rPr>
              <a:t>qqPlot</a:t>
            </a:r>
            <a:r>
              <a:rPr lang="en-US" b="1" dirty="0" smtClean="0">
                <a:latin typeface="Courier New"/>
                <a:cs typeface="Courier New"/>
              </a:rPr>
              <a:t>(</a:t>
            </a:r>
            <a:r>
              <a:rPr lang="en-US" b="1" dirty="0" err="1">
                <a:latin typeface="Courier New"/>
                <a:cs typeface="Courier New"/>
              </a:rPr>
              <a:t>dataframe$variable</a:t>
            </a:r>
            <a:r>
              <a:rPr lang="en-US" b="1" dirty="0" smtClean="0">
                <a:latin typeface="Courier New"/>
                <a:cs typeface="Courier New"/>
              </a:rPr>
              <a:t>)</a:t>
            </a:r>
          </a:p>
          <a:p>
            <a:pPr marL="0" indent="0">
              <a:buNone/>
            </a:pPr>
            <a:endParaRPr lang="en-US" b="1" dirty="0">
              <a:latin typeface="Courier New"/>
              <a:cs typeface="Courier New"/>
            </a:endParaRPr>
          </a:p>
          <a:p>
            <a:pPr marL="0" indent="0">
              <a:buNone/>
            </a:pPr>
            <a:r>
              <a:rPr lang="en-US" dirty="0" smtClean="0"/>
              <a:t>Do this!:</a:t>
            </a:r>
          </a:p>
          <a:p>
            <a:pPr marL="0" indent="0">
              <a:buNone/>
            </a:pPr>
            <a:r>
              <a:rPr lang="en-US" dirty="0">
                <a:hlinkClick r:id="rId2"/>
              </a:rPr>
              <a:t>https://xiongge.shinyapps.io/QQplots</a:t>
            </a:r>
            <a:r>
              <a:rPr lang="en-US" dirty="0" smtClean="0">
                <a:hlinkClick r:id="rId2"/>
              </a:rPr>
              <a:t>/</a:t>
            </a:r>
            <a:endParaRPr lang="en-US" dirty="0" smtClean="0"/>
          </a:p>
          <a:p>
            <a:pPr marL="0" indent="0">
              <a:buNone/>
            </a:pPr>
            <a:endParaRPr lang="en-US" b="1" dirty="0">
              <a:latin typeface="Courier New"/>
              <a:cs typeface="Courier New"/>
            </a:endParaRPr>
          </a:p>
          <a:p>
            <a:pPr marL="0" indent="0">
              <a:buNone/>
            </a:pPr>
            <a:r>
              <a:rPr lang="en-US" dirty="0" smtClean="0"/>
              <a:t>Read this!:</a:t>
            </a:r>
          </a:p>
          <a:p>
            <a:pPr marL="0" indent="0">
              <a:buNone/>
            </a:pPr>
            <a:r>
              <a:rPr lang="en-US" dirty="0">
                <a:hlinkClick r:id="rId3"/>
              </a:rPr>
              <a:t>http://</a:t>
            </a:r>
            <a:r>
              <a:rPr lang="en-US" dirty="0" smtClean="0">
                <a:hlinkClick r:id="rId3"/>
              </a:rPr>
              <a:t>stats.stackexchange.com/questions/101274/how-to-interpret-a-qq-plot</a:t>
            </a:r>
            <a:endParaRPr lang="en-US" dirty="0" smtClean="0"/>
          </a:p>
        </p:txBody>
      </p:sp>
    </p:spTree>
    <p:extLst>
      <p:ext uri="{BB962C8B-B14F-4D97-AF65-F5344CB8AC3E}">
        <p14:creationId xmlns:p14="http://schemas.microsoft.com/office/powerpoint/2010/main" val="331618719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ample means for 10,000 samples</a:t>
            </a:r>
            <a:endParaRPr lang="en-US" dirty="0"/>
          </a:p>
        </p:txBody>
      </p:sp>
      <p:pic>
        <p:nvPicPr>
          <p:cNvPr id="4" name="Content Placeholder 3" descr="The distribution of sample means from most distributions will be approximately normally distributed..jpg"/>
          <p:cNvPicPr>
            <a:picLocks noGrp="1" noChangeAspect="1"/>
          </p:cNvPicPr>
          <p:nvPr>
            <p:ph idx="1"/>
          </p:nvPr>
        </p:nvPicPr>
        <p:blipFill>
          <a:blip r:embed="rId2" cstate="email">
            <a:extLst>
              <a:ext uri="{28A0092B-C50C-407E-A947-70E740481C1C}">
                <a14:useLocalDpi xmlns:a14="http://schemas.microsoft.com/office/drawing/2010/main" val="0"/>
              </a:ext>
            </a:extLst>
          </a:blip>
          <a:srcRect t="-3903" b="-3903"/>
          <a:stretch>
            <a:fillRect/>
          </a:stretch>
        </p:blipFill>
        <p:spPr/>
      </p:pic>
      <p:sp>
        <p:nvSpPr>
          <p:cNvPr id="5" name="TextBox 4"/>
          <p:cNvSpPr txBox="1"/>
          <p:nvPr/>
        </p:nvSpPr>
        <p:spPr>
          <a:xfrm>
            <a:off x="0" y="6563893"/>
            <a:ext cx="9144000" cy="307777"/>
          </a:xfrm>
          <a:prstGeom prst="rect">
            <a:avLst/>
          </a:prstGeom>
          <a:noFill/>
        </p:spPr>
        <p:txBody>
          <a:bodyPr wrap="square" rtlCol="0">
            <a:spAutoFit/>
          </a:bodyPr>
          <a:lstStyle/>
          <a:p>
            <a:r>
              <a:rPr lang="en-US" sz="1400" dirty="0">
                <a:latin typeface="Gill Sans"/>
                <a:cs typeface="Gill Sans"/>
              </a:rPr>
              <a:t>http://</a:t>
            </a:r>
            <a:r>
              <a:rPr lang="en-US" sz="1400" dirty="0" err="1">
                <a:latin typeface="Gill Sans"/>
                <a:cs typeface="Gill Sans"/>
              </a:rPr>
              <a:t>www.nature.com</a:t>
            </a:r>
            <a:r>
              <a:rPr lang="en-US" sz="1400" dirty="0">
                <a:latin typeface="Gill Sans"/>
                <a:cs typeface="Gill Sans"/>
              </a:rPr>
              <a:t>/</a:t>
            </a:r>
            <a:r>
              <a:rPr lang="en-US" sz="1400" dirty="0" err="1">
                <a:latin typeface="Gill Sans"/>
                <a:cs typeface="Gill Sans"/>
              </a:rPr>
              <a:t>nmeth</a:t>
            </a:r>
            <a:r>
              <a:rPr lang="en-US" sz="1400" dirty="0">
                <a:latin typeface="Gill Sans"/>
                <a:cs typeface="Gill Sans"/>
              </a:rPr>
              <a:t>/journal/v10/n9/full/nmeth.2613.html</a:t>
            </a:r>
          </a:p>
        </p:txBody>
      </p:sp>
    </p:spTree>
    <p:extLst>
      <p:ext uri="{BB962C8B-B14F-4D97-AF65-F5344CB8AC3E}">
        <p14:creationId xmlns:p14="http://schemas.microsoft.com/office/powerpoint/2010/main" val="64013992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did change?</a:t>
            </a:r>
            <a:endParaRPr lang="en-US" dirty="0"/>
          </a:p>
        </p:txBody>
      </p:sp>
      <p:sp>
        <p:nvSpPr>
          <p:cNvPr id="3" name="Content Placeholder 2"/>
          <p:cNvSpPr>
            <a:spLocks noGrp="1"/>
          </p:cNvSpPr>
          <p:nvPr>
            <p:ph idx="1"/>
          </p:nvPr>
        </p:nvSpPr>
        <p:spPr/>
        <p:txBody>
          <a:bodyPr/>
          <a:lstStyle/>
          <a:p>
            <a:r>
              <a:rPr lang="en-US" dirty="0" smtClean="0"/>
              <a:t>Hopefully I’ve convinced you that no matter how many random samples we take, the expectation of our sample mean is </a:t>
            </a:r>
            <a:r>
              <a:rPr lang="en-US" dirty="0"/>
              <a:t>the population </a:t>
            </a:r>
            <a:r>
              <a:rPr lang="en-US" dirty="0" smtClean="0"/>
              <a:t>mean. </a:t>
            </a:r>
            <a:endParaRPr lang="en-US" dirty="0"/>
          </a:p>
          <a:p>
            <a:r>
              <a:rPr lang="en-US" dirty="0" smtClean="0"/>
              <a:t>But clearly something else changed every time we added another random sample/observation. What was it?</a:t>
            </a:r>
            <a:endParaRPr lang="en-US" dirty="0"/>
          </a:p>
        </p:txBody>
      </p:sp>
      <p:pic>
        <p:nvPicPr>
          <p:cNvPr id="7" name="Picture 6" descr="combo_plots_exp-1.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425700" y="3791856"/>
            <a:ext cx="4292600" cy="3066143"/>
          </a:xfrm>
          <a:prstGeom prst="rect">
            <a:avLst/>
          </a:prstGeom>
        </p:spPr>
      </p:pic>
      <p:pic>
        <p:nvPicPr>
          <p:cNvPr id="5" name="Picture 4"/>
          <p:cNvPicPr>
            <a:picLocks noChangeAspect="1"/>
          </p:cNvPicPr>
          <p:nvPr/>
        </p:nvPicPr>
        <p:blipFill>
          <a:blip r:embed="rId3"/>
          <a:stretch>
            <a:fillRect/>
          </a:stretch>
        </p:blipFill>
        <p:spPr>
          <a:xfrm>
            <a:off x="7165750" y="5029200"/>
            <a:ext cx="1978250" cy="1828800"/>
          </a:xfrm>
          <a:prstGeom prst="rect">
            <a:avLst/>
          </a:prstGeom>
        </p:spPr>
      </p:pic>
    </p:spTree>
    <p:extLst>
      <p:ext uri="{BB962C8B-B14F-4D97-AF65-F5344CB8AC3E}">
        <p14:creationId xmlns:p14="http://schemas.microsoft.com/office/powerpoint/2010/main" val="267234440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descr="combo_plots_var-1.png"/>
          <p:cNvPicPr>
            <a:picLocks noGrp="1" noChangeAspect="1"/>
          </p:cNvPicPr>
          <p:nvPr>
            <p:ph idx="1"/>
          </p:nvPr>
        </p:nvPicPr>
        <p:blipFill rotWithShape="1">
          <a:blip r:embed="rId3" cstate="email">
            <a:extLst>
              <a:ext uri="{28A0092B-C50C-407E-A947-70E740481C1C}">
                <a14:useLocalDpi xmlns:a14="http://schemas.microsoft.com/office/drawing/2010/main" val="0"/>
              </a:ext>
            </a:extLst>
          </a:blip>
          <a:srcRect t="2686" b="5062"/>
          <a:stretch/>
        </p:blipFill>
        <p:spPr>
          <a:xfrm>
            <a:off x="457200" y="1257300"/>
            <a:ext cx="8229600" cy="5422900"/>
          </a:xfrm>
        </p:spPr>
      </p:pic>
    </p:spTree>
    <p:extLst>
      <p:ext uri="{BB962C8B-B14F-4D97-AF65-F5344CB8AC3E}">
        <p14:creationId xmlns:p14="http://schemas.microsoft.com/office/powerpoint/2010/main" val="2937626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Random variable, </a:t>
            </a:r>
            <a:r>
              <a:rPr lang="en-US" i="1" dirty="0" smtClean="0"/>
              <a:t>X</a:t>
            </a:r>
            <a:r>
              <a:rPr lang="en-US" dirty="0" smtClean="0"/>
              <a:t> = # of tweets per day</a:t>
            </a:r>
            <a:endParaRPr lang="en-US" dirty="0"/>
          </a:p>
        </p:txBody>
      </p:sp>
      <p:sp>
        <p:nvSpPr>
          <p:cNvPr id="27" name="TextBox 26"/>
          <p:cNvSpPr txBox="1"/>
          <p:nvPr/>
        </p:nvSpPr>
        <p:spPr>
          <a:xfrm>
            <a:off x="3053080" y="1304514"/>
            <a:ext cx="3383279" cy="369332"/>
          </a:xfrm>
          <a:prstGeom prst="rect">
            <a:avLst/>
          </a:prstGeom>
          <a:noFill/>
        </p:spPr>
        <p:txBody>
          <a:bodyPr wrap="square" rtlCol="0">
            <a:spAutoFit/>
          </a:bodyPr>
          <a:lstStyle/>
          <a:p>
            <a:pPr algn="ctr"/>
            <a:r>
              <a:rPr lang="en-US" dirty="0" smtClean="0">
                <a:latin typeface="Gill Sans"/>
                <a:cs typeface="Gill Sans"/>
              </a:rPr>
              <a:t>Random sample of size </a:t>
            </a:r>
            <a:r>
              <a:rPr lang="en-US" i="1" dirty="0" smtClean="0">
                <a:latin typeface="Gill Sans"/>
                <a:cs typeface="Gill Sans"/>
              </a:rPr>
              <a:t>n, n </a:t>
            </a:r>
            <a:r>
              <a:rPr lang="en-US" dirty="0" smtClean="0">
                <a:latin typeface="Gill Sans"/>
                <a:cs typeface="Gill Sans"/>
              </a:rPr>
              <a:t>&gt; 1</a:t>
            </a:r>
            <a:endParaRPr lang="en-US" dirty="0">
              <a:latin typeface="Gill Sans"/>
              <a:cs typeface="Gill Sans"/>
            </a:endParaRPr>
          </a:p>
        </p:txBody>
      </p:sp>
      <p:grpSp>
        <p:nvGrpSpPr>
          <p:cNvPr id="6" name="Group 5"/>
          <p:cNvGrpSpPr/>
          <p:nvPr/>
        </p:nvGrpSpPr>
        <p:grpSpPr>
          <a:xfrm>
            <a:off x="3053080" y="1676098"/>
            <a:ext cx="3383280" cy="3599180"/>
            <a:chOff x="5341620" y="2307074"/>
            <a:chExt cx="3383280" cy="3599180"/>
          </a:xfrm>
        </p:grpSpPr>
        <p:grpSp>
          <p:nvGrpSpPr>
            <p:cNvPr id="28" name="Group 27"/>
            <p:cNvGrpSpPr/>
            <p:nvPr/>
          </p:nvGrpSpPr>
          <p:grpSpPr>
            <a:xfrm>
              <a:off x="5341620" y="2307074"/>
              <a:ext cx="3383280" cy="3599180"/>
              <a:chOff x="5341620" y="1912620"/>
              <a:chExt cx="3383280" cy="3599180"/>
            </a:xfrm>
          </p:grpSpPr>
          <p:grpSp>
            <p:nvGrpSpPr>
              <p:cNvPr id="10" name="Group 9"/>
              <p:cNvGrpSpPr/>
              <p:nvPr/>
            </p:nvGrpSpPr>
            <p:grpSpPr>
              <a:xfrm>
                <a:off x="6273801" y="2254622"/>
                <a:ext cx="850900" cy="691777"/>
                <a:chOff x="6273801" y="2254622"/>
                <a:chExt cx="850900" cy="691777"/>
              </a:xfrm>
            </p:grpSpPr>
            <p:pic>
              <p:nvPicPr>
                <p:cNvPr id="8" name="Picture 7"/>
                <p:cNvPicPr>
                  <a:picLocks noChangeAspect="1"/>
                </p:cNvPicPr>
                <p:nvPr/>
              </p:nvPicPr>
              <p:blipFill>
                <a:blip r:embed="rId2"/>
                <a:stretch>
                  <a:fillRect/>
                </a:stretch>
              </p:blipFill>
              <p:spPr>
                <a:xfrm>
                  <a:off x="6273801" y="2254622"/>
                  <a:ext cx="850900" cy="691777"/>
                </a:xfrm>
                <a:prstGeom prst="rect">
                  <a:avLst/>
                </a:prstGeom>
              </p:spPr>
            </p:pic>
            <p:sp>
              <p:nvSpPr>
                <p:cNvPr id="9" name="TextBox 8"/>
                <p:cNvSpPr txBox="1"/>
                <p:nvPr/>
              </p:nvSpPr>
              <p:spPr>
                <a:xfrm>
                  <a:off x="6311900" y="240613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1</a:t>
                  </a:r>
                  <a:endParaRPr lang="en-US" i="1" dirty="0">
                    <a:solidFill>
                      <a:schemeClr val="bg1"/>
                    </a:solidFill>
                    <a:latin typeface="Gill Sans"/>
                    <a:cs typeface="Gill Sans"/>
                  </a:endParaRPr>
                </a:p>
              </p:txBody>
            </p:sp>
          </p:grpSp>
          <p:grpSp>
            <p:nvGrpSpPr>
              <p:cNvPr id="11" name="Group 10"/>
              <p:cNvGrpSpPr/>
              <p:nvPr/>
            </p:nvGrpSpPr>
            <p:grpSpPr>
              <a:xfrm>
                <a:off x="7277101" y="2580344"/>
                <a:ext cx="850900" cy="691777"/>
                <a:chOff x="6070601" y="2059500"/>
                <a:chExt cx="850900" cy="691777"/>
              </a:xfrm>
            </p:grpSpPr>
            <p:pic>
              <p:nvPicPr>
                <p:cNvPr id="12" name="Picture 11"/>
                <p:cNvPicPr>
                  <a:picLocks noChangeAspect="1"/>
                </p:cNvPicPr>
                <p:nvPr/>
              </p:nvPicPr>
              <p:blipFill>
                <a:blip r:embed="rId2"/>
                <a:stretch>
                  <a:fillRect/>
                </a:stretch>
              </p:blipFill>
              <p:spPr>
                <a:xfrm>
                  <a:off x="6070601" y="2059500"/>
                  <a:ext cx="850900" cy="691777"/>
                </a:xfrm>
                <a:prstGeom prst="rect">
                  <a:avLst/>
                </a:prstGeom>
              </p:spPr>
            </p:pic>
            <p:sp>
              <p:nvSpPr>
                <p:cNvPr id="13" name="TextBox 12"/>
                <p:cNvSpPr txBox="1"/>
                <p:nvPr/>
              </p:nvSpPr>
              <p:spPr>
                <a:xfrm>
                  <a:off x="6096000" y="222325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2</a:t>
                  </a:r>
                  <a:endParaRPr lang="en-US" i="1" dirty="0">
                    <a:solidFill>
                      <a:schemeClr val="bg1"/>
                    </a:solidFill>
                    <a:latin typeface="Gill Sans"/>
                    <a:cs typeface="Gill Sans"/>
                  </a:endParaRPr>
                </a:p>
              </p:txBody>
            </p:sp>
          </p:grpSp>
          <p:grpSp>
            <p:nvGrpSpPr>
              <p:cNvPr id="14" name="Group 13"/>
              <p:cNvGrpSpPr/>
              <p:nvPr/>
            </p:nvGrpSpPr>
            <p:grpSpPr>
              <a:xfrm>
                <a:off x="5753101" y="3121354"/>
                <a:ext cx="850900" cy="691777"/>
                <a:chOff x="5600701" y="2103855"/>
                <a:chExt cx="850900" cy="691777"/>
              </a:xfrm>
            </p:grpSpPr>
            <p:pic>
              <p:nvPicPr>
                <p:cNvPr id="15" name="Picture 14"/>
                <p:cNvPicPr>
                  <a:picLocks noChangeAspect="1"/>
                </p:cNvPicPr>
                <p:nvPr/>
              </p:nvPicPr>
              <p:blipFill>
                <a:blip r:embed="rId2"/>
                <a:stretch>
                  <a:fillRect/>
                </a:stretch>
              </p:blipFill>
              <p:spPr>
                <a:xfrm>
                  <a:off x="5600701" y="2103855"/>
                  <a:ext cx="850900" cy="691777"/>
                </a:xfrm>
                <a:prstGeom prst="rect">
                  <a:avLst/>
                </a:prstGeom>
              </p:spPr>
            </p:pic>
            <p:sp>
              <p:nvSpPr>
                <p:cNvPr id="16" name="TextBox 15"/>
                <p:cNvSpPr txBox="1"/>
                <p:nvPr/>
              </p:nvSpPr>
              <p:spPr>
                <a:xfrm>
                  <a:off x="5638800" y="2255367"/>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3</a:t>
                  </a:r>
                  <a:endParaRPr lang="en-US" i="1" dirty="0">
                    <a:solidFill>
                      <a:schemeClr val="bg1"/>
                    </a:solidFill>
                    <a:latin typeface="Gill Sans"/>
                    <a:cs typeface="Gill Sans"/>
                  </a:endParaRPr>
                </a:p>
              </p:txBody>
            </p:sp>
          </p:grpSp>
          <p:grpSp>
            <p:nvGrpSpPr>
              <p:cNvPr id="17" name="Group 16"/>
              <p:cNvGrpSpPr/>
              <p:nvPr/>
            </p:nvGrpSpPr>
            <p:grpSpPr>
              <a:xfrm>
                <a:off x="6699251" y="3607983"/>
                <a:ext cx="850900" cy="691777"/>
                <a:chOff x="5848351" y="2049474"/>
                <a:chExt cx="850900" cy="691777"/>
              </a:xfrm>
            </p:grpSpPr>
            <p:pic>
              <p:nvPicPr>
                <p:cNvPr id="18" name="Picture 17"/>
                <p:cNvPicPr>
                  <a:picLocks noChangeAspect="1"/>
                </p:cNvPicPr>
                <p:nvPr/>
              </p:nvPicPr>
              <p:blipFill>
                <a:blip r:embed="rId2"/>
                <a:stretch>
                  <a:fillRect/>
                </a:stretch>
              </p:blipFill>
              <p:spPr>
                <a:xfrm>
                  <a:off x="5848351" y="2049474"/>
                  <a:ext cx="850900" cy="691777"/>
                </a:xfrm>
                <a:prstGeom prst="rect">
                  <a:avLst/>
                </a:prstGeom>
              </p:spPr>
            </p:pic>
            <p:sp>
              <p:nvSpPr>
                <p:cNvPr id="19" name="TextBox 18"/>
                <p:cNvSpPr txBox="1"/>
                <p:nvPr/>
              </p:nvSpPr>
              <p:spPr>
                <a:xfrm>
                  <a:off x="5886450" y="2200986"/>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4</a:t>
                  </a:r>
                  <a:endParaRPr lang="en-US" i="1" dirty="0">
                    <a:solidFill>
                      <a:schemeClr val="bg1"/>
                    </a:solidFill>
                    <a:latin typeface="Gill Sans"/>
                    <a:cs typeface="Gill Sans"/>
                  </a:endParaRPr>
                </a:p>
              </p:txBody>
            </p:sp>
          </p:grpSp>
          <p:grpSp>
            <p:nvGrpSpPr>
              <p:cNvPr id="20" name="Group 19"/>
              <p:cNvGrpSpPr/>
              <p:nvPr/>
            </p:nvGrpSpPr>
            <p:grpSpPr>
              <a:xfrm>
                <a:off x="7569200" y="3851230"/>
                <a:ext cx="850900" cy="691777"/>
                <a:chOff x="7956551" y="1908733"/>
                <a:chExt cx="850900" cy="691777"/>
              </a:xfrm>
            </p:grpSpPr>
            <p:pic>
              <p:nvPicPr>
                <p:cNvPr id="21" name="Picture 20"/>
                <p:cNvPicPr>
                  <a:picLocks noChangeAspect="1"/>
                </p:cNvPicPr>
                <p:nvPr/>
              </p:nvPicPr>
              <p:blipFill>
                <a:blip r:embed="rId2"/>
                <a:stretch>
                  <a:fillRect/>
                </a:stretch>
              </p:blipFill>
              <p:spPr>
                <a:xfrm>
                  <a:off x="7956551" y="1908733"/>
                  <a:ext cx="850900" cy="691777"/>
                </a:xfrm>
                <a:prstGeom prst="rect">
                  <a:avLst/>
                </a:prstGeom>
              </p:spPr>
            </p:pic>
            <p:sp>
              <p:nvSpPr>
                <p:cNvPr id="22" name="TextBox 21"/>
                <p:cNvSpPr txBox="1"/>
                <p:nvPr/>
              </p:nvSpPr>
              <p:spPr>
                <a:xfrm>
                  <a:off x="7994650" y="2060245"/>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5</a:t>
                  </a:r>
                  <a:endParaRPr lang="en-US" i="1" dirty="0">
                    <a:solidFill>
                      <a:schemeClr val="bg1"/>
                    </a:solidFill>
                    <a:latin typeface="Gill Sans"/>
                    <a:cs typeface="Gill Sans"/>
                  </a:endParaRPr>
                </a:p>
              </p:txBody>
            </p:sp>
          </p:grpSp>
          <p:sp>
            <p:nvSpPr>
              <p:cNvPr id="23" name="Donut 22"/>
              <p:cNvSpPr/>
              <p:nvPr/>
            </p:nvSpPr>
            <p:spPr>
              <a:xfrm>
                <a:off x="5341620" y="1912620"/>
                <a:ext cx="3383280" cy="3599180"/>
              </a:xfrm>
              <a:prstGeom prst="donut">
                <a:avLst>
                  <a:gd name="adj" fmla="val 1364"/>
                </a:avLst>
              </a:prstGeom>
              <a:solidFill>
                <a:srgbClr val="6699CC"/>
              </a:solidFill>
              <a:ln>
                <a:solidFill>
                  <a:srgbClr val="6699CC"/>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24" name="Group 23"/>
              <p:cNvGrpSpPr/>
              <p:nvPr/>
            </p:nvGrpSpPr>
            <p:grpSpPr>
              <a:xfrm>
                <a:off x="5924550" y="4372074"/>
                <a:ext cx="850900" cy="691777"/>
                <a:chOff x="5346701" y="1931289"/>
                <a:chExt cx="850900" cy="691777"/>
              </a:xfrm>
            </p:grpSpPr>
            <p:pic>
              <p:nvPicPr>
                <p:cNvPr id="25" name="Picture 24"/>
                <p:cNvPicPr>
                  <a:picLocks noChangeAspect="1"/>
                </p:cNvPicPr>
                <p:nvPr/>
              </p:nvPicPr>
              <p:blipFill>
                <a:blip r:embed="rId2"/>
                <a:stretch>
                  <a:fillRect/>
                </a:stretch>
              </p:blipFill>
              <p:spPr>
                <a:xfrm>
                  <a:off x="5346701" y="1931289"/>
                  <a:ext cx="850900" cy="691777"/>
                </a:xfrm>
                <a:prstGeom prst="rect">
                  <a:avLst/>
                </a:prstGeom>
              </p:spPr>
            </p:pic>
            <p:sp>
              <p:nvSpPr>
                <p:cNvPr id="26" name="TextBox 25"/>
                <p:cNvSpPr txBox="1"/>
                <p:nvPr/>
              </p:nvSpPr>
              <p:spPr>
                <a:xfrm>
                  <a:off x="5384800" y="2082801"/>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6</a:t>
                  </a:r>
                  <a:endParaRPr lang="en-US" i="1" dirty="0">
                    <a:solidFill>
                      <a:schemeClr val="bg1"/>
                    </a:solidFill>
                    <a:latin typeface="Gill Sans"/>
                    <a:cs typeface="Gill Sans"/>
                  </a:endParaRPr>
                </a:p>
              </p:txBody>
            </p:sp>
          </p:grpSp>
        </p:grpSp>
        <p:pic>
          <p:nvPicPr>
            <p:cNvPr id="29" name="Picture 28"/>
            <p:cNvPicPr>
              <a:picLocks noChangeAspect="1"/>
            </p:cNvPicPr>
            <p:nvPr/>
          </p:nvPicPr>
          <p:blipFill>
            <a:blip r:embed="rId2"/>
            <a:stretch>
              <a:fillRect/>
            </a:stretch>
          </p:blipFill>
          <p:spPr>
            <a:xfrm>
              <a:off x="7048502" y="5060880"/>
              <a:ext cx="850900" cy="691777"/>
            </a:xfrm>
            <a:prstGeom prst="rect">
              <a:avLst/>
            </a:prstGeom>
          </p:spPr>
        </p:pic>
        <p:sp>
          <p:nvSpPr>
            <p:cNvPr id="30" name="TextBox 29"/>
            <p:cNvSpPr txBox="1"/>
            <p:nvPr/>
          </p:nvSpPr>
          <p:spPr>
            <a:xfrm>
              <a:off x="7086601" y="5212392"/>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a:t>
              </a:r>
              <a:r>
                <a:rPr lang="en-US" i="1" dirty="0" err="1" smtClean="0">
                  <a:solidFill>
                    <a:schemeClr val="bg1"/>
                  </a:solidFill>
                  <a:latin typeface="Gill Sans"/>
                  <a:cs typeface="Gill Sans"/>
                </a:rPr>
                <a:t>X</a:t>
              </a:r>
              <a:r>
                <a:rPr lang="en-US" i="1" baseline="-25000" dirty="0" err="1">
                  <a:solidFill>
                    <a:schemeClr val="bg1"/>
                  </a:solidFill>
                  <a:latin typeface="Gill Sans"/>
                  <a:cs typeface="Gill Sans"/>
                </a:rPr>
                <a:t>n</a:t>
              </a:r>
              <a:endParaRPr lang="en-US" i="1" dirty="0">
                <a:solidFill>
                  <a:schemeClr val="bg1"/>
                </a:solidFill>
                <a:latin typeface="Gill Sans"/>
                <a:cs typeface="Gill Sans"/>
              </a:endParaRPr>
            </a:p>
          </p:txBody>
        </p:sp>
      </p:grpSp>
      <p:sp>
        <p:nvSpPr>
          <p:cNvPr id="33" name="Oval Callout 32"/>
          <p:cNvSpPr/>
          <p:nvPr/>
        </p:nvSpPr>
        <p:spPr>
          <a:xfrm>
            <a:off x="3327399" y="5422900"/>
            <a:ext cx="3108961" cy="1206500"/>
          </a:xfrm>
          <a:prstGeom prst="wedgeEllipseCallout">
            <a:avLst>
              <a:gd name="adj1" fmla="val 87192"/>
              <a:gd name="adj2" fmla="val 5634"/>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i="1" dirty="0">
                <a:solidFill>
                  <a:schemeClr val="tx1"/>
                </a:solidFill>
                <a:latin typeface="Gill Sans"/>
                <a:cs typeface="Gill Sans"/>
              </a:rPr>
              <a:t>X</a:t>
            </a:r>
            <a:r>
              <a:rPr lang="en-US" sz="2000" i="1" baseline="-25000" dirty="0">
                <a:solidFill>
                  <a:schemeClr val="tx1"/>
                </a:solidFill>
                <a:latin typeface="Gill Sans"/>
                <a:cs typeface="Gill Sans"/>
              </a:rPr>
              <a:t>1</a:t>
            </a:r>
            <a:r>
              <a:rPr lang="en-US" sz="2000" i="1" dirty="0">
                <a:solidFill>
                  <a:schemeClr val="tx1"/>
                </a:solidFill>
                <a:latin typeface="Gill Sans"/>
                <a:cs typeface="Gill Sans"/>
              </a:rPr>
              <a:t>, X</a:t>
            </a:r>
            <a:r>
              <a:rPr lang="en-US" sz="2000" i="1" baseline="-25000" dirty="0">
                <a:solidFill>
                  <a:schemeClr val="tx1"/>
                </a:solidFill>
                <a:latin typeface="Gill Sans"/>
                <a:cs typeface="Gill Sans"/>
              </a:rPr>
              <a:t>2</a:t>
            </a:r>
            <a:r>
              <a:rPr lang="en-US" sz="2000" i="1" dirty="0">
                <a:solidFill>
                  <a:schemeClr val="tx1"/>
                </a:solidFill>
                <a:latin typeface="Gill Sans"/>
                <a:cs typeface="Gill Sans"/>
              </a:rPr>
              <a:t>, …</a:t>
            </a:r>
            <a:r>
              <a:rPr lang="en-US" sz="2000" i="1" dirty="0" err="1">
                <a:solidFill>
                  <a:schemeClr val="tx1"/>
                </a:solidFill>
                <a:latin typeface="Gill Sans"/>
                <a:cs typeface="Gill Sans"/>
              </a:rPr>
              <a:t>X</a:t>
            </a:r>
            <a:r>
              <a:rPr lang="en-US" sz="2000" i="1" baseline="-25000" dirty="0" err="1">
                <a:solidFill>
                  <a:schemeClr val="tx1"/>
                </a:solidFill>
                <a:latin typeface="Gill Sans"/>
                <a:cs typeface="Gill Sans"/>
              </a:rPr>
              <a:t>n</a:t>
            </a:r>
            <a:r>
              <a:rPr lang="en-US" sz="2000" baseline="-25000" dirty="0">
                <a:solidFill>
                  <a:schemeClr val="tx1"/>
                </a:solidFill>
                <a:latin typeface="Gill Sans"/>
                <a:cs typeface="Gill Sans"/>
              </a:rPr>
              <a:t> </a:t>
            </a:r>
            <a:r>
              <a:rPr lang="en-US" sz="2000" dirty="0">
                <a:solidFill>
                  <a:schemeClr val="tx1"/>
                </a:solidFill>
                <a:latin typeface="Gill Sans"/>
                <a:cs typeface="Gill Sans"/>
              </a:rPr>
              <a:t> </a:t>
            </a:r>
          </a:p>
          <a:p>
            <a:pPr algn="ctr"/>
            <a:r>
              <a:rPr lang="en-US" sz="2000" dirty="0" smtClean="0">
                <a:solidFill>
                  <a:schemeClr val="tx1"/>
                </a:solidFill>
                <a:latin typeface="Gill Sans"/>
                <a:cs typeface="Gill Sans"/>
              </a:rPr>
              <a:t> is a sequence of observations of the </a:t>
            </a:r>
            <a:r>
              <a:rPr lang="en-US" sz="2000" b="1" dirty="0" smtClean="0">
                <a:solidFill>
                  <a:schemeClr val="tx1"/>
                </a:solidFill>
                <a:latin typeface="Lobster Two"/>
                <a:cs typeface="Lobster Two"/>
              </a:rPr>
              <a:t>same</a:t>
            </a:r>
            <a:r>
              <a:rPr lang="en-US" sz="2000" dirty="0" smtClean="0">
                <a:solidFill>
                  <a:schemeClr val="tx1"/>
                </a:solidFill>
                <a:latin typeface="Gill Sans"/>
                <a:cs typeface="Gill Sans"/>
              </a:rPr>
              <a:t> </a:t>
            </a:r>
            <a:r>
              <a:rPr lang="en-US" sz="2000" dirty="0" err="1" smtClean="0">
                <a:solidFill>
                  <a:schemeClr val="tx1"/>
                </a:solidFill>
                <a:latin typeface="Gill Sans"/>
                <a:cs typeface="Gill Sans"/>
              </a:rPr>
              <a:t>rv</a:t>
            </a:r>
            <a:endParaRPr lang="en-US" sz="2000" dirty="0">
              <a:solidFill>
                <a:schemeClr val="tx1"/>
              </a:solidFill>
              <a:latin typeface="Gill Sans"/>
              <a:cs typeface="Gill Sans"/>
            </a:endParaRPr>
          </a:p>
        </p:txBody>
      </p:sp>
      <p:pic>
        <p:nvPicPr>
          <p:cNvPr id="34" name="Picture 33"/>
          <p:cNvPicPr>
            <a:picLocks noChangeAspect="1"/>
          </p:cNvPicPr>
          <p:nvPr/>
        </p:nvPicPr>
        <p:blipFill>
          <a:blip r:embed="rId3"/>
          <a:stretch>
            <a:fillRect/>
          </a:stretch>
        </p:blipFill>
        <p:spPr>
          <a:xfrm>
            <a:off x="7556500" y="5422900"/>
            <a:ext cx="1604527" cy="1604527"/>
          </a:xfrm>
          <a:prstGeom prst="rect">
            <a:avLst/>
          </a:prstGeom>
        </p:spPr>
      </p:pic>
      <p:sp>
        <p:nvSpPr>
          <p:cNvPr id="32" name="Freeform 31"/>
          <p:cNvSpPr/>
          <p:nvPr/>
        </p:nvSpPr>
        <p:spPr>
          <a:xfrm>
            <a:off x="1600199" y="1409793"/>
            <a:ext cx="1727200" cy="1016200"/>
          </a:xfrm>
          <a:custGeom>
            <a:avLst/>
            <a:gdLst>
              <a:gd name="connsiteX0" fmla="*/ 0 w 2489200"/>
              <a:gd name="connsiteY0" fmla="*/ 262183 h 274883"/>
              <a:gd name="connsiteX1" fmla="*/ 723900 w 2489200"/>
              <a:gd name="connsiteY1" fmla="*/ 46283 h 274883"/>
              <a:gd name="connsiteX2" fmla="*/ 1612900 w 2489200"/>
              <a:gd name="connsiteY2" fmla="*/ 8183 h 274883"/>
              <a:gd name="connsiteX3" fmla="*/ 2311400 w 2489200"/>
              <a:gd name="connsiteY3" fmla="*/ 160583 h 274883"/>
              <a:gd name="connsiteX4" fmla="*/ 2489200 w 2489200"/>
              <a:gd name="connsiteY4" fmla="*/ 274883 h 274883"/>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431255 h 431255"/>
              <a:gd name="connsiteX1" fmla="*/ 520700 w 2171700"/>
              <a:gd name="connsiteY1" fmla="*/ 24855 h 431255"/>
              <a:gd name="connsiteX2" fmla="*/ 1295400 w 2171700"/>
              <a:gd name="connsiteY2" fmla="*/ 62955 h 431255"/>
              <a:gd name="connsiteX3" fmla="*/ 1993900 w 2171700"/>
              <a:gd name="connsiteY3" fmla="*/ 215355 h 431255"/>
              <a:gd name="connsiteX4" fmla="*/ 2171700 w 2171700"/>
              <a:gd name="connsiteY4" fmla="*/ 329655 h 431255"/>
              <a:gd name="connsiteX0" fmla="*/ 0 w 2171700"/>
              <a:gd name="connsiteY0" fmla="*/ 466181 h 466181"/>
              <a:gd name="connsiteX1" fmla="*/ 520700 w 2171700"/>
              <a:gd name="connsiteY1" fmla="*/ 59781 h 466181"/>
              <a:gd name="connsiteX2" fmla="*/ 1346200 w 2171700"/>
              <a:gd name="connsiteY2" fmla="*/ 21681 h 466181"/>
              <a:gd name="connsiteX3" fmla="*/ 1993900 w 2171700"/>
              <a:gd name="connsiteY3" fmla="*/ 250281 h 466181"/>
              <a:gd name="connsiteX4" fmla="*/ 2171700 w 2171700"/>
              <a:gd name="connsiteY4" fmla="*/ 364581 h 466181"/>
              <a:gd name="connsiteX0" fmla="*/ 0 w 2159000"/>
              <a:gd name="connsiteY0" fmla="*/ 466181 h 466181"/>
              <a:gd name="connsiteX1" fmla="*/ 520700 w 2159000"/>
              <a:gd name="connsiteY1" fmla="*/ 59781 h 466181"/>
              <a:gd name="connsiteX2" fmla="*/ 1346200 w 2159000"/>
              <a:gd name="connsiteY2" fmla="*/ 21681 h 466181"/>
              <a:gd name="connsiteX3" fmla="*/ 1993900 w 2159000"/>
              <a:gd name="connsiteY3" fmla="*/ 250281 h 466181"/>
              <a:gd name="connsiteX4" fmla="*/ 2159000 w 2159000"/>
              <a:gd name="connsiteY4" fmla="*/ 453481 h 466181"/>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80682 h 480682"/>
              <a:gd name="connsiteX1" fmla="*/ 520700 w 2159000"/>
              <a:gd name="connsiteY1" fmla="*/ 74282 h 480682"/>
              <a:gd name="connsiteX2" fmla="*/ 1346200 w 2159000"/>
              <a:gd name="connsiteY2" fmla="*/ 36182 h 480682"/>
              <a:gd name="connsiteX3" fmla="*/ 1879600 w 2159000"/>
              <a:gd name="connsiteY3" fmla="*/ 201282 h 480682"/>
              <a:gd name="connsiteX4" fmla="*/ 2159000 w 2159000"/>
              <a:gd name="connsiteY4" fmla="*/ 467982 h 480682"/>
              <a:gd name="connsiteX0" fmla="*/ 0 w 2159000"/>
              <a:gd name="connsiteY0" fmla="*/ 466031 h 466031"/>
              <a:gd name="connsiteX1" fmla="*/ 520700 w 2159000"/>
              <a:gd name="connsiteY1" fmla="*/ 59631 h 466031"/>
              <a:gd name="connsiteX2" fmla="*/ 1346200 w 2159000"/>
              <a:gd name="connsiteY2" fmla="*/ 21531 h 466031"/>
              <a:gd name="connsiteX3" fmla="*/ 1879600 w 2159000"/>
              <a:gd name="connsiteY3" fmla="*/ 186631 h 466031"/>
              <a:gd name="connsiteX4" fmla="*/ 2159000 w 2159000"/>
              <a:gd name="connsiteY4" fmla="*/ 453331 h 466031"/>
              <a:gd name="connsiteX0" fmla="*/ 0 w 1923629"/>
              <a:gd name="connsiteY0" fmla="*/ 466031 h 986731"/>
              <a:gd name="connsiteX1" fmla="*/ 520700 w 1923629"/>
              <a:gd name="connsiteY1" fmla="*/ 59631 h 986731"/>
              <a:gd name="connsiteX2" fmla="*/ 1346200 w 1923629"/>
              <a:gd name="connsiteY2" fmla="*/ 21531 h 986731"/>
              <a:gd name="connsiteX3" fmla="*/ 1879600 w 1923629"/>
              <a:gd name="connsiteY3" fmla="*/ 186631 h 986731"/>
              <a:gd name="connsiteX4" fmla="*/ 1892300 w 1923629"/>
              <a:gd name="connsiteY4" fmla="*/ 986731 h 986731"/>
              <a:gd name="connsiteX0" fmla="*/ 0 w 1892300"/>
              <a:gd name="connsiteY0" fmla="*/ 486268 h 1006968"/>
              <a:gd name="connsiteX1" fmla="*/ 520700 w 1892300"/>
              <a:gd name="connsiteY1" fmla="*/ 79868 h 1006968"/>
              <a:gd name="connsiteX2" fmla="*/ 1346200 w 1892300"/>
              <a:gd name="connsiteY2" fmla="*/ 41768 h 1006968"/>
              <a:gd name="connsiteX3" fmla="*/ 1536700 w 1892300"/>
              <a:gd name="connsiteY3" fmla="*/ 498968 h 1006968"/>
              <a:gd name="connsiteX4" fmla="*/ 1892300 w 1892300"/>
              <a:gd name="connsiteY4" fmla="*/ 1006968 h 1006968"/>
              <a:gd name="connsiteX0" fmla="*/ 0 w 1892300"/>
              <a:gd name="connsiteY0" fmla="*/ 411697 h 932397"/>
              <a:gd name="connsiteX1" fmla="*/ 520700 w 1892300"/>
              <a:gd name="connsiteY1" fmla="*/ 5297 h 932397"/>
              <a:gd name="connsiteX2" fmla="*/ 1193800 w 1892300"/>
              <a:gd name="connsiteY2" fmla="*/ 195797 h 932397"/>
              <a:gd name="connsiteX3" fmla="*/ 1536700 w 1892300"/>
              <a:gd name="connsiteY3" fmla="*/ 424397 h 932397"/>
              <a:gd name="connsiteX4" fmla="*/ 1892300 w 1892300"/>
              <a:gd name="connsiteY4" fmla="*/ 932397 h 932397"/>
              <a:gd name="connsiteX0" fmla="*/ 0 w 1892300"/>
              <a:gd name="connsiteY0" fmla="*/ 270061 h 790761"/>
              <a:gd name="connsiteX1" fmla="*/ 520700 w 1892300"/>
              <a:gd name="connsiteY1" fmla="*/ 16061 h 790761"/>
              <a:gd name="connsiteX2" fmla="*/ 1193800 w 1892300"/>
              <a:gd name="connsiteY2" fmla="*/ 54161 h 790761"/>
              <a:gd name="connsiteX3" fmla="*/ 1536700 w 1892300"/>
              <a:gd name="connsiteY3" fmla="*/ 282761 h 790761"/>
              <a:gd name="connsiteX4" fmla="*/ 1892300 w 1892300"/>
              <a:gd name="connsiteY4" fmla="*/ 790761 h 790761"/>
              <a:gd name="connsiteX0" fmla="*/ 0 w 1943100"/>
              <a:gd name="connsiteY0" fmla="*/ 310975 h 793575"/>
              <a:gd name="connsiteX1" fmla="*/ 571500 w 1943100"/>
              <a:gd name="connsiteY1" fmla="*/ 18875 h 793575"/>
              <a:gd name="connsiteX2" fmla="*/ 1244600 w 1943100"/>
              <a:gd name="connsiteY2" fmla="*/ 56975 h 793575"/>
              <a:gd name="connsiteX3" fmla="*/ 1587500 w 1943100"/>
              <a:gd name="connsiteY3" fmla="*/ 285575 h 793575"/>
              <a:gd name="connsiteX4" fmla="*/ 1943100 w 1943100"/>
              <a:gd name="connsiteY4" fmla="*/ 793575 h 793575"/>
              <a:gd name="connsiteX0" fmla="*/ 0 w 1727200"/>
              <a:gd name="connsiteY0" fmla="*/ 310975 h 1085675"/>
              <a:gd name="connsiteX1" fmla="*/ 571500 w 1727200"/>
              <a:gd name="connsiteY1" fmla="*/ 18875 h 1085675"/>
              <a:gd name="connsiteX2" fmla="*/ 1244600 w 1727200"/>
              <a:gd name="connsiteY2" fmla="*/ 56975 h 1085675"/>
              <a:gd name="connsiteX3" fmla="*/ 1587500 w 1727200"/>
              <a:gd name="connsiteY3" fmla="*/ 285575 h 1085675"/>
              <a:gd name="connsiteX4" fmla="*/ 1727200 w 1727200"/>
              <a:gd name="connsiteY4" fmla="*/ 1085675 h 1085675"/>
              <a:gd name="connsiteX0" fmla="*/ 0 w 1727200"/>
              <a:gd name="connsiteY0" fmla="*/ 292100 h 1066800"/>
              <a:gd name="connsiteX1" fmla="*/ 571500 w 1727200"/>
              <a:gd name="connsiteY1" fmla="*/ 0 h 1066800"/>
              <a:gd name="connsiteX2" fmla="*/ 1244600 w 1727200"/>
              <a:gd name="connsiteY2" fmla="*/ 38100 h 1066800"/>
              <a:gd name="connsiteX3" fmla="*/ 1371600 w 1727200"/>
              <a:gd name="connsiteY3" fmla="*/ 406400 h 1066800"/>
              <a:gd name="connsiteX4" fmla="*/ 1727200 w 1727200"/>
              <a:gd name="connsiteY4" fmla="*/ 1066800 h 1066800"/>
              <a:gd name="connsiteX0" fmla="*/ 0 w 1727200"/>
              <a:gd name="connsiteY0" fmla="*/ 298678 h 1073378"/>
              <a:gd name="connsiteX1" fmla="*/ 571500 w 1727200"/>
              <a:gd name="connsiteY1" fmla="*/ 6578 h 1073378"/>
              <a:gd name="connsiteX2" fmla="*/ 1066800 w 1727200"/>
              <a:gd name="connsiteY2" fmla="*/ 120878 h 1073378"/>
              <a:gd name="connsiteX3" fmla="*/ 1371600 w 1727200"/>
              <a:gd name="connsiteY3" fmla="*/ 412978 h 1073378"/>
              <a:gd name="connsiteX4" fmla="*/ 1727200 w 1727200"/>
              <a:gd name="connsiteY4" fmla="*/ 1073378 h 1073378"/>
              <a:gd name="connsiteX0" fmla="*/ 0 w 1727200"/>
              <a:gd name="connsiteY0" fmla="*/ 241500 h 1016200"/>
              <a:gd name="connsiteX1" fmla="*/ 520700 w 1727200"/>
              <a:gd name="connsiteY1" fmla="*/ 12900 h 1016200"/>
              <a:gd name="connsiteX2" fmla="*/ 1066800 w 1727200"/>
              <a:gd name="connsiteY2" fmla="*/ 63700 h 1016200"/>
              <a:gd name="connsiteX3" fmla="*/ 1371600 w 1727200"/>
              <a:gd name="connsiteY3" fmla="*/ 355800 h 1016200"/>
              <a:gd name="connsiteX4" fmla="*/ 1727200 w 1727200"/>
              <a:gd name="connsiteY4" fmla="*/ 1016200 h 1016200"/>
              <a:gd name="connsiteX0" fmla="*/ 0 w 1727200"/>
              <a:gd name="connsiteY0" fmla="*/ 241500 h 1016200"/>
              <a:gd name="connsiteX1" fmla="*/ 520700 w 1727200"/>
              <a:gd name="connsiteY1" fmla="*/ 12900 h 1016200"/>
              <a:gd name="connsiteX2" fmla="*/ 1003300 w 1727200"/>
              <a:gd name="connsiteY2" fmla="*/ 63700 h 1016200"/>
              <a:gd name="connsiteX3" fmla="*/ 1371600 w 1727200"/>
              <a:gd name="connsiteY3" fmla="*/ 355800 h 1016200"/>
              <a:gd name="connsiteX4" fmla="*/ 1727200 w 1727200"/>
              <a:gd name="connsiteY4" fmla="*/ 1016200 h 101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1016200">
                <a:moveTo>
                  <a:pt x="0" y="241500"/>
                </a:moveTo>
                <a:cubicBezTo>
                  <a:pt x="164041" y="91216"/>
                  <a:pt x="353483" y="42533"/>
                  <a:pt x="520700" y="12900"/>
                </a:cubicBezTo>
                <a:cubicBezTo>
                  <a:pt x="687917" y="-16733"/>
                  <a:pt x="861483" y="6550"/>
                  <a:pt x="1003300" y="63700"/>
                </a:cubicBezTo>
                <a:cubicBezTo>
                  <a:pt x="1145117" y="120850"/>
                  <a:pt x="1250950" y="197050"/>
                  <a:pt x="1371600" y="355800"/>
                </a:cubicBezTo>
                <a:cubicBezTo>
                  <a:pt x="1492250" y="514550"/>
                  <a:pt x="1727200" y="1016200"/>
                  <a:pt x="1727200" y="1016200"/>
                </a:cubicBezTo>
              </a:path>
            </a:pathLst>
          </a:custGeom>
          <a:ln w="50800">
            <a:solidFill>
              <a:srgbClr val="FF6600"/>
            </a:solidFill>
            <a:prstDash val="sysDash"/>
            <a:tailEnd type="triangle" w="lg"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5" name="Group 4"/>
          <p:cNvGrpSpPr/>
          <p:nvPr/>
        </p:nvGrpSpPr>
        <p:grpSpPr>
          <a:xfrm>
            <a:off x="184408" y="1614596"/>
            <a:ext cx="2119372" cy="2372442"/>
            <a:chOff x="184408" y="1614596"/>
            <a:chExt cx="2119372" cy="2372442"/>
          </a:xfrm>
        </p:grpSpPr>
        <p:sp>
          <p:nvSpPr>
            <p:cNvPr id="7" name="TextBox 6"/>
            <p:cNvSpPr txBox="1"/>
            <p:nvPr/>
          </p:nvSpPr>
          <p:spPr>
            <a:xfrm>
              <a:off x="184408" y="3617706"/>
              <a:ext cx="2119372" cy="369332"/>
            </a:xfrm>
            <a:prstGeom prst="rect">
              <a:avLst/>
            </a:prstGeom>
            <a:noFill/>
          </p:spPr>
          <p:txBody>
            <a:bodyPr wrap="square" rtlCol="0">
              <a:spAutoFit/>
            </a:bodyPr>
            <a:lstStyle/>
            <a:p>
              <a:pPr algn="ctr"/>
              <a:r>
                <a:rPr lang="en-US" dirty="0" smtClean="0">
                  <a:latin typeface="Gill Sans"/>
                  <a:cs typeface="Gill Sans"/>
                </a:rPr>
                <a:t>Population</a:t>
              </a:r>
              <a:endParaRPr lang="en-US" dirty="0">
                <a:latin typeface="Gill Sans"/>
                <a:cs typeface="Gill Sans"/>
              </a:endParaRPr>
            </a:p>
          </p:txBody>
        </p:sp>
        <p:pic>
          <p:nvPicPr>
            <p:cNvPr id="47" name="Picture 46" descr="twitterflock.png"/>
            <p:cNvPicPr>
              <a:picLocks noChangeAspect="1"/>
            </p:cNvPicPr>
            <p:nvPr/>
          </p:nvPicPr>
          <p:blipFill rotWithShape="1">
            <a:blip r:embed="rId4" cstate="email">
              <a:extLst>
                <a:ext uri="{28A0092B-C50C-407E-A947-70E740481C1C}">
                  <a14:useLocalDpi xmlns:a14="http://schemas.microsoft.com/office/drawing/2010/main" val="0"/>
                </a:ext>
              </a:extLst>
            </a:blip>
            <a:srcRect l="10023" t="3460"/>
            <a:stretch/>
          </p:blipFill>
          <p:spPr>
            <a:xfrm>
              <a:off x="184408" y="1614596"/>
              <a:ext cx="2119372" cy="1908377"/>
            </a:xfrm>
            <a:prstGeom prst="ellipse">
              <a:avLst/>
            </a:prstGeom>
            <a:ln w="50800">
              <a:solidFill>
                <a:srgbClr val="6699CC"/>
              </a:solidFill>
            </a:ln>
          </p:spPr>
        </p:pic>
      </p:grpSp>
    </p:spTree>
    <p:extLst>
      <p:ext uri="{BB962C8B-B14F-4D97-AF65-F5344CB8AC3E}">
        <p14:creationId xmlns:p14="http://schemas.microsoft.com/office/powerpoint/2010/main" val="351653034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other words…</a:t>
            </a:r>
            <a:endParaRPr lang="en-US" dirty="0"/>
          </a:p>
        </p:txBody>
      </p:sp>
      <p:sp>
        <p:nvSpPr>
          <p:cNvPr id="3" name="Content Placeholder 2"/>
          <p:cNvSpPr>
            <a:spLocks noGrp="1"/>
          </p:cNvSpPr>
          <p:nvPr>
            <p:ph idx="1"/>
          </p:nvPr>
        </p:nvSpPr>
        <p:spPr/>
        <p:txBody>
          <a:bodyPr/>
          <a:lstStyle/>
          <a:p>
            <a:r>
              <a:rPr lang="en-US" dirty="0"/>
              <a:t>T</a:t>
            </a:r>
            <a:r>
              <a:rPr lang="en-US" dirty="0" smtClean="0"/>
              <a:t>he </a:t>
            </a:r>
            <a:r>
              <a:rPr lang="en-US" dirty="0"/>
              <a:t>sample mean is obviously a good guess at </a:t>
            </a:r>
            <a:r>
              <a:rPr lang="en-US" i="1" dirty="0"/>
              <a:t>E</a:t>
            </a:r>
            <a:r>
              <a:rPr lang="en-US" i="1" dirty="0" smtClean="0"/>
              <a:t>(X) </a:t>
            </a:r>
            <a:r>
              <a:rPr lang="en-US" i="1" dirty="0"/>
              <a:t>= </a:t>
            </a:r>
            <a:r>
              <a:rPr lang="en-US" i="1" dirty="0" smtClean="0"/>
              <a:t>𝜇</a:t>
            </a:r>
            <a:r>
              <a:rPr lang="en-US" dirty="0" smtClean="0"/>
              <a:t>, </a:t>
            </a:r>
            <a:r>
              <a:rPr lang="en-US" dirty="0"/>
              <a:t>but how good is it? </a:t>
            </a:r>
            <a:endParaRPr lang="en-US" dirty="0" smtClean="0"/>
          </a:p>
          <a:p>
            <a:endParaRPr lang="en-US" dirty="0"/>
          </a:p>
          <a:p>
            <a:pPr marL="0" indent="0">
              <a:buNone/>
            </a:pPr>
            <a:endParaRPr lang="en-US" dirty="0"/>
          </a:p>
        </p:txBody>
      </p:sp>
      <p:pic>
        <p:nvPicPr>
          <p:cNvPr id="4" name="Content Placeholder 5" descr="combo_plots_var-1.png"/>
          <p:cNvPicPr>
            <a:picLocks noChangeAspect="1"/>
          </p:cNvPicPr>
          <p:nvPr/>
        </p:nvPicPr>
        <p:blipFill rotWithShape="1">
          <a:blip r:embed="rId2" cstate="email">
            <a:extLst>
              <a:ext uri="{28A0092B-C50C-407E-A947-70E740481C1C}">
                <a14:useLocalDpi xmlns:a14="http://schemas.microsoft.com/office/drawing/2010/main" val="0"/>
              </a:ext>
            </a:extLst>
          </a:blip>
          <a:srcRect t="2686" b="5062"/>
          <a:stretch/>
        </p:blipFill>
        <p:spPr>
          <a:xfrm>
            <a:off x="1473200" y="2596286"/>
            <a:ext cx="6197600" cy="4083913"/>
          </a:xfrm>
          <a:prstGeom prst="rect">
            <a:avLst/>
          </a:prstGeom>
        </p:spPr>
      </p:pic>
    </p:spTree>
    <p:extLst>
      <p:ext uri="{BB962C8B-B14F-4D97-AF65-F5344CB8AC3E}">
        <p14:creationId xmlns:p14="http://schemas.microsoft.com/office/powerpoint/2010/main" val="259587494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Spread of the sampling distribution of means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55364312"/>
              </p:ext>
            </p:extLst>
          </p:nvPr>
        </p:nvGraphicFramePr>
        <p:xfrm>
          <a:off x="457200" y="1600200"/>
          <a:ext cx="8229600" cy="2054860"/>
        </p:xfrm>
        <a:graphic>
          <a:graphicData uri="http://schemas.openxmlformats.org/drawingml/2006/table">
            <a:tbl>
              <a:tblPr firstRow="1" bandRow="1">
                <a:tableStyleId>{073A0DAA-6AF3-43AB-8588-CEC1D06C72B9}</a:tableStyleId>
              </a:tblPr>
              <a:tblGrid>
                <a:gridCol w="2057400"/>
                <a:gridCol w="2057400"/>
                <a:gridCol w="2057400"/>
                <a:gridCol w="2057400"/>
              </a:tblGrid>
              <a:tr h="571500">
                <a:tc>
                  <a:txBody>
                    <a:bodyPr/>
                    <a:lstStyle/>
                    <a:p>
                      <a:r>
                        <a:rPr lang="en-US" dirty="0" smtClean="0">
                          <a:latin typeface="Gill Sans"/>
                          <a:cs typeface="Gill Sans"/>
                        </a:rPr>
                        <a:t># of dice</a:t>
                      </a:r>
                      <a:endParaRPr lang="en-US" dirty="0">
                        <a:latin typeface="Gill Sans"/>
                        <a:cs typeface="Gill Sans"/>
                      </a:endParaRPr>
                    </a:p>
                  </a:txBody>
                  <a:tcPr/>
                </a:tc>
                <a:tc>
                  <a:txBody>
                    <a:bodyPr/>
                    <a:lstStyle/>
                    <a:p>
                      <a:endParaRPr lang="en-US" dirty="0">
                        <a:latin typeface="Gill Sans"/>
                        <a:cs typeface="Gill Sans"/>
                      </a:endParaRPr>
                    </a:p>
                  </a:txBody>
                  <a:tcPr/>
                </a:tc>
                <a:tc>
                  <a:txBody>
                    <a:bodyPr/>
                    <a:lstStyle/>
                    <a:p>
                      <a:endParaRPr lang="en-US" b="0" dirty="0">
                        <a:latin typeface="Gill Sans"/>
                        <a:cs typeface="Gill Sans"/>
                      </a:endParaRPr>
                    </a:p>
                  </a:txBody>
                  <a:tcPr/>
                </a:tc>
                <a:tc>
                  <a:txBody>
                    <a:bodyPr/>
                    <a:lstStyle/>
                    <a:p>
                      <a:endParaRPr lang="en-US" dirty="0">
                        <a:latin typeface="Gill Sans"/>
                        <a:cs typeface="Gill Sans"/>
                      </a:endParaRPr>
                    </a:p>
                  </a:txBody>
                  <a:tcPr/>
                </a:tc>
              </a:tr>
              <a:tr h="370840">
                <a:tc>
                  <a:txBody>
                    <a:bodyPr/>
                    <a:lstStyle/>
                    <a:p>
                      <a:r>
                        <a:rPr lang="en-US" dirty="0" smtClean="0">
                          <a:latin typeface="Gill Sans"/>
                          <a:cs typeface="Gill Sans"/>
                        </a:rPr>
                        <a:t>1</a:t>
                      </a:r>
                      <a:endParaRPr lang="en-US" dirty="0">
                        <a:latin typeface="Gill Sans"/>
                        <a:cs typeface="Gill Sans"/>
                      </a:endParaRPr>
                    </a:p>
                  </a:txBody>
                  <a:tcPr/>
                </a:tc>
                <a:tc>
                  <a:txBody>
                    <a:bodyPr/>
                    <a:lstStyle/>
                    <a:p>
                      <a:r>
                        <a:rPr lang="en-US" dirty="0" smtClean="0">
                          <a:latin typeface="Gill Sans"/>
                          <a:cs typeface="Gill Sans"/>
                        </a:rPr>
                        <a:t>3.5</a:t>
                      </a:r>
                      <a:endParaRPr lang="en-US" dirty="0">
                        <a:latin typeface="Gill Sans"/>
                        <a:cs typeface="Gill Sans"/>
                      </a:endParaRPr>
                    </a:p>
                  </a:txBody>
                  <a:tcPr/>
                </a:tc>
                <a:tc>
                  <a:txBody>
                    <a:bodyPr/>
                    <a:lstStyle/>
                    <a:p>
                      <a:r>
                        <a:rPr lang="en-US" dirty="0" smtClean="0">
                          <a:latin typeface="Gill Sans"/>
                          <a:cs typeface="Gill Sans"/>
                        </a:rPr>
                        <a:t>2.917</a:t>
                      </a:r>
                      <a:endParaRPr lang="en-US" dirty="0">
                        <a:latin typeface="Gill Sans"/>
                        <a:cs typeface="Gill Sans"/>
                      </a:endParaRPr>
                    </a:p>
                  </a:txBody>
                  <a:tcPr/>
                </a:tc>
                <a:tc>
                  <a:txBody>
                    <a:bodyPr/>
                    <a:lstStyle/>
                    <a:p>
                      <a:r>
                        <a:rPr lang="en-US" dirty="0" smtClean="0">
                          <a:latin typeface="Gill Sans"/>
                          <a:cs typeface="Gill Sans"/>
                        </a:rPr>
                        <a:t>1.708</a:t>
                      </a:r>
                      <a:endParaRPr lang="en-US" dirty="0">
                        <a:latin typeface="Gill Sans"/>
                        <a:cs typeface="Gill Sans"/>
                      </a:endParaRPr>
                    </a:p>
                  </a:txBody>
                  <a:tcPr/>
                </a:tc>
              </a:tr>
              <a:tr h="370840">
                <a:tc>
                  <a:txBody>
                    <a:bodyPr/>
                    <a:lstStyle/>
                    <a:p>
                      <a:r>
                        <a:rPr lang="en-US" dirty="0" smtClean="0">
                          <a:latin typeface="Gill Sans"/>
                          <a:cs typeface="Gill Sans"/>
                        </a:rPr>
                        <a:t>2</a:t>
                      </a:r>
                      <a:endParaRPr lang="en-US" dirty="0">
                        <a:latin typeface="Gill Sans"/>
                        <a:cs typeface="Gill Sans"/>
                      </a:endParaRPr>
                    </a:p>
                  </a:txBody>
                  <a:tcPr/>
                </a:tc>
                <a:tc>
                  <a:txBody>
                    <a:bodyPr/>
                    <a:lstStyle/>
                    <a:p>
                      <a:r>
                        <a:rPr lang="en-US" dirty="0" smtClean="0">
                          <a:latin typeface="Gill Sans"/>
                          <a:cs typeface="Gill Sans"/>
                        </a:rPr>
                        <a:t>3.5</a:t>
                      </a:r>
                      <a:endParaRPr lang="en-US" dirty="0">
                        <a:latin typeface="Gill Sans"/>
                        <a:cs typeface="Gill Sans"/>
                      </a:endParaRPr>
                    </a:p>
                  </a:txBody>
                  <a:tcPr/>
                </a:tc>
                <a:tc>
                  <a:txBody>
                    <a:bodyPr/>
                    <a:lstStyle/>
                    <a:p>
                      <a:r>
                        <a:rPr lang="en-US" dirty="0" smtClean="0">
                          <a:latin typeface="Gill Sans"/>
                          <a:cs typeface="Gill Sans"/>
                        </a:rPr>
                        <a:t>1.458</a:t>
                      </a:r>
                      <a:endParaRPr lang="en-US" dirty="0">
                        <a:latin typeface="Gill Sans"/>
                        <a:cs typeface="Gill Sans"/>
                      </a:endParaRPr>
                    </a:p>
                  </a:txBody>
                  <a:tcPr/>
                </a:tc>
                <a:tc>
                  <a:txBody>
                    <a:bodyPr/>
                    <a:lstStyle/>
                    <a:p>
                      <a:r>
                        <a:rPr lang="en-US" dirty="0" smtClean="0">
                          <a:latin typeface="Gill Sans"/>
                          <a:cs typeface="Gill Sans"/>
                        </a:rPr>
                        <a:t>1.207</a:t>
                      </a:r>
                      <a:endParaRPr lang="en-US" dirty="0">
                        <a:latin typeface="Gill Sans"/>
                        <a:cs typeface="Gill Sans"/>
                      </a:endParaRPr>
                    </a:p>
                  </a:txBody>
                  <a:tcPr/>
                </a:tc>
              </a:tr>
              <a:tr h="370840">
                <a:tc>
                  <a:txBody>
                    <a:bodyPr/>
                    <a:lstStyle/>
                    <a:p>
                      <a:r>
                        <a:rPr lang="en-US" dirty="0" smtClean="0">
                          <a:latin typeface="Gill Sans"/>
                          <a:cs typeface="Gill Sans"/>
                        </a:rPr>
                        <a:t>3</a:t>
                      </a:r>
                      <a:endParaRPr lang="en-US" dirty="0">
                        <a:latin typeface="Gill Sans"/>
                        <a:cs typeface="Gill Sans"/>
                      </a:endParaRPr>
                    </a:p>
                  </a:txBody>
                  <a:tcPr/>
                </a:tc>
                <a:tc>
                  <a:txBody>
                    <a:bodyPr/>
                    <a:lstStyle/>
                    <a:p>
                      <a:r>
                        <a:rPr lang="en-US" dirty="0" smtClean="0">
                          <a:latin typeface="Gill Sans"/>
                          <a:cs typeface="Gill Sans"/>
                        </a:rPr>
                        <a:t>3.5</a:t>
                      </a:r>
                      <a:endParaRPr lang="en-US" dirty="0">
                        <a:latin typeface="Gill Sans"/>
                        <a:cs typeface="Gill Sans"/>
                      </a:endParaRPr>
                    </a:p>
                  </a:txBody>
                  <a:tcPr/>
                </a:tc>
                <a:tc>
                  <a:txBody>
                    <a:bodyPr/>
                    <a:lstStyle/>
                    <a:p>
                      <a:r>
                        <a:rPr lang="en-US" dirty="0" smtClean="0">
                          <a:latin typeface="Gill Sans"/>
                          <a:cs typeface="Gill Sans"/>
                        </a:rPr>
                        <a:t>0.972</a:t>
                      </a:r>
                      <a:endParaRPr lang="en-US" dirty="0">
                        <a:latin typeface="Gill Sans"/>
                        <a:cs typeface="Gill Sans"/>
                      </a:endParaRPr>
                    </a:p>
                  </a:txBody>
                  <a:tcPr/>
                </a:tc>
                <a:tc>
                  <a:txBody>
                    <a:bodyPr/>
                    <a:lstStyle/>
                    <a:p>
                      <a:r>
                        <a:rPr lang="en-US" dirty="0" smtClean="0">
                          <a:latin typeface="Gill Sans"/>
                          <a:cs typeface="Gill Sans"/>
                        </a:rPr>
                        <a:t>0.986</a:t>
                      </a:r>
                      <a:endParaRPr lang="en-US" dirty="0">
                        <a:latin typeface="Gill Sans"/>
                        <a:cs typeface="Gill Sans"/>
                      </a:endParaRPr>
                    </a:p>
                  </a:txBody>
                  <a:tcPr/>
                </a:tc>
              </a:tr>
              <a:tr h="370840">
                <a:tc>
                  <a:txBody>
                    <a:bodyPr/>
                    <a:lstStyle/>
                    <a:p>
                      <a:r>
                        <a:rPr lang="en-US" dirty="0" smtClean="0">
                          <a:latin typeface="Gill Sans"/>
                          <a:cs typeface="Gill Sans"/>
                        </a:rPr>
                        <a:t>4</a:t>
                      </a:r>
                      <a:endParaRPr lang="en-US" dirty="0">
                        <a:latin typeface="Gill Sans"/>
                        <a:cs typeface="Gill Sans"/>
                      </a:endParaRPr>
                    </a:p>
                  </a:txBody>
                  <a:tcPr/>
                </a:tc>
                <a:tc>
                  <a:txBody>
                    <a:bodyPr/>
                    <a:lstStyle/>
                    <a:p>
                      <a:r>
                        <a:rPr lang="en-US" dirty="0" smtClean="0">
                          <a:latin typeface="Gill Sans"/>
                          <a:cs typeface="Gill Sans"/>
                        </a:rPr>
                        <a:t>3.5</a:t>
                      </a:r>
                      <a:endParaRPr lang="en-US" dirty="0">
                        <a:latin typeface="Gill Sans"/>
                        <a:cs typeface="Gill Sans"/>
                      </a:endParaRPr>
                    </a:p>
                  </a:txBody>
                  <a:tcPr/>
                </a:tc>
                <a:tc>
                  <a:txBody>
                    <a:bodyPr/>
                    <a:lstStyle/>
                    <a:p>
                      <a:r>
                        <a:rPr lang="en-US" dirty="0" smtClean="0">
                          <a:latin typeface="Gill Sans"/>
                          <a:cs typeface="Gill Sans"/>
                        </a:rPr>
                        <a:t>0.729</a:t>
                      </a:r>
                      <a:endParaRPr lang="en-US" dirty="0">
                        <a:latin typeface="Gill Sans"/>
                        <a:cs typeface="Gill Sans"/>
                      </a:endParaRPr>
                    </a:p>
                  </a:txBody>
                  <a:tcPr/>
                </a:tc>
                <a:tc>
                  <a:txBody>
                    <a:bodyPr/>
                    <a:lstStyle/>
                    <a:p>
                      <a:r>
                        <a:rPr lang="en-US" dirty="0" smtClean="0">
                          <a:latin typeface="Gill Sans"/>
                          <a:cs typeface="Gill Sans"/>
                        </a:rPr>
                        <a:t>0.854</a:t>
                      </a:r>
                      <a:endParaRPr lang="en-US" dirty="0">
                        <a:latin typeface="Gill Sans"/>
                        <a:cs typeface="Gill Sans"/>
                      </a:endParaRPr>
                    </a:p>
                  </a:txBody>
                  <a:tcPr/>
                </a:tc>
              </a:tr>
            </a:tbl>
          </a:graphicData>
        </a:graphic>
      </p:graphicFrame>
      <p:sp>
        <p:nvSpPr>
          <p:cNvPr id="7" name="Rectangular Callout 6"/>
          <p:cNvSpPr/>
          <p:nvPr/>
        </p:nvSpPr>
        <p:spPr>
          <a:xfrm>
            <a:off x="5283200" y="4826000"/>
            <a:ext cx="3594100" cy="1384300"/>
          </a:xfrm>
          <a:prstGeom prst="wedgeRectCallout">
            <a:avLst>
              <a:gd name="adj1" fmla="val 54746"/>
              <a:gd name="adj2" fmla="val 84718"/>
            </a:avLst>
          </a:prstGeom>
          <a:solidFill>
            <a:schemeClr val="accent5">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r>
              <a:rPr lang="en-US" sz="2000" dirty="0" smtClean="0">
                <a:solidFill>
                  <a:schemeClr val="accent1"/>
                </a:solidFill>
                <a:latin typeface="Lobster Two"/>
                <a:cs typeface="Lobster Two"/>
              </a:rPr>
              <a:t>If we know the spread for the population distribution, can we calculate the spread of the sampling distributions of the mean?</a:t>
            </a:r>
            <a:endParaRPr lang="en-US" sz="2000" dirty="0" smtClean="0">
              <a:solidFill>
                <a:schemeClr val="accent1"/>
              </a:solidFill>
              <a:latin typeface="Gill Sans"/>
              <a:cs typeface="Gill Sans"/>
            </a:endParaRPr>
          </a:p>
        </p:txBody>
      </p:sp>
      <p:pic>
        <p:nvPicPr>
          <p:cNvPr id="3" name="Picture 2"/>
          <p:cNvPicPr>
            <a:picLocks noChangeAspect="1"/>
          </p:cNvPicPr>
          <p:nvPr/>
        </p:nvPicPr>
        <p:blipFill>
          <a:blip r:embed="rId2"/>
          <a:stretch>
            <a:fillRect/>
          </a:stretch>
        </p:blipFill>
        <p:spPr>
          <a:xfrm>
            <a:off x="6692901" y="1803400"/>
            <a:ext cx="447675" cy="304800"/>
          </a:xfrm>
          <a:prstGeom prst="rect">
            <a:avLst/>
          </a:prstGeom>
        </p:spPr>
      </p:pic>
      <p:pic>
        <p:nvPicPr>
          <p:cNvPr id="5" name="Picture 4"/>
          <p:cNvPicPr>
            <a:picLocks noChangeAspect="1"/>
          </p:cNvPicPr>
          <p:nvPr/>
        </p:nvPicPr>
        <p:blipFill>
          <a:blip r:embed="rId3"/>
          <a:stretch>
            <a:fillRect/>
          </a:stretch>
        </p:blipFill>
        <p:spPr>
          <a:xfrm>
            <a:off x="4625976" y="1638300"/>
            <a:ext cx="447675" cy="476250"/>
          </a:xfrm>
          <a:prstGeom prst="rect">
            <a:avLst/>
          </a:prstGeom>
        </p:spPr>
      </p:pic>
      <p:pic>
        <p:nvPicPr>
          <p:cNvPr id="6" name="Picture 5"/>
          <p:cNvPicPr>
            <a:picLocks noChangeAspect="1"/>
          </p:cNvPicPr>
          <p:nvPr/>
        </p:nvPicPr>
        <p:blipFill>
          <a:blip r:embed="rId4"/>
          <a:stretch>
            <a:fillRect/>
          </a:stretch>
        </p:blipFill>
        <p:spPr>
          <a:xfrm>
            <a:off x="2578100" y="1746250"/>
            <a:ext cx="476250" cy="304800"/>
          </a:xfrm>
          <a:prstGeom prst="rect">
            <a:avLst/>
          </a:prstGeom>
        </p:spPr>
      </p:pic>
      <p:pic>
        <p:nvPicPr>
          <p:cNvPr id="8" name="Picture 7"/>
          <p:cNvPicPr>
            <a:picLocks noChangeAspect="1"/>
          </p:cNvPicPr>
          <p:nvPr/>
        </p:nvPicPr>
        <p:blipFill>
          <a:blip r:embed="rId5"/>
          <a:stretch>
            <a:fillRect/>
          </a:stretch>
        </p:blipFill>
        <p:spPr>
          <a:xfrm>
            <a:off x="457200" y="4057868"/>
            <a:ext cx="3568700" cy="2584231"/>
          </a:xfrm>
          <a:prstGeom prst="rect">
            <a:avLst/>
          </a:prstGeom>
        </p:spPr>
      </p:pic>
    </p:spTree>
    <p:extLst>
      <p:ext uri="{BB962C8B-B14F-4D97-AF65-F5344CB8AC3E}">
        <p14:creationId xmlns:p14="http://schemas.microsoft.com/office/powerpoint/2010/main" val="972456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error</a:t>
            </a:r>
            <a:endParaRPr lang="en-US" dirty="0"/>
          </a:p>
        </p:txBody>
      </p:sp>
      <p:sp>
        <p:nvSpPr>
          <p:cNvPr id="3" name="Content Placeholder 2"/>
          <p:cNvSpPr>
            <a:spLocks noGrp="1"/>
          </p:cNvSpPr>
          <p:nvPr>
            <p:ph idx="1"/>
          </p:nvPr>
        </p:nvSpPr>
        <p:spPr/>
        <p:txBody>
          <a:bodyPr/>
          <a:lstStyle/>
          <a:p>
            <a:r>
              <a:rPr lang="en-US" dirty="0"/>
              <a:t>The standard error (SE) is the standard deviation of the sampling distribution of a </a:t>
            </a:r>
            <a:r>
              <a:rPr lang="en-US" dirty="0" smtClean="0"/>
              <a:t>statistic </a:t>
            </a:r>
          </a:p>
          <a:p>
            <a:r>
              <a:rPr lang="en-US" dirty="0" smtClean="0"/>
              <a:t>Here, the statistic is the mean, so the standard deviation of the sampling distribution of the mean is the standard error of the mean (often called SEM)</a:t>
            </a:r>
          </a:p>
          <a:p>
            <a:endParaRPr lang="en-US" dirty="0"/>
          </a:p>
          <a:p>
            <a:endParaRPr lang="en-US" dirty="0" smtClean="0"/>
          </a:p>
          <a:p>
            <a:endParaRPr lang="en-US" dirty="0" smtClean="0"/>
          </a:p>
          <a:p>
            <a:r>
              <a:rPr lang="en-US" dirty="0"/>
              <a:t>B</a:t>
            </a:r>
            <a:r>
              <a:rPr lang="en-US" dirty="0" smtClean="0"/>
              <a:t>ut </a:t>
            </a:r>
            <a:r>
              <a:rPr lang="en-US" dirty="0"/>
              <a:t>realize that this is just a specific standard error -- it’s a more general concept and they won’t always have this exact form </a:t>
            </a:r>
          </a:p>
        </p:txBody>
      </p:sp>
      <p:pic>
        <p:nvPicPr>
          <p:cNvPr id="4" name="Picture 3"/>
          <p:cNvPicPr>
            <a:picLocks noChangeAspect="1"/>
          </p:cNvPicPr>
          <p:nvPr/>
        </p:nvPicPr>
        <p:blipFill>
          <a:blip r:embed="rId2"/>
          <a:stretch>
            <a:fillRect/>
          </a:stretch>
        </p:blipFill>
        <p:spPr>
          <a:xfrm>
            <a:off x="3670300" y="3771900"/>
            <a:ext cx="1917700" cy="939800"/>
          </a:xfrm>
          <a:prstGeom prst="rect">
            <a:avLst/>
          </a:prstGeom>
        </p:spPr>
      </p:pic>
    </p:spTree>
    <p:extLst>
      <p:ext uri="{BB962C8B-B14F-4D97-AF65-F5344CB8AC3E}">
        <p14:creationId xmlns:p14="http://schemas.microsoft.com/office/powerpoint/2010/main" val="222732679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solidFill>
                  <a:schemeClr val="tx1"/>
                </a:solidFill>
              </a:rPr>
              <a:t>Law of large numbers</a:t>
            </a:r>
            <a:endParaRPr lang="en-US" dirty="0">
              <a:solidFill>
                <a:schemeClr val="tx1"/>
              </a:solidFill>
            </a:endParaRP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286552666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Weak LLN</a:t>
            </a:r>
            <a:endParaRPr lang="en-US" dirty="0"/>
          </a:p>
        </p:txBody>
      </p:sp>
      <p:sp>
        <p:nvSpPr>
          <p:cNvPr id="3" name="Content Placeholder 2"/>
          <p:cNvSpPr>
            <a:spLocks noGrp="1"/>
          </p:cNvSpPr>
          <p:nvPr>
            <p:ph idx="1"/>
          </p:nvPr>
        </p:nvSpPr>
        <p:spPr/>
        <p:txBody>
          <a:bodyPr/>
          <a:lstStyle/>
          <a:p>
            <a:r>
              <a:rPr lang="en-US" dirty="0"/>
              <a:t>T</a:t>
            </a:r>
            <a:r>
              <a:rPr lang="en-US" dirty="0" smtClean="0"/>
              <a:t>he </a:t>
            </a:r>
            <a:r>
              <a:rPr lang="en-US" dirty="0"/>
              <a:t>average of a large, </a:t>
            </a:r>
            <a:r>
              <a:rPr lang="en-US" dirty="0" err="1"/>
              <a:t>iid</a:t>
            </a:r>
            <a:r>
              <a:rPr lang="en-US" dirty="0"/>
              <a:t> sample will be close to the true </a:t>
            </a:r>
            <a:r>
              <a:rPr lang="en-US" dirty="0" smtClean="0"/>
              <a:t>mean</a:t>
            </a:r>
          </a:p>
          <a:p>
            <a:pPr marL="0" indent="0">
              <a:buNone/>
            </a:pPr>
            <a:endParaRPr lang="en-US" dirty="0"/>
          </a:p>
        </p:txBody>
      </p:sp>
      <p:pic>
        <p:nvPicPr>
          <p:cNvPr id="4" name="Picture 3"/>
          <p:cNvPicPr>
            <a:picLocks noChangeAspect="1"/>
          </p:cNvPicPr>
          <p:nvPr/>
        </p:nvPicPr>
        <p:blipFill>
          <a:blip r:embed="rId2"/>
          <a:stretch>
            <a:fillRect/>
          </a:stretch>
        </p:blipFill>
        <p:spPr>
          <a:xfrm>
            <a:off x="3695700" y="3136900"/>
            <a:ext cx="1752600" cy="584200"/>
          </a:xfrm>
          <a:prstGeom prst="rect">
            <a:avLst/>
          </a:prstGeom>
        </p:spPr>
      </p:pic>
    </p:spTree>
    <p:extLst>
      <p:ext uri="{BB962C8B-B14F-4D97-AF65-F5344CB8AC3E}">
        <p14:creationId xmlns:p14="http://schemas.microsoft.com/office/powerpoint/2010/main" val="320444996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Strong LLN</a:t>
            </a:r>
            <a:endParaRPr lang="en-US" dirty="0"/>
          </a:p>
        </p:txBody>
      </p:sp>
      <p:sp>
        <p:nvSpPr>
          <p:cNvPr id="3" name="Content Placeholder 2"/>
          <p:cNvSpPr>
            <a:spLocks noGrp="1"/>
          </p:cNvSpPr>
          <p:nvPr>
            <p:ph idx="1"/>
          </p:nvPr>
        </p:nvSpPr>
        <p:spPr/>
        <p:txBody>
          <a:bodyPr/>
          <a:lstStyle/>
          <a:p>
            <a:r>
              <a:rPr lang="en-US" i="1" dirty="0" smtClean="0">
                <a:latin typeface="Times New Roman"/>
                <a:cs typeface="Times New Roman"/>
              </a:rPr>
              <a:t>Let X</a:t>
            </a:r>
            <a:r>
              <a:rPr lang="en-US" i="1" baseline="-25000" dirty="0" smtClean="0">
                <a:latin typeface="Times New Roman"/>
                <a:cs typeface="Times New Roman"/>
              </a:rPr>
              <a:t>1</a:t>
            </a:r>
            <a:r>
              <a:rPr lang="en-US" i="1" dirty="0" smtClean="0">
                <a:latin typeface="Times New Roman"/>
                <a:cs typeface="Times New Roman"/>
              </a:rPr>
              <a:t>, X</a:t>
            </a:r>
            <a:r>
              <a:rPr lang="en-US" i="1" baseline="-25000" dirty="0" smtClean="0">
                <a:latin typeface="Times New Roman"/>
                <a:cs typeface="Times New Roman"/>
              </a:rPr>
              <a:t>2</a:t>
            </a:r>
            <a:r>
              <a:rPr lang="en-US" i="1" dirty="0" smtClean="0">
                <a:latin typeface="Times New Roman"/>
                <a:cs typeface="Times New Roman"/>
              </a:rPr>
              <a:t>,… be </a:t>
            </a:r>
            <a:r>
              <a:rPr lang="en-US" i="1" dirty="0" err="1" smtClean="0">
                <a:latin typeface="Times New Roman"/>
                <a:cs typeface="Times New Roman"/>
              </a:rPr>
              <a:t>iid</a:t>
            </a:r>
            <a:r>
              <a:rPr lang="en-US" i="1" dirty="0" smtClean="0">
                <a:latin typeface="Times New Roman"/>
                <a:cs typeface="Times New Roman"/>
              </a:rPr>
              <a:t> </a:t>
            </a:r>
            <a:r>
              <a:rPr lang="en-US" i="1" dirty="0" err="1" smtClean="0">
                <a:latin typeface="Times New Roman"/>
                <a:cs typeface="Times New Roman"/>
              </a:rPr>
              <a:t>rvs</a:t>
            </a:r>
            <a:r>
              <a:rPr lang="en-US" i="1" dirty="0" smtClean="0">
                <a:latin typeface="Times New Roman"/>
                <a:cs typeface="Times New Roman"/>
              </a:rPr>
              <a:t> with E[X</a:t>
            </a:r>
            <a:r>
              <a:rPr lang="en-US" i="1" baseline="-25000" dirty="0" smtClean="0">
                <a:latin typeface="Times New Roman"/>
                <a:cs typeface="Times New Roman"/>
              </a:rPr>
              <a:t>i</a:t>
            </a:r>
            <a:r>
              <a:rPr lang="en-US" i="1" dirty="0" smtClean="0">
                <a:latin typeface="Times New Roman"/>
                <a:cs typeface="Times New Roman"/>
              </a:rPr>
              <a:t>]=µ &lt; ∞. Then:</a:t>
            </a:r>
          </a:p>
          <a:p>
            <a:endParaRPr lang="en-US" dirty="0" smtClean="0"/>
          </a:p>
          <a:p>
            <a:endParaRPr lang="en-US" dirty="0"/>
          </a:p>
          <a:p>
            <a:endParaRPr lang="en-US" dirty="0" smtClean="0"/>
          </a:p>
          <a:p>
            <a:endParaRPr lang="en-US" dirty="0"/>
          </a:p>
          <a:p>
            <a:r>
              <a:rPr lang="en-US" dirty="0" smtClean="0"/>
              <a:t>Works by </a:t>
            </a:r>
            <a:r>
              <a:rPr lang="en-US" dirty="0" smtClean="0">
                <a:solidFill>
                  <a:schemeClr val="accent3">
                    <a:lumMod val="75000"/>
                  </a:schemeClr>
                </a:solidFill>
                <a:latin typeface="Lobster Two"/>
                <a:cs typeface="Lobster Two"/>
              </a:rPr>
              <a:t>swamping</a:t>
            </a:r>
            <a:r>
              <a:rPr lang="en-US" dirty="0" smtClean="0"/>
              <a:t>, not</a:t>
            </a:r>
            <a:r>
              <a:rPr lang="en-US" dirty="0" smtClean="0">
                <a:solidFill>
                  <a:schemeClr val="accent1"/>
                </a:solidFill>
              </a:rPr>
              <a:t> </a:t>
            </a:r>
            <a:r>
              <a:rPr lang="en-US" dirty="0" smtClean="0">
                <a:solidFill>
                  <a:schemeClr val="accent1"/>
                </a:solidFill>
                <a:latin typeface="Lobster Two"/>
                <a:cs typeface="Lobster Two"/>
              </a:rPr>
              <a:t>compensation</a:t>
            </a:r>
            <a:r>
              <a:rPr lang="en-US" dirty="0" smtClean="0"/>
              <a:t>.</a:t>
            </a:r>
          </a:p>
          <a:p>
            <a:pPr lvl="1"/>
            <a:r>
              <a:rPr lang="en-US" dirty="0" smtClean="0"/>
              <a:t>If you flip a fair coin and get 80 heads in the first 100 flips, then over the next 100 flips, the expected number of heads is 50—not 20*</a:t>
            </a:r>
            <a:endParaRPr lang="en-US" dirty="0"/>
          </a:p>
        </p:txBody>
      </p:sp>
      <p:pic>
        <p:nvPicPr>
          <p:cNvPr id="4" name="Picture 3"/>
          <p:cNvPicPr>
            <a:picLocks noChangeAspect="1"/>
          </p:cNvPicPr>
          <p:nvPr/>
        </p:nvPicPr>
        <p:blipFill>
          <a:blip r:embed="rId2"/>
          <a:stretch>
            <a:fillRect/>
          </a:stretch>
        </p:blipFill>
        <p:spPr>
          <a:xfrm>
            <a:off x="584200" y="2378232"/>
            <a:ext cx="8102600" cy="1104900"/>
          </a:xfrm>
          <a:prstGeom prst="rect">
            <a:avLst/>
          </a:prstGeom>
        </p:spPr>
      </p:pic>
      <p:sp>
        <p:nvSpPr>
          <p:cNvPr id="5" name="TextBox 4"/>
          <p:cNvSpPr txBox="1"/>
          <p:nvPr/>
        </p:nvSpPr>
        <p:spPr>
          <a:xfrm>
            <a:off x="1363579" y="6582244"/>
            <a:ext cx="7780421" cy="276999"/>
          </a:xfrm>
          <a:prstGeom prst="rect">
            <a:avLst/>
          </a:prstGeom>
          <a:noFill/>
        </p:spPr>
        <p:txBody>
          <a:bodyPr wrap="square" rtlCol="0">
            <a:spAutoFit/>
          </a:bodyPr>
          <a:lstStyle/>
          <a:p>
            <a:pPr algn="r"/>
            <a:r>
              <a:rPr lang="en-US" sz="1200" dirty="0" smtClean="0">
                <a:latin typeface="Lobster Two"/>
                <a:cs typeface="Lobster Two"/>
              </a:rPr>
              <a:t>*see gambler’s fallacy; but caveat- Bayesian inference</a:t>
            </a:r>
            <a:endParaRPr lang="en-US" sz="1200" dirty="0">
              <a:latin typeface="Lobster Two"/>
              <a:cs typeface="Lobster Two"/>
            </a:endParaRPr>
          </a:p>
        </p:txBody>
      </p:sp>
    </p:spTree>
    <p:extLst>
      <p:ext uri="{BB962C8B-B14F-4D97-AF65-F5344CB8AC3E}">
        <p14:creationId xmlns:p14="http://schemas.microsoft.com/office/powerpoint/2010/main" val="110337740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LLN in action: 10 dice to estimate the known population mean</a:t>
            </a:r>
            <a:endParaRPr lang="en-US" dirty="0"/>
          </a:p>
        </p:txBody>
      </p:sp>
      <p:pic>
        <p:nvPicPr>
          <p:cNvPr id="6" name="Content Placeholder 5" descr="ten_dice-1.png"/>
          <p:cNvPicPr>
            <a:picLocks noGrp="1" noChangeAspect="1"/>
          </p:cNvPicPr>
          <p:nvPr>
            <p:ph idx="1"/>
          </p:nvPr>
        </p:nvPicPr>
        <p:blipFill>
          <a:blip r:embed="rId2" cstate="email">
            <a:extLst>
              <a:ext uri="{28A0092B-C50C-407E-A947-70E740481C1C}">
                <a14:useLocalDpi xmlns:a14="http://schemas.microsoft.com/office/drawing/2010/main" val="0"/>
              </a:ext>
            </a:extLst>
          </a:blip>
          <a:srcRect l="-10268" r="-10268"/>
          <a:stretch>
            <a:fillRect/>
          </a:stretch>
        </p:blipFill>
        <p:spPr/>
      </p:pic>
    </p:spTree>
    <p:extLst>
      <p:ext uri="{BB962C8B-B14F-4D97-AF65-F5344CB8AC3E}">
        <p14:creationId xmlns:p14="http://schemas.microsoft.com/office/powerpoint/2010/main" val="342186439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LLN in action: 100 dice to estimate the known population mean</a:t>
            </a:r>
            <a:endParaRPr lang="en-US" dirty="0"/>
          </a:p>
        </p:txBody>
      </p:sp>
      <p:pic>
        <p:nvPicPr>
          <p:cNvPr id="7" name="Content Placeholder 6" descr="hundred_dice-1.png"/>
          <p:cNvPicPr>
            <a:picLocks noGrp="1" noChangeAspect="1"/>
          </p:cNvPicPr>
          <p:nvPr>
            <p:ph idx="1"/>
          </p:nvPr>
        </p:nvPicPr>
        <p:blipFill>
          <a:blip r:embed="rId2" cstate="email">
            <a:extLst>
              <a:ext uri="{28A0092B-C50C-407E-A947-70E740481C1C}">
                <a14:useLocalDpi xmlns:a14="http://schemas.microsoft.com/office/drawing/2010/main" val="0"/>
              </a:ext>
            </a:extLst>
          </a:blip>
          <a:srcRect l="-10268" r="-10268"/>
          <a:stretch>
            <a:fillRect/>
          </a:stretch>
        </p:blipFill>
        <p:spPr/>
      </p:pic>
    </p:spTree>
    <p:extLst>
      <p:ext uri="{BB962C8B-B14F-4D97-AF65-F5344CB8AC3E}">
        <p14:creationId xmlns:p14="http://schemas.microsoft.com/office/powerpoint/2010/main" val="48844195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LLN in action: 10,000 dice to estimate the known population mean</a:t>
            </a:r>
            <a:endParaRPr lang="en-US" dirty="0"/>
          </a:p>
        </p:txBody>
      </p:sp>
      <p:pic>
        <p:nvPicPr>
          <p:cNvPr id="7" name="Content Placeholder 6" descr="lots_dice-1.png"/>
          <p:cNvPicPr>
            <a:picLocks noGrp="1" noChangeAspect="1"/>
          </p:cNvPicPr>
          <p:nvPr>
            <p:ph idx="1"/>
          </p:nvPr>
        </p:nvPicPr>
        <p:blipFill>
          <a:blip r:embed="rId2" cstate="email">
            <a:extLst>
              <a:ext uri="{28A0092B-C50C-407E-A947-70E740481C1C}">
                <a14:useLocalDpi xmlns:a14="http://schemas.microsoft.com/office/drawing/2010/main" val="0"/>
              </a:ext>
            </a:extLst>
          </a:blip>
          <a:srcRect l="-10268" r="-10268"/>
          <a:stretch>
            <a:fillRect/>
          </a:stretch>
        </p:blipFill>
        <p:spPr/>
      </p:pic>
    </p:spTree>
    <p:extLst>
      <p:ext uri="{BB962C8B-B14F-4D97-AF65-F5344CB8AC3E}">
        <p14:creationId xmlns:p14="http://schemas.microsoft.com/office/powerpoint/2010/main" val="321834265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LLN does not say</a:t>
            </a:r>
            <a:endParaRPr lang="en-US" dirty="0"/>
          </a:p>
        </p:txBody>
      </p:sp>
      <p:sp>
        <p:nvSpPr>
          <p:cNvPr id="3" name="Content Placeholder 2"/>
          <p:cNvSpPr>
            <a:spLocks noGrp="1"/>
          </p:cNvSpPr>
          <p:nvPr>
            <p:ph idx="1"/>
          </p:nvPr>
        </p:nvSpPr>
        <p:spPr/>
        <p:txBody>
          <a:bodyPr>
            <a:normAutofit fontScale="92500"/>
          </a:bodyPr>
          <a:lstStyle/>
          <a:p>
            <a:r>
              <a:rPr lang="en-US" i="1" dirty="0"/>
              <a:t>“If I can just make my sample big enough, I won’t have to worry about error.” </a:t>
            </a:r>
            <a:endParaRPr lang="en-US" i="1" dirty="0" smtClean="0"/>
          </a:p>
          <a:p>
            <a:endParaRPr lang="en-US" dirty="0"/>
          </a:p>
          <a:p>
            <a:r>
              <a:rPr lang="en-US" dirty="0"/>
              <a:t>T</a:t>
            </a:r>
            <a:r>
              <a:rPr lang="en-US" dirty="0" smtClean="0"/>
              <a:t>here </a:t>
            </a:r>
            <a:r>
              <a:rPr lang="en-US" dirty="0"/>
              <a:t>is no sample that is “big enough” in an unqualified </a:t>
            </a:r>
            <a:r>
              <a:rPr lang="en-US" dirty="0" smtClean="0"/>
              <a:t>sense</a:t>
            </a:r>
          </a:p>
          <a:p>
            <a:pPr marL="0" indent="0">
              <a:buNone/>
            </a:pPr>
            <a:endParaRPr lang="en-US" dirty="0"/>
          </a:p>
          <a:p>
            <a:r>
              <a:rPr lang="en-US" dirty="0" smtClean="0"/>
              <a:t>Data still must be </a:t>
            </a:r>
            <a:r>
              <a:rPr lang="en-US" dirty="0" err="1" smtClean="0"/>
              <a:t>iid</a:t>
            </a:r>
            <a:endParaRPr lang="en-US" dirty="0" smtClean="0"/>
          </a:p>
          <a:p>
            <a:endParaRPr lang="en-US" dirty="0"/>
          </a:p>
          <a:p>
            <a:r>
              <a:rPr lang="en-US" dirty="0" smtClean="0"/>
              <a:t>In </a:t>
            </a:r>
            <a:r>
              <a:rPr lang="en-US" dirty="0"/>
              <a:t>stats, there are precious few fundamental constants, like there are in math (think: </a:t>
            </a:r>
            <a:r>
              <a:rPr lang="en-US" i="1" dirty="0" smtClean="0"/>
              <a:t>e</a:t>
            </a:r>
            <a:r>
              <a:rPr lang="en-US" dirty="0"/>
              <a:t>) or physics (think: speed of light) </a:t>
            </a:r>
            <a:endParaRPr lang="en-US" dirty="0" smtClean="0"/>
          </a:p>
          <a:p>
            <a:endParaRPr lang="en-US" dirty="0"/>
          </a:p>
          <a:p>
            <a:r>
              <a:rPr lang="en-US" dirty="0"/>
              <a:t>C</a:t>
            </a:r>
            <a:r>
              <a:rPr lang="en-US" dirty="0" smtClean="0"/>
              <a:t>ontext </a:t>
            </a:r>
            <a:r>
              <a:rPr lang="en-US" dirty="0"/>
              <a:t>and goals always matter </a:t>
            </a:r>
          </a:p>
          <a:p>
            <a:endParaRPr lang="en-US" dirty="0"/>
          </a:p>
        </p:txBody>
      </p:sp>
    </p:spTree>
    <p:extLst>
      <p:ext uri="{BB962C8B-B14F-4D97-AF65-F5344CB8AC3E}">
        <p14:creationId xmlns:p14="http://schemas.microsoft.com/office/powerpoint/2010/main" val="1024294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Random variable, </a:t>
            </a:r>
            <a:r>
              <a:rPr lang="en-US" i="1" dirty="0" smtClean="0"/>
              <a:t>X</a:t>
            </a:r>
            <a:r>
              <a:rPr lang="en-US" dirty="0" smtClean="0"/>
              <a:t> = # of tweets per day</a:t>
            </a:r>
            <a:endParaRPr lang="en-US" dirty="0"/>
          </a:p>
        </p:txBody>
      </p:sp>
      <p:sp>
        <p:nvSpPr>
          <p:cNvPr id="27" name="TextBox 26"/>
          <p:cNvSpPr txBox="1"/>
          <p:nvPr/>
        </p:nvSpPr>
        <p:spPr>
          <a:xfrm>
            <a:off x="3053080" y="1304514"/>
            <a:ext cx="3383279" cy="369332"/>
          </a:xfrm>
          <a:prstGeom prst="rect">
            <a:avLst/>
          </a:prstGeom>
          <a:noFill/>
        </p:spPr>
        <p:txBody>
          <a:bodyPr wrap="square" rtlCol="0">
            <a:spAutoFit/>
          </a:bodyPr>
          <a:lstStyle/>
          <a:p>
            <a:pPr algn="ctr"/>
            <a:r>
              <a:rPr lang="en-US" dirty="0" smtClean="0">
                <a:latin typeface="Gill Sans"/>
                <a:cs typeface="Gill Sans"/>
              </a:rPr>
              <a:t>Random sample of size </a:t>
            </a:r>
            <a:r>
              <a:rPr lang="en-US" i="1" dirty="0" smtClean="0">
                <a:latin typeface="Gill Sans"/>
                <a:cs typeface="Gill Sans"/>
              </a:rPr>
              <a:t>n, n </a:t>
            </a:r>
            <a:r>
              <a:rPr lang="en-US" dirty="0" smtClean="0">
                <a:latin typeface="Gill Sans"/>
                <a:cs typeface="Gill Sans"/>
              </a:rPr>
              <a:t>&gt; 1</a:t>
            </a:r>
            <a:endParaRPr lang="en-US" dirty="0">
              <a:latin typeface="Gill Sans"/>
              <a:cs typeface="Gill Sans"/>
            </a:endParaRPr>
          </a:p>
        </p:txBody>
      </p:sp>
      <p:grpSp>
        <p:nvGrpSpPr>
          <p:cNvPr id="6" name="Group 5"/>
          <p:cNvGrpSpPr/>
          <p:nvPr/>
        </p:nvGrpSpPr>
        <p:grpSpPr>
          <a:xfrm>
            <a:off x="3053080" y="1676098"/>
            <a:ext cx="3383280" cy="3599180"/>
            <a:chOff x="5341620" y="2307074"/>
            <a:chExt cx="3383280" cy="3599180"/>
          </a:xfrm>
        </p:grpSpPr>
        <p:grpSp>
          <p:nvGrpSpPr>
            <p:cNvPr id="28" name="Group 27"/>
            <p:cNvGrpSpPr/>
            <p:nvPr/>
          </p:nvGrpSpPr>
          <p:grpSpPr>
            <a:xfrm>
              <a:off x="5341620" y="2307074"/>
              <a:ext cx="3383280" cy="3599180"/>
              <a:chOff x="5341620" y="1912620"/>
              <a:chExt cx="3383280" cy="3599180"/>
            </a:xfrm>
          </p:grpSpPr>
          <p:grpSp>
            <p:nvGrpSpPr>
              <p:cNvPr id="10" name="Group 9"/>
              <p:cNvGrpSpPr/>
              <p:nvPr/>
            </p:nvGrpSpPr>
            <p:grpSpPr>
              <a:xfrm>
                <a:off x="6273801" y="2254622"/>
                <a:ext cx="850900" cy="691777"/>
                <a:chOff x="6273801" y="2254622"/>
                <a:chExt cx="850900" cy="691777"/>
              </a:xfrm>
            </p:grpSpPr>
            <p:pic>
              <p:nvPicPr>
                <p:cNvPr id="8" name="Picture 7"/>
                <p:cNvPicPr>
                  <a:picLocks noChangeAspect="1"/>
                </p:cNvPicPr>
                <p:nvPr/>
              </p:nvPicPr>
              <p:blipFill>
                <a:blip r:embed="rId2"/>
                <a:stretch>
                  <a:fillRect/>
                </a:stretch>
              </p:blipFill>
              <p:spPr>
                <a:xfrm>
                  <a:off x="6273801" y="2254622"/>
                  <a:ext cx="850900" cy="691777"/>
                </a:xfrm>
                <a:prstGeom prst="rect">
                  <a:avLst/>
                </a:prstGeom>
              </p:spPr>
            </p:pic>
            <p:sp>
              <p:nvSpPr>
                <p:cNvPr id="9" name="TextBox 8"/>
                <p:cNvSpPr txBox="1"/>
                <p:nvPr/>
              </p:nvSpPr>
              <p:spPr>
                <a:xfrm>
                  <a:off x="6311900" y="240613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1</a:t>
                  </a:r>
                  <a:endParaRPr lang="en-US" i="1" dirty="0">
                    <a:solidFill>
                      <a:schemeClr val="bg1"/>
                    </a:solidFill>
                    <a:latin typeface="Gill Sans"/>
                    <a:cs typeface="Gill Sans"/>
                  </a:endParaRPr>
                </a:p>
              </p:txBody>
            </p:sp>
          </p:grpSp>
          <p:grpSp>
            <p:nvGrpSpPr>
              <p:cNvPr id="11" name="Group 10"/>
              <p:cNvGrpSpPr/>
              <p:nvPr/>
            </p:nvGrpSpPr>
            <p:grpSpPr>
              <a:xfrm>
                <a:off x="7277101" y="2580344"/>
                <a:ext cx="850900" cy="691777"/>
                <a:chOff x="6070601" y="2059500"/>
                <a:chExt cx="850900" cy="691777"/>
              </a:xfrm>
            </p:grpSpPr>
            <p:pic>
              <p:nvPicPr>
                <p:cNvPr id="12" name="Picture 11"/>
                <p:cNvPicPr>
                  <a:picLocks noChangeAspect="1"/>
                </p:cNvPicPr>
                <p:nvPr/>
              </p:nvPicPr>
              <p:blipFill>
                <a:blip r:embed="rId2"/>
                <a:stretch>
                  <a:fillRect/>
                </a:stretch>
              </p:blipFill>
              <p:spPr>
                <a:xfrm>
                  <a:off x="6070601" y="2059500"/>
                  <a:ext cx="850900" cy="691777"/>
                </a:xfrm>
                <a:prstGeom prst="rect">
                  <a:avLst/>
                </a:prstGeom>
              </p:spPr>
            </p:pic>
            <p:sp>
              <p:nvSpPr>
                <p:cNvPr id="13" name="TextBox 12"/>
                <p:cNvSpPr txBox="1"/>
                <p:nvPr/>
              </p:nvSpPr>
              <p:spPr>
                <a:xfrm>
                  <a:off x="6096000" y="222325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2</a:t>
                  </a:r>
                  <a:endParaRPr lang="en-US" i="1" dirty="0">
                    <a:solidFill>
                      <a:schemeClr val="bg1"/>
                    </a:solidFill>
                    <a:latin typeface="Gill Sans"/>
                    <a:cs typeface="Gill Sans"/>
                  </a:endParaRPr>
                </a:p>
              </p:txBody>
            </p:sp>
          </p:grpSp>
          <p:grpSp>
            <p:nvGrpSpPr>
              <p:cNvPr id="14" name="Group 13"/>
              <p:cNvGrpSpPr/>
              <p:nvPr/>
            </p:nvGrpSpPr>
            <p:grpSpPr>
              <a:xfrm>
                <a:off x="5753101" y="3121354"/>
                <a:ext cx="850900" cy="691777"/>
                <a:chOff x="5600701" y="2103855"/>
                <a:chExt cx="850900" cy="691777"/>
              </a:xfrm>
            </p:grpSpPr>
            <p:pic>
              <p:nvPicPr>
                <p:cNvPr id="15" name="Picture 14"/>
                <p:cNvPicPr>
                  <a:picLocks noChangeAspect="1"/>
                </p:cNvPicPr>
                <p:nvPr/>
              </p:nvPicPr>
              <p:blipFill>
                <a:blip r:embed="rId2"/>
                <a:stretch>
                  <a:fillRect/>
                </a:stretch>
              </p:blipFill>
              <p:spPr>
                <a:xfrm>
                  <a:off x="5600701" y="2103855"/>
                  <a:ext cx="850900" cy="691777"/>
                </a:xfrm>
                <a:prstGeom prst="rect">
                  <a:avLst/>
                </a:prstGeom>
              </p:spPr>
            </p:pic>
            <p:sp>
              <p:nvSpPr>
                <p:cNvPr id="16" name="TextBox 15"/>
                <p:cNvSpPr txBox="1"/>
                <p:nvPr/>
              </p:nvSpPr>
              <p:spPr>
                <a:xfrm>
                  <a:off x="5638800" y="2255367"/>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3</a:t>
                  </a:r>
                  <a:endParaRPr lang="en-US" i="1" dirty="0">
                    <a:solidFill>
                      <a:schemeClr val="bg1"/>
                    </a:solidFill>
                    <a:latin typeface="Gill Sans"/>
                    <a:cs typeface="Gill Sans"/>
                  </a:endParaRPr>
                </a:p>
              </p:txBody>
            </p:sp>
          </p:grpSp>
          <p:grpSp>
            <p:nvGrpSpPr>
              <p:cNvPr id="17" name="Group 16"/>
              <p:cNvGrpSpPr/>
              <p:nvPr/>
            </p:nvGrpSpPr>
            <p:grpSpPr>
              <a:xfrm>
                <a:off x="6699251" y="3607983"/>
                <a:ext cx="850900" cy="691777"/>
                <a:chOff x="5848351" y="2049474"/>
                <a:chExt cx="850900" cy="691777"/>
              </a:xfrm>
            </p:grpSpPr>
            <p:pic>
              <p:nvPicPr>
                <p:cNvPr id="18" name="Picture 17"/>
                <p:cNvPicPr>
                  <a:picLocks noChangeAspect="1"/>
                </p:cNvPicPr>
                <p:nvPr/>
              </p:nvPicPr>
              <p:blipFill>
                <a:blip r:embed="rId2"/>
                <a:stretch>
                  <a:fillRect/>
                </a:stretch>
              </p:blipFill>
              <p:spPr>
                <a:xfrm>
                  <a:off x="5848351" y="2049474"/>
                  <a:ext cx="850900" cy="691777"/>
                </a:xfrm>
                <a:prstGeom prst="rect">
                  <a:avLst/>
                </a:prstGeom>
              </p:spPr>
            </p:pic>
            <p:sp>
              <p:nvSpPr>
                <p:cNvPr id="19" name="TextBox 18"/>
                <p:cNvSpPr txBox="1"/>
                <p:nvPr/>
              </p:nvSpPr>
              <p:spPr>
                <a:xfrm>
                  <a:off x="5886450" y="2200986"/>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4</a:t>
                  </a:r>
                  <a:endParaRPr lang="en-US" i="1" dirty="0">
                    <a:solidFill>
                      <a:schemeClr val="bg1"/>
                    </a:solidFill>
                    <a:latin typeface="Gill Sans"/>
                    <a:cs typeface="Gill Sans"/>
                  </a:endParaRPr>
                </a:p>
              </p:txBody>
            </p:sp>
          </p:grpSp>
          <p:grpSp>
            <p:nvGrpSpPr>
              <p:cNvPr id="20" name="Group 19"/>
              <p:cNvGrpSpPr/>
              <p:nvPr/>
            </p:nvGrpSpPr>
            <p:grpSpPr>
              <a:xfrm>
                <a:off x="7569200" y="3851230"/>
                <a:ext cx="850900" cy="691777"/>
                <a:chOff x="7956551" y="1908733"/>
                <a:chExt cx="850900" cy="691777"/>
              </a:xfrm>
            </p:grpSpPr>
            <p:pic>
              <p:nvPicPr>
                <p:cNvPr id="21" name="Picture 20"/>
                <p:cNvPicPr>
                  <a:picLocks noChangeAspect="1"/>
                </p:cNvPicPr>
                <p:nvPr/>
              </p:nvPicPr>
              <p:blipFill>
                <a:blip r:embed="rId2"/>
                <a:stretch>
                  <a:fillRect/>
                </a:stretch>
              </p:blipFill>
              <p:spPr>
                <a:xfrm>
                  <a:off x="7956551" y="1908733"/>
                  <a:ext cx="850900" cy="691777"/>
                </a:xfrm>
                <a:prstGeom prst="rect">
                  <a:avLst/>
                </a:prstGeom>
              </p:spPr>
            </p:pic>
            <p:sp>
              <p:nvSpPr>
                <p:cNvPr id="22" name="TextBox 21"/>
                <p:cNvSpPr txBox="1"/>
                <p:nvPr/>
              </p:nvSpPr>
              <p:spPr>
                <a:xfrm>
                  <a:off x="7994650" y="2060245"/>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5</a:t>
                  </a:r>
                  <a:endParaRPr lang="en-US" i="1" dirty="0">
                    <a:solidFill>
                      <a:schemeClr val="bg1"/>
                    </a:solidFill>
                    <a:latin typeface="Gill Sans"/>
                    <a:cs typeface="Gill Sans"/>
                  </a:endParaRPr>
                </a:p>
              </p:txBody>
            </p:sp>
          </p:grpSp>
          <p:sp>
            <p:nvSpPr>
              <p:cNvPr id="23" name="Donut 22"/>
              <p:cNvSpPr/>
              <p:nvPr/>
            </p:nvSpPr>
            <p:spPr>
              <a:xfrm>
                <a:off x="5341620" y="1912620"/>
                <a:ext cx="3383280" cy="3599180"/>
              </a:xfrm>
              <a:prstGeom prst="donut">
                <a:avLst>
                  <a:gd name="adj" fmla="val 1364"/>
                </a:avLst>
              </a:prstGeom>
              <a:solidFill>
                <a:srgbClr val="6699CC"/>
              </a:solidFill>
              <a:ln>
                <a:solidFill>
                  <a:srgbClr val="6699CC"/>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24" name="Group 23"/>
              <p:cNvGrpSpPr/>
              <p:nvPr/>
            </p:nvGrpSpPr>
            <p:grpSpPr>
              <a:xfrm>
                <a:off x="5924550" y="4372074"/>
                <a:ext cx="850900" cy="691777"/>
                <a:chOff x="5346701" y="1931289"/>
                <a:chExt cx="850900" cy="691777"/>
              </a:xfrm>
            </p:grpSpPr>
            <p:pic>
              <p:nvPicPr>
                <p:cNvPr id="25" name="Picture 24"/>
                <p:cNvPicPr>
                  <a:picLocks noChangeAspect="1"/>
                </p:cNvPicPr>
                <p:nvPr/>
              </p:nvPicPr>
              <p:blipFill>
                <a:blip r:embed="rId2"/>
                <a:stretch>
                  <a:fillRect/>
                </a:stretch>
              </p:blipFill>
              <p:spPr>
                <a:xfrm>
                  <a:off x="5346701" y="1931289"/>
                  <a:ext cx="850900" cy="691777"/>
                </a:xfrm>
                <a:prstGeom prst="rect">
                  <a:avLst/>
                </a:prstGeom>
              </p:spPr>
            </p:pic>
            <p:sp>
              <p:nvSpPr>
                <p:cNvPr id="26" name="TextBox 25"/>
                <p:cNvSpPr txBox="1"/>
                <p:nvPr/>
              </p:nvSpPr>
              <p:spPr>
                <a:xfrm>
                  <a:off x="5384800" y="2082801"/>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6</a:t>
                  </a:r>
                  <a:endParaRPr lang="en-US" i="1" dirty="0">
                    <a:solidFill>
                      <a:schemeClr val="bg1"/>
                    </a:solidFill>
                    <a:latin typeface="Gill Sans"/>
                    <a:cs typeface="Gill Sans"/>
                  </a:endParaRPr>
                </a:p>
              </p:txBody>
            </p:sp>
          </p:grpSp>
        </p:grpSp>
        <p:pic>
          <p:nvPicPr>
            <p:cNvPr id="29" name="Picture 28"/>
            <p:cNvPicPr>
              <a:picLocks noChangeAspect="1"/>
            </p:cNvPicPr>
            <p:nvPr/>
          </p:nvPicPr>
          <p:blipFill>
            <a:blip r:embed="rId2"/>
            <a:stretch>
              <a:fillRect/>
            </a:stretch>
          </p:blipFill>
          <p:spPr>
            <a:xfrm>
              <a:off x="7048502" y="5060880"/>
              <a:ext cx="850900" cy="691777"/>
            </a:xfrm>
            <a:prstGeom prst="rect">
              <a:avLst/>
            </a:prstGeom>
          </p:spPr>
        </p:pic>
        <p:sp>
          <p:nvSpPr>
            <p:cNvPr id="30" name="TextBox 29"/>
            <p:cNvSpPr txBox="1"/>
            <p:nvPr/>
          </p:nvSpPr>
          <p:spPr>
            <a:xfrm>
              <a:off x="7086601" y="5212392"/>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a:t>
              </a:r>
              <a:r>
                <a:rPr lang="en-US" i="1" dirty="0" err="1" smtClean="0">
                  <a:solidFill>
                    <a:schemeClr val="bg1"/>
                  </a:solidFill>
                  <a:latin typeface="Gill Sans"/>
                  <a:cs typeface="Gill Sans"/>
                </a:rPr>
                <a:t>X</a:t>
              </a:r>
              <a:r>
                <a:rPr lang="en-US" i="1" baseline="-25000" dirty="0" err="1">
                  <a:solidFill>
                    <a:schemeClr val="bg1"/>
                  </a:solidFill>
                  <a:latin typeface="Gill Sans"/>
                  <a:cs typeface="Gill Sans"/>
                </a:rPr>
                <a:t>n</a:t>
              </a:r>
              <a:endParaRPr lang="en-US" i="1" dirty="0">
                <a:solidFill>
                  <a:schemeClr val="bg1"/>
                </a:solidFill>
                <a:latin typeface="Gill Sans"/>
                <a:cs typeface="Gill Sans"/>
              </a:endParaRPr>
            </a:p>
          </p:txBody>
        </p:sp>
      </p:grpSp>
      <p:sp>
        <p:nvSpPr>
          <p:cNvPr id="33" name="Oval Callout 32"/>
          <p:cNvSpPr/>
          <p:nvPr/>
        </p:nvSpPr>
        <p:spPr>
          <a:xfrm>
            <a:off x="3810000" y="5422900"/>
            <a:ext cx="2626360" cy="1206500"/>
          </a:xfrm>
          <a:prstGeom prst="wedgeEllipseCallout">
            <a:avLst>
              <a:gd name="adj1" fmla="val 87192"/>
              <a:gd name="adj2" fmla="val 5634"/>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i="1" dirty="0">
                <a:solidFill>
                  <a:schemeClr val="tx1"/>
                </a:solidFill>
                <a:latin typeface="Gill Sans"/>
                <a:cs typeface="Gill Sans"/>
              </a:rPr>
              <a:t>X</a:t>
            </a:r>
            <a:r>
              <a:rPr lang="en-US" sz="2000" i="1" baseline="-25000" dirty="0">
                <a:solidFill>
                  <a:schemeClr val="tx1"/>
                </a:solidFill>
                <a:latin typeface="Gill Sans"/>
                <a:cs typeface="Gill Sans"/>
              </a:rPr>
              <a:t>1</a:t>
            </a:r>
            <a:r>
              <a:rPr lang="en-US" sz="2000" i="1" dirty="0">
                <a:solidFill>
                  <a:schemeClr val="tx1"/>
                </a:solidFill>
                <a:latin typeface="Gill Sans"/>
                <a:cs typeface="Gill Sans"/>
              </a:rPr>
              <a:t>, X</a:t>
            </a:r>
            <a:r>
              <a:rPr lang="en-US" sz="2000" i="1" baseline="-25000" dirty="0">
                <a:solidFill>
                  <a:schemeClr val="tx1"/>
                </a:solidFill>
                <a:latin typeface="Gill Sans"/>
                <a:cs typeface="Gill Sans"/>
              </a:rPr>
              <a:t>2</a:t>
            </a:r>
            <a:r>
              <a:rPr lang="en-US" sz="2000" i="1" dirty="0">
                <a:solidFill>
                  <a:schemeClr val="tx1"/>
                </a:solidFill>
                <a:latin typeface="Gill Sans"/>
                <a:cs typeface="Gill Sans"/>
              </a:rPr>
              <a:t>, …</a:t>
            </a:r>
            <a:r>
              <a:rPr lang="en-US" sz="2000" i="1" dirty="0" err="1">
                <a:solidFill>
                  <a:schemeClr val="tx1"/>
                </a:solidFill>
                <a:latin typeface="Gill Sans"/>
                <a:cs typeface="Gill Sans"/>
              </a:rPr>
              <a:t>X</a:t>
            </a:r>
            <a:r>
              <a:rPr lang="en-US" sz="2000" i="1" baseline="-25000" dirty="0" err="1">
                <a:solidFill>
                  <a:schemeClr val="tx1"/>
                </a:solidFill>
                <a:latin typeface="Gill Sans"/>
                <a:cs typeface="Gill Sans"/>
              </a:rPr>
              <a:t>n</a:t>
            </a:r>
            <a:r>
              <a:rPr lang="en-US" sz="2000" baseline="-25000" dirty="0">
                <a:solidFill>
                  <a:schemeClr val="tx1"/>
                </a:solidFill>
                <a:latin typeface="Gill Sans"/>
                <a:cs typeface="Gill Sans"/>
              </a:rPr>
              <a:t> </a:t>
            </a:r>
            <a:r>
              <a:rPr lang="en-US" sz="2000" dirty="0">
                <a:solidFill>
                  <a:schemeClr val="tx1"/>
                </a:solidFill>
                <a:latin typeface="Gill Sans"/>
                <a:cs typeface="Gill Sans"/>
              </a:rPr>
              <a:t> </a:t>
            </a:r>
          </a:p>
          <a:p>
            <a:pPr algn="ctr"/>
            <a:r>
              <a:rPr lang="en-US" sz="2000" dirty="0">
                <a:solidFill>
                  <a:schemeClr val="tx1"/>
                </a:solidFill>
                <a:latin typeface="Gill Sans"/>
                <a:cs typeface="Gill Sans"/>
              </a:rPr>
              <a:t>are </a:t>
            </a:r>
            <a:r>
              <a:rPr lang="en-US" sz="2000" b="1" dirty="0">
                <a:solidFill>
                  <a:schemeClr val="tx1"/>
                </a:solidFill>
                <a:latin typeface="Lobster Two"/>
                <a:cs typeface="Lobster Two"/>
              </a:rPr>
              <a:t>mutually independent</a:t>
            </a:r>
            <a:endParaRPr lang="en-US" sz="2000" b="1" i="1" dirty="0">
              <a:solidFill>
                <a:schemeClr val="tx1"/>
              </a:solidFill>
              <a:latin typeface="Lobster Two"/>
              <a:cs typeface="Lobster Two"/>
            </a:endParaRPr>
          </a:p>
        </p:txBody>
      </p:sp>
      <p:pic>
        <p:nvPicPr>
          <p:cNvPr id="34" name="Picture 33"/>
          <p:cNvPicPr>
            <a:picLocks noChangeAspect="1"/>
          </p:cNvPicPr>
          <p:nvPr/>
        </p:nvPicPr>
        <p:blipFill>
          <a:blip r:embed="rId3"/>
          <a:stretch>
            <a:fillRect/>
          </a:stretch>
        </p:blipFill>
        <p:spPr>
          <a:xfrm>
            <a:off x="7556500" y="5422900"/>
            <a:ext cx="1604527" cy="1604527"/>
          </a:xfrm>
          <a:prstGeom prst="rect">
            <a:avLst/>
          </a:prstGeom>
        </p:spPr>
      </p:pic>
      <p:sp>
        <p:nvSpPr>
          <p:cNvPr id="32" name="Freeform 31"/>
          <p:cNvSpPr/>
          <p:nvPr/>
        </p:nvSpPr>
        <p:spPr>
          <a:xfrm>
            <a:off x="1600199" y="1409793"/>
            <a:ext cx="1727200" cy="1016200"/>
          </a:xfrm>
          <a:custGeom>
            <a:avLst/>
            <a:gdLst>
              <a:gd name="connsiteX0" fmla="*/ 0 w 2489200"/>
              <a:gd name="connsiteY0" fmla="*/ 262183 h 274883"/>
              <a:gd name="connsiteX1" fmla="*/ 723900 w 2489200"/>
              <a:gd name="connsiteY1" fmla="*/ 46283 h 274883"/>
              <a:gd name="connsiteX2" fmla="*/ 1612900 w 2489200"/>
              <a:gd name="connsiteY2" fmla="*/ 8183 h 274883"/>
              <a:gd name="connsiteX3" fmla="*/ 2311400 w 2489200"/>
              <a:gd name="connsiteY3" fmla="*/ 160583 h 274883"/>
              <a:gd name="connsiteX4" fmla="*/ 2489200 w 2489200"/>
              <a:gd name="connsiteY4" fmla="*/ 274883 h 274883"/>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431255 h 431255"/>
              <a:gd name="connsiteX1" fmla="*/ 520700 w 2171700"/>
              <a:gd name="connsiteY1" fmla="*/ 24855 h 431255"/>
              <a:gd name="connsiteX2" fmla="*/ 1295400 w 2171700"/>
              <a:gd name="connsiteY2" fmla="*/ 62955 h 431255"/>
              <a:gd name="connsiteX3" fmla="*/ 1993900 w 2171700"/>
              <a:gd name="connsiteY3" fmla="*/ 215355 h 431255"/>
              <a:gd name="connsiteX4" fmla="*/ 2171700 w 2171700"/>
              <a:gd name="connsiteY4" fmla="*/ 329655 h 431255"/>
              <a:gd name="connsiteX0" fmla="*/ 0 w 2171700"/>
              <a:gd name="connsiteY0" fmla="*/ 466181 h 466181"/>
              <a:gd name="connsiteX1" fmla="*/ 520700 w 2171700"/>
              <a:gd name="connsiteY1" fmla="*/ 59781 h 466181"/>
              <a:gd name="connsiteX2" fmla="*/ 1346200 w 2171700"/>
              <a:gd name="connsiteY2" fmla="*/ 21681 h 466181"/>
              <a:gd name="connsiteX3" fmla="*/ 1993900 w 2171700"/>
              <a:gd name="connsiteY3" fmla="*/ 250281 h 466181"/>
              <a:gd name="connsiteX4" fmla="*/ 2171700 w 2171700"/>
              <a:gd name="connsiteY4" fmla="*/ 364581 h 466181"/>
              <a:gd name="connsiteX0" fmla="*/ 0 w 2159000"/>
              <a:gd name="connsiteY0" fmla="*/ 466181 h 466181"/>
              <a:gd name="connsiteX1" fmla="*/ 520700 w 2159000"/>
              <a:gd name="connsiteY1" fmla="*/ 59781 h 466181"/>
              <a:gd name="connsiteX2" fmla="*/ 1346200 w 2159000"/>
              <a:gd name="connsiteY2" fmla="*/ 21681 h 466181"/>
              <a:gd name="connsiteX3" fmla="*/ 1993900 w 2159000"/>
              <a:gd name="connsiteY3" fmla="*/ 250281 h 466181"/>
              <a:gd name="connsiteX4" fmla="*/ 2159000 w 2159000"/>
              <a:gd name="connsiteY4" fmla="*/ 453481 h 466181"/>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80682 h 480682"/>
              <a:gd name="connsiteX1" fmla="*/ 520700 w 2159000"/>
              <a:gd name="connsiteY1" fmla="*/ 74282 h 480682"/>
              <a:gd name="connsiteX2" fmla="*/ 1346200 w 2159000"/>
              <a:gd name="connsiteY2" fmla="*/ 36182 h 480682"/>
              <a:gd name="connsiteX3" fmla="*/ 1879600 w 2159000"/>
              <a:gd name="connsiteY3" fmla="*/ 201282 h 480682"/>
              <a:gd name="connsiteX4" fmla="*/ 2159000 w 2159000"/>
              <a:gd name="connsiteY4" fmla="*/ 467982 h 480682"/>
              <a:gd name="connsiteX0" fmla="*/ 0 w 2159000"/>
              <a:gd name="connsiteY0" fmla="*/ 466031 h 466031"/>
              <a:gd name="connsiteX1" fmla="*/ 520700 w 2159000"/>
              <a:gd name="connsiteY1" fmla="*/ 59631 h 466031"/>
              <a:gd name="connsiteX2" fmla="*/ 1346200 w 2159000"/>
              <a:gd name="connsiteY2" fmla="*/ 21531 h 466031"/>
              <a:gd name="connsiteX3" fmla="*/ 1879600 w 2159000"/>
              <a:gd name="connsiteY3" fmla="*/ 186631 h 466031"/>
              <a:gd name="connsiteX4" fmla="*/ 2159000 w 2159000"/>
              <a:gd name="connsiteY4" fmla="*/ 453331 h 466031"/>
              <a:gd name="connsiteX0" fmla="*/ 0 w 1923629"/>
              <a:gd name="connsiteY0" fmla="*/ 466031 h 986731"/>
              <a:gd name="connsiteX1" fmla="*/ 520700 w 1923629"/>
              <a:gd name="connsiteY1" fmla="*/ 59631 h 986731"/>
              <a:gd name="connsiteX2" fmla="*/ 1346200 w 1923629"/>
              <a:gd name="connsiteY2" fmla="*/ 21531 h 986731"/>
              <a:gd name="connsiteX3" fmla="*/ 1879600 w 1923629"/>
              <a:gd name="connsiteY3" fmla="*/ 186631 h 986731"/>
              <a:gd name="connsiteX4" fmla="*/ 1892300 w 1923629"/>
              <a:gd name="connsiteY4" fmla="*/ 986731 h 986731"/>
              <a:gd name="connsiteX0" fmla="*/ 0 w 1892300"/>
              <a:gd name="connsiteY0" fmla="*/ 486268 h 1006968"/>
              <a:gd name="connsiteX1" fmla="*/ 520700 w 1892300"/>
              <a:gd name="connsiteY1" fmla="*/ 79868 h 1006968"/>
              <a:gd name="connsiteX2" fmla="*/ 1346200 w 1892300"/>
              <a:gd name="connsiteY2" fmla="*/ 41768 h 1006968"/>
              <a:gd name="connsiteX3" fmla="*/ 1536700 w 1892300"/>
              <a:gd name="connsiteY3" fmla="*/ 498968 h 1006968"/>
              <a:gd name="connsiteX4" fmla="*/ 1892300 w 1892300"/>
              <a:gd name="connsiteY4" fmla="*/ 1006968 h 1006968"/>
              <a:gd name="connsiteX0" fmla="*/ 0 w 1892300"/>
              <a:gd name="connsiteY0" fmla="*/ 411697 h 932397"/>
              <a:gd name="connsiteX1" fmla="*/ 520700 w 1892300"/>
              <a:gd name="connsiteY1" fmla="*/ 5297 h 932397"/>
              <a:gd name="connsiteX2" fmla="*/ 1193800 w 1892300"/>
              <a:gd name="connsiteY2" fmla="*/ 195797 h 932397"/>
              <a:gd name="connsiteX3" fmla="*/ 1536700 w 1892300"/>
              <a:gd name="connsiteY3" fmla="*/ 424397 h 932397"/>
              <a:gd name="connsiteX4" fmla="*/ 1892300 w 1892300"/>
              <a:gd name="connsiteY4" fmla="*/ 932397 h 932397"/>
              <a:gd name="connsiteX0" fmla="*/ 0 w 1892300"/>
              <a:gd name="connsiteY0" fmla="*/ 270061 h 790761"/>
              <a:gd name="connsiteX1" fmla="*/ 520700 w 1892300"/>
              <a:gd name="connsiteY1" fmla="*/ 16061 h 790761"/>
              <a:gd name="connsiteX2" fmla="*/ 1193800 w 1892300"/>
              <a:gd name="connsiteY2" fmla="*/ 54161 h 790761"/>
              <a:gd name="connsiteX3" fmla="*/ 1536700 w 1892300"/>
              <a:gd name="connsiteY3" fmla="*/ 282761 h 790761"/>
              <a:gd name="connsiteX4" fmla="*/ 1892300 w 1892300"/>
              <a:gd name="connsiteY4" fmla="*/ 790761 h 790761"/>
              <a:gd name="connsiteX0" fmla="*/ 0 w 1943100"/>
              <a:gd name="connsiteY0" fmla="*/ 310975 h 793575"/>
              <a:gd name="connsiteX1" fmla="*/ 571500 w 1943100"/>
              <a:gd name="connsiteY1" fmla="*/ 18875 h 793575"/>
              <a:gd name="connsiteX2" fmla="*/ 1244600 w 1943100"/>
              <a:gd name="connsiteY2" fmla="*/ 56975 h 793575"/>
              <a:gd name="connsiteX3" fmla="*/ 1587500 w 1943100"/>
              <a:gd name="connsiteY3" fmla="*/ 285575 h 793575"/>
              <a:gd name="connsiteX4" fmla="*/ 1943100 w 1943100"/>
              <a:gd name="connsiteY4" fmla="*/ 793575 h 793575"/>
              <a:gd name="connsiteX0" fmla="*/ 0 w 1727200"/>
              <a:gd name="connsiteY0" fmla="*/ 310975 h 1085675"/>
              <a:gd name="connsiteX1" fmla="*/ 571500 w 1727200"/>
              <a:gd name="connsiteY1" fmla="*/ 18875 h 1085675"/>
              <a:gd name="connsiteX2" fmla="*/ 1244600 w 1727200"/>
              <a:gd name="connsiteY2" fmla="*/ 56975 h 1085675"/>
              <a:gd name="connsiteX3" fmla="*/ 1587500 w 1727200"/>
              <a:gd name="connsiteY3" fmla="*/ 285575 h 1085675"/>
              <a:gd name="connsiteX4" fmla="*/ 1727200 w 1727200"/>
              <a:gd name="connsiteY4" fmla="*/ 1085675 h 1085675"/>
              <a:gd name="connsiteX0" fmla="*/ 0 w 1727200"/>
              <a:gd name="connsiteY0" fmla="*/ 292100 h 1066800"/>
              <a:gd name="connsiteX1" fmla="*/ 571500 w 1727200"/>
              <a:gd name="connsiteY1" fmla="*/ 0 h 1066800"/>
              <a:gd name="connsiteX2" fmla="*/ 1244600 w 1727200"/>
              <a:gd name="connsiteY2" fmla="*/ 38100 h 1066800"/>
              <a:gd name="connsiteX3" fmla="*/ 1371600 w 1727200"/>
              <a:gd name="connsiteY3" fmla="*/ 406400 h 1066800"/>
              <a:gd name="connsiteX4" fmla="*/ 1727200 w 1727200"/>
              <a:gd name="connsiteY4" fmla="*/ 1066800 h 1066800"/>
              <a:gd name="connsiteX0" fmla="*/ 0 w 1727200"/>
              <a:gd name="connsiteY0" fmla="*/ 298678 h 1073378"/>
              <a:gd name="connsiteX1" fmla="*/ 571500 w 1727200"/>
              <a:gd name="connsiteY1" fmla="*/ 6578 h 1073378"/>
              <a:gd name="connsiteX2" fmla="*/ 1066800 w 1727200"/>
              <a:gd name="connsiteY2" fmla="*/ 120878 h 1073378"/>
              <a:gd name="connsiteX3" fmla="*/ 1371600 w 1727200"/>
              <a:gd name="connsiteY3" fmla="*/ 412978 h 1073378"/>
              <a:gd name="connsiteX4" fmla="*/ 1727200 w 1727200"/>
              <a:gd name="connsiteY4" fmla="*/ 1073378 h 1073378"/>
              <a:gd name="connsiteX0" fmla="*/ 0 w 1727200"/>
              <a:gd name="connsiteY0" fmla="*/ 241500 h 1016200"/>
              <a:gd name="connsiteX1" fmla="*/ 520700 w 1727200"/>
              <a:gd name="connsiteY1" fmla="*/ 12900 h 1016200"/>
              <a:gd name="connsiteX2" fmla="*/ 1066800 w 1727200"/>
              <a:gd name="connsiteY2" fmla="*/ 63700 h 1016200"/>
              <a:gd name="connsiteX3" fmla="*/ 1371600 w 1727200"/>
              <a:gd name="connsiteY3" fmla="*/ 355800 h 1016200"/>
              <a:gd name="connsiteX4" fmla="*/ 1727200 w 1727200"/>
              <a:gd name="connsiteY4" fmla="*/ 1016200 h 1016200"/>
              <a:gd name="connsiteX0" fmla="*/ 0 w 1727200"/>
              <a:gd name="connsiteY0" fmla="*/ 241500 h 1016200"/>
              <a:gd name="connsiteX1" fmla="*/ 520700 w 1727200"/>
              <a:gd name="connsiteY1" fmla="*/ 12900 h 1016200"/>
              <a:gd name="connsiteX2" fmla="*/ 1003300 w 1727200"/>
              <a:gd name="connsiteY2" fmla="*/ 63700 h 1016200"/>
              <a:gd name="connsiteX3" fmla="*/ 1371600 w 1727200"/>
              <a:gd name="connsiteY3" fmla="*/ 355800 h 1016200"/>
              <a:gd name="connsiteX4" fmla="*/ 1727200 w 1727200"/>
              <a:gd name="connsiteY4" fmla="*/ 1016200 h 101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1016200">
                <a:moveTo>
                  <a:pt x="0" y="241500"/>
                </a:moveTo>
                <a:cubicBezTo>
                  <a:pt x="164041" y="91216"/>
                  <a:pt x="353483" y="42533"/>
                  <a:pt x="520700" y="12900"/>
                </a:cubicBezTo>
                <a:cubicBezTo>
                  <a:pt x="687917" y="-16733"/>
                  <a:pt x="861483" y="6550"/>
                  <a:pt x="1003300" y="63700"/>
                </a:cubicBezTo>
                <a:cubicBezTo>
                  <a:pt x="1145117" y="120850"/>
                  <a:pt x="1250950" y="197050"/>
                  <a:pt x="1371600" y="355800"/>
                </a:cubicBezTo>
                <a:cubicBezTo>
                  <a:pt x="1492250" y="514550"/>
                  <a:pt x="1727200" y="1016200"/>
                  <a:pt x="1727200" y="1016200"/>
                </a:cubicBezTo>
              </a:path>
            </a:pathLst>
          </a:custGeom>
          <a:ln w="50800">
            <a:solidFill>
              <a:srgbClr val="FF6600"/>
            </a:solidFill>
            <a:prstDash val="sysDash"/>
            <a:tailEnd type="triangle" w="lg"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TextBox 34"/>
          <p:cNvSpPr txBox="1"/>
          <p:nvPr/>
        </p:nvSpPr>
        <p:spPr>
          <a:xfrm>
            <a:off x="6134100" y="1657560"/>
            <a:ext cx="1663700" cy="646331"/>
          </a:xfrm>
          <a:prstGeom prst="rect">
            <a:avLst/>
          </a:prstGeom>
          <a:noFill/>
          <a:ln>
            <a:solidFill>
              <a:srgbClr val="FF0000"/>
            </a:solidFill>
          </a:ln>
        </p:spPr>
        <p:txBody>
          <a:bodyPr wrap="square" rtlCol="0">
            <a:spAutoFit/>
          </a:bodyPr>
          <a:lstStyle/>
          <a:p>
            <a:r>
              <a:rPr lang="en-US" i="1" dirty="0">
                <a:solidFill>
                  <a:srgbClr val="FF6600"/>
                </a:solidFill>
                <a:latin typeface="Gill Sans"/>
                <a:cs typeface="Gill Sans"/>
              </a:rPr>
              <a:t>“X</a:t>
            </a:r>
            <a:r>
              <a:rPr lang="en-US" i="1" baseline="-25000" dirty="0">
                <a:solidFill>
                  <a:srgbClr val="FF6600"/>
                </a:solidFill>
                <a:latin typeface="Gill Sans"/>
                <a:cs typeface="Gill Sans"/>
              </a:rPr>
              <a:t>2</a:t>
            </a:r>
            <a:r>
              <a:rPr lang="en-US" i="1" dirty="0">
                <a:solidFill>
                  <a:srgbClr val="FF6600"/>
                </a:solidFill>
                <a:latin typeface="Gill Sans"/>
                <a:cs typeface="Gill Sans"/>
              </a:rPr>
              <a:t>, </a:t>
            </a:r>
            <a:r>
              <a:rPr lang="en-US" i="1" dirty="0" smtClean="0">
                <a:solidFill>
                  <a:srgbClr val="FF6600"/>
                </a:solidFill>
                <a:latin typeface="Gill Sans"/>
                <a:cs typeface="Gill Sans"/>
              </a:rPr>
              <a:t>…, </a:t>
            </a:r>
            <a:r>
              <a:rPr lang="en-US" i="1" dirty="0" err="1" smtClean="0">
                <a:solidFill>
                  <a:srgbClr val="FF6600"/>
                </a:solidFill>
                <a:latin typeface="Gill Sans"/>
                <a:cs typeface="Gill Sans"/>
              </a:rPr>
              <a:t>X</a:t>
            </a:r>
            <a:r>
              <a:rPr lang="en-US" i="1" baseline="-25000" dirty="0" err="1" smtClean="0">
                <a:solidFill>
                  <a:srgbClr val="FF6600"/>
                </a:solidFill>
                <a:latin typeface="Gill Sans"/>
                <a:cs typeface="Gill Sans"/>
              </a:rPr>
              <a:t>n</a:t>
            </a:r>
            <a:r>
              <a:rPr lang="en-US" i="1" dirty="0" smtClean="0">
                <a:solidFill>
                  <a:srgbClr val="FF6600"/>
                </a:solidFill>
                <a:latin typeface="Gill Sans"/>
                <a:cs typeface="Gill Sans"/>
              </a:rPr>
              <a:t> </a:t>
            </a:r>
            <a:endParaRPr lang="en-US" i="1" dirty="0">
              <a:solidFill>
                <a:srgbClr val="FF6600"/>
              </a:solidFill>
              <a:latin typeface="Gill Sans"/>
              <a:cs typeface="Gill Sans"/>
            </a:endParaRPr>
          </a:p>
          <a:p>
            <a:r>
              <a:rPr lang="en-US" i="1" dirty="0">
                <a:solidFill>
                  <a:srgbClr val="FF6600"/>
                </a:solidFill>
                <a:latin typeface="Gill Sans"/>
                <a:cs typeface="Gill Sans"/>
              </a:rPr>
              <a:t>don’t affect me!”</a:t>
            </a:r>
          </a:p>
        </p:txBody>
      </p:sp>
      <p:sp>
        <p:nvSpPr>
          <p:cNvPr id="36" name="TextBox 35"/>
          <p:cNvSpPr txBox="1"/>
          <p:nvPr/>
        </p:nvSpPr>
        <p:spPr>
          <a:xfrm>
            <a:off x="6565900" y="2364458"/>
            <a:ext cx="1638300" cy="646331"/>
          </a:xfrm>
          <a:prstGeom prst="rect">
            <a:avLst/>
          </a:prstGeom>
          <a:noFill/>
          <a:ln>
            <a:solidFill>
              <a:srgbClr val="FF0000"/>
            </a:solidFill>
          </a:ln>
        </p:spPr>
        <p:txBody>
          <a:bodyPr wrap="square" rtlCol="0">
            <a:spAutoFit/>
          </a:bodyPr>
          <a:lstStyle/>
          <a:p>
            <a:r>
              <a:rPr lang="en-US" i="1" dirty="0">
                <a:solidFill>
                  <a:srgbClr val="FF6600"/>
                </a:solidFill>
                <a:latin typeface="Gill Sans"/>
                <a:cs typeface="Gill Sans"/>
              </a:rPr>
              <a:t>“X</a:t>
            </a:r>
            <a:r>
              <a:rPr lang="en-US" i="1" baseline="-25000" dirty="0">
                <a:solidFill>
                  <a:srgbClr val="FF6600"/>
                </a:solidFill>
                <a:latin typeface="Gill Sans"/>
                <a:cs typeface="Gill Sans"/>
              </a:rPr>
              <a:t>1</a:t>
            </a:r>
            <a:r>
              <a:rPr lang="en-US" i="1" dirty="0">
                <a:solidFill>
                  <a:srgbClr val="FF6600"/>
                </a:solidFill>
                <a:latin typeface="Gill Sans"/>
                <a:cs typeface="Gill Sans"/>
              </a:rPr>
              <a:t>, </a:t>
            </a:r>
            <a:r>
              <a:rPr lang="en-US" i="1" dirty="0" smtClean="0">
                <a:solidFill>
                  <a:srgbClr val="FF6600"/>
                </a:solidFill>
                <a:latin typeface="Gill Sans"/>
                <a:cs typeface="Gill Sans"/>
              </a:rPr>
              <a:t>X</a:t>
            </a:r>
            <a:r>
              <a:rPr lang="en-US" i="1" baseline="-25000" dirty="0" smtClean="0">
                <a:solidFill>
                  <a:srgbClr val="FF6600"/>
                </a:solidFill>
                <a:latin typeface="Gill Sans"/>
                <a:cs typeface="Gill Sans"/>
              </a:rPr>
              <a:t>3</a:t>
            </a:r>
            <a:r>
              <a:rPr lang="en-US" i="1" dirty="0" smtClean="0">
                <a:solidFill>
                  <a:srgbClr val="FF6600"/>
                </a:solidFill>
                <a:latin typeface="Gill Sans"/>
                <a:cs typeface="Gill Sans"/>
              </a:rPr>
              <a:t>,…, </a:t>
            </a:r>
            <a:r>
              <a:rPr lang="en-US" i="1" dirty="0" err="1" smtClean="0">
                <a:solidFill>
                  <a:srgbClr val="FF6600"/>
                </a:solidFill>
                <a:latin typeface="Gill Sans"/>
                <a:cs typeface="Gill Sans"/>
              </a:rPr>
              <a:t>X</a:t>
            </a:r>
            <a:r>
              <a:rPr lang="en-US" i="1" baseline="-25000" dirty="0" err="1" smtClean="0">
                <a:solidFill>
                  <a:srgbClr val="FF6600"/>
                </a:solidFill>
                <a:latin typeface="Gill Sans"/>
                <a:cs typeface="Gill Sans"/>
              </a:rPr>
              <a:t>n</a:t>
            </a:r>
            <a:r>
              <a:rPr lang="en-US" i="1" dirty="0" smtClean="0">
                <a:solidFill>
                  <a:srgbClr val="FF6600"/>
                </a:solidFill>
                <a:latin typeface="Gill Sans"/>
                <a:cs typeface="Gill Sans"/>
              </a:rPr>
              <a:t> </a:t>
            </a:r>
            <a:r>
              <a:rPr lang="en-US" i="1" dirty="0">
                <a:solidFill>
                  <a:srgbClr val="FF6600"/>
                </a:solidFill>
                <a:latin typeface="Gill Sans"/>
                <a:cs typeface="Gill Sans"/>
              </a:rPr>
              <a:t>don’t affect me!”</a:t>
            </a:r>
          </a:p>
        </p:txBody>
      </p:sp>
      <p:sp>
        <p:nvSpPr>
          <p:cNvPr id="37" name="TextBox 36"/>
          <p:cNvSpPr txBox="1"/>
          <p:nvPr/>
        </p:nvSpPr>
        <p:spPr>
          <a:xfrm>
            <a:off x="1092200" y="3993311"/>
            <a:ext cx="1884681" cy="646331"/>
          </a:xfrm>
          <a:prstGeom prst="rect">
            <a:avLst/>
          </a:prstGeom>
          <a:noFill/>
          <a:ln>
            <a:solidFill>
              <a:srgbClr val="FF0000"/>
            </a:solidFill>
          </a:ln>
        </p:spPr>
        <p:txBody>
          <a:bodyPr wrap="square" rtlCol="0">
            <a:spAutoFit/>
          </a:bodyPr>
          <a:lstStyle/>
          <a:p>
            <a:pPr algn="r"/>
            <a:r>
              <a:rPr lang="en-US" i="1" dirty="0">
                <a:solidFill>
                  <a:srgbClr val="FF6600"/>
                </a:solidFill>
                <a:latin typeface="Gill Sans"/>
                <a:cs typeface="Gill Sans"/>
              </a:rPr>
              <a:t>“X</a:t>
            </a:r>
            <a:r>
              <a:rPr lang="en-US" i="1" baseline="-25000" dirty="0">
                <a:solidFill>
                  <a:srgbClr val="FF6600"/>
                </a:solidFill>
                <a:latin typeface="Gill Sans"/>
                <a:cs typeface="Gill Sans"/>
              </a:rPr>
              <a:t>1</a:t>
            </a:r>
            <a:r>
              <a:rPr lang="en-US" i="1" dirty="0">
                <a:solidFill>
                  <a:srgbClr val="FF6600"/>
                </a:solidFill>
                <a:latin typeface="Gill Sans"/>
                <a:cs typeface="Gill Sans"/>
              </a:rPr>
              <a:t>, X</a:t>
            </a:r>
            <a:r>
              <a:rPr lang="en-US" i="1" baseline="-25000" dirty="0">
                <a:solidFill>
                  <a:srgbClr val="FF6600"/>
                </a:solidFill>
                <a:latin typeface="Gill Sans"/>
                <a:cs typeface="Gill Sans"/>
              </a:rPr>
              <a:t>2</a:t>
            </a:r>
            <a:r>
              <a:rPr lang="en-US" i="1" dirty="0">
                <a:solidFill>
                  <a:srgbClr val="FF6600"/>
                </a:solidFill>
                <a:latin typeface="Gill Sans"/>
                <a:cs typeface="Gill Sans"/>
              </a:rPr>
              <a:t>, </a:t>
            </a:r>
            <a:r>
              <a:rPr lang="en-US" i="1" dirty="0" smtClean="0">
                <a:solidFill>
                  <a:srgbClr val="FF6600"/>
                </a:solidFill>
                <a:latin typeface="Gill Sans"/>
                <a:cs typeface="Gill Sans"/>
              </a:rPr>
              <a:t>X</a:t>
            </a:r>
            <a:r>
              <a:rPr lang="en-US" i="1" baseline="-25000" dirty="0" smtClean="0">
                <a:solidFill>
                  <a:srgbClr val="FF6600"/>
                </a:solidFill>
                <a:latin typeface="Gill Sans"/>
                <a:cs typeface="Gill Sans"/>
              </a:rPr>
              <a:t>4</a:t>
            </a:r>
            <a:r>
              <a:rPr lang="en-US" i="1" dirty="0" smtClean="0">
                <a:solidFill>
                  <a:srgbClr val="FF6600"/>
                </a:solidFill>
                <a:latin typeface="Gill Sans"/>
                <a:cs typeface="Gill Sans"/>
              </a:rPr>
              <a:t>,…,</a:t>
            </a:r>
            <a:r>
              <a:rPr lang="en-US" i="1" dirty="0" err="1" smtClean="0">
                <a:solidFill>
                  <a:srgbClr val="FF6600"/>
                </a:solidFill>
                <a:latin typeface="Gill Sans"/>
                <a:cs typeface="Gill Sans"/>
              </a:rPr>
              <a:t>X</a:t>
            </a:r>
            <a:r>
              <a:rPr lang="en-US" i="1" baseline="-25000" dirty="0" err="1" smtClean="0">
                <a:solidFill>
                  <a:srgbClr val="FF6600"/>
                </a:solidFill>
                <a:latin typeface="Gill Sans"/>
                <a:cs typeface="Gill Sans"/>
              </a:rPr>
              <a:t>n</a:t>
            </a:r>
            <a:r>
              <a:rPr lang="en-US" i="1" dirty="0" smtClean="0">
                <a:solidFill>
                  <a:srgbClr val="FF6600"/>
                </a:solidFill>
                <a:latin typeface="Gill Sans"/>
                <a:cs typeface="Gill Sans"/>
              </a:rPr>
              <a:t> </a:t>
            </a:r>
            <a:r>
              <a:rPr lang="en-US" i="1" dirty="0">
                <a:solidFill>
                  <a:srgbClr val="FF6600"/>
                </a:solidFill>
                <a:latin typeface="Gill Sans"/>
                <a:cs typeface="Gill Sans"/>
              </a:rPr>
              <a:t>don’t affect me!”</a:t>
            </a:r>
          </a:p>
        </p:txBody>
      </p:sp>
      <p:cxnSp>
        <p:nvCxnSpPr>
          <p:cNvPr id="38" name="Straight Connector 37"/>
          <p:cNvCxnSpPr>
            <a:stCxn id="35" idx="1"/>
            <a:endCxn id="8" idx="3"/>
          </p:cNvCxnSpPr>
          <p:nvPr/>
        </p:nvCxnSpPr>
        <p:spPr>
          <a:xfrm flipH="1">
            <a:off x="4836161" y="1980726"/>
            <a:ext cx="1297939" cy="383263"/>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36" idx="1"/>
            <a:endCxn id="13" idx="3"/>
          </p:cNvCxnSpPr>
          <p:nvPr/>
        </p:nvCxnSpPr>
        <p:spPr>
          <a:xfrm flipH="1">
            <a:off x="5788661" y="2687624"/>
            <a:ext cx="777239" cy="4618"/>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37" idx="3"/>
            <a:endCxn id="15" idx="1"/>
          </p:cNvCxnSpPr>
          <p:nvPr/>
        </p:nvCxnSpPr>
        <p:spPr>
          <a:xfrm flipV="1">
            <a:off x="2976881" y="3230721"/>
            <a:ext cx="487680" cy="1085756"/>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grpSp>
        <p:nvGrpSpPr>
          <p:cNvPr id="47" name="Group 46"/>
          <p:cNvGrpSpPr/>
          <p:nvPr/>
        </p:nvGrpSpPr>
        <p:grpSpPr>
          <a:xfrm>
            <a:off x="184408" y="1614596"/>
            <a:ext cx="2119372" cy="2372442"/>
            <a:chOff x="184408" y="1614596"/>
            <a:chExt cx="2119372" cy="2372442"/>
          </a:xfrm>
        </p:grpSpPr>
        <p:sp>
          <p:nvSpPr>
            <p:cNvPr id="48" name="TextBox 47"/>
            <p:cNvSpPr txBox="1"/>
            <p:nvPr/>
          </p:nvSpPr>
          <p:spPr>
            <a:xfrm>
              <a:off x="184408" y="3617706"/>
              <a:ext cx="2119372" cy="369332"/>
            </a:xfrm>
            <a:prstGeom prst="rect">
              <a:avLst/>
            </a:prstGeom>
            <a:noFill/>
          </p:spPr>
          <p:txBody>
            <a:bodyPr wrap="square" rtlCol="0">
              <a:spAutoFit/>
            </a:bodyPr>
            <a:lstStyle/>
            <a:p>
              <a:pPr algn="ctr"/>
              <a:r>
                <a:rPr lang="en-US" dirty="0" smtClean="0">
                  <a:latin typeface="Gill Sans"/>
                  <a:cs typeface="Gill Sans"/>
                </a:rPr>
                <a:t>Population</a:t>
              </a:r>
              <a:endParaRPr lang="en-US" dirty="0">
                <a:latin typeface="Gill Sans"/>
                <a:cs typeface="Gill Sans"/>
              </a:endParaRPr>
            </a:p>
          </p:txBody>
        </p:sp>
        <p:pic>
          <p:nvPicPr>
            <p:cNvPr id="49" name="Picture 48" descr="twitterflock.png"/>
            <p:cNvPicPr>
              <a:picLocks noChangeAspect="1"/>
            </p:cNvPicPr>
            <p:nvPr/>
          </p:nvPicPr>
          <p:blipFill rotWithShape="1">
            <a:blip r:embed="rId4" cstate="email">
              <a:extLst>
                <a:ext uri="{28A0092B-C50C-407E-A947-70E740481C1C}">
                  <a14:useLocalDpi xmlns:a14="http://schemas.microsoft.com/office/drawing/2010/main" val="0"/>
                </a:ext>
              </a:extLst>
            </a:blip>
            <a:srcRect l="10023" t="3460"/>
            <a:stretch/>
          </p:blipFill>
          <p:spPr>
            <a:xfrm>
              <a:off x="184408" y="1614596"/>
              <a:ext cx="2119372" cy="1908377"/>
            </a:xfrm>
            <a:prstGeom prst="ellipse">
              <a:avLst/>
            </a:prstGeom>
            <a:ln w="50800">
              <a:solidFill>
                <a:srgbClr val="6699CC"/>
              </a:solidFill>
            </a:ln>
          </p:spPr>
        </p:pic>
      </p:grpSp>
      <p:sp>
        <p:nvSpPr>
          <p:cNvPr id="40" name="TextBox 39"/>
          <p:cNvSpPr txBox="1"/>
          <p:nvPr/>
        </p:nvSpPr>
        <p:spPr>
          <a:xfrm>
            <a:off x="6350001" y="4436050"/>
            <a:ext cx="1638300" cy="646331"/>
          </a:xfrm>
          <a:prstGeom prst="rect">
            <a:avLst/>
          </a:prstGeom>
          <a:noFill/>
          <a:ln>
            <a:solidFill>
              <a:srgbClr val="FF0000"/>
            </a:solidFill>
          </a:ln>
        </p:spPr>
        <p:txBody>
          <a:bodyPr wrap="square" rtlCol="0">
            <a:spAutoFit/>
          </a:bodyPr>
          <a:lstStyle/>
          <a:p>
            <a:r>
              <a:rPr lang="en-US" i="1" dirty="0">
                <a:solidFill>
                  <a:srgbClr val="FF6600"/>
                </a:solidFill>
                <a:latin typeface="Gill Sans"/>
                <a:cs typeface="Gill Sans"/>
              </a:rPr>
              <a:t>“X</a:t>
            </a:r>
            <a:r>
              <a:rPr lang="en-US" i="1" baseline="-25000" dirty="0">
                <a:solidFill>
                  <a:srgbClr val="FF6600"/>
                </a:solidFill>
                <a:latin typeface="Gill Sans"/>
                <a:cs typeface="Gill Sans"/>
              </a:rPr>
              <a:t>1</a:t>
            </a:r>
            <a:r>
              <a:rPr lang="en-US" i="1" dirty="0">
                <a:solidFill>
                  <a:srgbClr val="FF6600"/>
                </a:solidFill>
                <a:latin typeface="Gill Sans"/>
                <a:cs typeface="Gill Sans"/>
              </a:rPr>
              <a:t>, </a:t>
            </a:r>
            <a:r>
              <a:rPr lang="en-US" i="1" dirty="0" smtClean="0">
                <a:solidFill>
                  <a:srgbClr val="FF6600"/>
                </a:solidFill>
                <a:latin typeface="Gill Sans"/>
                <a:cs typeface="Gill Sans"/>
              </a:rPr>
              <a:t>…, X</a:t>
            </a:r>
            <a:r>
              <a:rPr lang="en-US" i="1" baseline="-25000" dirty="0" smtClean="0">
                <a:solidFill>
                  <a:srgbClr val="FF6600"/>
                </a:solidFill>
                <a:latin typeface="Gill Sans"/>
                <a:cs typeface="Gill Sans"/>
              </a:rPr>
              <a:t>n-1</a:t>
            </a:r>
            <a:r>
              <a:rPr lang="en-US" i="1" dirty="0" smtClean="0">
                <a:solidFill>
                  <a:srgbClr val="FF6600"/>
                </a:solidFill>
                <a:latin typeface="Gill Sans"/>
                <a:cs typeface="Gill Sans"/>
              </a:rPr>
              <a:t> </a:t>
            </a:r>
            <a:r>
              <a:rPr lang="en-US" i="1" dirty="0">
                <a:solidFill>
                  <a:srgbClr val="FF6600"/>
                </a:solidFill>
                <a:latin typeface="Gill Sans"/>
                <a:cs typeface="Gill Sans"/>
              </a:rPr>
              <a:t>don’t affect me!”</a:t>
            </a:r>
          </a:p>
        </p:txBody>
      </p:sp>
      <p:cxnSp>
        <p:nvCxnSpPr>
          <p:cNvPr id="42" name="Straight Connector 41"/>
          <p:cNvCxnSpPr>
            <a:stCxn id="40" idx="1"/>
            <a:endCxn id="30" idx="3"/>
          </p:cNvCxnSpPr>
          <p:nvPr/>
        </p:nvCxnSpPr>
        <p:spPr>
          <a:xfrm flipH="1">
            <a:off x="5572762" y="4759216"/>
            <a:ext cx="777239" cy="6866"/>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570916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solidFill>
                  <a:schemeClr val="tx1"/>
                </a:solidFill>
              </a:rPr>
              <a:t>Central Limit Theorem</a:t>
            </a:r>
            <a:endParaRPr lang="en-US" dirty="0">
              <a:solidFill>
                <a:schemeClr val="tx1"/>
              </a:solidFill>
            </a:endParaRP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04412783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CLT</a:t>
            </a:r>
            <a:endParaRPr lang="en-US" dirty="0"/>
          </a:p>
        </p:txBody>
      </p:sp>
      <p:sp>
        <p:nvSpPr>
          <p:cNvPr id="3" name="Content Placeholder 2"/>
          <p:cNvSpPr>
            <a:spLocks noGrp="1"/>
          </p:cNvSpPr>
          <p:nvPr>
            <p:ph idx="1"/>
          </p:nvPr>
        </p:nvSpPr>
        <p:spPr/>
        <p:txBody>
          <a:bodyPr>
            <a:normAutofit/>
          </a:bodyPr>
          <a:lstStyle/>
          <a:p>
            <a:r>
              <a:rPr lang="en-US" dirty="0"/>
              <a:t>T</a:t>
            </a:r>
            <a:r>
              <a:rPr lang="en-US" dirty="0" smtClean="0"/>
              <a:t>he </a:t>
            </a:r>
            <a:r>
              <a:rPr lang="en-US" dirty="0"/>
              <a:t>sampling distribution for the </a:t>
            </a:r>
            <a:r>
              <a:rPr lang="en-US" dirty="0" smtClean="0"/>
              <a:t>mean </a:t>
            </a:r>
            <a:r>
              <a:rPr lang="en-US" dirty="0"/>
              <a:t>of a large, </a:t>
            </a:r>
            <a:r>
              <a:rPr lang="en-US" dirty="0" err="1"/>
              <a:t>iid</a:t>
            </a:r>
            <a:r>
              <a:rPr lang="en-US" dirty="0"/>
              <a:t> sample will be approximately a normal </a:t>
            </a:r>
            <a:r>
              <a:rPr lang="en-US" dirty="0" smtClean="0"/>
              <a:t>distribution, regardless </a:t>
            </a:r>
            <a:r>
              <a:rPr lang="en-US" dirty="0"/>
              <a:t>of the shape of the population distribution of </a:t>
            </a:r>
            <a:r>
              <a:rPr lang="en-US" i="1" dirty="0" smtClean="0"/>
              <a:t>X</a:t>
            </a:r>
            <a:r>
              <a:rPr lang="en-US" dirty="0" smtClean="0"/>
              <a:t>:</a:t>
            </a:r>
            <a:endParaRPr lang="en-US" dirty="0"/>
          </a:p>
          <a:p>
            <a:endParaRPr lang="en-US" dirty="0" smtClean="0"/>
          </a:p>
          <a:p>
            <a:endParaRPr lang="en-US" dirty="0"/>
          </a:p>
          <a:p>
            <a:r>
              <a:rPr lang="en-US" dirty="0"/>
              <a:t>How large </a:t>
            </a:r>
            <a:r>
              <a:rPr lang="en-US" i="1" dirty="0"/>
              <a:t>n</a:t>
            </a:r>
            <a:r>
              <a:rPr lang="en-US" dirty="0"/>
              <a:t> needs to be for the approximation to be good enough depends upon how far from normal the population distribution is, but </a:t>
            </a:r>
            <a:r>
              <a:rPr lang="en-US" i="1" dirty="0"/>
              <a:t>n</a:t>
            </a:r>
            <a:r>
              <a:rPr lang="en-US" dirty="0"/>
              <a:t> ≥ 100 almost always suffices. </a:t>
            </a:r>
            <a:endParaRPr lang="en-US" dirty="0" smtClean="0"/>
          </a:p>
          <a:p>
            <a:endParaRPr lang="en-US" dirty="0"/>
          </a:p>
          <a:p>
            <a:r>
              <a:rPr lang="en-US" dirty="0"/>
              <a:t>If the population distribution of X is itself normal, then, regardless of n, the sampling distribution of x is exactly normal. </a:t>
            </a:r>
          </a:p>
          <a:p>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2895600" y="2984500"/>
            <a:ext cx="3340100" cy="495300"/>
          </a:xfrm>
          <a:prstGeom prst="rect">
            <a:avLst/>
          </a:prstGeom>
        </p:spPr>
      </p:pic>
    </p:spTree>
    <p:extLst>
      <p:ext uri="{BB962C8B-B14F-4D97-AF65-F5344CB8AC3E}">
        <p14:creationId xmlns:p14="http://schemas.microsoft.com/office/powerpoint/2010/main" val="343475362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CLT</a:t>
            </a:r>
            <a:endParaRPr lang="en-US" dirty="0"/>
          </a:p>
        </p:txBody>
      </p:sp>
      <p:sp>
        <p:nvSpPr>
          <p:cNvPr id="3" name="Content Placeholder 2"/>
          <p:cNvSpPr>
            <a:spLocks noGrp="1"/>
          </p:cNvSpPr>
          <p:nvPr>
            <p:ph idx="1"/>
          </p:nvPr>
        </p:nvSpPr>
        <p:spPr/>
        <p:txBody>
          <a:bodyPr/>
          <a:lstStyle/>
          <a:p>
            <a:r>
              <a:rPr lang="en-US" i="1" dirty="0" smtClean="0"/>
              <a:t>“If we </a:t>
            </a:r>
            <a:r>
              <a:rPr lang="en-US" i="1" dirty="0"/>
              <a:t>average more and more independent random quantities with a common distribution, and that common distribution isn’t too pathological, then the average becomes closer and closer to a </a:t>
            </a:r>
            <a:r>
              <a:rPr lang="en-US" i="1" dirty="0" smtClean="0"/>
              <a:t>Gaussian” </a:t>
            </a:r>
            <a:r>
              <a:rPr lang="en-US" dirty="0" smtClean="0"/>
              <a:t>– </a:t>
            </a:r>
            <a:r>
              <a:rPr lang="en-US" dirty="0" err="1" smtClean="0"/>
              <a:t>Cosma</a:t>
            </a:r>
            <a:r>
              <a:rPr lang="en-US" dirty="0" smtClean="0"/>
              <a:t> </a:t>
            </a:r>
            <a:r>
              <a:rPr lang="en-US" dirty="0" err="1" smtClean="0"/>
              <a:t>Shalizi</a:t>
            </a:r>
            <a:r>
              <a:rPr lang="en-US" dirty="0" smtClean="0"/>
              <a:t> </a:t>
            </a:r>
            <a:endParaRPr lang="en-US" dirty="0"/>
          </a:p>
        </p:txBody>
      </p:sp>
    </p:spTree>
    <p:extLst>
      <p:ext uri="{BB962C8B-B14F-4D97-AF65-F5344CB8AC3E}">
        <p14:creationId xmlns:p14="http://schemas.microsoft.com/office/powerpoint/2010/main" val="175825084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the CLT</a:t>
            </a:r>
            <a:endParaRPr lang="en-US" dirty="0"/>
          </a:p>
        </p:txBody>
      </p:sp>
      <p:sp>
        <p:nvSpPr>
          <p:cNvPr id="3" name="Content Placeholder 2"/>
          <p:cNvSpPr>
            <a:spLocks noGrp="1"/>
          </p:cNvSpPr>
          <p:nvPr>
            <p:ph idx="1"/>
          </p:nvPr>
        </p:nvSpPr>
        <p:spPr/>
        <p:txBody>
          <a:bodyPr>
            <a:normAutofit fontScale="92500" lnSpcReduction="20000"/>
          </a:bodyPr>
          <a:lstStyle/>
          <a:p>
            <a:r>
              <a:rPr lang="en-US" i="1" dirty="0"/>
              <a:t>“I can average any large-</a:t>
            </a:r>
            <a:r>
              <a:rPr lang="en-US" i="1" dirty="0" err="1"/>
              <a:t>ish</a:t>
            </a:r>
            <a:r>
              <a:rPr lang="en-US" i="1" dirty="0"/>
              <a:t> bunch of numbers and divide by the </a:t>
            </a:r>
            <a:r>
              <a:rPr lang="en-US" i="1" dirty="0" err="1"/>
              <a:t>sd</a:t>
            </a:r>
            <a:r>
              <a:rPr lang="en-US" i="1" dirty="0"/>
              <a:t> and call it a z-score</a:t>
            </a:r>
            <a:r>
              <a:rPr lang="en-US" i="1" dirty="0" smtClean="0"/>
              <a:t>. Then </a:t>
            </a:r>
            <a:r>
              <a:rPr lang="en-US" i="1" dirty="0"/>
              <a:t>I can compare it to a N(0,1) to determine statistical significance. I’ve got a hit if the number’s greater than 1.96!” </a:t>
            </a:r>
            <a:endParaRPr lang="en-US" i="1" dirty="0" smtClean="0"/>
          </a:p>
          <a:p>
            <a:endParaRPr lang="en-US" dirty="0"/>
          </a:p>
          <a:p>
            <a:r>
              <a:rPr lang="en-US" dirty="0"/>
              <a:t>the CLT assumes you’re averaging observations that are </a:t>
            </a:r>
            <a:r>
              <a:rPr lang="en-US" b="1" dirty="0" err="1" smtClean="0">
                <a:latin typeface="Lobster Two"/>
                <a:cs typeface="Lobster Two"/>
              </a:rPr>
              <a:t>iid</a:t>
            </a:r>
            <a:endParaRPr lang="en-US" dirty="0">
              <a:latin typeface="Lobster Two"/>
              <a:cs typeface="Lobster Two"/>
            </a:endParaRPr>
          </a:p>
          <a:p>
            <a:endParaRPr lang="en-US" dirty="0" smtClean="0"/>
          </a:p>
          <a:p>
            <a:r>
              <a:rPr lang="en-US" dirty="0" smtClean="0"/>
              <a:t>CLT applies in the case of:</a:t>
            </a:r>
          </a:p>
          <a:p>
            <a:pPr lvl="1"/>
            <a:r>
              <a:rPr lang="en-US" dirty="0"/>
              <a:t>A</a:t>
            </a:r>
            <a:r>
              <a:rPr lang="en-US" dirty="0" smtClean="0"/>
              <a:t>veraging </a:t>
            </a:r>
            <a:r>
              <a:rPr lang="en-US" dirty="0"/>
              <a:t>gene expression for 1 gene across </a:t>
            </a:r>
            <a:r>
              <a:rPr lang="en-US" dirty="0" smtClean="0"/>
              <a:t>exchangeable subjects</a:t>
            </a:r>
          </a:p>
          <a:p>
            <a:pPr lvl="1"/>
            <a:r>
              <a:rPr lang="en-US" dirty="0" smtClean="0"/>
              <a:t>Averaging </a:t>
            </a:r>
            <a:r>
              <a:rPr lang="en-US" dirty="0" err="1" smtClean="0"/>
              <a:t>disfluency</a:t>
            </a:r>
            <a:r>
              <a:rPr lang="en-US" dirty="0" smtClean="0"/>
              <a:t> use for 1 conversation task across exchangeable subjects</a:t>
            </a:r>
            <a:endParaRPr lang="en-US" dirty="0"/>
          </a:p>
          <a:p>
            <a:endParaRPr lang="en-US" dirty="0" smtClean="0"/>
          </a:p>
          <a:p>
            <a:r>
              <a:rPr lang="en-US" dirty="0" smtClean="0"/>
              <a:t>CLT does not apply if:</a:t>
            </a:r>
          </a:p>
          <a:p>
            <a:pPr lvl="1"/>
            <a:r>
              <a:rPr lang="en-US" dirty="0"/>
              <a:t>A</a:t>
            </a:r>
            <a:r>
              <a:rPr lang="en-US" dirty="0" smtClean="0"/>
              <a:t>veraging </a:t>
            </a:r>
            <a:r>
              <a:rPr lang="en-US" dirty="0"/>
              <a:t>gene expression for 1 subject across </a:t>
            </a:r>
            <a:r>
              <a:rPr lang="en-US" dirty="0" smtClean="0"/>
              <a:t>genes</a:t>
            </a:r>
          </a:p>
          <a:p>
            <a:pPr lvl="1"/>
            <a:r>
              <a:rPr lang="en-US" dirty="0" smtClean="0"/>
              <a:t>Averaging </a:t>
            </a:r>
            <a:r>
              <a:rPr lang="en-US" dirty="0" err="1" smtClean="0"/>
              <a:t>disfluency</a:t>
            </a:r>
            <a:r>
              <a:rPr lang="en-US" dirty="0" smtClean="0"/>
              <a:t> use for 1 subject across </a:t>
            </a:r>
            <a:r>
              <a:rPr lang="en-US" dirty="0"/>
              <a:t>conversation </a:t>
            </a:r>
            <a:r>
              <a:rPr lang="en-US" dirty="0" smtClean="0"/>
              <a:t>tasks</a:t>
            </a:r>
            <a:endParaRPr lang="en-US" dirty="0"/>
          </a:p>
        </p:txBody>
      </p:sp>
    </p:spTree>
    <p:extLst>
      <p:ext uri="{BB962C8B-B14F-4D97-AF65-F5344CB8AC3E}">
        <p14:creationId xmlns:p14="http://schemas.microsoft.com/office/powerpoint/2010/main" val="2084441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Random variable, </a:t>
            </a:r>
            <a:r>
              <a:rPr lang="en-US" i="1" dirty="0" smtClean="0"/>
              <a:t>X</a:t>
            </a:r>
            <a:r>
              <a:rPr lang="en-US" dirty="0" smtClean="0"/>
              <a:t> = # of tweets per day</a:t>
            </a:r>
            <a:endParaRPr lang="en-US" dirty="0"/>
          </a:p>
        </p:txBody>
      </p:sp>
      <p:sp>
        <p:nvSpPr>
          <p:cNvPr id="27" name="TextBox 26"/>
          <p:cNvSpPr txBox="1"/>
          <p:nvPr/>
        </p:nvSpPr>
        <p:spPr>
          <a:xfrm>
            <a:off x="3053080" y="1304514"/>
            <a:ext cx="3383279" cy="369332"/>
          </a:xfrm>
          <a:prstGeom prst="rect">
            <a:avLst/>
          </a:prstGeom>
          <a:noFill/>
        </p:spPr>
        <p:txBody>
          <a:bodyPr wrap="square" rtlCol="0">
            <a:spAutoFit/>
          </a:bodyPr>
          <a:lstStyle/>
          <a:p>
            <a:pPr algn="ctr"/>
            <a:r>
              <a:rPr lang="en-US" dirty="0" smtClean="0">
                <a:latin typeface="Gill Sans"/>
                <a:cs typeface="Gill Sans"/>
              </a:rPr>
              <a:t>Random sample of size </a:t>
            </a:r>
            <a:r>
              <a:rPr lang="en-US" i="1" dirty="0" smtClean="0">
                <a:latin typeface="Gill Sans"/>
                <a:cs typeface="Gill Sans"/>
              </a:rPr>
              <a:t>n, n </a:t>
            </a:r>
            <a:r>
              <a:rPr lang="en-US" dirty="0" smtClean="0">
                <a:latin typeface="Gill Sans"/>
                <a:cs typeface="Gill Sans"/>
              </a:rPr>
              <a:t>&gt; 1</a:t>
            </a:r>
            <a:endParaRPr lang="en-US" dirty="0">
              <a:latin typeface="Gill Sans"/>
              <a:cs typeface="Gill Sans"/>
            </a:endParaRPr>
          </a:p>
        </p:txBody>
      </p:sp>
      <p:grpSp>
        <p:nvGrpSpPr>
          <p:cNvPr id="6" name="Group 5"/>
          <p:cNvGrpSpPr/>
          <p:nvPr/>
        </p:nvGrpSpPr>
        <p:grpSpPr>
          <a:xfrm>
            <a:off x="3053080" y="1676098"/>
            <a:ext cx="3383280" cy="3599180"/>
            <a:chOff x="5341620" y="2307074"/>
            <a:chExt cx="3383280" cy="3599180"/>
          </a:xfrm>
        </p:grpSpPr>
        <p:grpSp>
          <p:nvGrpSpPr>
            <p:cNvPr id="28" name="Group 27"/>
            <p:cNvGrpSpPr/>
            <p:nvPr/>
          </p:nvGrpSpPr>
          <p:grpSpPr>
            <a:xfrm>
              <a:off x="5341620" y="2307074"/>
              <a:ext cx="3383280" cy="3599180"/>
              <a:chOff x="5341620" y="1912620"/>
              <a:chExt cx="3383280" cy="3599180"/>
            </a:xfrm>
          </p:grpSpPr>
          <p:grpSp>
            <p:nvGrpSpPr>
              <p:cNvPr id="10" name="Group 9"/>
              <p:cNvGrpSpPr/>
              <p:nvPr/>
            </p:nvGrpSpPr>
            <p:grpSpPr>
              <a:xfrm>
                <a:off x="6273801" y="2254622"/>
                <a:ext cx="850900" cy="691777"/>
                <a:chOff x="6273801" y="2254622"/>
                <a:chExt cx="850900" cy="691777"/>
              </a:xfrm>
            </p:grpSpPr>
            <p:pic>
              <p:nvPicPr>
                <p:cNvPr id="8" name="Picture 7"/>
                <p:cNvPicPr>
                  <a:picLocks noChangeAspect="1"/>
                </p:cNvPicPr>
                <p:nvPr/>
              </p:nvPicPr>
              <p:blipFill>
                <a:blip r:embed="rId2"/>
                <a:stretch>
                  <a:fillRect/>
                </a:stretch>
              </p:blipFill>
              <p:spPr>
                <a:xfrm>
                  <a:off x="6273801" y="2254622"/>
                  <a:ext cx="850900" cy="691777"/>
                </a:xfrm>
                <a:prstGeom prst="rect">
                  <a:avLst/>
                </a:prstGeom>
              </p:spPr>
            </p:pic>
            <p:sp>
              <p:nvSpPr>
                <p:cNvPr id="9" name="TextBox 8"/>
                <p:cNvSpPr txBox="1"/>
                <p:nvPr/>
              </p:nvSpPr>
              <p:spPr>
                <a:xfrm>
                  <a:off x="6311900" y="240613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1</a:t>
                  </a:r>
                  <a:endParaRPr lang="en-US" i="1" dirty="0">
                    <a:solidFill>
                      <a:schemeClr val="bg1"/>
                    </a:solidFill>
                    <a:latin typeface="Gill Sans"/>
                    <a:cs typeface="Gill Sans"/>
                  </a:endParaRPr>
                </a:p>
              </p:txBody>
            </p:sp>
          </p:grpSp>
          <p:grpSp>
            <p:nvGrpSpPr>
              <p:cNvPr id="11" name="Group 10"/>
              <p:cNvGrpSpPr/>
              <p:nvPr/>
            </p:nvGrpSpPr>
            <p:grpSpPr>
              <a:xfrm>
                <a:off x="7277101" y="2580344"/>
                <a:ext cx="850900" cy="691777"/>
                <a:chOff x="6070601" y="2059500"/>
                <a:chExt cx="850900" cy="691777"/>
              </a:xfrm>
            </p:grpSpPr>
            <p:pic>
              <p:nvPicPr>
                <p:cNvPr id="12" name="Picture 11"/>
                <p:cNvPicPr>
                  <a:picLocks noChangeAspect="1"/>
                </p:cNvPicPr>
                <p:nvPr/>
              </p:nvPicPr>
              <p:blipFill>
                <a:blip r:embed="rId2"/>
                <a:stretch>
                  <a:fillRect/>
                </a:stretch>
              </p:blipFill>
              <p:spPr>
                <a:xfrm>
                  <a:off x="6070601" y="2059500"/>
                  <a:ext cx="850900" cy="691777"/>
                </a:xfrm>
                <a:prstGeom prst="rect">
                  <a:avLst/>
                </a:prstGeom>
              </p:spPr>
            </p:pic>
            <p:sp>
              <p:nvSpPr>
                <p:cNvPr id="13" name="TextBox 12"/>
                <p:cNvSpPr txBox="1"/>
                <p:nvPr/>
              </p:nvSpPr>
              <p:spPr>
                <a:xfrm>
                  <a:off x="6096000" y="222325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2</a:t>
                  </a:r>
                  <a:endParaRPr lang="en-US" i="1" dirty="0">
                    <a:solidFill>
                      <a:schemeClr val="bg1"/>
                    </a:solidFill>
                    <a:latin typeface="Gill Sans"/>
                    <a:cs typeface="Gill Sans"/>
                  </a:endParaRPr>
                </a:p>
              </p:txBody>
            </p:sp>
          </p:grpSp>
          <p:grpSp>
            <p:nvGrpSpPr>
              <p:cNvPr id="14" name="Group 13"/>
              <p:cNvGrpSpPr/>
              <p:nvPr/>
            </p:nvGrpSpPr>
            <p:grpSpPr>
              <a:xfrm>
                <a:off x="5753101" y="3121354"/>
                <a:ext cx="850900" cy="691777"/>
                <a:chOff x="5600701" y="2103855"/>
                <a:chExt cx="850900" cy="691777"/>
              </a:xfrm>
            </p:grpSpPr>
            <p:pic>
              <p:nvPicPr>
                <p:cNvPr id="15" name="Picture 14"/>
                <p:cNvPicPr>
                  <a:picLocks noChangeAspect="1"/>
                </p:cNvPicPr>
                <p:nvPr/>
              </p:nvPicPr>
              <p:blipFill>
                <a:blip r:embed="rId2"/>
                <a:stretch>
                  <a:fillRect/>
                </a:stretch>
              </p:blipFill>
              <p:spPr>
                <a:xfrm>
                  <a:off x="5600701" y="2103855"/>
                  <a:ext cx="850900" cy="691777"/>
                </a:xfrm>
                <a:prstGeom prst="rect">
                  <a:avLst/>
                </a:prstGeom>
              </p:spPr>
            </p:pic>
            <p:sp>
              <p:nvSpPr>
                <p:cNvPr id="16" name="TextBox 15"/>
                <p:cNvSpPr txBox="1"/>
                <p:nvPr/>
              </p:nvSpPr>
              <p:spPr>
                <a:xfrm>
                  <a:off x="5638800" y="2255367"/>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3</a:t>
                  </a:r>
                  <a:endParaRPr lang="en-US" i="1" dirty="0">
                    <a:solidFill>
                      <a:schemeClr val="bg1"/>
                    </a:solidFill>
                    <a:latin typeface="Gill Sans"/>
                    <a:cs typeface="Gill Sans"/>
                  </a:endParaRPr>
                </a:p>
              </p:txBody>
            </p:sp>
          </p:grpSp>
          <p:grpSp>
            <p:nvGrpSpPr>
              <p:cNvPr id="17" name="Group 16"/>
              <p:cNvGrpSpPr/>
              <p:nvPr/>
            </p:nvGrpSpPr>
            <p:grpSpPr>
              <a:xfrm>
                <a:off x="6699251" y="3607983"/>
                <a:ext cx="850900" cy="691777"/>
                <a:chOff x="5848351" y="2049474"/>
                <a:chExt cx="850900" cy="691777"/>
              </a:xfrm>
            </p:grpSpPr>
            <p:pic>
              <p:nvPicPr>
                <p:cNvPr id="18" name="Picture 17"/>
                <p:cNvPicPr>
                  <a:picLocks noChangeAspect="1"/>
                </p:cNvPicPr>
                <p:nvPr/>
              </p:nvPicPr>
              <p:blipFill>
                <a:blip r:embed="rId2"/>
                <a:stretch>
                  <a:fillRect/>
                </a:stretch>
              </p:blipFill>
              <p:spPr>
                <a:xfrm>
                  <a:off x="5848351" y="2049474"/>
                  <a:ext cx="850900" cy="691777"/>
                </a:xfrm>
                <a:prstGeom prst="rect">
                  <a:avLst/>
                </a:prstGeom>
              </p:spPr>
            </p:pic>
            <p:sp>
              <p:nvSpPr>
                <p:cNvPr id="19" name="TextBox 18"/>
                <p:cNvSpPr txBox="1"/>
                <p:nvPr/>
              </p:nvSpPr>
              <p:spPr>
                <a:xfrm>
                  <a:off x="5886450" y="2200986"/>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4</a:t>
                  </a:r>
                  <a:endParaRPr lang="en-US" i="1" dirty="0">
                    <a:solidFill>
                      <a:schemeClr val="bg1"/>
                    </a:solidFill>
                    <a:latin typeface="Gill Sans"/>
                    <a:cs typeface="Gill Sans"/>
                  </a:endParaRPr>
                </a:p>
              </p:txBody>
            </p:sp>
          </p:grpSp>
          <p:grpSp>
            <p:nvGrpSpPr>
              <p:cNvPr id="20" name="Group 19"/>
              <p:cNvGrpSpPr/>
              <p:nvPr/>
            </p:nvGrpSpPr>
            <p:grpSpPr>
              <a:xfrm>
                <a:off x="7569200" y="3851230"/>
                <a:ext cx="850900" cy="691777"/>
                <a:chOff x="7956551" y="1908733"/>
                <a:chExt cx="850900" cy="691777"/>
              </a:xfrm>
            </p:grpSpPr>
            <p:pic>
              <p:nvPicPr>
                <p:cNvPr id="21" name="Picture 20"/>
                <p:cNvPicPr>
                  <a:picLocks noChangeAspect="1"/>
                </p:cNvPicPr>
                <p:nvPr/>
              </p:nvPicPr>
              <p:blipFill>
                <a:blip r:embed="rId2"/>
                <a:stretch>
                  <a:fillRect/>
                </a:stretch>
              </p:blipFill>
              <p:spPr>
                <a:xfrm>
                  <a:off x="7956551" y="1908733"/>
                  <a:ext cx="850900" cy="691777"/>
                </a:xfrm>
                <a:prstGeom prst="rect">
                  <a:avLst/>
                </a:prstGeom>
              </p:spPr>
            </p:pic>
            <p:sp>
              <p:nvSpPr>
                <p:cNvPr id="22" name="TextBox 21"/>
                <p:cNvSpPr txBox="1"/>
                <p:nvPr/>
              </p:nvSpPr>
              <p:spPr>
                <a:xfrm>
                  <a:off x="7994650" y="2060245"/>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5</a:t>
                  </a:r>
                  <a:endParaRPr lang="en-US" i="1" dirty="0">
                    <a:solidFill>
                      <a:schemeClr val="bg1"/>
                    </a:solidFill>
                    <a:latin typeface="Gill Sans"/>
                    <a:cs typeface="Gill Sans"/>
                  </a:endParaRPr>
                </a:p>
              </p:txBody>
            </p:sp>
          </p:grpSp>
          <p:sp>
            <p:nvSpPr>
              <p:cNvPr id="23" name="Donut 22"/>
              <p:cNvSpPr/>
              <p:nvPr/>
            </p:nvSpPr>
            <p:spPr>
              <a:xfrm>
                <a:off x="5341620" y="1912620"/>
                <a:ext cx="3383280" cy="3599180"/>
              </a:xfrm>
              <a:prstGeom prst="donut">
                <a:avLst>
                  <a:gd name="adj" fmla="val 1364"/>
                </a:avLst>
              </a:prstGeom>
              <a:solidFill>
                <a:srgbClr val="6699CC"/>
              </a:solidFill>
              <a:ln>
                <a:solidFill>
                  <a:srgbClr val="6699CC"/>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24" name="Group 23"/>
              <p:cNvGrpSpPr/>
              <p:nvPr/>
            </p:nvGrpSpPr>
            <p:grpSpPr>
              <a:xfrm>
                <a:off x="5924550" y="4372074"/>
                <a:ext cx="850900" cy="691777"/>
                <a:chOff x="5346701" y="1931289"/>
                <a:chExt cx="850900" cy="691777"/>
              </a:xfrm>
            </p:grpSpPr>
            <p:pic>
              <p:nvPicPr>
                <p:cNvPr id="25" name="Picture 24"/>
                <p:cNvPicPr>
                  <a:picLocks noChangeAspect="1"/>
                </p:cNvPicPr>
                <p:nvPr/>
              </p:nvPicPr>
              <p:blipFill>
                <a:blip r:embed="rId2"/>
                <a:stretch>
                  <a:fillRect/>
                </a:stretch>
              </p:blipFill>
              <p:spPr>
                <a:xfrm>
                  <a:off x="5346701" y="1931289"/>
                  <a:ext cx="850900" cy="691777"/>
                </a:xfrm>
                <a:prstGeom prst="rect">
                  <a:avLst/>
                </a:prstGeom>
              </p:spPr>
            </p:pic>
            <p:sp>
              <p:nvSpPr>
                <p:cNvPr id="26" name="TextBox 25"/>
                <p:cNvSpPr txBox="1"/>
                <p:nvPr/>
              </p:nvSpPr>
              <p:spPr>
                <a:xfrm>
                  <a:off x="5384800" y="2082801"/>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6</a:t>
                  </a:r>
                  <a:endParaRPr lang="en-US" i="1" dirty="0">
                    <a:solidFill>
                      <a:schemeClr val="bg1"/>
                    </a:solidFill>
                    <a:latin typeface="Gill Sans"/>
                    <a:cs typeface="Gill Sans"/>
                  </a:endParaRPr>
                </a:p>
              </p:txBody>
            </p:sp>
          </p:grpSp>
        </p:grpSp>
        <p:pic>
          <p:nvPicPr>
            <p:cNvPr id="29" name="Picture 28"/>
            <p:cNvPicPr>
              <a:picLocks noChangeAspect="1"/>
            </p:cNvPicPr>
            <p:nvPr/>
          </p:nvPicPr>
          <p:blipFill>
            <a:blip r:embed="rId2"/>
            <a:stretch>
              <a:fillRect/>
            </a:stretch>
          </p:blipFill>
          <p:spPr>
            <a:xfrm>
              <a:off x="7048502" y="5060880"/>
              <a:ext cx="850900" cy="691777"/>
            </a:xfrm>
            <a:prstGeom prst="rect">
              <a:avLst/>
            </a:prstGeom>
          </p:spPr>
        </p:pic>
        <p:sp>
          <p:nvSpPr>
            <p:cNvPr id="30" name="TextBox 29"/>
            <p:cNvSpPr txBox="1"/>
            <p:nvPr/>
          </p:nvSpPr>
          <p:spPr>
            <a:xfrm>
              <a:off x="7086601" y="5212392"/>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a:t>
              </a:r>
              <a:r>
                <a:rPr lang="en-US" i="1" dirty="0" err="1" smtClean="0">
                  <a:solidFill>
                    <a:schemeClr val="bg1"/>
                  </a:solidFill>
                  <a:latin typeface="Gill Sans"/>
                  <a:cs typeface="Gill Sans"/>
                </a:rPr>
                <a:t>X</a:t>
              </a:r>
              <a:r>
                <a:rPr lang="en-US" i="1" baseline="-25000" dirty="0" err="1">
                  <a:solidFill>
                    <a:schemeClr val="bg1"/>
                  </a:solidFill>
                  <a:latin typeface="Gill Sans"/>
                  <a:cs typeface="Gill Sans"/>
                </a:rPr>
                <a:t>n</a:t>
              </a:r>
              <a:endParaRPr lang="en-US" i="1" dirty="0">
                <a:solidFill>
                  <a:schemeClr val="bg1"/>
                </a:solidFill>
                <a:latin typeface="Gill Sans"/>
                <a:cs typeface="Gill Sans"/>
              </a:endParaRPr>
            </a:p>
          </p:txBody>
        </p:sp>
      </p:grpSp>
      <p:sp>
        <p:nvSpPr>
          <p:cNvPr id="33" name="Oval Callout 32"/>
          <p:cNvSpPr/>
          <p:nvPr/>
        </p:nvSpPr>
        <p:spPr>
          <a:xfrm>
            <a:off x="3502660" y="5410200"/>
            <a:ext cx="2933700" cy="1206500"/>
          </a:xfrm>
          <a:prstGeom prst="wedgeEllipseCallout">
            <a:avLst>
              <a:gd name="adj1" fmla="val 87192"/>
              <a:gd name="adj2" fmla="val 5634"/>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dirty="0" smtClean="0">
                <a:solidFill>
                  <a:schemeClr val="tx1"/>
                </a:solidFill>
                <a:latin typeface="Gill Sans"/>
                <a:cs typeface="Gill Sans"/>
              </a:rPr>
              <a:t>The values </a:t>
            </a:r>
            <a:r>
              <a:rPr lang="en-US" sz="2000" i="1" dirty="0" smtClean="0">
                <a:solidFill>
                  <a:schemeClr val="tx1"/>
                </a:solidFill>
                <a:latin typeface="Gill Sans"/>
                <a:cs typeface="Gill Sans"/>
              </a:rPr>
              <a:t>(x</a:t>
            </a:r>
            <a:r>
              <a:rPr lang="en-US" sz="2000" i="1" baseline="-25000" dirty="0" smtClean="0">
                <a:solidFill>
                  <a:schemeClr val="tx1"/>
                </a:solidFill>
                <a:latin typeface="Gill Sans"/>
                <a:cs typeface="Gill Sans"/>
              </a:rPr>
              <a:t>i</a:t>
            </a:r>
            <a:r>
              <a:rPr lang="en-US" sz="2000" i="1" dirty="0" smtClean="0">
                <a:solidFill>
                  <a:schemeClr val="tx1"/>
                </a:solidFill>
                <a:latin typeface="Gill Sans"/>
                <a:cs typeface="Gill Sans"/>
              </a:rPr>
              <a:t>) </a:t>
            </a:r>
            <a:r>
              <a:rPr lang="en-US" sz="2000" dirty="0" smtClean="0">
                <a:solidFill>
                  <a:schemeClr val="tx1"/>
                </a:solidFill>
                <a:latin typeface="Gill Sans"/>
                <a:cs typeface="Gill Sans"/>
              </a:rPr>
              <a:t>of </a:t>
            </a:r>
            <a:r>
              <a:rPr lang="en-US" sz="2000" i="1" dirty="0" smtClean="0">
                <a:solidFill>
                  <a:schemeClr val="tx1"/>
                </a:solidFill>
                <a:latin typeface="Gill Sans"/>
                <a:cs typeface="Gill Sans"/>
              </a:rPr>
              <a:t>X</a:t>
            </a:r>
            <a:r>
              <a:rPr lang="en-US" sz="2000" i="1" baseline="-25000" dirty="0" smtClean="0">
                <a:solidFill>
                  <a:schemeClr val="tx1"/>
                </a:solidFill>
                <a:latin typeface="Gill Sans"/>
                <a:cs typeface="Gill Sans"/>
              </a:rPr>
              <a:t>1</a:t>
            </a:r>
            <a:r>
              <a:rPr lang="en-US" sz="2000" i="1" dirty="0">
                <a:solidFill>
                  <a:schemeClr val="tx1"/>
                </a:solidFill>
                <a:latin typeface="Gill Sans"/>
                <a:cs typeface="Gill Sans"/>
              </a:rPr>
              <a:t>, X</a:t>
            </a:r>
            <a:r>
              <a:rPr lang="en-US" sz="2000" i="1" baseline="-25000" dirty="0">
                <a:solidFill>
                  <a:schemeClr val="tx1"/>
                </a:solidFill>
                <a:latin typeface="Gill Sans"/>
                <a:cs typeface="Gill Sans"/>
              </a:rPr>
              <a:t>2</a:t>
            </a:r>
            <a:r>
              <a:rPr lang="en-US" sz="2000" i="1" dirty="0">
                <a:solidFill>
                  <a:schemeClr val="tx1"/>
                </a:solidFill>
                <a:latin typeface="Gill Sans"/>
                <a:cs typeface="Gill Sans"/>
              </a:rPr>
              <a:t>, …</a:t>
            </a:r>
            <a:r>
              <a:rPr lang="en-US" sz="2000" i="1" dirty="0" err="1">
                <a:solidFill>
                  <a:schemeClr val="tx1"/>
                </a:solidFill>
                <a:latin typeface="Gill Sans"/>
                <a:cs typeface="Gill Sans"/>
              </a:rPr>
              <a:t>X</a:t>
            </a:r>
            <a:r>
              <a:rPr lang="en-US" sz="2000" i="1" baseline="-25000" dirty="0" err="1">
                <a:solidFill>
                  <a:schemeClr val="tx1"/>
                </a:solidFill>
                <a:latin typeface="Gill Sans"/>
                <a:cs typeface="Gill Sans"/>
              </a:rPr>
              <a:t>n</a:t>
            </a:r>
            <a:r>
              <a:rPr lang="en-US" sz="2000" baseline="-25000" dirty="0">
                <a:solidFill>
                  <a:schemeClr val="tx1"/>
                </a:solidFill>
                <a:latin typeface="Gill Sans"/>
                <a:cs typeface="Gill Sans"/>
              </a:rPr>
              <a:t> </a:t>
            </a:r>
            <a:r>
              <a:rPr lang="en-US" sz="2000" dirty="0">
                <a:solidFill>
                  <a:schemeClr val="tx1"/>
                </a:solidFill>
                <a:latin typeface="Gill Sans"/>
                <a:cs typeface="Gill Sans"/>
              </a:rPr>
              <a:t> </a:t>
            </a:r>
            <a:r>
              <a:rPr lang="en-US" sz="2000" dirty="0" smtClean="0">
                <a:solidFill>
                  <a:schemeClr val="tx1"/>
                </a:solidFill>
                <a:latin typeface="Gill Sans"/>
                <a:cs typeface="Gill Sans"/>
              </a:rPr>
              <a:t>are each observed</a:t>
            </a:r>
            <a:endParaRPr lang="en-US" sz="2000" dirty="0">
              <a:solidFill>
                <a:schemeClr val="tx1"/>
              </a:solidFill>
              <a:latin typeface="Gill Sans"/>
              <a:cs typeface="Gill Sans"/>
            </a:endParaRPr>
          </a:p>
        </p:txBody>
      </p:sp>
      <p:pic>
        <p:nvPicPr>
          <p:cNvPr id="34" name="Picture 33"/>
          <p:cNvPicPr>
            <a:picLocks noChangeAspect="1"/>
          </p:cNvPicPr>
          <p:nvPr/>
        </p:nvPicPr>
        <p:blipFill>
          <a:blip r:embed="rId3"/>
          <a:stretch>
            <a:fillRect/>
          </a:stretch>
        </p:blipFill>
        <p:spPr>
          <a:xfrm>
            <a:off x="7556500" y="5422900"/>
            <a:ext cx="1604527" cy="1604527"/>
          </a:xfrm>
          <a:prstGeom prst="rect">
            <a:avLst/>
          </a:prstGeom>
        </p:spPr>
      </p:pic>
      <p:sp>
        <p:nvSpPr>
          <p:cNvPr id="32" name="Freeform 31"/>
          <p:cNvSpPr/>
          <p:nvPr/>
        </p:nvSpPr>
        <p:spPr>
          <a:xfrm>
            <a:off x="1600199" y="1409793"/>
            <a:ext cx="1727200" cy="1016200"/>
          </a:xfrm>
          <a:custGeom>
            <a:avLst/>
            <a:gdLst>
              <a:gd name="connsiteX0" fmla="*/ 0 w 2489200"/>
              <a:gd name="connsiteY0" fmla="*/ 262183 h 274883"/>
              <a:gd name="connsiteX1" fmla="*/ 723900 w 2489200"/>
              <a:gd name="connsiteY1" fmla="*/ 46283 h 274883"/>
              <a:gd name="connsiteX2" fmla="*/ 1612900 w 2489200"/>
              <a:gd name="connsiteY2" fmla="*/ 8183 h 274883"/>
              <a:gd name="connsiteX3" fmla="*/ 2311400 w 2489200"/>
              <a:gd name="connsiteY3" fmla="*/ 160583 h 274883"/>
              <a:gd name="connsiteX4" fmla="*/ 2489200 w 2489200"/>
              <a:gd name="connsiteY4" fmla="*/ 274883 h 274883"/>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431255 h 431255"/>
              <a:gd name="connsiteX1" fmla="*/ 520700 w 2171700"/>
              <a:gd name="connsiteY1" fmla="*/ 24855 h 431255"/>
              <a:gd name="connsiteX2" fmla="*/ 1295400 w 2171700"/>
              <a:gd name="connsiteY2" fmla="*/ 62955 h 431255"/>
              <a:gd name="connsiteX3" fmla="*/ 1993900 w 2171700"/>
              <a:gd name="connsiteY3" fmla="*/ 215355 h 431255"/>
              <a:gd name="connsiteX4" fmla="*/ 2171700 w 2171700"/>
              <a:gd name="connsiteY4" fmla="*/ 329655 h 431255"/>
              <a:gd name="connsiteX0" fmla="*/ 0 w 2171700"/>
              <a:gd name="connsiteY0" fmla="*/ 466181 h 466181"/>
              <a:gd name="connsiteX1" fmla="*/ 520700 w 2171700"/>
              <a:gd name="connsiteY1" fmla="*/ 59781 h 466181"/>
              <a:gd name="connsiteX2" fmla="*/ 1346200 w 2171700"/>
              <a:gd name="connsiteY2" fmla="*/ 21681 h 466181"/>
              <a:gd name="connsiteX3" fmla="*/ 1993900 w 2171700"/>
              <a:gd name="connsiteY3" fmla="*/ 250281 h 466181"/>
              <a:gd name="connsiteX4" fmla="*/ 2171700 w 2171700"/>
              <a:gd name="connsiteY4" fmla="*/ 364581 h 466181"/>
              <a:gd name="connsiteX0" fmla="*/ 0 w 2159000"/>
              <a:gd name="connsiteY0" fmla="*/ 466181 h 466181"/>
              <a:gd name="connsiteX1" fmla="*/ 520700 w 2159000"/>
              <a:gd name="connsiteY1" fmla="*/ 59781 h 466181"/>
              <a:gd name="connsiteX2" fmla="*/ 1346200 w 2159000"/>
              <a:gd name="connsiteY2" fmla="*/ 21681 h 466181"/>
              <a:gd name="connsiteX3" fmla="*/ 1993900 w 2159000"/>
              <a:gd name="connsiteY3" fmla="*/ 250281 h 466181"/>
              <a:gd name="connsiteX4" fmla="*/ 2159000 w 2159000"/>
              <a:gd name="connsiteY4" fmla="*/ 453481 h 466181"/>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80682 h 480682"/>
              <a:gd name="connsiteX1" fmla="*/ 520700 w 2159000"/>
              <a:gd name="connsiteY1" fmla="*/ 74282 h 480682"/>
              <a:gd name="connsiteX2" fmla="*/ 1346200 w 2159000"/>
              <a:gd name="connsiteY2" fmla="*/ 36182 h 480682"/>
              <a:gd name="connsiteX3" fmla="*/ 1879600 w 2159000"/>
              <a:gd name="connsiteY3" fmla="*/ 201282 h 480682"/>
              <a:gd name="connsiteX4" fmla="*/ 2159000 w 2159000"/>
              <a:gd name="connsiteY4" fmla="*/ 467982 h 480682"/>
              <a:gd name="connsiteX0" fmla="*/ 0 w 2159000"/>
              <a:gd name="connsiteY0" fmla="*/ 466031 h 466031"/>
              <a:gd name="connsiteX1" fmla="*/ 520700 w 2159000"/>
              <a:gd name="connsiteY1" fmla="*/ 59631 h 466031"/>
              <a:gd name="connsiteX2" fmla="*/ 1346200 w 2159000"/>
              <a:gd name="connsiteY2" fmla="*/ 21531 h 466031"/>
              <a:gd name="connsiteX3" fmla="*/ 1879600 w 2159000"/>
              <a:gd name="connsiteY3" fmla="*/ 186631 h 466031"/>
              <a:gd name="connsiteX4" fmla="*/ 2159000 w 2159000"/>
              <a:gd name="connsiteY4" fmla="*/ 453331 h 466031"/>
              <a:gd name="connsiteX0" fmla="*/ 0 w 1923629"/>
              <a:gd name="connsiteY0" fmla="*/ 466031 h 986731"/>
              <a:gd name="connsiteX1" fmla="*/ 520700 w 1923629"/>
              <a:gd name="connsiteY1" fmla="*/ 59631 h 986731"/>
              <a:gd name="connsiteX2" fmla="*/ 1346200 w 1923629"/>
              <a:gd name="connsiteY2" fmla="*/ 21531 h 986731"/>
              <a:gd name="connsiteX3" fmla="*/ 1879600 w 1923629"/>
              <a:gd name="connsiteY3" fmla="*/ 186631 h 986731"/>
              <a:gd name="connsiteX4" fmla="*/ 1892300 w 1923629"/>
              <a:gd name="connsiteY4" fmla="*/ 986731 h 986731"/>
              <a:gd name="connsiteX0" fmla="*/ 0 w 1892300"/>
              <a:gd name="connsiteY0" fmla="*/ 486268 h 1006968"/>
              <a:gd name="connsiteX1" fmla="*/ 520700 w 1892300"/>
              <a:gd name="connsiteY1" fmla="*/ 79868 h 1006968"/>
              <a:gd name="connsiteX2" fmla="*/ 1346200 w 1892300"/>
              <a:gd name="connsiteY2" fmla="*/ 41768 h 1006968"/>
              <a:gd name="connsiteX3" fmla="*/ 1536700 w 1892300"/>
              <a:gd name="connsiteY3" fmla="*/ 498968 h 1006968"/>
              <a:gd name="connsiteX4" fmla="*/ 1892300 w 1892300"/>
              <a:gd name="connsiteY4" fmla="*/ 1006968 h 1006968"/>
              <a:gd name="connsiteX0" fmla="*/ 0 w 1892300"/>
              <a:gd name="connsiteY0" fmla="*/ 411697 h 932397"/>
              <a:gd name="connsiteX1" fmla="*/ 520700 w 1892300"/>
              <a:gd name="connsiteY1" fmla="*/ 5297 h 932397"/>
              <a:gd name="connsiteX2" fmla="*/ 1193800 w 1892300"/>
              <a:gd name="connsiteY2" fmla="*/ 195797 h 932397"/>
              <a:gd name="connsiteX3" fmla="*/ 1536700 w 1892300"/>
              <a:gd name="connsiteY3" fmla="*/ 424397 h 932397"/>
              <a:gd name="connsiteX4" fmla="*/ 1892300 w 1892300"/>
              <a:gd name="connsiteY4" fmla="*/ 932397 h 932397"/>
              <a:gd name="connsiteX0" fmla="*/ 0 w 1892300"/>
              <a:gd name="connsiteY0" fmla="*/ 270061 h 790761"/>
              <a:gd name="connsiteX1" fmla="*/ 520700 w 1892300"/>
              <a:gd name="connsiteY1" fmla="*/ 16061 h 790761"/>
              <a:gd name="connsiteX2" fmla="*/ 1193800 w 1892300"/>
              <a:gd name="connsiteY2" fmla="*/ 54161 h 790761"/>
              <a:gd name="connsiteX3" fmla="*/ 1536700 w 1892300"/>
              <a:gd name="connsiteY3" fmla="*/ 282761 h 790761"/>
              <a:gd name="connsiteX4" fmla="*/ 1892300 w 1892300"/>
              <a:gd name="connsiteY4" fmla="*/ 790761 h 790761"/>
              <a:gd name="connsiteX0" fmla="*/ 0 w 1943100"/>
              <a:gd name="connsiteY0" fmla="*/ 310975 h 793575"/>
              <a:gd name="connsiteX1" fmla="*/ 571500 w 1943100"/>
              <a:gd name="connsiteY1" fmla="*/ 18875 h 793575"/>
              <a:gd name="connsiteX2" fmla="*/ 1244600 w 1943100"/>
              <a:gd name="connsiteY2" fmla="*/ 56975 h 793575"/>
              <a:gd name="connsiteX3" fmla="*/ 1587500 w 1943100"/>
              <a:gd name="connsiteY3" fmla="*/ 285575 h 793575"/>
              <a:gd name="connsiteX4" fmla="*/ 1943100 w 1943100"/>
              <a:gd name="connsiteY4" fmla="*/ 793575 h 793575"/>
              <a:gd name="connsiteX0" fmla="*/ 0 w 1727200"/>
              <a:gd name="connsiteY0" fmla="*/ 310975 h 1085675"/>
              <a:gd name="connsiteX1" fmla="*/ 571500 w 1727200"/>
              <a:gd name="connsiteY1" fmla="*/ 18875 h 1085675"/>
              <a:gd name="connsiteX2" fmla="*/ 1244600 w 1727200"/>
              <a:gd name="connsiteY2" fmla="*/ 56975 h 1085675"/>
              <a:gd name="connsiteX3" fmla="*/ 1587500 w 1727200"/>
              <a:gd name="connsiteY3" fmla="*/ 285575 h 1085675"/>
              <a:gd name="connsiteX4" fmla="*/ 1727200 w 1727200"/>
              <a:gd name="connsiteY4" fmla="*/ 1085675 h 1085675"/>
              <a:gd name="connsiteX0" fmla="*/ 0 w 1727200"/>
              <a:gd name="connsiteY0" fmla="*/ 292100 h 1066800"/>
              <a:gd name="connsiteX1" fmla="*/ 571500 w 1727200"/>
              <a:gd name="connsiteY1" fmla="*/ 0 h 1066800"/>
              <a:gd name="connsiteX2" fmla="*/ 1244600 w 1727200"/>
              <a:gd name="connsiteY2" fmla="*/ 38100 h 1066800"/>
              <a:gd name="connsiteX3" fmla="*/ 1371600 w 1727200"/>
              <a:gd name="connsiteY3" fmla="*/ 406400 h 1066800"/>
              <a:gd name="connsiteX4" fmla="*/ 1727200 w 1727200"/>
              <a:gd name="connsiteY4" fmla="*/ 1066800 h 1066800"/>
              <a:gd name="connsiteX0" fmla="*/ 0 w 1727200"/>
              <a:gd name="connsiteY0" fmla="*/ 298678 h 1073378"/>
              <a:gd name="connsiteX1" fmla="*/ 571500 w 1727200"/>
              <a:gd name="connsiteY1" fmla="*/ 6578 h 1073378"/>
              <a:gd name="connsiteX2" fmla="*/ 1066800 w 1727200"/>
              <a:gd name="connsiteY2" fmla="*/ 120878 h 1073378"/>
              <a:gd name="connsiteX3" fmla="*/ 1371600 w 1727200"/>
              <a:gd name="connsiteY3" fmla="*/ 412978 h 1073378"/>
              <a:gd name="connsiteX4" fmla="*/ 1727200 w 1727200"/>
              <a:gd name="connsiteY4" fmla="*/ 1073378 h 1073378"/>
              <a:gd name="connsiteX0" fmla="*/ 0 w 1727200"/>
              <a:gd name="connsiteY0" fmla="*/ 241500 h 1016200"/>
              <a:gd name="connsiteX1" fmla="*/ 520700 w 1727200"/>
              <a:gd name="connsiteY1" fmla="*/ 12900 h 1016200"/>
              <a:gd name="connsiteX2" fmla="*/ 1066800 w 1727200"/>
              <a:gd name="connsiteY2" fmla="*/ 63700 h 1016200"/>
              <a:gd name="connsiteX3" fmla="*/ 1371600 w 1727200"/>
              <a:gd name="connsiteY3" fmla="*/ 355800 h 1016200"/>
              <a:gd name="connsiteX4" fmla="*/ 1727200 w 1727200"/>
              <a:gd name="connsiteY4" fmla="*/ 1016200 h 1016200"/>
              <a:gd name="connsiteX0" fmla="*/ 0 w 1727200"/>
              <a:gd name="connsiteY0" fmla="*/ 241500 h 1016200"/>
              <a:gd name="connsiteX1" fmla="*/ 520700 w 1727200"/>
              <a:gd name="connsiteY1" fmla="*/ 12900 h 1016200"/>
              <a:gd name="connsiteX2" fmla="*/ 1003300 w 1727200"/>
              <a:gd name="connsiteY2" fmla="*/ 63700 h 1016200"/>
              <a:gd name="connsiteX3" fmla="*/ 1371600 w 1727200"/>
              <a:gd name="connsiteY3" fmla="*/ 355800 h 1016200"/>
              <a:gd name="connsiteX4" fmla="*/ 1727200 w 1727200"/>
              <a:gd name="connsiteY4" fmla="*/ 1016200 h 101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1016200">
                <a:moveTo>
                  <a:pt x="0" y="241500"/>
                </a:moveTo>
                <a:cubicBezTo>
                  <a:pt x="164041" y="91216"/>
                  <a:pt x="353483" y="42533"/>
                  <a:pt x="520700" y="12900"/>
                </a:cubicBezTo>
                <a:cubicBezTo>
                  <a:pt x="687917" y="-16733"/>
                  <a:pt x="861483" y="6550"/>
                  <a:pt x="1003300" y="63700"/>
                </a:cubicBezTo>
                <a:cubicBezTo>
                  <a:pt x="1145117" y="120850"/>
                  <a:pt x="1250950" y="197050"/>
                  <a:pt x="1371600" y="355800"/>
                </a:cubicBezTo>
                <a:cubicBezTo>
                  <a:pt x="1492250" y="514550"/>
                  <a:pt x="1727200" y="1016200"/>
                  <a:pt x="1727200" y="1016200"/>
                </a:cubicBezTo>
              </a:path>
            </a:pathLst>
          </a:custGeom>
          <a:ln w="50800">
            <a:solidFill>
              <a:srgbClr val="FF6600"/>
            </a:solidFill>
            <a:prstDash val="sysDash"/>
            <a:tailEnd type="triangle" w="lg"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TextBox 34"/>
          <p:cNvSpPr txBox="1"/>
          <p:nvPr/>
        </p:nvSpPr>
        <p:spPr>
          <a:xfrm>
            <a:off x="6134099" y="1657560"/>
            <a:ext cx="1051559" cy="369332"/>
          </a:xfrm>
          <a:prstGeom prst="rect">
            <a:avLst/>
          </a:prstGeom>
          <a:noFill/>
          <a:ln>
            <a:solidFill>
              <a:srgbClr val="FF6600"/>
            </a:solidFill>
          </a:ln>
        </p:spPr>
        <p:txBody>
          <a:bodyPr wrap="square" rtlCol="0">
            <a:spAutoFit/>
          </a:bodyPr>
          <a:lstStyle/>
          <a:p>
            <a:r>
              <a:rPr lang="en-US" i="1" dirty="0" smtClean="0">
                <a:solidFill>
                  <a:srgbClr val="FF6600"/>
                </a:solidFill>
                <a:latin typeface="Gill Sans"/>
                <a:cs typeface="Gill Sans"/>
              </a:rPr>
              <a:t>X</a:t>
            </a:r>
            <a:r>
              <a:rPr lang="en-US" i="1" baseline="-25000" dirty="0" smtClean="0">
                <a:solidFill>
                  <a:srgbClr val="FF6600"/>
                </a:solidFill>
                <a:latin typeface="Gill Sans"/>
                <a:cs typeface="Gill Sans"/>
              </a:rPr>
              <a:t>1</a:t>
            </a:r>
            <a:r>
              <a:rPr lang="en-US" i="1" dirty="0" smtClean="0">
                <a:solidFill>
                  <a:srgbClr val="FF6600"/>
                </a:solidFill>
                <a:latin typeface="Gill Sans"/>
                <a:cs typeface="Gill Sans"/>
              </a:rPr>
              <a:t> = x</a:t>
            </a:r>
            <a:r>
              <a:rPr lang="en-US" i="1" baseline="-25000" dirty="0" smtClean="0">
                <a:solidFill>
                  <a:srgbClr val="FF6600"/>
                </a:solidFill>
                <a:latin typeface="Gill Sans"/>
                <a:cs typeface="Gill Sans"/>
              </a:rPr>
              <a:t>1</a:t>
            </a:r>
            <a:endParaRPr lang="en-US" i="1" dirty="0">
              <a:solidFill>
                <a:srgbClr val="FF6600"/>
              </a:solidFill>
              <a:latin typeface="Gill Sans"/>
              <a:cs typeface="Gill Sans"/>
            </a:endParaRPr>
          </a:p>
        </p:txBody>
      </p:sp>
      <p:sp>
        <p:nvSpPr>
          <p:cNvPr id="36" name="TextBox 35"/>
          <p:cNvSpPr txBox="1"/>
          <p:nvPr/>
        </p:nvSpPr>
        <p:spPr>
          <a:xfrm>
            <a:off x="6311900" y="2159156"/>
            <a:ext cx="1051560" cy="369332"/>
          </a:xfrm>
          <a:prstGeom prst="rect">
            <a:avLst/>
          </a:prstGeom>
          <a:noFill/>
          <a:ln>
            <a:solidFill>
              <a:srgbClr val="FF6600"/>
            </a:solidFill>
          </a:ln>
        </p:spPr>
        <p:txBody>
          <a:bodyPr wrap="square" rtlCol="0">
            <a:spAutoFit/>
          </a:bodyPr>
          <a:lstStyle/>
          <a:p>
            <a:r>
              <a:rPr lang="en-US" i="1" dirty="0" smtClean="0">
                <a:solidFill>
                  <a:srgbClr val="FF6600"/>
                </a:solidFill>
                <a:latin typeface="Gill Sans"/>
                <a:cs typeface="Gill Sans"/>
              </a:rPr>
              <a:t>X</a:t>
            </a:r>
            <a:r>
              <a:rPr lang="en-US" i="1" baseline="-25000" dirty="0">
                <a:solidFill>
                  <a:srgbClr val="FF6600"/>
                </a:solidFill>
                <a:latin typeface="Gill Sans"/>
                <a:cs typeface="Gill Sans"/>
              </a:rPr>
              <a:t>2</a:t>
            </a:r>
            <a:r>
              <a:rPr lang="en-US" i="1" dirty="0" smtClean="0">
                <a:solidFill>
                  <a:srgbClr val="FF6600"/>
                </a:solidFill>
                <a:latin typeface="Gill Sans"/>
                <a:cs typeface="Gill Sans"/>
              </a:rPr>
              <a:t> = x</a:t>
            </a:r>
            <a:r>
              <a:rPr lang="en-US" i="1" baseline="-25000" dirty="0">
                <a:solidFill>
                  <a:srgbClr val="FF6600"/>
                </a:solidFill>
                <a:latin typeface="Gill Sans"/>
                <a:cs typeface="Gill Sans"/>
              </a:rPr>
              <a:t>2</a:t>
            </a:r>
            <a:endParaRPr lang="en-US" i="1" dirty="0">
              <a:solidFill>
                <a:srgbClr val="FF6600"/>
              </a:solidFill>
              <a:latin typeface="Gill Sans"/>
              <a:cs typeface="Gill Sans"/>
            </a:endParaRPr>
          </a:p>
        </p:txBody>
      </p:sp>
      <p:sp>
        <p:nvSpPr>
          <p:cNvPr id="37" name="TextBox 36"/>
          <p:cNvSpPr txBox="1"/>
          <p:nvPr/>
        </p:nvSpPr>
        <p:spPr>
          <a:xfrm>
            <a:off x="2125980" y="3153797"/>
            <a:ext cx="927100" cy="369332"/>
          </a:xfrm>
          <a:prstGeom prst="rect">
            <a:avLst/>
          </a:prstGeom>
          <a:noFill/>
          <a:ln>
            <a:solidFill>
              <a:srgbClr val="FF6600"/>
            </a:solidFill>
          </a:ln>
        </p:spPr>
        <p:txBody>
          <a:bodyPr wrap="square" rtlCol="0">
            <a:spAutoFit/>
          </a:bodyPr>
          <a:lstStyle/>
          <a:p>
            <a:r>
              <a:rPr lang="en-US" i="1" dirty="0" smtClean="0">
                <a:solidFill>
                  <a:srgbClr val="FF6600"/>
                </a:solidFill>
                <a:latin typeface="Gill Sans"/>
                <a:cs typeface="Gill Sans"/>
              </a:rPr>
              <a:t>X</a:t>
            </a:r>
            <a:r>
              <a:rPr lang="en-US" i="1" baseline="-25000" dirty="0" smtClean="0">
                <a:solidFill>
                  <a:srgbClr val="FF6600"/>
                </a:solidFill>
                <a:latin typeface="Gill Sans"/>
                <a:cs typeface="Gill Sans"/>
              </a:rPr>
              <a:t>3</a:t>
            </a:r>
            <a:r>
              <a:rPr lang="en-US" i="1" dirty="0" smtClean="0">
                <a:solidFill>
                  <a:srgbClr val="FF6600"/>
                </a:solidFill>
                <a:latin typeface="Gill Sans"/>
                <a:cs typeface="Gill Sans"/>
              </a:rPr>
              <a:t> = x</a:t>
            </a:r>
            <a:r>
              <a:rPr lang="en-US" i="1" baseline="-25000" dirty="0" smtClean="0">
                <a:solidFill>
                  <a:srgbClr val="FF6600"/>
                </a:solidFill>
                <a:latin typeface="Gill Sans"/>
                <a:cs typeface="Gill Sans"/>
              </a:rPr>
              <a:t>3</a:t>
            </a:r>
            <a:endParaRPr lang="en-US" i="1" dirty="0">
              <a:solidFill>
                <a:srgbClr val="FF6600"/>
              </a:solidFill>
              <a:latin typeface="Gill Sans"/>
              <a:cs typeface="Gill Sans"/>
            </a:endParaRPr>
          </a:p>
        </p:txBody>
      </p:sp>
      <p:cxnSp>
        <p:nvCxnSpPr>
          <p:cNvPr id="38" name="Straight Connector 37"/>
          <p:cNvCxnSpPr>
            <a:stCxn id="35" idx="1"/>
            <a:endCxn id="8" idx="3"/>
          </p:cNvCxnSpPr>
          <p:nvPr/>
        </p:nvCxnSpPr>
        <p:spPr>
          <a:xfrm flipH="1">
            <a:off x="4836161" y="1842226"/>
            <a:ext cx="1297938" cy="521763"/>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36" idx="1"/>
            <a:endCxn id="13" idx="3"/>
          </p:cNvCxnSpPr>
          <p:nvPr/>
        </p:nvCxnSpPr>
        <p:spPr>
          <a:xfrm flipH="1">
            <a:off x="5788661" y="2343822"/>
            <a:ext cx="523239" cy="348420"/>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37" idx="3"/>
            <a:endCxn id="15" idx="1"/>
          </p:cNvCxnSpPr>
          <p:nvPr/>
        </p:nvCxnSpPr>
        <p:spPr>
          <a:xfrm flipV="1">
            <a:off x="3053080" y="3230721"/>
            <a:ext cx="411481" cy="107742"/>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6372859" y="4583965"/>
            <a:ext cx="850900" cy="369332"/>
          </a:xfrm>
          <a:prstGeom prst="rect">
            <a:avLst/>
          </a:prstGeom>
          <a:noFill/>
          <a:ln>
            <a:solidFill>
              <a:srgbClr val="FF6600"/>
            </a:solidFill>
          </a:ln>
        </p:spPr>
        <p:txBody>
          <a:bodyPr wrap="square" rtlCol="0">
            <a:spAutoFit/>
          </a:bodyPr>
          <a:lstStyle/>
          <a:p>
            <a:r>
              <a:rPr lang="en-US" i="1" dirty="0" err="1" smtClean="0">
                <a:solidFill>
                  <a:srgbClr val="FF6600"/>
                </a:solidFill>
                <a:latin typeface="Gill Sans"/>
                <a:cs typeface="Gill Sans"/>
              </a:rPr>
              <a:t>X</a:t>
            </a:r>
            <a:r>
              <a:rPr lang="en-US" i="1" baseline="-25000" dirty="0" err="1" smtClean="0">
                <a:solidFill>
                  <a:srgbClr val="FF6600"/>
                </a:solidFill>
                <a:latin typeface="Gill Sans"/>
                <a:cs typeface="Gill Sans"/>
              </a:rPr>
              <a:t>n</a:t>
            </a:r>
            <a:r>
              <a:rPr lang="en-US" i="1" dirty="0" smtClean="0">
                <a:solidFill>
                  <a:srgbClr val="FF6600"/>
                </a:solidFill>
                <a:latin typeface="Gill Sans"/>
                <a:cs typeface="Gill Sans"/>
              </a:rPr>
              <a:t> = </a:t>
            </a:r>
            <a:r>
              <a:rPr lang="en-US" i="1" dirty="0" err="1" smtClean="0">
                <a:solidFill>
                  <a:srgbClr val="FF6600"/>
                </a:solidFill>
                <a:latin typeface="Gill Sans"/>
                <a:cs typeface="Gill Sans"/>
              </a:rPr>
              <a:t>x</a:t>
            </a:r>
            <a:r>
              <a:rPr lang="en-US" i="1" baseline="-25000" dirty="0" err="1" smtClean="0">
                <a:solidFill>
                  <a:srgbClr val="FF6600"/>
                </a:solidFill>
                <a:latin typeface="Gill Sans"/>
                <a:cs typeface="Gill Sans"/>
              </a:rPr>
              <a:t>n</a:t>
            </a:r>
            <a:endParaRPr lang="en-US" i="1" dirty="0">
              <a:solidFill>
                <a:srgbClr val="FF6600"/>
              </a:solidFill>
              <a:latin typeface="Gill Sans"/>
              <a:cs typeface="Gill Sans"/>
            </a:endParaRPr>
          </a:p>
        </p:txBody>
      </p:sp>
      <p:cxnSp>
        <p:nvCxnSpPr>
          <p:cNvPr id="46" name="Straight Connector 45"/>
          <p:cNvCxnSpPr>
            <a:stCxn id="45" idx="1"/>
            <a:endCxn id="29" idx="3"/>
          </p:cNvCxnSpPr>
          <p:nvPr/>
        </p:nvCxnSpPr>
        <p:spPr>
          <a:xfrm flipH="1">
            <a:off x="5610862" y="4768631"/>
            <a:ext cx="761997" cy="7162"/>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grpSp>
        <p:nvGrpSpPr>
          <p:cNvPr id="49" name="Group 48"/>
          <p:cNvGrpSpPr/>
          <p:nvPr/>
        </p:nvGrpSpPr>
        <p:grpSpPr>
          <a:xfrm>
            <a:off x="184408" y="1614596"/>
            <a:ext cx="2119372" cy="2372442"/>
            <a:chOff x="184408" y="1614596"/>
            <a:chExt cx="2119372" cy="2372442"/>
          </a:xfrm>
        </p:grpSpPr>
        <p:sp>
          <p:nvSpPr>
            <p:cNvPr id="50" name="TextBox 49"/>
            <p:cNvSpPr txBox="1"/>
            <p:nvPr/>
          </p:nvSpPr>
          <p:spPr>
            <a:xfrm>
              <a:off x="184408" y="3617706"/>
              <a:ext cx="2119372" cy="369332"/>
            </a:xfrm>
            <a:prstGeom prst="rect">
              <a:avLst/>
            </a:prstGeom>
            <a:noFill/>
          </p:spPr>
          <p:txBody>
            <a:bodyPr wrap="square" rtlCol="0">
              <a:spAutoFit/>
            </a:bodyPr>
            <a:lstStyle/>
            <a:p>
              <a:pPr algn="ctr"/>
              <a:r>
                <a:rPr lang="en-US" dirty="0" smtClean="0">
                  <a:latin typeface="Gill Sans"/>
                  <a:cs typeface="Gill Sans"/>
                </a:rPr>
                <a:t>Population</a:t>
              </a:r>
              <a:endParaRPr lang="en-US" dirty="0">
                <a:latin typeface="Gill Sans"/>
                <a:cs typeface="Gill Sans"/>
              </a:endParaRPr>
            </a:p>
          </p:txBody>
        </p:sp>
        <p:pic>
          <p:nvPicPr>
            <p:cNvPr id="51" name="Picture 50" descr="twitterflock.png"/>
            <p:cNvPicPr>
              <a:picLocks noChangeAspect="1"/>
            </p:cNvPicPr>
            <p:nvPr/>
          </p:nvPicPr>
          <p:blipFill rotWithShape="1">
            <a:blip r:embed="rId4" cstate="email">
              <a:extLst>
                <a:ext uri="{28A0092B-C50C-407E-A947-70E740481C1C}">
                  <a14:useLocalDpi xmlns:a14="http://schemas.microsoft.com/office/drawing/2010/main" val="0"/>
                </a:ext>
              </a:extLst>
            </a:blip>
            <a:srcRect l="10023" t="3460"/>
            <a:stretch/>
          </p:blipFill>
          <p:spPr>
            <a:xfrm>
              <a:off x="184408" y="1614596"/>
              <a:ext cx="2119372" cy="1908377"/>
            </a:xfrm>
            <a:prstGeom prst="ellipse">
              <a:avLst/>
            </a:prstGeom>
            <a:ln w="50800">
              <a:solidFill>
                <a:srgbClr val="6699CC"/>
              </a:solidFill>
            </a:ln>
          </p:spPr>
        </p:pic>
      </p:grpSp>
    </p:spTree>
    <p:extLst>
      <p:ext uri="{BB962C8B-B14F-4D97-AF65-F5344CB8AC3E}">
        <p14:creationId xmlns:p14="http://schemas.microsoft.com/office/powerpoint/2010/main" val="182561932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ustom Font 1">
      <a:majorFont>
        <a:latin typeface="Bebas Neue"/>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Aller"/>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45923</TotalTime>
  <Words>3963</Words>
  <Application>Microsoft Office PowerPoint</Application>
  <PresentationFormat>On-screen Show (4:3)</PresentationFormat>
  <Paragraphs>745</Paragraphs>
  <Slides>83</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83</vt:i4>
      </vt:variant>
    </vt:vector>
  </HeadingPairs>
  <TitlesOfParts>
    <vt:vector size="95" baseType="lpstr">
      <vt:lpstr>Aller</vt:lpstr>
      <vt:lpstr>Arial</vt:lpstr>
      <vt:lpstr>Calibri</vt:lpstr>
      <vt:lpstr>Courier New</vt:lpstr>
      <vt:lpstr>Gill Sans</vt:lpstr>
      <vt:lpstr>Lato</vt:lpstr>
      <vt:lpstr>Lobster Two</vt:lpstr>
      <vt:lpstr>Noto Serif</vt:lpstr>
      <vt:lpstr>Porter Sans Block</vt:lpstr>
      <vt:lpstr>Times New Roman</vt:lpstr>
      <vt:lpstr>Wingdings</vt:lpstr>
      <vt:lpstr>Clarity</vt:lpstr>
      <vt:lpstr>Class 5: Sampling distributions </vt:lpstr>
      <vt:lpstr>Presentation Days!</vt:lpstr>
      <vt:lpstr>Samples</vt:lpstr>
      <vt:lpstr>iid sequences of random variables</vt:lpstr>
      <vt:lpstr>Sequences of rvs</vt:lpstr>
      <vt:lpstr>Random variable, X = # of tweets per day</vt:lpstr>
      <vt:lpstr>Random variable, X = # of tweets per day</vt:lpstr>
      <vt:lpstr>Random variable, X = # of tweets per day</vt:lpstr>
      <vt:lpstr>Random variable, X = # of tweets per day</vt:lpstr>
      <vt:lpstr>Random variable, X = # of tweets per day</vt:lpstr>
      <vt:lpstr>Random variable, X = # of tweets per day</vt:lpstr>
      <vt:lpstr>Random variable, X = # of tweets per day</vt:lpstr>
      <vt:lpstr>Random variable, X = # of tweets per day</vt:lpstr>
      <vt:lpstr>Random variable, X = # of tweets per day</vt:lpstr>
      <vt:lpstr>Summarizing observed values of an rv</vt:lpstr>
      <vt:lpstr>PowerPoint Presentation</vt:lpstr>
      <vt:lpstr>Statistics</vt:lpstr>
      <vt:lpstr>Example statistic: the sample mean</vt:lpstr>
      <vt:lpstr>Sample mean of X = average # of tweets per day</vt:lpstr>
      <vt:lpstr>Example statistic: the sample variance</vt:lpstr>
      <vt:lpstr>Example statistic: the sample variance</vt:lpstr>
      <vt:lpstr>Expectation of a statistic</vt:lpstr>
      <vt:lpstr>A helpful proof</vt:lpstr>
      <vt:lpstr>Expectation of a statistic: the mean</vt:lpstr>
      <vt:lpstr>Expectation of a statistic: the sample mean</vt:lpstr>
      <vt:lpstr>PowerPoint Presentation</vt:lpstr>
      <vt:lpstr>Variance of a statistic: the sample mean</vt:lpstr>
      <vt:lpstr>Variance of a statistic: the sample mean</vt:lpstr>
      <vt:lpstr>PowerPoint Presentation</vt:lpstr>
      <vt:lpstr>Different from sample variance!</vt:lpstr>
      <vt:lpstr>Expectation of a statistic: the sample variance</vt:lpstr>
      <vt:lpstr>PowerPoint Presentation</vt:lpstr>
      <vt:lpstr>Expectation and variance of the sample mean</vt:lpstr>
      <vt:lpstr>The sampling distribution of sample means</vt:lpstr>
      <vt:lpstr>Three distributions to keep in mind simultaneously</vt:lpstr>
      <vt:lpstr>The population distribution</vt:lpstr>
      <vt:lpstr>Mean of the population distribution</vt:lpstr>
      <vt:lpstr>Mean of the population distribution</vt:lpstr>
      <vt:lpstr>Variance of population distribution</vt:lpstr>
      <vt:lpstr>n = 1</vt:lpstr>
      <vt:lpstr>PowerPoint Presentation</vt:lpstr>
      <vt:lpstr>PowerPoint Presentation</vt:lpstr>
      <vt:lpstr>Now let’s add a second die to our random experiment. Our random variable, X, is the mean number of pips across both die. What is the population mean for this sample?  (a) 2 (b) 3.5 (c) 2.5 (d) I have no idea!</vt:lpstr>
      <vt:lpstr>Step 1: what is the sample space? How can we count the number of elements in it?</vt:lpstr>
      <vt:lpstr>omega &lt;- expand.grid(rep(list(1:6), 2)) omega &lt;- omega %&gt;%   data.frame() names(omega) &lt;- c("die1", "die2") #just renaming my 2 variables</vt:lpstr>
      <vt:lpstr>Step 2: what are the sample means of all possible samples in sample space?</vt:lpstr>
      <vt:lpstr>omega &lt;- omega %&gt;%   mutate(xbar_i = (die1 + die2)/2)</vt:lpstr>
      <vt:lpstr>Step 3a: how many unique values of xbar?</vt:lpstr>
      <vt:lpstr>Step 3b: what is the probability of each?</vt:lpstr>
      <vt:lpstr>PowerPoint Presentation</vt:lpstr>
      <vt:lpstr>PowerPoint Presentation</vt:lpstr>
      <vt:lpstr>Step 4: what is the expectation?</vt:lpstr>
      <vt:lpstr>Step 4: what is the expectation?</vt:lpstr>
      <vt:lpstr>What did we just show?</vt:lpstr>
      <vt:lpstr>What if we now roll 3 dice (n = 3)? </vt:lpstr>
      <vt:lpstr>To the in class exercise!</vt:lpstr>
      <vt:lpstr>Did you get…</vt:lpstr>
      <vt:lpstr>What if we now increase the sample size to n = 4? </vt:lpstr>
      <vt:lpstr>PowerPoint Presentation</vt:lpstr>
      <vt:lpstr>All of the below are a sequence of iid rvs</vt:lpstr>
      <vt:lpstr>Population parameters are estimated by sampling</vt:lpstr>
      <vt:lpstr>PowerPoint Presentation</vt:lpstr>
      <vt:lpstr>“Close to normal?”</vt:lpstr>
      <vt:lpstr>“Close to normal?”</vt:lpstr>
      <vt:lpstr>“Close to normal?”</vt:lpstr>
      <vt:lpstr>QQplots in R</vt:lpstr>
      <vt:lpstr>Sample means for 10,000 samples</vt:lpstr>
      <vt:lpstr>What did change?</vt:lpstr>
      <vt:lpstr>PowerPoint Presentation</vt:lpstr>
      <vt:lpstr>In other words…</vt:lpstr>
      <vt:lpstr>Spread of the sampling distribution of means</vt:lpstr>
      <vt:lpstr>Standard error</vt:lpstr>
      <vt:lpstr>Law of large numbers</vt:lpstr>
      <vt:lpstr>Weak LLN</vt:lpstr>
      <vt:lpstr>Strong LLN</vt:lpstr>
      <vt:lpstr>LLN in action: 10 dice to estimate the known population mean</vt:lpstr>
      <vt:lpstr>LLN in action: 100 dice to estimate the known population mean</vt:lpstr>
      <vt:lpstr>LLN in action: 10,000 dice to estimate the known population mean</vt:lpstr>
      <vt:lpstr>What LLN does not say</vt:lpstr>
      <vt:lpstr>Central Limit Theorem</vt:lpstr>
      <vt:lpstr>CLT</vt:lpstr>
      <vt:lpstr>CLT</vt:lpstr>
      <vt:lpstr>Applying the CLT</vt:lpstr>
    </vt:vector>
  </TitlesOfParts>
  <Manager/>
  <Company>OHSU</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dc:title>
  <dc:subject/>
  <dc:creator>Alison Presmanes Hill</dc:creator>
  <cp:keywords/>
  <dc:description/>
  <cp:lastModifiedBy>Rebecca Lunsford</cp:lastModifiedBy>
  <cp:revision>6365</cp:revision>
  <cp:lastPrinted>2017-09-28T23:22:51Z</cp:lastPrinted>
  <dcterms:created xsi:type="dcterms:W3CDTF">2015-04-08T20:55:19Z</dcterms:created>
  <dcterms:modified xsi:type="dcterms:W3CDTF">2018-09-20T00:06:07Z</dcterms:modified>
  <cp:category/>
</cp:coreProperties>
</file>