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6"/>
  </p:notesMasterIdLst>
  <p:sldIdLst>
    <p:sldId id="256" r:id="rId2"/>
    <p:sldId id="257" r:id="rId3"/>
    <p:sldId id="260" r:id="rId4"/>
    <p:sldId id="258" r:id="rId5"/>
    <p:sldId id="268" r:id="rId6"/>
    <p:sldId id="269" r:id="rId7"/>
    <p:sldId id="272" r:id="rId8"/>
    <p:sldId id="271" r:id="rId9"/>
    <p:sldId id="265" r:id="rId10"/>
    <p:sldId id="267" r:id="rId11"/>
    <p:sldId id="263" r:id="rId12"/>
    <p:sldId id="273" r:id="rId13"/>
    <p:sldId id="262" r:id="rId14"/>
    <p:sldId id="275" r:id="rId15"/>
    <p:sldId id="276" r:id="rId16"/>
    <p:sldId id="277" r:id="rId17"/>
    <p:sldId id="278" r:id="rId18"/>
    <p:sldId id="279" r:id="rId19"/>
    <p:sldId id="280" r:id="rId20"/>
    <p:sldId id="281" r:id="rId21"/>
    <p:sldId id="282" r:id="rId22"/>
    <p:sldId id="283" r:id="rId23"/>
    <p:sldId id="284" r:id="rId24"/>
    <p:sldId id="28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9530" autoAdjust="0"/>
  </p:normalViewPr>
  <p:slideViewPr>
    <p:cSldViewPr snapToGrid="0">
      <p:cViewPr varScale="1">
        <p:scale>
          <a:sx n="52" d="100"/>
          <a:sy n="52" d="100"/>
        </p:scale>
        <p:origin x="187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5A5FD-6B80-45BF-816B-4246521F80F0}" type="datetimeFigureOut">
              <a:rPr lang="en-SG" smtClean="0"/>
              <a:t>8/10/2021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E131D-7746-441F-8106-ABF61CB929C4}" type="slidenum">
              <a:rPr lang="en-SG" smtClean="0"/>
              <a:t>‹#›</a:t>
            </a:fld>
            <a:endParaRPr lang="en-SG"/>
          </a:p>
        </p:txBody>
      </p:sp>
    </p:spTree>
    <p:extLst>
      <p:ext uri="{BB962C8B-B14F-4D97-AF65-F5344CB8AC3E}">
        <p14:creationId xmlns:p14="http://schemas.microsoft.com/office/powerpoint/2010/main" val="1267382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 will be presenting on income, school funding, and its influence on SAT and ACT performance.</a:t>
            </a:r>
          </a:p>
        </p:txBody>
      </p:sp>
      <p:sp>
        <p:nvSpPr>
          <p:cNvPr id="4" name="Slide Number Placeholder 3"/>
          <p:cNvSpPr>
            <a:spLocks noGrp="1"/>
          </p:cNvSpPr>
          <p:nvPr>
            <p:ph type="sldNum" sz="quarter" idx="5"/>
          </p:nvPr>
        </p:nvSpPr>
        <p:spPr/>
        <p:txBody>
          <a:bodyPr/>
          <a:lstStyle/>
          <a:p>
            <a:fld id="{2A5E131D-7746-441F-8106-ABF61CB929C4}" type="slidenum">
              <a:rPr lang="en-SG" smtClean="0"/>
              <a:t>1</a:t>
            </a:fld>
            <a:endParaRPr lang="en-SG"/>
          </a:p>
        </p:txBody>
      </p:sp>
    </p:spTree>
    <p:extLst>
      <p:ext uri="{BB962C8B-B14F-4D97-AF65-F5344CB8AC3E}">
        <p14:creationId xmlns:p14="http://schemas.microsoft.com/office/powerpoint/2010/main" val="2002822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First, I’m going to cover these up. They are neither relevant nor meaningful.</a:t>
            </a:r>
          </a:p>
        </p:txBody>
      </p:sp>
      <p:sp>
        <p:nvSpPr>
          <p:cNvPr id="4" name="Slide Number Placeholder 3"/>
          <p:cNvSpPr>
            <a:spLocks noGrp="1"/>
          </p:cNvSpPr>
          <p:nvPr>
            <p:ph type="sldNum" sz="quarter" idx="5"/>
          </p:nvPr>
        </p:nvSpPr>
        <p:spPr/>
        <p:txBody>
          <a:bodyPr/>
          <a:lstStyle/>
          <a:p>
            <a:fld id="{2A5E131D-7746-441F-8106-ABF61CB929C4}" type="slidenum">
              <a:rPr lang="en-SG" smtClean="0"/>
              <a:t>10</a:t>
            </a:fld>
            <a:endParaRPr lang="en-SG"/>
          </a:p>
        </p:txBody>
      </p:sp>
    </p:spTree>
    <p:extLst>
      <p:ext uri="{BB962C8B-B14F-4D97-AF65-F5344CB8AC3E}">
        <p14:creationId xmlns:p14="http://schemas.microsoft.com/office/powerpoint/2010/main" val="3638085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Our first finding is that districts with high SAT scores tended to have high ACT scores too! You can see these parts are VERY red, which basically shows a high effect size. If you did well on one test, you’ll probably do well on the other.</a:t>
            </a:r>
          </a:p>
        </p:txBody>
      </p:sp>
      <p:sp>
        <p:nvSpPr>
          <p:cNvPr id="4" name="Slide Number Placeholder 3"/>
          <p:cNvSpPr>
            <a:spLocks noGrp="1"/>
          </p:cNvSpPr>
          <p:nvPr>
            <p:ph type="sldNum" sz="quarter" idx="5"/>
          </p:nvPr>
        </p:nvSpPr>
        <p:spPr/>
        <p:txBody>
          <a:bodyPr/>
          <a:lstStyle/>
          <a:p>
            <a:fld id="{2A5E131D-7746-441F-8106-ABF61CB929C4}" type="slidenum">
              <a:rPr lang="en-SG" smtClean="0"/>
              <a:t>11</a:t>
            </a:fld>
            <a:endParaRPr lang="en-SG"/>
          </a:p>
        </p:txBody>
      </p:sp>
    </p:spTree>
    <p:extLst>
      <p:ext uri="{BB962C8B-B14F-4D97-AF65-F5344CB8AC3E}">
        <p14:creationId xmlns:p14="http://schemas.microsoft.com/office/powerpoint/2010/main" val="4198484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Our second, more interesting finding is that household income is our next strongest predictor of test performance!</a:t>
            </a:r>
          </a:p>
        </p:txBody>
      </p:sp>
      <p:sp>
        <p:nvSpPr>
          <p:cNvPr id="4" name="Slide Number Placeholder 3"/>
          <p:cNvSpPr>
            <a:spLocks noGrp="1"/>
          </p:cNvSpPr>
          <p:nvPr>
            <p:ph type="sldNum" sz="quarter" idx="5"/>
          </p:nvPr>
        </p:nvSpPr>
        <p:spPr/>
        <p:txBody>
          <a:bodyPr/>
          <a:lstStyle/>
          <a:p>
            <a:fld id="{2A5E131D-7746-441F-8106-ABF61CB929C4}" type="slidenum">
              <a:rPr lang="en-SG" smtClean="0"/>
              <a:t>12</a:t>
            </a:fld>
            <a:endParaRPr lang="en-SG"/>
          </a:p>
        </p:txBody>
      </p:sp>
    </p:spTree>
    <p:extLst>
      <p:ext uri="{BB962C8B-B14F-4D97-AF65-F5344CB8AC3E}">
        <p14:creationId xmlns:p14="http://schemas.microsoft.com/office/powerpoint/2010/main" val="3161622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You can see a strong positive correlation on both tests. The effect sizes were very similar for both, which suggests that one test isn’t more equitable than the other. Both tests are. Equally bad.</a:t>
            </a:r>
          </a:p>
        </p:txBody>
      </p:sp>
      <p:sp>
        <p:nvSpPr>
          <p:cNvPr id="4" name="Slide Number Placeholder 3"/>
          <p:cNvSpPr>
            <a:spLocks noGrp="1"/>
          </p:cNvSpPr>
          <p:nvPr>
            <p:ph type="sldNum" sz="quarter" idx="5"/>
          </p:nvPr>
        </p:nvSpPr>
        <p:spPr/>
        <p:txBody>
          <a:bodyPr/>
          <a:lstStyle/>
          <a:p>
            <a:fld id="{2A5E131D-7746-441F-8106-ABF61CB929C4}" type="slidenum">
              <a:rPr lang="en-SG" smtClean="0"/>
              <a:t>13</a:t>
            </a:fld>
            <a:endParaRPr lang="en-SG"/>
          </a:p>
        </p:txBody>
      </p:sp>
    </p:spTree>
    <p:extLst>
      <p:ext uri="{BB962C8B-B14F-4D97-AF65-F5344CB8AC3E}">
        <p14:creationId xmlns:p14="http://schemas.microsoft.com/office/powerpoint/2010/main" val="268713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So, one of the commonly cited reasons for the income-score gap is that schools are better funded in wealthier districts…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But, that actually seems to be untrue. Funding is very weakly correlated to income.</a:t>
            </a:r>
            <a:endParaRPr lang="en-SG" b="0" dirty="0"/>
          </a:p>
        </p:txBody>
      </p:sp>
      <p:sp>
        <p:nvSpPr>
          <p:cNvPr id="4" name="Slide Number Placeholder 3"/>
          <p:cNvSpPr>
            <a:spLocks noGrp="1"/>
          </p:cNvSpPr>
          <p:nvPr>
            <p:ph type="sldNum" sz="quarter" idx="5"/>
          </p:nvPr>
        </p:nvSpPr>
        <p:spPr/>
        <p:txBody>
          <a:bodyPr/>
          <a:lstStyle/>
          <a:p>
            <a:fld id="{2A5E131D-7746-441F-8106-ABF61CB929C4}" type="slidenum">
              <a:rPr lang="en-SG" smtClean="0"/>
              <a:t>14</a:t>
            </a:fld>
            <a:endParaRPr lang="en-SG"/>
          </a:p>
        </p:txBody>
      </p:sp>
    </p:spTree>
    <p:extLst>
      <p:ext uri="{BB962C8B-B14F-4D97-AF65-F5344CB8AC3E}">
        <p14:creationId xmlns:p14="http://schemas.microsoft.com/office/powerpoint/2010/main" val="2919651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Scatter plot is just a blob with no real shape.</a:t>
            </a:r>
          </a:p>
        </p:txBody>
      </p:sp>
      <p:sp>
        <p:nvSpPr>
          <p:cNvPr id="4" name="Slide Number Placeholder 3"/>
          <p:cNvSpPr>
            <a:spLocks noGrp="1"/>
          </p:cNvSpPr>
          <p:nvPr>
            <p:ph type="sldNum" sz="quarter" idx="5"/>
          </p:nvPr>
        </p:nvSpPr>
        <p:spPr/>
        <p:txBody>
          <a:bodyPr/>
          <a:lstStyle/>
          <a:p>
            <a:fld id="{2A5E131D-7746-441F-8106-ABF61CB929C4}" type="slidenum">
              <a:rPr lang="en-SG" smtClean="0"/>
              <a:t>15</a:t>
            </a:fld>
            <a:endParaRPr lang="en-SG"/>
          </a:p>
        </p:txBody>
      </p:sp>
    </p:spTree>
    <p:extLst>
      <p:ext uri="{BB962C8B-B14F-4D97-AF65-F5344CB8AC3E}">
        <p14:creationId xmlns:p14="http://schemas.microsoft.com/office/powerpoint/2010/main" val="3514697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In fact, districts that were better funded actually performed more poorly! If you look at the relevant cells, you can see that they are faintly blue, which represents a small negative relationship.</a:t>
            </a:r>
          </a:p>
        </p:txBody>
      </p:sp>
      <p:sp>
        <p:nvSpPr>
          <p:cNvPr id="4" name="Slide Number Placeholder 3"/>
          <p:cNvSpPr>
            <a:spLocks noGrp="1"/>
          </p:cNvSpPr>
          <p:nvPr>
            <p:ph type="sldNum" sz="quarter" idx="5"/>
          </p:nvPr>
        </p:nvSpPr>
        <p:spPr/>
        <p:txBody>
          <a:bodyPr/>
          <a:lstStyle/>
          <a:p>
            <a:fld id="{2A5E131D-7746-441F-8106-ABF61CB929C4}" type="slidenum">
              <a:rPr lang="en-SG" smtClean="0"/>
              <a:t>16</a:t>
            </a:fld>
            <a:endParaRPr lang="en-SG"/>
          </a:p>
        </p:txBody>
      </p:sp>
    </p:spTree>
    <p:extLst>
      <p:ext uri="{BB962C8B-B14F-4D97-AF65-F5344CB8AC3E}">
        <p14:creationId xmlns:p14="http://schemas.microsoft.com/office/powerpoint/2010/main" val="3720047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However, on scatter plot,  the relationship seem to be strongest in the middle there. But there are these small ones around it that throws the correlation coefficient off. We’ll revisit this later, but for now…</a:t>
            </a:r>
          </a:p>
        </p:txBody>
      </p:sp>
      <p:sp>
        <p:nvSpPr>
          <p:cNvPr id="4" name="Slide Number Placeholder 3"/>
          <p:cNvSpPr>
            <a:spLocks noGrp="1"/>
          </p:cNvSpPr>
          <p:nvPr>
            <p:ph type="sldNum" sz="quarter" idx="5"/>
          </p:nvPr>
        </p:nvSpPr>
        <p:spPr/>
        <p:txBody>
          <a:bodyPr/>
          <a:lstStyle/>
          <a:p>
            <a:fld id="{2A5E131D-7746-441F-8106-ABF61CB929C4}" type="slidenum">
              <a:rPr lang="en-SG" smtClean="0"/>
              <a:t>17</a:t>
            </a:fld>
            <a:endParaRPr lang="en-SG"/>
          </a:p>
        </p:txBody>
      </p:sp>
    </p:spTree>
    <p:extLst>
      <p:ext uri="{BB962C8B-B14F-4D97-AF65-F5344CB8AC3E}">
        <p14:creationId xmlns:p14="http://schemas.microsoft.com/office/powerpoint/2010/main" val="144461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Let’s move on to participation rates. </a:t>
            </a:r>
            <a:r>
              <a:rPr lang="en-US" b="0" i="0" dirty="0">
                <a:solidFill>
                  <a:srgbClr val="000000"/>
                </a:solidFill>
                <a:effectLst/>
                <a:latin typeface="Helvetica Neue"/>
              </a:rPr>
              <a:t>I </a:t>
            </a:r>
            <a:r>
              <a:rPr lang="en-US" b="0" i="0" dirty="0" err="1">
                <a:solidFill>
                  <a:srgbClr val="000000"/>
                </a:solidFill>
                <a:effectLst/>
                <a:latin typeface="Helvetica Neue"/>
              </a:rPr>
              <a:t>kinda</a:t>
            </a:r>
            <a:r>
              <a:rPr lang="en-US" b="0" i="0" dirty="0">
                <a:solidFill>
                  <a:srgbClr val="000000"/>
                </a:solidFill>
                <a:effectLst/>
                <a:latin typeface="Helvetica Neue"/>
              </a:rPr>
              <a:t> expected that maybe people won’t participate if they think they won’t do well on the test, but that doesn’t seem to be the case. </a:t>
            </a:r>
            <a:r>
              <a:rPr lang="en-US" b="1" i="0" dirty="0">
                <a:solidFill>
                  <a:srgbClr val="000000"/>
                </a:solidFill>
                <a:effectLst/>
                <a:latin typeface="Helvetica Neue"/>
              </a:rPr>
              <a:t>Better test performance was not consistently associated with higher participation rates.</a:t>
            </a:r>
            <a:endParaRPr lang="en-SG" dirty="0"/>
          </a:p>
        </p:txBody>
      </p:sp>
      <p:sp>
        <p:nvSpPr>
          <p:cNvPr id="4" name="Slide Number Placeholder 3"/>
          <p:cNvSpPr>
            <a:spLocks noGrp="1"/>
          </p:cNvSpPr>
          <p:nvPr>
            <p:ph type="sldNum" sz="quarter" idx="5"/>
          </p:nvPr>
        </p:nvSpPr>
        <p:spPr/>
        <p:txBody>
          <a:bodyPr/>
          <a:lstStyle/>
          <a:p>
            <a:fld id="{2A5E131D-7746-441F-8106-ABF61CB929C4}" type="slidenum">
              <a:rPr lang="en-SG" smtClean="0"/>
              <a:t>18</a:t>
            </a:fld>
            <a:endParaRPr lang="en-SG"/>
          </a:p>
        </p:txBody>
      </p:sp>
    </p:spTree>
    <p:extLst>
      <p:ext uri="{BB962C8B-B14F-4D97-AF65-F5344CB8AC3E}">
        <p14:creationId xmlns:p14="http://schemas.microsoft.com/office/powerpoint/2010/main" val="891580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HOWEVER, household income and funding DO have a moderately positive effect on participation rates!</a:t>
            </a:r>
          </a:p>
        </p:txBody>
      </p:sp>
      <p:sp>
        <p:nvSpPr>
          <p:cNvPr id="4" name="Slide Number Placeholder 3"/>
          <p:cNvSpPr>
            <a:spLocks noGrp="1"/>
          </p:cNvSpPr>
          <p:nvPr>
            <p:ph type="sldNum" sz="quarter" idx="5"/>
          </p:nvPr>
        </p:nvSpPr>
        <p:spPr/>
        <p:txBody>
          <a:bodyPr/>
          <a:lstStyle/>
          <a:p>
            <a:fld id="{2A5E131D-7746-441F-8106-ABF61CB929C4}" type="slidenum">
              <a:rPr lang="en-SG" smtClean="0"/>
              <a:t>19</a:t>
            </a:fld>
            <a:endParaRPr lang="en-SG"/>
          </a:p>
        </p:txBody>
      </p:sp>
    </p:spTree>
    <p:extLst>
      <p:ext uri="{BB962C8B-B14F-4D97-AF65-F5344CB8AC3E}">
        <p14:creationId xmlns:p14="http://schemas.microsoft.com/office/powerpoint/2010/main" val="1663297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I’m posing as someone hired by the state of California. My aim is to </a:t>
            </a:r>
            <a:r>
              <a:rPr lang="en-SG" dirty="0">
                <a:sym typeface="Wingdings" panose="05000000000000000000" pitchFamily="2" charset="2"/>
              </a:rPr>
              <a:t> read bullet points  so that the department of education can allocate resources appropriately, and hopefully enable more students to go to college.</a:t>
            </a:r>
            <a:endParaRPr lang="en-SG" dirty="0"/>
          </a:p>
        </p:txBody>
      </p:sp>
      <p:sp>
        <p:nvSpPr>
          <p:cNvPr id="4" name="Slide Number Placeholder 3"/>
          <p:cNvSpPr>
            <a:spLocks noGrp="1"/>
          </p:cNvSpPr>
          <p:nvPr>
            <p:ph type="sldNum" sz="quarter" idx="5"/>
          </p:nvPr>
        </p:nvSpPr>
        <p:spPr/>
        <p:txBody>
          <a:bodyPr/>
          <a:lstStyle/>
          <a:p>
            <a:fld id="{2A5E131D-7746-441F-8106-ABF61CB929C4}" type="slidenum">
              <a:rPr lang="en-SG" smtClean="0"/>
              <a:t>2</a:t>
            </a:fld>
            <a:endParaRPr lang="en-SG"/>
          </a:p>
        </p:txBody>
      </p:sp>
    </p:spTree>
    <p:extLst>
      <p:ext uri="{BB962C8B-B14F-4D97-AF65-F5344CB8AC3E}">
        <p14:creationId xmlns:p14="http://schemas.microsoft.com/office/powerpoint/2010/main" val="2893729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Here you can see that (read bottom caption)</a:t>
            </a:r>
          </a:p>
        </p:txBody>
      </p:sp>
      <p:sp>
        <p:nvSpPr>
          <p:cNvPr id="4" name="Slide Number Placeholder 3"/>
          <p:cNvSpPr>
            <a:spLocks noGrp="1"/>
          </p:cNvSpPr>
          <p:nvPr>
            <p:ph type="sldNum" sz="quarter" idx="5"/>
          </p:nvPr>
        </p:nvSpPr>
        <p:spPr/>
        <p:txBody>
          <a:bodyPr/>
          <a:lstStyle/>
          <a:p>
            <a:fld id="{2A5E131D-7746-441F-8106-ABF61CB929C4}" type="slidenum">
              <a:rPr lang="en-SG" smtClean="0"/>
              <a:t>20</a:t>
            </a:fld>
            <a:endParaRPr lang="en-SG"/>
          </a:p>
        </p:txBody>
      </p:sp>
    </p:spTree>
    <p:extLst>
      <p:ext uri="{BB962C8B-B14F-4D97-AF65-F5344CB8AC3E}">
        <p14:creationId xmlns:p14="http://schemas.microsoft.com/office/powerpoint/2010/main" val="542035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And here you can see that (read bottom caption)</a:t>
            </a:r>
          </a:p>
        </p:txBody>
      </p:sp>
      <p:sp>
        <p:nvSpPr>
          <p:cNvPr id="4" name="Slide Number Placeholder 3"/>
          <p:cNvSpPr>
            <a:spLocks noGrp="1"/>
          </p:cNvSpPr>
          <p:nvPr>
            <p:ph type="sldNum" sz="quarter" idx="5"/>
          </p:nvPr>
        </p:nvSpPr>
        <p:spPr/>
        <p:txBody>
          <a:bodyPr/>
          <a:lstStyle/>
          <a:p>
            <a:fld id="{2A5E131D-7746-441F-8106-ABF61CB929C4}" type="slidenum">
              <a:rPr lang="en-SG" smtClean="0"/>
              <a:t>21</a:t>
            </a:fld>
            <a:endParaRPr lang="en-SG"/>
          </a:p>
        </p:txBody>
      </p:sp>
    </p:spTree>
    <p:extLst>
      <p:ext uri="{BB962C8B-B14F-4D97-AF65-F5344CB8AC3E}">
        <p14:creationId xmlns:p14="http://schemas.microsoft.com/office/powerpoint/2010/main" val="1026241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000000"/>
                </a:solidFill>
                <a:effectLst/>
                <a:latin typeface="Helvetica Neue"/>
              </a:rPr>
              <a:t>So to summarize the main findings:</a:t>
            </a:r>
          </a:p>
          <a:p>
            <a:pPr algn="l">
              <a:buFont typeface="+mj-lt"/>
              <a:buAutoNum type="arabicPeriod"/>
            </a:pPr>
            <a:r>
              <a:rPr lang="en-US" b="1" i="0" dirty="0">
                <a:solidFill>
                  <a:srgbClr val="000000"/>
                </a:solidFill>
                <a:effectLst/>
                <a:latin typeface="Helvetica Neue"/>
              </a:rPr>
              <a:t>Districts with high SAT scores are extremely likely to have high ACT scores as well.</a:t>
            </a:r>
            <a:endParaRPr lang="en-US" b="0" i="0" dirty="0">
              <a:solidFill>
                <a:srgbClr val="000000"/>
              </a:solidFill>
              <a:effectLst/>
              <a:latin typeface="Helvetica Neue"/>
            </a:endParaRPr>
          </a:p>
          <a:p>
            <a:pPr algn="l">
              <a:buFont typeface="+mj-lt"/>
              <a:buAutoNum type="arabicPeriod"/>
            </a:pPr>
            <a:r>
              <a:rPr lang="en-US" b="1" i="0" dirty="0">
                <a:solidFill>
                  <a:srgbClr val="000000"/>
                </a:solidFill>
                <a:effectLst/>
                <a:latin typeface="Helvetica Neue"/>
              </a:rPr>
              <a:t>The next strongest predictor of test performance was household income</a:t>
            </a:r>
          </a:p>
          <a:p>
            <a:pPr algn="l">
              <a:buFont typeface="+mj-lt"/>
              <a:buAutoNum type="arabicPeriod"/>
            </a:pPr>
            <a:r>
              <a:rPr lang="en-US" b="1" i="0" dirty="0">
                <a:solidFill>
                  <a:srgbClr val="000000"/>
                </a:solidFill>
                <a:effectLst/>
                <a:latin typeface="Helvetica Neue"/>
              </a:rPr>
              <a:t>However, contrary to expectation, this is not because schools are better funded in districts with high average incomes</a:t>
            </a:r>
            <a:endParaRPr lang="en-US" b="0" i="0" dirty="0">
              <a:solidFill>
                <a:srgbClr val="000000"/>
              </a:solidFill>
              <a:effectLst/>
              <a:latin typeface="Helvetica Neue"/>
            </a:endParaRPr>
          </a:p>
          <a:p>
            <a:pPr algn="l">
              <a:buFont typeface="+mj-lt"/>
              <a:buAutoNum type="arabicPeriod"/>
            </a:pPr>
            <a:r>
              <a:rPr lang="en-US" b="1" i="0" dirty="0">
                <a:solidFill>
                  <a:srgbClr val="000000"/>
                </a:solidFill>
                <a:effectLst/>
                <a:latin typeface="Helvetica Neue"/>
              </a:rPr>
              <a:t>In fact, districts that were better-funded seemed to perform more poorly</a:t>
            </a:r>
          </a:p>
          <a:p>
            <a:pPr lvl="1" algn="l">
              <a:buFont typeface="+mj-lt"/>
              <a:buAutoNum type="arabicPeriod"/>
            </a:pPr>
            <a:r>
              <a:rPr lang="en-US" b="1" i="0" dirty="0">
                <a:solidFill>
                  <a:srgbClr val="000000"/>
                </a:solidFill>
                <a:effectLst/>
                <a:latin typeface="Helvetica Neue"/>
              </a:rPr>
              <a:t>    </a:t>
            </a:r>
            <a:r>
              <a:rPr lang="en-US" b="0" i="0" dirty="0">
                <a:solidFill>
                  <a:srgbClr val="000000"/>
                </a:solidFill>
                <a:effectLst/>
                <a:latin typeface="Helvetica Neue"/>
              </a:rPr>
              <a:t>On one hand, this could suggest that funds are being poured into inefficient programs.</a:t>
            </a:r>
          </a:p>
          <a:p>
            <a:pPr lvl="1" algn="l">
              <a:buFont typeface="+mj-lt"/>
              <a:buAutoNum type="arabicPeriod"/>
            </a:pPr>
            <a:r>
              <a:rPr lang="en-US" b="0" i="0" dirty="0">
                <a:solidFill>
                  <a:srgbClr val="000000"/>
                </a:solidFill>
                <a:effectLst/>
                <a:latin typeface="Helvetica Neue"/>
              </a:rPr>
              <a:t>On the other, funding might actually be allocated such that poorly-performing districts get more funding. </a:t>
            </a:r>
          </a:p>
          <a:p>
            <a:pPr lvl="1" algn="l">
              <a:buFont typeface="+mj-lt"/>
              <a:buAutoNum type="arabicPeriod"/>
            </a:pPr>
            <a:r>
              <a:rPr lang="en-US" b="0" i="0" dirty="0">
                <a:solidFill>
                  <a:srgbClr val="000000"/>
                </a:solidFill>
                <a:effectLst/>
                <a:latin typeface="Helvetica Neue"/>
              </a:rPr>
              <a:t>Time series data would probably be needed to rule out or confirm these explanation.</a:t>
            </a:r>
          </a:p>
          <a:p>
            <a:pPr algn="l">
              <a:buFont typeface="+mj-lt"/>
              <a:buAutoNum type="arabicPeriod"/>
            </a:pPr>
            <a:r>
              <a:rPr lang="en-US" b="1" i="0" dirty="0">
                <a:solidFill>
                  <a:srgbClr val="000000"/>
                </a:solidFill>
                <a:effectLst/>
                <a:latin typeface="Helvetica Neue"/>
              </a:rPr>
              <a:t>If participation rates are a concern, improving test performance will not necessarily increase participation rates.</a:t>
            </a:r>
          </a:p>
          <a:p>
            <a:pPr algn="l">
              <a:buFont typeface="+mj-lt"/>
              <a:buAutoNum type="arabicPeriod"/>
            </a:pPr>
            <a:r>
              <a:rPr lang="en-US" b="1" i="0" dirty="0">
                <a:solidFill>
                  <a:srgbClr val="000000"/>
                </a:solidFill>
                <a:effectLst/>
                <a:latin typeface="Helvetica Neue"/>
              </a:rPr>
              <a:t>However, higher household income and district funding seemed to moderately increase test participation rates!</a:t>
            </a:r>
            <a:endParaRPr lang="en-US" b="0" i="0" dirty="0">
              <a:solidFill>
                <a:srgbClr val="000000"/>
              </a:solidFill>
              <a:effectLst/>
              <a:latin typeface="Helvetica Neue"/>
            </a:endParaRPr>
          </a:p>
          <a:p>
            <a:endParaRPr lang="en-SG" dirty="0"/>
          </a:p>
        </p:txBody>
      </p:sp>
      <p:sp>
        <p:nvSpPr>
          <p:cNvPr id="4" name="Slide Number Placeholder 3"/>
          <p:cNvSpPr>
            <a:spLocks noGrp="1"/>
          </p:cNvSpPr>
          <p:nvPr>
            <p:ph type="sldNum" sz="quarter" idx="5"/>
          </p:nvPr>
        </p:nvSpPr>
        <p:spPr/>
        <p:txBody>
          <a:bodyPr/>
          <a:lstStyle/>
          <a:p>
            <a:fld id="{2A5E131D-7746-441F-8106-ABF61CB929C4}" type="slidenum">
              <a:rPr lang="en-SG" smtClean="0"/>
              <a:t>22</a:t>
            </a:fld>
            <a:endParaRPr lang="en-SG"/>
          </a:p>
        </p:txBody>
      </p:sp>
    </p:spTree>
    <p:extLst>
      <p:ext uri="{BB962C8B-B14F-4D97-AF65-F5344CB8AC3E}">
        <p14:creationId xmlns:p14="http://schemas.microsoft.com/office/powerpoint/2010/main" val="123756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00000"/>
                </a:solidFill>
                <a:effectLst/>
                <a:latin typeface="Helvetica Neue"/>
              </a:rPr>
              <a:t>Time series data should be collected to properly investigate the long-term effect of district funding on test performance</a:t>
            </a:r>
            <a:endParaRPr lang="en-US" b="0" i="0" dirty="0">
              <a:solidFill>
                <a:srgbClr val="000000"/>
              </a:solidFill>
              <a:effectLst/>
              <a:latin typeface="Helvetica Neue"/>
            </a:endParaRPr>
          </a:p>
          <a:p>
            <a:pPr algn="l">
              <a:buFont typeface="+mj-lt"/>
              <a:buAutoNum type="arabicPeriod"/>
            </a:pPr>
            <a:r>
              <a:rPr lang="en-US" b="1" i="0" dirty="0">
                <a:solidFill>
                  <a:srgbClr val="000000"/>
                </a:solidFill>
                <a:effectLst/>
                <a:latin typeface="Helvetica Neue"/>
              </a:rPr>
              <a:t>Data should be collected to estimate the efficiency of ongoing or potential programs:</a:t>
            </a:r>
            <a:r>
              <a:rPr lang="en-US" b="0" i="0" dirty="0">
                <a:solidFill>
                  <a:srgbClr val="000000"/>
                </a:solidFill>
                <a:effectLst/>
                <a:latin typeface="Helvetica Neue"/>
              </a:rPr>
              <a:t> This can be collected from schools in California, or by exploring the literature on interventions being implemented outside of California. This would help us invest funds more effectively.</a:t>
            </a:r>
          </a:p>
          <a:p>
            <a:pPr algn="l">
              <a:buFont typeface="+mj-lt"/>
              <a:buAutoNum type="arabicPeriod"/>
            </a:pPr>
            <a:r>
              <a:rPr lang="en-US" b="1" i="0" dirty="0">
                <a:solidFill>
                  <a:srgbClr val="000000"/>
                </a:solidFill>
                <a:effectLst/>
                <a:latin typeface="Helvetica Neue"/>
              </a:rPr>
              <a:t>However, more research should be done to figure out exactly what explains the relationship between income and test performance:</a:t>
            </a:r>
            <a:r>
              <a:rPr lang="en-US" b="0" i="0" dirty="0">
                <a:solidFill>
                  <a:srgbClr val="000000"/>
                </a:solidFill>
                <a:effectLst/>
                <a:latin typeface="Helvetica Neue"/>
              </a:rPr>
              <a:t> Qualitative research such as observing the school and home environments of students may enable us to better investigate this relationship.</a:t>
            </a:r>
          </a:p>
          <a:p>
            <a:pPr algn="l">
              <a:buFont typeface="+mj-lt"/>
              <a:buAutoNum type="arabicPeriod"/>
            </a:pPr>
            <a:r>
              <a:rPr lang="en-US" b="1" i="0" dirty="0">
                <a:solidFill>
                  <a:srgbClr val="000000"/>
                </a:solidFill>
                <a:effectLst/>
                <a:latin typeface="Helvetica Neue"/>
              </a:rPr>
              <a:t>RE participation rates, if we wanted to increase participation rates, increasing funding for a district MIGHT work…</a:t>
            </a:r>
            <a:endParaRPr lang="en-US" b="0" i="0" dirty="0">
              <a:solidFill>
                <a:srgbClr val="000000"/>
              </a:solidFill>
              <a:effectLst/>
              <a:latin typeface="Helvetica Neue"/>
            </a:endParaRPr>
          </a:p>
          <a:p>
            <a:pPr algn="l">
              <a:buFont typeface="+mj-lt"/>
              <a:buAutoNum type="arabicPeriod"/>
            </a:pPr>
            <a:r>
              <a:rPr lang="en-US" b="1" i="0" dirty="0">
                <a:solidFill>
                  <a:srgbClr val="000000"/>
                </a:solidFill>
                <a:effectLst/>
                <a:latin typeface="Helvetica Neue"/>
              </a:rPr>
              <a:t>BUT in the short-run, the heavy use of these tests in college admissions will only reinforce income inequality:</a:t>
            </a:r>
            <a:r>
              <a:rPr lang="en-US" b="0" i="0" dirty="0">
                <a:solidFill>
                  <a:srgbClr val="000000"/>
                </a:solidFill>
                <a:effectLst/>
                <a:latin typeface="Helvetica Neue"/>
              </a:rPr>
              <a:t> So until more can be done to lessen the income-score gap, temporary measures should be established to enable more poorer students to enter universities. This could include:</a:t>
            </a:r>
          </a:p>
          <a:p>
            <a:pPr marL="742950" lvl="1" indent="-285750" algn="l">
              <a:buFont typeface="+mj-lt"/>
              <a:buAutoNum type="arabicPeriod"/>
            </a:pPr>
            <a:r>
              <a:rPr lang="en-US" b="0" i="0" dirty="0">
                <a:solidFill>
                  <a:srgbClr val="000000"/>
                </a:solidFill>
                <a:effectLst/>
                <a:latin typeface="Helvetica Neue"/>
              </a:rPr>
              <a:t>Encouraging universities to adopt affirmative action policies based on family income</a:t>
            </a:r>
          </a:p>
          <a:p>
            <a:pPr marL="742950" lvl="1" indent="-285750" algn="l">
              <a:buFont typeface="+mj-lt"/>
              <a:buAutoNum type="arabicPeriod"/>
            </a:pPr>
            <a:r>
              <a:rPr lang="en-US" b="0" i="0" dirty="0">
                <a:solidFill>
                  <a:srgbClr val="000000"/>
                </a:solidFill>
                <a:effectLst/>
                <a:latin typeface="Helvetica Neue"/>
              </a:rPr>
              <a:t>Encouraging universities to adopt alternative ways of assessing candidates. An increasing number of universities are making submission of SAT or ACT scores option and are assessing candidates based on testimonials or personal statements. However, it should be noted that such methods of assessing candidates may not necessarily be more equitable than using standardized testing. More research is needed.</a:t>
            </a:r>
          </a:p>
        </p:txBody>
      </p:sp>
      <p:sp>
        <p:nvSpPr>
          <p:cNvPr id="4" name="Slide Number Placeholder 3"/>
          <p:cNvSpPr>
            <a:spLocks noGrp="1"/>
          </p:cNvSpPr>
          <p:nvPr>
            <p:ph type="sldNum" sz="quarter" idx="5"/>
          </p:nvPr>
        </p:nvSpPr>
        <p:spPr/>
        <p:txBody>
          <a:bodyPr/>
          <a:lstStyle/>
          <a:p>
            <a:fld id="{2A5E131D-7746-441F-8106-ABF61CB929C4}" type="slidenum">
              <a:rPr lang="en-SG" smtClean="0"/>
              <a:t>23</a:t>
            </a:fld>
            <a:endParaRPr lang="en-SG"/>
          </a:p>
        </p:txBody>
      </p:sp>
    </p:spTree>
    <p:extLst>
      <p:ext uri="{BB962C8B-B14F-4D97-AF65-F5344CB8AC3E}">
        <p14:creationId xmlns:p14="http://schemas.microsoft.com/office/powerpoint/2010/main" val="757706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A5E131D-7746-441F-8106-ABF61CB929C4}" type="slidenum">
              <a:rPr lang="en-SG" smtClean="0"/>
              <a:t>24</a:t>
            </a:fld>
            <a:endParaRPr lang="en-SG"/>
          </a:p>
        </p:txBody>
      </p:sp>
    </p:spTree>
    <p:extLst>
      <p:ext uri="{BB962C8B-B14F-4D97-AF65-F5344CB8AC3E}">
        <p14:creationId xmlns:p14="http://schemas.microsoft.com/office/powerpoint/2010/main" val="1884820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brief look at the literature seems to suggest that household income is a major predictor of SAT and ACT scores, with richer students outperforming poorer students.</a:t>
            </a:r>
          </a:p>
          <a:p>
            <a:endParaRPr lang="en-US" dirty="0"/>
          </a:p>
          <a:p>
            <a:r>
              <a:rPr lang="en-US" dirty="0"/>
              <a:t>Reasons often cited this include ability to pay for private test prep courses, and the fact that students living in wealthier districts typically attend better-funded schools. However, research seems to indicate that private test prep actually has limited effect on test grades.</a:t>
            </a:r>
          </a:p>
          <a:p>
            <a:endParaRPr lang="en-US" sz="1200" dirty="0"/>
          </a:p>
          <a:p>
            <a:r>
              <a:rPr lang="en-US" sz="1200" dirty="0"/>
              <a:t>This study thus aims to investigate how strongly school funding and student income influences test performance and participation rates.</a:t>
            </a:r>
          </a:p>
        </p:txBody>
      </p:sp>
      <p:sp>
        <p:nvSpPr>
          <p:cNvPr id="4" name="Slide Number Placeholder 3"/>
          <p:cNvSpPr>
            <a:spLocks noGrp="1"/>
          </p:cNvSpPr>
          <p:nvPr>
            <p:ph type="sldNum" sz="quarter" idx="5"/>
          </p:nvPr>
        </p:nvSpPr>
        <p:spPr/>
        <p:txBody>
          <a:bodyPr/>
          <a:lstStyle/>
          <a:p>
            <a:fld id="{2A5E131D-7746-441F-8106-ABF61CB929C4}" type="slidenum">
              <a:rPr lang="en-SG" smtClean="0"/>
              <a:t>3</a:t>
            </a:fld>
            <a:endParaRPr lang="en-SG"/>
          </a:p>
        </p:txBody>
      </p:sp>
    </p:spTree>
    <p:extLst>
      <p:ext uri="{BB962C8B-B14F-4D97-AF65-F5344CB8AC3E}">
        <p14:creationId xmlns:p14="http://schemas.microsoft.com/office/powerpoint/2010/main" val="1583456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 used the two California datasets provided, but also added an external dataset drawn from the 2019 Census.</a:t>
            </a:r>
          </a:p>
        </p:txBody>
      </p:sp>
      <p:sp>
        <p:nvSpPr>
          <p:cNvPr id="4" name="Slide Number Placeholder 3"/>
          <p:cNvSpPr>
            <a:spLocks noGrp="1"/>
          </p:cNvSpPr>
          <p:nvPr>
            <p:ph type="sldNum" sz="quarter" idx="5"/>
          </p:nvPr>
        </p:nvSpPr>
        <p:spPr/>
        <p:txBody>
          <a:bodyPr/>
          <a:lstStyle/>
          <a:p>
            <a:fld id="{2A5E131D-7746-441F-8106-ABF61CB929C4}" type="slidenum">
              <a:rPr lang="en-SG" smtClean="0"/>
              <a:t>4</a:t>
            </a:fld>
            <a:endParaRPr lang="en-SG"/>
          </a:p>
        </p:txBody>
      </p:sp>
    </p:spTree>
    <p:extLst>
      <p:ext uri="{BB962C8B-B14F-4D97-AF65-F5344CB8AC3E}">
        <p14:creationId xmlns:p14="http://schemas.microsoft.com/office/powerpoint/2010/main" val="3427025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From these datasets, I pulled these variables. We basically have student income and funding data, test score indicators, and participation rates.</a:t>
            </a:r>
          </a:p>
        </p:txBody>
      </p:sp>
      <p:sp>
        <p:nvSpPr>
          <p:cNvPr id="4" name="Slide Number Placeholder 3"/>
          <p:cNvSpPr>
            <a:spLocks noGrp="1"/>
          </p:cNvSpPr>
          <p:nvPr>
            <p:ph type="sldNum" sz="quarter" idx="5"/>
          </p:nvPr>
        </p:nvSpPr>
        <p:spPr/>
        <p:txBody>
          <a:bodyPr/>
          <a:lstStyle/>
          <a:p>
            <a:fld id="{2A5E131D-7746-441F-8106-ABF61CB929C4}" type="slidenum">
              <a:rPr lang="en-SG" smtClean="0"/>
              <a:t>5</a:t>
            </a:fld>
            <a:endParaRPr lang="en-SG"/>
          </a:p>
        </p:txBody>
      </p:sp>
    </p:spTree>
    <p:extLst>
      <p:ext uri="{BB962C8B-B14F-4D97-AF65-F5344CB8AC3E}">
        <p14:creationId xmlns:p14="http://schemas.microsoft.com/office/powerpoint/2010/main" val="4161573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After merging the datasets and excluding outliers, there was expenditure and income data for 910 school districts. </a:t>
            </a:r>
          </a:p>
        </p:txBody>
      </p:sp>
      <p:sp>
        <p:nvSpPr>
          <p:cNvPr id="4" name="Slide Number Placeholder 3"/>
          <p:cNvSpPr>
            <a:spLocks noGrp="1"/>
          </p:cNvSpPr>
          <p:nvPr>
            <p:ph type="sldNum" sz="quarter" idx="5"/>
          </p:nvPr>
        </p:nvSpPr>
        <p:spPr/>
        <p:txBody>
          <a:bodyPr/>
          <a:lstStyle/>
          <a:p>
            <a:fld id="{2A5E131D-7746-441F-8106-ABF61CB929C4}" type="slidenum">
              <a:rPr lang="en-SG" smtClean="0"/>
              <a:t>6</a:t>
            </a:fld>
            <a:endParaRPr lang="en-SG"/>
          </a:p>
        </p:txBody>
      </p:sp>
    </p:spTree>
    <p:extLst>
      <p:ext uri="{BB962C8B-B14F-4D97-AF65-F5344CB8AC3E}">
        <p14:creationId xmlns:p14="http://schemas.microsoft.com/office/powerpoint/2010/main" val="605923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However, there were only 300 valid data points on test scores due to a low overall participation rates of 15%. However, participation rate and test performance fluctuated pretty widely across districts. If the mean is a passing grade, there were districts in which everyone passed, and districts where NOBODY passed.</a:t>
            </a:r>
          </a:p>
        </p:txBody>
      </p:sp>
      <p:sp>
        <p:nvSpPr>
          <p:cNvPr id="4" name="Slide Number Placeholder 3"/>
          <p:cNvSpPr>
            <a:spLocks noGrp="1"/>
          </p:cNvSpPr>
          <p:nvPr>
            <p:ph type="sldNum" sz="quarter" idx="5"/>
          </p:nvPr>
        </p:nvSpPr>
        <p:spPr/>
        <p:txBody>
          <a:bodyPr/>
          <a:lstStyle/>
          <a:p>
            <a:fld id="{2A5E131D-7746-441F-8106-ABF61CB929C4}" type="slidenum">
              <a:rPr lang="en-SG" smtClean="0"/>
              <a:t>7</a:t>
            </a:fld>
            <a:endParaRPr lang="en-SG"/>
          </a:p>
        </p:txBody>
      </p:sp>
    </p:spTree>
    <p:extLst>
      <p:ext uri="{BB962C8B-B14F-4D97-AF65-F5344CB8AC3E}">
        <p14:creationId xmlns:p14="http://schemas.microsoft.com/office/powerpoint/2010/main" val="268227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Same for the SAT.  Slightly higher participation rate, 30%, but with wide fluctuations in participation and scores.</a:t>
            </a:r>
          </a:p>
        </p:txBody>
      </p:sp>
      <p:sp>
        <p:nvSpPr>
          <p:cNvPr id="4" name="Slide Number Placeholder 3"/>
          <p:cNvSpPr>
            <a:spLocks noGrp="1"/>
          </p:cNvSpPr>
          <p:nvPr>
            <p:ph type="sldNum" sz="quarter" idx="5"/>
          </p:nvPr>
        </p:nvSpPr>
        <p:spPr/>
        <p:txBody>
          <a:bodyPr/>
          <a:lstStyle/>
          <a:p>
            <a:fld id="{2A5E131D-7746-441F-8106-ABF61CB929C4}" type="slidenum">
              <a:rPr lang="en-SG" smtClean="0"/>
              <a:t>8</a:t>
            </a:fld>
            <a:endParaRPr lang="en-SG"/>
          </a:p>
        </p:txBody>
      </p:sp>
    </p:spTree>
    <p:extLst>
      <p:ext uri="{BB962C8B-B14F-4D97-AF65-F5344CB8AC3E}">
        <p14:creationId xmlns:p14="http://schemas.microsoft.com/office/powerpoint/2010/main" val="4217866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So, correlations.</a:t>
            </a:r>
          </a:p>
          <a:p>
            <a:endParaRPr lang="en-SG" dirty="0"/>
          </a:p>
          <a:p>
            <a:r>
              <a:rPr lang="en-SG" dirty="0"/>
              <a:t>Red values represent positive correlations, and blue represents negative correlations. </a:t>
            </a:r>
            <a:r>
              <a:rPr lang="en-SG" dirty="0" err="1"/>
              <a:t>Color</a:t>
            </a:r>
            <a:r>
              <a:rPr lang="en-SG" dirty="0"/>
              <a:t> intensity represents the intensity of the relationship.</a:t>
            </a:r>
          </a:p>
        </p:txBody>
      </p:sp>
      <p:sp>
        <p:nvSpPr>
          <p:cNvPr id="4" name="Slide Number Placeholder 3"/>
          <p:cNvSpPr>
            <a:spLocks noGrp="1"/>
          </p:cNvSpPr>
          <p:nvPr>
            <p:ph type="sldNum" sz="quarter" idx="5"/>
          </p:nvPr>
        </p:nvSpPr>
        <p:spPr/>
        <p:txBody>
          <a:bodyPr/>
          <a:lstStyle/>
          <a:p>
            <a:fld id="{2A5E131D-7746-441F-8106-ABF61CB929C4}" type="slidenum">
              <a:rPr lang="en-SG" smtClean="0"/>
              <a:t>9</a:t>
            </a:fld>
            <a:endParaRPr lang="en-SG"/>
          </a:p>
        </p:txBody>
      </p:sp>
    </p:spTree>
    <p:extLst>
      <p:ext uri="{BB962C8B-B14F-4D97-AF65-F5344CB8AC3E}">
        <p14:creationId xmlns:p14="http://schemas.microsoft.com/office/powerpoint/2010/main" val="545652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C98A27-A8C1-4224-8CE3-3953E826B48C}" type="datetimeFigureOut">
              <a:rPr lang="en-SG" smtClean="0"/>
              <a:t>8/10/2021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258E5F4-A64B-49FB-9033-6C7509015CCF}" type="slidenum">
              <a:rPr lang="en-SG" smtClean="0"/>
              <a:t>‹#›</a:t>
            </a:fld>
            <a:endParaRPr lang="en-S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076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98A27-A8C1-4224-8CE3-3953E826B48C}" type="datetimeFigureOut">
              <a:rPr lang="en-SG" smtClean="0"/>
              <a:t>8/10/2021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258E5F4-A64B-49FB-9033-6C7509015CCF}" type="slidenum">
              <a:rPr lang="en-SG" smtClean="0"/>
              <a:t>‹#›</a:t>
            </a:fld>
            <a:endParaRPr lang="en-SG"/>
          </a:p>
        </p:txBody>
      </p:sp>
    </p:spTree>
    <p:extLst>
      <p:ext uri="{BB962C8B-B14F-4D97-AF65-F5344CB8AC3E}">
        <p14:creationId xmlns:p14="http://schemas.microsoft.com/office/powerpoint/2010/main" val="4019641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98A27-A8C1-4224-8CE3-3953E826B48C}" type="datetimeFigureOut">
              <a:rPr lang="en-SG" smtClean="0"/>
              <a:t>8/10/2021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258E5F4-A64B-49FB-9033-6C7509015CCF}" type="slidenum">
              <a:rPr lang="en-SG" smtClean="0"/>
              <a:t>‹#›</a:t>
            </a:fld>
            <a:endParaRPr lang="en-SG"/>
          </a:p>
        </p:txBody>
      </p:sp>
    </p:spTree>
    <p:extLst>
      <p:ext uri="{BB962C8B-B14F-4D97-AF65-F5344CB8AC3E}">
        <p14:creationId xmlns:p14="http://schemas.microsoft.com/office/powerpoint/2010/main" val="495357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98A27-A8C1-4224-8CE3-3953E826B48C}" type="datetimeFigureOut">
              <a:rPr lang="en-SG" smtClean="0"/>
              <a:t>8/10/2021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258E5F4-A64B-49FB-9033-6C7509015CCF}" type="slidenum">
              <a:rPr lang="en-SG" smtClean="0"/>
              <a:t>‹#›</a:t>
            </a:fld>
            <a:endParaRPr lang="en-SG"/>
          </a:p>
        </p:txBody>
      </p:sp>
    </p:spTree>
    <p:extLst>
      <p:ext uri="{BB962C8B-B14F-4D97-AF65-F5344CB8AC3E}">
        <p14:creationId xmlns:p14="http://schemas.microsoft.com/office/powerpoint/2010/main" val="324108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C98A27-A8C1-4224-8CE3-3953E826B48C}" type="datetimeFigureOut">
              <a:rPr lang="en-SG" smtClean="0"/>
              <a:t>8/10/2021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258E5F4-A64B-49FB-9033-6C7509015CCF}" type="slidenum">
              <a:rPr lang="en-SG" smtClean="0"/>
              <a:t>‹#›</a:t>
            </a:fld>
            <a:endParaRPr lang="en-S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97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C98A27-A8C1-4224-8CE3-3953E826B48C}" type="datetimeFigureOut">
              <a:rPr lang="en-SG" smtClean="0"/>
              <a:t>8/10/2021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258E5F4-A64B-49FB-9033-6C7509015CCF}" type="slidenum">
              <a:rPr lang="en-SG" smtClean="0"/>
              <a:t>‹#›</a:t>
            </a:fld>
            <a:endParaRPr lang="en-SG"/>
          </a:p>
        </p:txBody>
      </p:sp>
    </p:spTree>
    <p:extLst>
      <p:ext uri="{BB962C8B-B14F-4D97-AF65-F5344CB8AC3E}">
        <p14:creationId xmlns:p14="http://schemas.microsoft.com/office/powerpoint/2010/main" val="345922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C98A27-A8C1-4224-8CE3-3953E826B48C}" type="datetimeFigureOut">
              <a:rPr lang="en-SG" smtClean="0"/>
              <a:t>8/10/2021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C258E5F4-A64B-49FB-9033-6C7509015CCF}" type="slidenum">
              <a:rPr lang="en-SG" smtClean="0"/>
              <a:t>‹#›</a:t>
            </a:fld>
            <a:endParaRPr lang="en-SG"/>
          </a:p>
        </p:txBody>
      </p:sp>
    </p:spTree>
    <p:extLst>
      <p:ext uri="{BB962C8B-B14F-4D97-AF65-F5344CB8AC3E}">
        <p14:creationId xmlns:p14="http://schemas.microsoft.com/office/powerpoint/2010/main" val="516165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C98A27-A8C1-4224-8CE3-3953E826B48C}" type="datetimeFigureOut">
              <a:rPr lang="en-SG" smtClean="0"/>
              <a:t>8/10/2021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C258E5F4-A64B-49FB-9033-6C7509015CCF}" type="slidenum">
              <a:rPr lang="en-SG" smtClean="0"/>
              <a:t>‹#›</a:t>
            </a:fld>
            <a:endParaRPr lang="en-SG"/>
          </a:p>
        </p:txBody>
      </p:sp>
    </p:spTree>
    <p:extLst>
      <p:ext uri="{BB962C8B-B14F-4D97-AF65-F5344CB8AC3E}">
        <p14:creationId xmlns:p14="http://schemas.microsoft.com/office/powerpoint/2010/main" val="341546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C98A27-A8C1-4224-8CE3-3953E826B48C}" type="datetimeFigureOut">
              <a:rPr lang="en-SG" smtClean="0"/>
              <a:t>8/10/2021</a:t>
            </a:fld>
            <a:endParaRPr lang="en-SG"/>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SG"/>
          </a:p>
        </p:txBody>
      </p:sp>
      <p:sp>
        <p:nvSpPr>
          <p:cNvPr id="9" name="Slide Number Placeholder 8"/>
          <p:cNvSpPr>
            <a:spLocks noGrp="1"/>
          </p:cNvSpPr>
          <p:nvPr>
            <p:ph type="sldNum" sz="quarter" idx="12"/>
          </p:nvPr>
        </p:nvSpPr>
        <p:spPr/>
        <p:txBody>
          <a:bodyPr/>
          <a:lstStyle/>
          <a:p>
            <a:fld id="{C258E5F4-A64B-49FB-9033-6C7509015CCF}" type="slidenum">
              <a:rPr lang="en-SG" smtClean="0"/>
              <a:t>‹#›</a:t>
            </a:fld>
            <a:endParaRPr lang="en-SG"/>
          </a:p>
        </p:txBody>
      </p:sp>
    </p:spTree>
    <p:extLst>
      <p:ext uri="{BB962C8B-B14F-4D97-AF65-F5344CB8AC3E}">
        <p14:creationId xmlns:p14="http://schemas.microsoft.com/office/powerpoint/2010/main" val="323040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C98A27-A8C1-4224-8CE3-3953E826B48C}" type="datetimeFigureOut">
              <a:rPr lang="en-SG" smtClean="0"/>
              <a:t>8/10/2021</a:t>
            </a:fld>
            <a:endParaRPr lang="en-SG"/>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258E5F4-A64B-49FB-9033-6C7509015CCF}" type="slidenum">
              <a:rPr lang="en-SG" smtClean="0"/>
              <a:t>‹#›</a:t>
            </a:fld>
            <a:endParaRPr lang="en-SG"/>
          </a:p>
        </p:txBody>
      </p:sp>
    </p:spTree>
    <p:extLst>
      <p:ext uri="{BB962C8B-B14F-4D97-AF65-F5344CB8AC3E}">
        <p14:creationId xmlns:p14="http://schemas.microsoft.com/office/powerpoint/2010/main" val="31007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C98A27-A8C1-4224-8CE3-3953E826B48C}" type="datetimeFigureOut">
              <a:rPr lang="en-SG" smtClean="0"/>
              <a:t>8/10/2021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258E5F4-A64B-49FB-9033-6C7509015CCF}" type="slidenum">
              <a:rPr lang="en-SG" smtClean="0"/>
              <a:t>‹#›</a:t>
            </a:fld>
            <a:endParaRPr lang="en-SG"/>
          </a:p>
        </p:txBody>
      </p:sp>
    </p:spTree>
    <p:extLst>
      <p:ext uri="{BB962C8B-B14F-4D97-AF65-F5344CB8AC3E}">
        <p14:creationId xmlns:p14="http://schemas.microsoft.com/office/powerpoint/2010/main" val="297908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C98A27-A8C1-4224-8CE3-3953E826B48C}" type="datetimeFigureOut">
              <a:rPr lang="en-SG" smtClean="0"/>
              <a:t>8/10/2021</a:t>
            </a:fld>
            <a:endParaRPr lang="en-SG"/>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SG"/>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258E5F4-A64B-49FB-9033-6C7509015CCF}" type="slidenum">
              <a:rPr lang="en-SG" smtClean="0"/>
              <a:t>‹#›</a:t>
            </a:fld>
            <a:endParaRPr lang="en-SG"/>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94485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allethub.com/edu/e/most-least-equitable-school-districts-in-california/7705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F5A8-7C5B-4255-B06C-A89B26AFF906}"/>
              </a:ext>
            </a:extLst>
          </p:cNvPr>
          <p:cNvSpPr>
            <a:spLocks noGrp="1"/>
          </p:cNvSpPr>
          <p:nvPr>
            <p:ph type="ctrTitle"/>
          </p:nvPr>
        </p:nvSpPr>
        <p:spPr>
          <a:xfrm>
            <a:off x="1097280" y="706200"/>
            <a:ext cx="10058400" cy="3566160"/>
          </a:xfrm>
        </p:spPr>
        <p:txBody>
          <a:bodyPr>
            <a:normAutofit/>
          </a:bodyPr>
          <a:lstStyle/>
          <a:p>
            <a:r>
              <a:rPr lang="en-SG" sz="7200" dirty="0"/>
              <a:t>H</a:t>
            </a:r>
            <a:r>
              <a:rPr lang="en-SG" sz="6000" dirty="0"/>
              <a:t>OUSEHOLD INCOME,</a:t>
            </a:r>
            <a:br>
              <a:rPr lang="en-SG" sz="6000" dirty="0"/>
            </a:br>
            <a:r>
              <a:rPr lang="en-SG" sz="7200" dirty="0"/>
              <a:t>D</a:t>
            </a:r>
            <a:r>
              <a:rPr lang="en-SG" sz="6000" dirty="0"/>
              <a:t>ISTRICT FUNDING, </a:t>
            </a:r>
            <a:br>
              <a:rPr lang="en-SG" sz="6000" dirty="0"/>
            </a:br>
            <a:r>
              <a:rPr lang="en-SG" sz="4400" dirty="0">
                <a:solidFill>
                  <a:schemeClr val="accent4"/>
                </a:solidFill>
              </a:rPr>
              <a:t>&amp;</a:t>
            </a:r>
            <a:r>
              <a:rPr lang="en-SG" sz="6000" dirty="0"/>
              <a:t> </a:t>
            </a:r>
            <a:r>
              <a:rPr lang="en-SG" sz="7200" dirty="0"/>
              <a:t>S</a:t>
            </a:r>
            <a:r>
              <a:rPr lang="en-SG" sz="6000" dirty="0"/>
              <a:t>AT / ACT PERFORMANCE</a:t>
            </a:r>
          </a:p>
        </p:txBody>
      </p:sp>
      <p:sp>
        <p:nvSpPr>
          <p:cNvPr id="3" name="Subtitle 2">
            <a:extLst>
              <a:ext uri="{FF2B5EF4-FFF2-40B4-BE49-F238E27FC236}">
                <a16:creationId xmlns:a16="http://schemas.microsoft.com/office/drawing/2014/main" id="{0C83F7BC-6D33-4306-91CA-D17A12CEDA74}"/>
              </a:ext>
            </a:extLst>
          </p:cNvPr>
          <p:cNvSpPr>
            <a:spLocks noGrp="1"/>
          </p:cNvSpPr>
          <p:nvPr>
            <p:ph type="subTitle" idx="1"/>
          </p:nvPr>
        </p:nvSpPr>
        <p:spPr>
          <a:xfrm>
            <a:off x="1100051" y="4525956"/>
            <a:ext cx="10058400" cy="1143000"/>
          </a:xfrm>
        </p:spPr>
        <p:txBody>
          <a:bodyPr/>
          <a:lstStyle/>
          <a:p>
            <a:r>
              <a:rPr lang="en-SG" dirty="0">
                <a:solidFill>
                  <a:schemeClr val="accent6"/>
                </a:solidFill>
              </a:rPr>
              <a:t>Project 1 : Rebecca Liu </a:t>
            </a:r>
            <a:r>
              <a:rPr lang="en-SG" dirty="0" err="1">
                <a:solidFill>
                  <a:schemeClr val="accent6"/>
                </a:solidFill>
              </a:rPr>
              <a:t>jiayu</a:t>
            </a:r>
            <a:endParaRPr lang="en-SG" dirty="0">
              <a:solidFill>
                <a:schemeClr val="accent6"/>
              </a:solidFill>
            </a:endParaRPr>
          </a:p>
        </p:txBody>
      </p:sp>
    </p:spTree>
    <p:extLst>
      <p:ext uri="{BB962C8B-B14F-4D97-AF65-F5344CB8AC3E}">
        <p14:creationId xmlns:p14="http://schemas.microsoft.com/office/powerpoint/2010/main" val="3862093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A24F-483D-4CCC-8F11-ADD1BEEB8357}"/>
              </a:ext>
            </a:extLst>
          </p:cNvPr>
          <p:cNvSpPr>
            <a:spLocks noGrp="1"/>
          </p:cNvSpPr>
          <p:nvPr>
            <p:ph type="title"/>
          </p:nvPr>
        </p:nvSpPr>
        <p:spPr>
          <a:xfrm>
            <a:off x="1097280" y="17343"/>
            <a:ext cx="10058400" cy="1243421"/>
          </a:xfrm>
        </p:spPr>
        <p:txBody>
          <a:bodyPr/>
          <a:lstStyle/>
          <a:p>
            <a:r>
              <a:rPr lang="en-SG" dirty="0"/>
              <a:t>Correlations</a:t>
            </a:r>
          </a:p>
        </p:txBody>
      </p:sp>
      <p:sp>
        <p:nvSpPr>
          <p:cNvPr id="3" name="Content Placeholder 2">
            <a:extLst>
              <a:ext uri="{FF2B5EF4-FFF2-40B4-BE49-F238E27FC236}">
                <a16:creationId xmlns:a16="http://schemas.microsoft.com/office/drawing/2014/main" id="{F5CF80E5-8BD5-4402-8272-DCF552D8EDC7}"/>
              </a:ext>
            </a:extLst>
          </p:cNvPr>
          <p:cNvSpPr>
            <a:spLocks noGrp="1"/>
          </p:cNvSpPr>
          <p:nvPr>
            <p:ph idx="1"/>
          </p:nvPr>
        </p:nvSpPr>
        <p:spPr>
          <a:xfrm>
            <a:off x="1036320" y="1149386"/>
            <a:ext cx="10058400" cy="637427"/>
          </a:xfrm>
        </p:spPr>
        <p:txBody>
          <a:bodyPr>
            <a:normAutofit/>
          </a:bodyPr>
          <a:lstStyle/>
          <a:p>
            <a:pPr marL="201168" lvl="1" indent="0">
              <a:lnSpc>
                <a:spcPct val="120000"/>
              </a:lnSpc>
              <a:buNone/>
            </a:pPr>
            <a:r>
              <a:rPr lang="en-US" sz="2400" b="0" i="0" dirty="0">
                <a:solidFill>
                  <a:srgbClr val="6A737D"/>
                </a:solidFill>
                <a:effectLst/>
                <a:latin typeface="+mj-lt"/>
              </a:rPr>
              <a:t>Red shows a positive relationship and blue shows a negative relationship!</a:t>
            </a:r>
            <a:endParaRPr lang="en-US" sz="2400" dirty="0"/>
          </a:p>
        </p:txBody>
      </p:sp>
      <p:pic>
        <p:nvPicPr>
          <p:cNvPr id="4" name="Picture 3">
            <a:extLst>
              <a:ext uri="{FF2B5EF4-FFF2-40B4-BE49-F238E27FC236}">
                <a16:creationId xmlns:a16="http://schemas.microsoft.com/office/drawing/2014/main" id="{74D52CBA-2503-45C7-BE8F-82F2BB9E3557}"/>
              </a:ext>
            </a:extLst>
          </p:cNvPr>
          <p:cNvPicPr>
            <a:picLocks noChangeAspect="1"/>
          </p:cNvPicPr>
          <p:nvPr/>
        </p:nvPicPr>
        <p:blipFill>
          <a:blip r:embed="rId3"/>
          <a:stretch>
            <a:fillRect/>
          </a:stretch>
        </p:blipFill>
        <p:spPr>
          <a:xfrm>
            <a:off x="1036320" y="1951171"/>
            <a:ext cx="10058400" cy="4215920"/>
          </a:xfrm>
          <a:prstGeom prst="rect">
            <a:avLst/>
          </a:prstGeom>
        </p:spPr>
      </p:pic>
      <p:sp>
        <p:nvSpPr>
          <p:cNvPr id="5" name="Rectangle 4">
            <a:extLst>
              <a:ext uri="{FF2B5EF4-FFF2-40B4-BE49-F238E27FC236}">
                <a16:creationId xmlns:a16="http://schemas.microsoft.com/office/drawing/2014/main" id="{D5503171-CA56-4A1A-A232-4D0911611668}"/>
              </a:ext>
            </a:extLst>
          </p:cNvPr>
          <p:cNvSpPr/>
          <p:nvPr/>
        </p:nvSpPr>
        <p:spPr>
          <a:xfrm>
            <a:off x="3922915" y="2457373"/>
            <a:ext cx="1853046" cy="643967"/>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3189B633-CAC9-4FBA-A166-F11700F2FCD4}"/>
              </a:ext>
            </a:extLst>
          </p:cNvPr>
          <p:cNvSpPr/>
          <p:nvPr/>
        </p:nvSpPr>
        <p:spPr>
          <a:xfrm>
            <a:off x="6384174" y="3303193"/>
            <a:ext cx="3087485" cy="1047827"/>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23372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D52CBA-2503-45C7-BE8F-82F2BB9E3557}"/>
              </a:ext>
            </a:extLst>
          </p:cNvPr>
          <p:cNvPicPr>
            <a:picLocks noChangeAspect="1"/>
          </p:cNvPicPr>
          <p:nvPr/>
        </p:nvPicPr>
        <p:blipFill>
          <a:blip r:embed="rId3"/>
          <a:stretch>
            <a:fillRect/>
          </a:stretch>
        </p:blipFill>
        <p:spPr>
          <a:xfrm>
            <a:off x="1036320" y="1951171"/>
            <a:ext cx="10058400" cy="4215920"/>
          </a:xfrm>
          <a:prstGeom prst="rect">
            <a:avLst/>
          </a:prstGeom>
        </p:spPr>
      </p:pic>
      <p:sp>
        <p:nvSpPr>
          <p:cNvPr id="2" name="Title 1">
            <a:extLst>
              <a:ext uri="{FF2B5EF4-FFF2-40B4-BE49-F238E27FC236}">
                <a16:creationId xmlns:a16="http://schemas.microsoft.com/office/drawing/2014/main" id="{B4D7A24F-483D-4CCC-8F11-ADD1BEEB8357}"/>
              </a:ext>
            </a:extLst>
          </p:cNvPr>
          <p:cNvSpPr>
            <a:spLocks noGrp="1"/>
          </p:cNvSpPr>
          <p:nvPr>
            <p:ph type="title"/>
          </p:nvPr>
        </p:nvSpPr>
        <p:spPr>
          <a:xfrm>
            <a:off x="1097280" y="17343"/>
            <a:ext cx="10058400" cy="1243421"/>
          </a:xfrm>
        </p:spPr>
        <p:txBody>
          <a:bodyPr/>
          <a:lstStyle/>
          <a:p>
            <a:r>
              <a:rPr lang="en-SG" dirty="0"/>
              <a:t>Finding 1:</a:t>
            </a:r>
          </a:p>
        </p:txBody>
      </p:sp>
      <p:sp>
        <p:nvSpPr>
          <p:cNvPr id="3" name="Content Placeholder 2">
            <a:extLst>
              <a:ext uri="{FF2B5EF4-FFF2-40B4-BE49-F238E27FC236}">
                <a16:creationId xmlns:a16="http://schemas.microsoft.com/office/drawing/2014/main" id="{F5CF80E5-8BD5-4402-8272-DCF552D8EDC7}"/>
              </a:ext>
            </a:extLst>
          </p:cNvPr>
          <p:cNvSpPr>
            <a:spLocks noGrp="1"/>
          </p:cNvSpPr>
          <p:nvPr>
            <p:ph idx="1"/>
          </p:nvPr>
        </p:nvSpPr>
        <p:spPr>
          <a:xfrm>
            <a:off x="1036320" y="1149386"/>
            <a:ext cx="10058400" cy="637427"/>
          </a:xfrm>
        </p:spPr>
        <p:txBody>
          <a:bodyPr>
            <a:normAutofit/>
          </a:bodyPr>
          <a:lstStyle/>
          <a:p>
            <a:pPr marL="201168" lvl="1" indent="0">
              <a:lnSpc>
                <a:spcPct val="120000"/>
              </a:lnSpc>
              <a:buNone/>
            </a:pPr>
            <a:r>
              <a:rPr lang="en-US" sz="2400" b="0" i="0" dirty="0">
                <a:solidFill>
                  <a:srgbClr val="6A737D"/>
                </a:solidFill>
                <a:effectLst/>
                <a:latin typeface="+mj-lt"/>
              </a:rPr>
              <a:t>Districts with high SAT scores are extremely likely to have high ACT scores too!</a:t>
            </a:r>
            <a:endParaRPr lang="en-US" sz="2400" dirty="0"/>
          </a:p>
        </p:txBody>
      </p:sp>
      <p:sp>
        <p:nvSpPr>
          <p:cNvPr id="5" name="Rectangle 4">
            <a:extLst>
              <a:ext uri="{FF2B5EF4-FFF2-40B4-BE49-F238E27FC236}">
                <a16:creationId xmlns:a16="http://schemas.microsoft.com/office/drawing/2014/main" id="{74F22B04-B6A4-4311-9E1A-05E4897BDB42}"/>
              </a:ext>
            </a:extLst>
          </p:cNvPr>
          <p:cNvSpPr/>
          <p:nvPr/>
        </p:nvSpPr>
        <p:spPr>
          <a:xfrm>
            <a:off x="3922915" y="2457373"/>
            <a:ext cx="1853046" cy="643967"/>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3843190D-A49A-40D3-9286-1669EB56BDC9}"/>
              </a:ext>
            </a:extLst>
          </p:cNvPr>
          <p:cNvSpPr/>
          <p:nvPr/>
        </p:nvSpPr>
        <p:spPr>
          <a:xfrm>
            <a:off x="6384174" y="3303193"/>
            <a:ext cx="3087485" cy="1047827"/>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8703E08B-E495-4256-8526-2D6A06B673B6}"/>
              </a:ext>
            </a:extLst>
          </p:cNvPr>
          <p:cNvSpPr/>
          <p:nvPr/>
        </p:nvSpPr>
        <p:spPr>
          <a:xfrm>
            <a:off x="6301043" y="2378952"/>
            <a:ext cx="3258592" cy="7604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F0908706-16D6-494C-91F6-85B85C56F419}"/>
              </a:ext>
            </a:extLst>
          </p:cNvPr>
          <p:cNvSpPr/>
          <p:nvPr/>
        </p:nvSpPr>
        <p:spPr>
          <a:xfrm>
            <a:off x="3839785" y="3259277"/>
            <a:ext cx="1968042" cy="10917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14878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D52CBA-2503-45C7-BE8F-82F2BB9E3557}"/>
              </a:ext>
            </a:extLst>
          </p:cNvPr>
          <p:cNvPicPr>
            <a:picLocks noChangeAspect="1"/>
          </p:cNvPicPr>
          <p:nvPr/>
        </p:nvPicPr>
        <p:blipFill>
          <a:blip r:embed="rId3"/>
          <a:stretch>
            <a:fillRect/>
          </a:stretch>
        </p:blipFill>
        <p:spPr>
          <a:xfrm>
            <a:off x="1036320" y="1951171"/>
            <a:ext cx="10058400" cy="4215920"/>
          </a:xfrm>
          <a:prstGeom prst="rect">
            <a:avLst/>
          </a:prstGeom>
        </p:spPr>
      </p:pic>
      <p:sp>
        <p:nvSpPr>
          <p:cNvPr id="2" name="Title 1">
            <a:extLst>
              <a:ext uri="{FF2B5EF4-FFF2-40B4-BE49-F238E27FC236}">
                <a16:creationId xmlns:a16="http://schemas.microsoft.com/office/drawing/2014/main" id="{B4D7A24F-483D-4CCC-8F11-ADD1BEEB8357}"/>
              </a:ext>
            </a:extLst>
          </p:cNvPr>
          <p:cNvSpPr>
            <a:spLocks noGrp="1"/>
          </p:cNvSpPr>
          <p:nvPr>
            <p:ph type="title"/>
          </p:nvPr>
        </p:nvSpPr>
        <p:spPr>
          <a:xfrm>
            <a:off x="1097280" y="17343"/>
            <a:ext cx="10058400" cy="1243421"/>
          </a:xfrm>
        </p:spPr>
        <p:txBody>
          <a:bodyPr/>
          <a:lstStyle/>
          <a:p>
            <a:r>
              <a:rPr lang="en-SG" dirty="0"/>
              <a:t>Finding 2:</a:t>
            </a:r>
          </a:p>
        </p:txBody>
      </p:sp>
      <p:sp>
        <p:nvSpPr>
          <p:cNvPr id="3" name="Content Placeholder 2">
            <a:extLst>
              <a:ext uri="{FF2B5EF4-FFF2-40B4-BE49-F238E27FC236}">
                <a16:creationId xmlns:a16="http://schemas.microsoft.com/office/drawing/2014/main" id="{F5CF80E5-8BD5-4402-8272-DCF552D8EDC7}"/>
              </a:ext>
            </a:extLst>
          </p:cNvPr>
          <p:cNvSpPr>
            <a:spLocks noGrp="1"/>
          </p:cNvSpPr>
          <p:nvPr>
            <p:ph idx="1"/>
          </p:nvPr>
        </p:nvSpPr>
        <p:spPr>
          <a:xfrm>
            <a:off x="1036320" y="1149386"/>
            <a:ext cx="10058400" cy="637427"/>
          </a:xfrm>
        </p:spPr>
        <p:txBody>
          <a:bodyPr>
            <a:normAutofit/>
          </a:bodyPr>
          <a:lstStyle/>
          <a:p>
            <a:pPr marL="201168" lvl="1" indent="0">
              <a:lnSpc>
                <a:spcPct val="120000"/>
              </a:lnSpc>
              <a:buNone/>
            </a:pPr>
            <a:r>
              <a:rPr lang="en-US" sz="2400" b="0" i="0" dirty="0">
                <a:solidFill>
                  <a:srgbClr val="6A737D"/>
                </a:solidFill>
                <a:effectLst/>
                <a:latin typeface="+mj-lt"/>
              </a:rPr>
              <a:t>The strongest predictor of test performance is household income!</a:t>
            </a:r>
            <a:endParaRPr lang="en-US" sz="2400" dirty="0"/>
          </a:p>
        </p:txBody>
      </p:sp>
      <p:sp>
        <p:nvSpPr>
          <p:cNvPr id="5" name="Rectangle 4">
            <a:extLst>
              <a:ext uri="{FF2B5EF4-FFF2-40B4-BE49-F238E27FC236}">
                <a16:creationId xmlns:a16="http://schemas.microsoft.com/office/drawing/2014/main" id="{74F22B04-B6A4-4311-9E1A-05E4897BDB42}"/>
              </a:ext>
            </a:extLst>
          </p:cNvPr>
          <p:cNvSpPr/>
          <p:nvPr/>
        </p:nvSpPr>
        <p:spPr>
          <a:xfrm>
            <a:off x="3922915" y="2457373"/>
            <a:ext cx="1853046" cy="643967"/>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3843190D-A49A-40D3-9286-1669EB56BDC9}"/>
              </a:ext>
            </a:extLst>
          </p:cNvPr>
          <p:cNvSpPr/>
          <p:nvPr/>
        </p:nvSpPr>
        <p:spPr>
          <a:xfrm>
            <a:off x="6384174" y="3303193"/>
            <a:ext cx="3087485" cy="1047827"/>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F0908706-16D6-494C-91F6-85B85C56F419}"/>
              </a:ext>
            </a:extLst>
          </p:cNvPr>
          <p:cNvSpPr/>
          <p:nvPr/>
        </p:nvSpPr>
        <p:spPr>
          <a:xfrm>
            <a:off x="3881350" y="2175164"/>
            <a:ext cx="1936176" cy="3376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9010E12A-4C6C-4C55-9C84-E4174224F59B}"/>
              </a:ext>
            </a:extLst>
          </p:cNvPr>
          <p:cNvSpPr/>
          <p:nvPr/>
        </p:nvSpPr>
        <p:spPr>
          <a:xfrm>
            <a:off x="6332911" y="2175164"/>
            <a:ext cx="3138748" cy="3559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81944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EC2B6EE-578B-4A38-B81B-94D39982216D}"/>
              </a:ext>
            </a:extLst>
          </p:cNvPr>
          <p:cNvSpPr>
            <a:spLocks noGrp="1"/>
          </p:cNvSpPr>
          <p:nvPr>
            <p:ph sz="half" idx="2"/>
          </p:nvPr>
        </p:nvSpPr>
        <p:spPr>
          <a:xfrm>
            <a:off x="1026625" y="5746847"/>
            <a:ext cx="10449099" cy="797907"/>
          </a:xfrm>
        </p:spPr>
        <p:txBody>
          <a:bodyPr>
            <a:normAutofit/>
          </a:bodyPr>
          <a:lstStyle/>
          <a:p>
            <a:pPr marL="201168" lvl="1" indent="0">
              <a:buNone/>
            </a:pPr>
            <a:r>
              <a:rPr lang="en-US" sz="2000" dirty="0">
                <a:latin typeface="+mj-lt"/>
              </a:rPr>
              <a:t>This held for both the SAT and ACT -- it doesn't appear that one is more "equitable" than the other!</a:t>
            </a:r>
            <a:endParaRPr lang="en-SG" sz="2000" dirty="0">
              <a:latin typeface="+mj-lt"/>
            </a:endParaRPr>
          </a:p>
        </p:txBody>
      </p:sp>
      <p:sp>
        <p:nvSpPr>
          <p:cNvPr id="9" name="Title 1">
            <a:extLst>
              <a:ext uri="{FF2B5EF4-FFF2-40B4-BE49-F238E27FC236}">
                <a16:creationId xmlns:a16="http://schemas.microsoft.com/office/drawing/2014/main" id="{0A0E5994-54D3-49E7-B61C-BC6CA02DBCA2}"/>
              </a:ext>
            </a:extLst>
          </p:cNvPr>
          <p:cNvSpPr>
            <a:spLocks noGrp="1"/>
          </p:cNvSpPr>
          <p:nvPr>
            <p:ph type="title"/>
          </p:nvPr>
        </p:nvSpPr>
        <p:spPr>
          <a:xfrm>
            <a:off x="1097280" y="17343"/>
            <a:ext cx="10058400" cy="1243421"/>
          </a:xfrm>
        </p:spPr>
        <p:txBody>
          <a:bodyPr/>
          <a:lstStyle/>
          <a:p>
            <a:r>
              <a:rPr lang="en-SG" dirty="0"/>
              <a:t>Finding 2:</a:t>
            </a:r>
          </a:p>
        </p:txBody>
      </p:sp>
      <p:sp>
        <p:nvSpPr>
          <p:cNvPr id="10" name="Content Placeholder 2">
            <a:extLst>
              <a:ext uri="{FF2B5EF4-FFF2-40B4-BE49-F238E27FC236}">
                <a16:creationId xmlns:a16="http://schemas.microsoft.com/office/drawing/2014/main" id="{73541E58-449B-4732-906A-A92BAD2FD38F}"/>
              </a:ext>
            </a:extLst>
          </p:cNvPr>
          <p:cNvSpPr txBox="1">
            <a:spLocks/>
          </p:cNvSpPr>
          <p:nvPr/>
        </p:nvSpPr>
        <p:spPr>
          <a:xfrm>
            <a:off x="1036320" y="1149386"/>
            <a:ext cx="10058400" cy="63742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nSpc>
                <a:spcPct val="120000"/>
              </a:lnSpc>
              <a:buFont typeface="Calibri" pitchFamily="34" charset="0"/>
              <a:buNone/>
            </a:pPr>
            <a:r>
              <a:rPr lang="en-US" sz="2400" dirty="0">
                <a:solidFill>
                  <a:srgbClr val="6A737D"/>
                </a:solidFill>
                <a:latin typeface="+mj-lt"/>
              </a:rPr>
              <a:t>The strongest predictor of test performance is </a:t>
            </a:r>
            <a:r>
              <a:rPr lang="en-US" sz="2400" b="1" dirty="0">
                <a:solidFill>
                  <a:srgbClr val="6A737D"/>
                </a:solidFill>
                <a:latin typeface="+mj-lt"/>
              </a:rPr>
              <a:t>household income!</a:t>
            </a:r>
            <a:endParaRPr lang="en-US" sz="2400" b="1" dirty="0"/>
          </a:p>
        </p:txBody>
      </p:sp>
      <p:pic>
        <p:nvPicPr>
          <p:cNvPr id="14" name="Picture 13">
            <a:extLst>
              <a:ext uri="{FF2B5EF4-FFF2-40B4-BE49-F238E27FC236}">
                <a16:creationId xmlns:a16="http://schemas.microsoft.com/office/drawing/2014/main" id="{0E9F6CD2-6DD5-4513-B0D6-373168659F71}"/>
              </a:ext>
            </a:extLst>
          </p:cNvPr>
          <p:cNvPicPr>
            <a:picLocks noChangeAspect="1"/>
          </p:cNvPicPr>
          <p:nvPr/>
        </p:nvPicPr>
        <p:blipFill>
          <a:blip r:embed="rId3"/>
          <a:stretch>
            <a:fillRect/>
          </a:stretch>
        </p:blipFill>
        <p:spPr>
          <a:xfrm>
            <a:off x="1036320" y="2371790"/>
            <a:ext cx="4689025" cy="3110212"/>
          </a:xfrm>
          <a:prstGeom prst="rect">
            <a:avLst/>
          </a:prstGeom>
        </p:spPr>
      </p:pic>
      <p:pic>
        <p:nvPicPr>
          <p:cNvPr id="16" name="Picture 15">
            <a:extLst>
              <a:ext uri="{FF2B5EF4-FFF2-40B4-BE49-F238E27FC236}">
                <a16:creationId xmlns:a16="http://schemas.microsoft.com/office/drawing/2014/main" id="{6F4A1248-0CBB-4ABE-8B11-C81E4CDF3BCA}"/>
              </a:ext>
            </a:extLst>
          </p:cNvPr>
          <p:cNvPicPr>
            <a:picLocks noChangeAspect="1"/>
          </p:cNvPicPr>
          <p:nvPr/>
        </p:nvPicPr>
        <p:blipFill>
          <a:blip r:embed="rId4"/>
          <a:stretch>
            <a:fillRect/>
          </a:stretch>
        </p:blipFill>
        <p:spPr>
          <a:xfrm>
            <a:off x="6371060" y="2323532"/>
            <a:ext cx="4979969" cy="3271695"/>
          </a:xfrm>
          <a:prstGeom prst="rect">
            <a:avLst/>
          </a:prstGeom>
        </p:spPr>
      </p:pic>
      <p:sp>
        <p:nvSpPr>
          <p:cNvPr id="17" name="Content Placeholder 7">
            <a:extLst>
              <a:ext uri="{FF2B5EF4-FFF2-40B4-BE49-F238E27FC236}">
                <a16:creationId xmlns:a16="http://schemas.microsoft.com/office/drawing/2014/main" id="{68870A63-BE54-4803-A411-0030DF54342D}"/>
              </a:ext>
            </a:extLst>
          </p:cNvPr>
          <p:cNvSpPr txBox="1">
            <a:spLocks/>
          </p:cNvSpPr>
          <p:nvPr/>
        </p:nvSpPr>
        <p:spPr>
          <a:xfrm>
            <a:off x="2590804" y="1874875"/>
            <a:ext cx="1953492" cy="7979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Font typeface="Calibri" pitchFamily="34" charset="0"/>
              <a:buNone/>
            </a:pPr>
            <a:r>
              <a:rPr lang="en-SG" sz="2800" dirty="0">
                <a:latin typeface="+mj-lt"/>
              </a:rPr>
              <a:t>SAT Scores </a:t>
            </a:r>
          </a:p>
        </p:txBody>
      </p:sp>
      <p:sp>
        <p:nvSpPr>
          <p:cNvPr id="18" name="Content Placeholder 7">
            <a:extLst>
              <a:ext uri="{FF2B5EF4-FFF2-40B4-BE49-F238E27FC236}">
                <a16:creationId xmlns:a16="http://schemas.microsoft.com/office/drawing/2014/main" id="{CACC677F-57CD-4A8F-A367-F9D7F09F2D16}"/>
              </a:ext>
            </a:extLst>
          </p:cNvPr>
          <p:cNvSpPr txBox="1">
            <a:spLocks/>
          </p:cNvSpPr>
          <p:nvPr/>
        </p:nvSpPr>
        <p:spPr>
          <a:xfrm>
            <a:off x="8050876" y="1845910"/>
            <a:ext cx="2049086" cy="7979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Font typeface="Calibri" pitchFamily="34" charset="0"/>
              <a:buNone/>
            </a:pPr>
            <a:r>
              <a:rPr lang="en-SG" sz="2800" dirty="0">
                <a:latin typeface="+mj-lt"/>
              </a:rPr>
              <a:t>ACT Scores </a:t>
            </a:r>
          </a:p>
        </p:txBody>
      </p:sp>
    </p:spTree>
    <p:extLst>
      <p:ext uri="{BB962C8B-B14F-4D97-AF65-F5344CB8AC3E}">
        <p14:creationId xmlns:p14="http://schemas.microsoft.com/office/powerpoint/2010/main" val="1547603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D52CBA-2503-45C7-BE8F-82F2BB9E3557}"/>
              </a:ext>
            </a:extLst>
          </p:cNvPr>
          <p:cNvPicPr>
            <a:picLocks noChangeAspect="1"/>
          </p:cNvPicPr>
          <p:nvPr/>
        </p:nvPicPr>
        <p:blipFill>
          <a:blip r:embed="rId3"/>
          <a:stretch>
            <a:fillRect/>
          </a:stretch>
        </p:blipFill>
        <p:spPr>
          <a:xfrm>
            <a:off x="1036320" y="1951171"/>
            <a:ext cx="10058400" cy="4215920"/>
          </a:xfrm>
          <a:prstGeom prst="rect">
            <a:avLst/>
          </a:prstGeom>
        </p:spPr>
      </p:pic>
      <p:sp>
        <p:nvSpPr>
          <p:cNvPr id="2" name="Title 1">
            <a:extLst>
              <a:ext uri="{FF2B5EF4-FFF2-40B4-BE49-F238E27FC236}">
                <a16:creationId xmlns:a16="http://schemas.microsoft.com/office/drawing/2014/main" id="{B4D7A24F-483D-4CCC-8F11-ADD1BEEB8357}"/>
              </a:ext>
            </a:extLst>
          </p:cNvPr>
          <p:cNvSpPr>
            <a:spLocks noGrp="1"/>
          </p:cNvSpPr>
          <p:nvPr>
            <p:ph type="title"/>
          </p:nvPr>
        </p:nvSpPr>
        <p:spPr>
          <a:xfrm>
            <a:off x="1097280" y="17343"/>
            <a:ext cx="10058400" cy="1243421"/>
          </a:xfrm>
        </p:spPr>
        <p:txBody>
          <a:bodyPr/>
          <a:lstStyle/>
          <a:p>
            <a:r>
              <a:rPr lang="en-SG" dirty="0"/>
              <a:t>Finding 3:</a:t>
            </a:r>
          </a:p>
        </p:txBody>
      </p:sp>
      <p:sp>
        <p:nvSpPr>
          <p:cNvPr id="3" name="Content Placeholder 2">
            <a:extLst>
              <a:ext uri="{FF2B5EF4-FFF2-40B4-BE49-F238E27FC236}">
                <a16:creationId xmlns:a16="http://schemas.microsoft.com/office/drawing/2014/main" id="{F5CF80E5-8BD5-4402-8272-DCF552D8EDC7}"/>
              </a:ext>
            </a:extLst>
          </p:cNvPr>
          <p:cNvSpPr>
            <a:spLocks noGrp="1"/>
          </p:cNvSpPr>
          <p:nvPr>
            <p:ph idx="1"/>
          </p:nvPr>
        </p:nvSpPr>
        <p:spPr>
          <a:xfrm>
            <a:off x="1036320" y="1149386"/>
            <a:ext cx="10058400" cy="637427"/>
          </a:xfrm>
        </p:spPr>
        <p:txBody>
          <a:bodyPr>
            <a:normAutofit/>
          </a:bodyPr>
          <a:lstStyle/>
          <a:p>
            <a:pPr marL="201168" lvl="1" indent="0">
              <a:lnSpc>
                <a:spcPct val="120000"/>
              </a:lnSpc>
              <a:buNone/>
            </a:pPr>
            <a:r>
              <a:rPr lang="en-US" sz="2400" b="0" i="0" dirty="0">
                <a:solidFill>
                  <a:srgbClr val="6A737D"/>
                </a:solidFill>
                <a:effectLst/>
                <a:latin typeface="+mj-lt"/>
              </a:rPr>
              <a:t>It’s untrue that schools are better funded in districts with high average incomes!</a:t>
            </a:r>
            <a:endParaRPr lang="en-US" sz="2400" dirty="0"/>
          </a:p>
        </p:txBody>
      </p:sp>
      <p:sp>
        <p:nvSpPr>
          <p:cNvPr id="5" name="Rectangle 4">
            <a:extLst>
              <a:ext uri="{FF2B5EF4-FFF2-40B4-BE49-F238E27FC236}">
                <a16:creationId xmlns:a16="http://schemas.microsoft.com/office/drawing/2014/main" id="{74F22B04-B6A4-4311-9E1A-05E4897BDB42}"/>
              </a:ext>
            </a:extLst>
          </p:cNvPr>
          <p:cNvSpPr/>
          <p:nvPr/>
        </p:nvSpPr>
        <p:spPr>
          <a:xfrm>
            <a:off x="3922915" y="2457373"/>
            <a:ext cx="1853046" cy="643967"/>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3843190D-A49A-40D3-9286-1669EB56BDC9}"/>
              </a:ext>
            </a:extLst>
          </p:cNvPr>
          <p:cNvSpPr/>
          <p:nvPr/>
        </p:nvSpPr>
        <p:spPr>
          <a:xfrm>
            <a:off x="6384174" y="3303193"/>
            <a:ext cx="3087485" cy="1047827"/>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F0908706-16D6-494C-91F6-85B85C56F419}"/>
              </a:ext>
            </a:extLst>
          </p:cNvPr>
          <p:cNvSpPr/>
          <p:nvPr/>
        </p:nvSpPr>
        <p:spPr>
          <a:xfrm>
            <a:off x="2565516" y="2175164"/>
            <a:ext cx="800449" cy="3421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16453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EC2B6EE-578B-4A38-B81B-94D39982216D}"/>
              </a:ext>
            </a:extLst>
          </p:cNvPr>
          <p:cNvSpPr>
            <a:spLocks noGrp="1"/>
          </p:cNvSpPr>
          <p:nvPr>
            <p:ph sz="half" idx="2"/>
          </p:nvPr>
        </p:nvSpPr>
        <p:spPr>
          <a:xfrm>
            <a:off x="7179426" y="3223242"/>
            <a:ext cx="3976254" cy="2485372"/>
          </a:xfrm>
        </p:spPr>
        <p:txBody>
          <a:bodyPr>
            <a:normAutofit/>
          </a:bodyPr>
          <a:lstStyle/>
          <a:p>
            <a:pPr marL="201168" lvl="1" indent="0">
              <a:buNone/>
            </a:pPr>
            <a:r>
              <a:rPr lang="en-US" sz="2000" dirty="0">
                <a:latin typeface="+mj-lt"/>
              </a:rPr>
              <a:t>There is little correlation between expenditure per student and average household income.</a:t>
            </a:r>
          </a:p>
        </p:txBody>
      </p:sp>
      <p:sp>
        <p:nvSpPr>
          <p:cNvPr id="9" name="Title 1">
            <a:extLst>
              <a:ext uri="{FF2B5EF4-FFF2-40B4-BE49-F238E27FC236}">
                <a16:creationId xmlns:a16="http://schemas.microsoft.com/office/drawing/2014/main" id="{0A0E5994-54D3-49E7-B61C-BC6CA02DBCA2}"/>
              </a:ext>
            </a:extLst>
          </p:cNvPr>
          <p:cNvSpPr>
            <a:spLocks noGrp="1"/>
          </p:cNvSpPr>
          <p:nvPr>
            <p:ph type="title"/>
          </p:nvPr>
        </p:nvSpPr>
        <p:spPr>
          <a:xfrm>
            <a:off x="1097280" y="17343"/>
            <a:ext cx="10058400" cy="1243421"/>
          </a:xfrm>
        </p:spPr>
        <p:txBody>
          <a:bodyPr/>
          <a:lstStyle/>
          <a:p>
            <a:r>
              <a:rPr lang="en-SG" dirty="0"/>
              <a:t>Finding 3:</a:t>
            </a:r>
          </a:p>
        </p:txBody>
      </p:sp>
      <p:pic>
        <p:nvPicPr>
          <p:cNvPr id="5" name="Picture 4">
            <a:extLst>
              <a:ext uri="{FF2B5EF4-FFF2-40B4-BE49-F238E27FC236}">
                <a16:creationId xmlns:a16="http://schemas.microsoft.com/office/drawing/2014/main" id="{88083EE9-C7DD-4EA6-B4DA-E01132BD1034}"/>
              </a:ext>
            </a:extLst>
          </p:cNvPr>
          <p:cNvPicPr>
            <a:picLocks noChangeAspect="1"/>
          </p:cNvPicPr>
          <p:nvPr/>
        </p:nvPicPr>
        <p:blipFill>
          <a:blip r:embed="rId3"/>
          <a:stretch>
            <a:fillRect/>
          </a:stretch>
        </p:blipFill>
        <p:spPr>
          <a:xfrm>
            <a:off x="1097279" y="1981200"/>
            <a:ext cx="5819539" cy="4073236"/>
          </a:xfrm>
          <a:prstGeom prst="rect">
            <a:avLst/>
          </a:prstGeom>
        </p:spPr>
      </p:pic>
      <p:sp>
        <p:nvSpPr>
          <p:cNvPr id="13" name="Content Placeholder 2">
            <a:extLst>
              <a:ext uri="{FF2B5EF4-FFF2-40B4-BE49-F238E27FC236}">
                <a16:creationId xmlns:a16="http://schemas.microsoft.com/office/drawing/2014/main" id="{F495DDC0-6D71-486D-8B70-2E7FDCC69F5D}"/>
              </a:ext>
            </a:extLst>
          </p:cNvPr>
          <p:cNvSpPr>
            <a:spLocks noGrp="1"/>
          </p:cNvSpPr>
          <p:nvPr>
            <p:ph idx="1"/>
          </p:nvPr>
        </p:nvSpPr>
        <p:spPr>
          <a:xfrm>
            <a:off x="1036320" y="1149386"/>
            <a:ext cx="10058400" cy="637427"/>
          </a:xfrm>
        </p:spPr>
        <p:txBody>
          <a:bodyPr>
            <a:normAutofit/>
          </a:bodyPr>
          <a:lstStyle/>
          <a:p>
            <a:pPr marL="201168" lvl="1" indent="0">
              <a:lnSpc>
                <a:spcPct val="120000"/>
              </a:lnSpc>
              <a:buNone/>
            </a:pPr>
            <a:r>
              <a:rPr lang="en-US" sz="2400" b="0" i="0" dirty="0">
                <a:solidFill>
                  <a:srgbClr val="6A737D"/>
                </a:solidFill>
                <a:effectLst/>
                <a:latin typeface="+mj-lt"/>
              </a:rPr>
              <a:t>It’s untrue that schools are better funded in districts with high average incomes!</a:t>
            </a:r>
            <a:endParaRPr lang="en-US" sz="2400" dirty="0"/>
          </a:p>
        </p:txBody>
      </p:sp>
    </p:spTree>
    <p:extLst>
      <p:ext uri="{BB962C8B-B14F-4D97-AF65-F5344CB8AC3E}">
        <p14:creationId xmlns:p14="http://schemas.microsoft.com/office/powerpoint/2010/main" val="2494085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D52CBA-2503-45C7-BE8F-82F2BB9E3557}"/>
              </a:ext>
            </a:extLst>
          </p:cNvPr>
          <p:cNvPicPr>
            <a:picLocks noChangeAspect="1"/>
          </p:cNvPicPr>
          <p:nvPr/>
        </p:nvPicPr>
        <p:blipFill>
          <a:blip r:embed="rId3"/>
          <a:stretch>
            <a:fillRect/>
          </a:stretch>
        </p:blipFill>
        <p:spPr>
          <a:xfrm>
            <a:off x="1036320" y="1951171"/>
            <a:ext cx="10058400" cy="4215920"/>
          </a:xfrm>
          <a:prstGeom prst="rect">
            <a:avLst/>
          </a:prstGeom>
        </p:spPr>
      </p:pic>
      <p:sp>
        <p:nvSpPr>
          <p:cNvPr id="2" name="Title 1">
            <a:extLst>
              <a:ext uri="{FF2B5EF4-FFF2-40B4-BE49-F238E27FC236}">
                <a16:creationId xmlns:a16="http://schemas.microsoft.com/office/drawing/2014/main" id="{B4D7A24F-483D-4CCC-8F11-ADD1BEEB8357}"/>
              </a:ext>
            </a:extLst>
          </p:cNvPr>
          <p:cNvSpPr>
            <a:spLocks noGrp="1"/>
          </p:cNvSpPr>
          <p:nvPr>
            <p:ph type="title"/>
          </p:nvPr>
        </p:nvSpPr>
        <p:spPr>
          <a:xfrm>
            <a:off x="1097280" y="17343"/>
            <a:ext cx="10058400" cy="1243421"/>
          </a:xfrm>
        </p:spPr>
        <p:txBody>
          <a:bodyPr/>
          <a:lstStyle/>
          <a:p>
            <a:r>
              <a:rPr lang="en-SG" dirty="0"/>
              <a:t>Finding 4:</a:t>
            </a:r>
          </a:p>
        </p:txBody>
      </p:sp>
      <p:sp>
        <p:nvSpPr>
          <p:cNvPr id="3" name="Content Placeholder 2">
            <a:extLst>
              <a:ext uri="{FF2B5EF4-FFF2-40B4-BE49-F238E27FC236}">
                <a16:creationId xmlns:a16="http://schemas.microsoft.com/office/drawing/2014/main" id="{F5CF80E5-8BD5-4402-8272-DCF552D8EDC7}"/>
              </a:ext>
            </a:extLst>
          </p:cNvPr>
          <p:cNvSpPr>
            <a:spLocks noGrp="1"/>
          </p:cNvSpPr>
          <p:nvPr>
            <p:ph idx="1"/>
          </p:nvPr>
        </p:nvSpPr>
        <p:spPr>
          <a:xfrm>
            <a:off x="1036320" y="1149386"/>
            <a:ext cx="10058400" cy="637427"/>
          </a:xfrm>
        </p:spPr>
        <p:txBody>
          <a:bodyPr>
            <a:normAutofit/>
          </a:bodyPr>
          <a:lstStyle/>
          <a:p>
            <a:pPr marL="201168" lvl="1" indent="0">
              <a:lnSpc>
                <a:spcPct val="120000"/>
              </a:lnSpc>
              <a:buNone/>
            </a:pPr>
            <a:r>
              <a:rPr lang="en-US" sz="2400" dirty="0">
                <a:solidFill>
                  <a:srgbClr val="6A737D"/>
                </a:solidFill>
                <a:latin typeface="+mj-lt"/>
              </a:rPr>
              <a:t>D</a:t>
            </a:r>
            <a:r>
              <a:rPr lang="en-US" sz="2400" b="0" i="0" dirty="0">
                <a:solidFill>
                  <a:srgbClr val="6A737D"/>
                </a:solidFill>
                <a:effectLst/>
                <a:latin typeface="+mj-lt"/>
              </a:rPr>
              <a:t>istricts that were better-funded performed more poorly!</a:t>
            </a:r>
            <a:endParaRPr lang="en-US" sz="2400" dirty="0"/>
          </a:p>
        </p:txBody>
      </p:sp>
      <p:sp>
        <p:nvSpPr>
          <p:cNvPr id="5" name="Rectangle 4">
            <a:extLst>
              <a:ext uri="{FF2B5EF4-FFF2-40B4-BE49-F238E27FC236}">
                <a16:creationId xmlns:a16="http://schemas.microsoft.com/office/drawing/2014/main" id="{74F22B04-B6A4-4311-9E1A-05E4897BDB42}"/>
              </a:ext>
            </a:extLst>
          </p:cNvPr>
          <p:cNvSpPr/>
          <p:nvPr/>
        </p:nvSpPr>
        <p:spPr>
          <a:xfrm>
            <a:off x="3922915" y="2457373"/>
            <a:ext cx="1853046" cy="643967"/>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3843190D-A49A-40D3-9286-1669EB56BDC9}"/>
              </a:ext>
            </a:extLst>
          </p:cNvPr>
          <p:cNvSpPr/>
          <p:nvPr/>
        </p:nvSpPr>
        <p:spPr>
          <a:xfrm>
            <a:off x="6384174" y="3303193"/>
            <a:ext cx="3087485" cy="1047827"/>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F0908706-16D6-494C-91F6-85B85C56F419}"/>
              </a:ext>
            </a:extLst>
          </p:cNvPr>
          <p:cNvSpPr/>
          <p:nvPr/>
        </p:nvSpPr>
        <p:spPr>
          <a:xfrm>
            <a:off x="3881350" y="1981199"/>
            <a:ext cx="1936176" cy="3376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9010E12A-4C6C-4C55-9C84-E4174224F59B}"/>
              </a:ext>
            </a:extLst>
          </p:cNvPr>
          <p:cNvSpPr/>
          <p:nvPr/>
        </p:nvSpPr>
        <p:spPr>
          <a:xfrm>
            <a:off x="6332911" y="1967341"/>
            <a:ext cx="3138748" cy="3559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197920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EC2B6EE-578B-4A38-B81B-94D39982216D}"/>
              </a:ext>
            </a:extLst>
          </p:cNvPr>
          <p:cNvSpPr>
            <a:spLocks noGrp="1"/>
          </p:cNvSpPr>
          <p:nvPr>
            <p:ph sz="half" idx="2"/>
          </p:nvPr>
        </p:nvSpPr>
        <p:spPr>
          <a:xfrm>
            <a:off x="1417324" y="5746847"/>
            <a:ext cx="10058400" cy="797907"/>
          </a:xfrm>
        </p:spPr>
        <p:txBody>
          <a:bodyPr>
            <a:normAutofit/>
          </a:bodyPr>
          <a:lstStyle/>
          <a:p>
            <a:pPr marL="201168" lvl="1" indent="0">
              <a:buNone/>
            </a:pPr>
            <a:r>
              <a:rPr lang="en-US" sz="2000" dirty="0">
                <a:latin typeface="+mj-lt"/>
              </a:rPr>
              <a:t>Test performance and funding was very weakly correlated, and the correlation was negative.</a:t>
            </a:r>
            <a:endParaRPr lang="en-SG" sz="2000" dirty="0">
              <a:latin typeface="+mj-lt"/>
            </a:endParaRPr>
          </a:p>
        </p:txBody>
      </p:sp>
      <p:sp>
        <p:nvSpPr>
          <p:cNvPr id="9" name="Title 1">
            <a:extLst>
              <a:ext uri="{FF2B5EF4-FFF2-40B4-BE49-F238E27FC236}">
                <a16:creationId xmlns:a16="http://schemas.microsoft.com/office/drawing/2014/main" id="{0A0E5994-54D3-49E7-B61C-BC6CA02DBCA2}"/>
              </a:ext>
            </a:extLst>
          </p:cNvPr>
          <p:cNvSpPr>
            <a:spLocks noGrp="1"/>
          </p:cNvSpPr>
          <p:nvPr>
            <p:ph type="title"/>
          </p:nvPr>
        </p:nvSpPr>
        <p:spPr>
          <a:xfrm>
            <a:off x="1097280" y="17343"/>
            <a:ext cx="10058400" cy="1243421"/>
          </a:xfrm>
        </p:spPr>
        <p:txBody>
          <a:bodyPr/>
          <a:lstStyle/>
          <a:p>
            <a:r>
              <a:rPr lang="en-SG" dirty="0"/>
              <a:t>Finding 4:</a:t>
            </a:r>
          </a:p>
        </p:txBody>
      </p:sp>
      <p:sp>
        <p:nvSpPr>
          <p:cNvPr id="17" name="Content Placeholder 7">
            <a:extLst>
              <a:ext uri="{FF2B5EF4-FFF2-40B4-BE49-F238E27FC236}">
                <a16:creationId xmlns:a16="http://schemas.microsoft.com/office/drawing/2014/main" id="{68870A63-BE54-4803-A411-0030DF54342D}"/>
              </a:ext>
            </a:extLst>
          </p:cNvPr>
          <p:cNvSpPr txBox="1">
            <a:spLocks/>
          </p:cNvSpPr>
          <p:nvPr/>
        </p:nvSpPr>
        <p:spPr>
          <a:xfrm>
            <a:off x="2590804" y="1874875"/>
            <a:ext cx="1953492" cy="7979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Font typeface="Calibri" pitchFamily="34" charset="0"/>
              <a:buNone/>
            </a:pPr>
            <a:r>
              <a:rPr lang="en-SG" sz="2800" dirty="0">
                <a:latin typeface="+mj-lt"/>
              </a:rPr>
              <a:t>SAT Scores </a:t>
            </a:r>
          </a:p>
        </p:txBody>
      </p:sp>
      <p:sp>
        <p:nvSpPr>
          <p:cNvPr id="18" name="Content Placeholder 7">
            <a:extLst>
              <a:ext uri="{FF2B5EF4-FFF2-40B4-BE49-F238E27FC236}">
                <a16:creationId xmlns:a16="http://schemas.microsoft.com/office/drawing/2014/main" id="{CACC677F-57CD-4A8F-A367-F9D7F09F2D16}"/>
              </a:ext>
            </a:extLst>
          </p:cNvPr>
          <p:cNvSpPr txBox="1">
            <a:spLocks/>
          </p:cNvSpPr>
          <p:nvPr/>
        </p:nvSpPr>
        <p:spPr>
          <a:xfrm>
            <a:off x="8050876" y="1845910"/>
            <a:ext cx="2049086" cy="7979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Font typeface="Calibri" pitchFamily="34" charset="0"/>
              <a:buNone/>
            </a:pPr>
            <a:r>
              <a:rPr lang="en-SG" sz="2800" dirty="0">
                <a:latin typeface="+mj-lt"/>
              </a:rPr>
              <a:t>ACT Scores </a:t>
            </a:r>
          </a:p>
        </p:txBody>
      </p:sp>
      <p:sp>
        <p:nvSpPr>
          <p:cNvPr id="11" name="Content Placeholder 2">
            <a:extLst>
              <a:ext uri="{FF2B5EF4-FFF2-40B4-BE49-F238E27FC236}">
                <a16:creationId xmlns:a16="http://schemas.microsoft.com/office/drawing/2014/main" id="{28ACCC1D-4C93-45DE-A8EE-04812D81B395}"/>
              </a:ext>
            </a:extLst>
          </p:cNvPr>
          <p:cNvSpPr>
            <a:spLocks noGrp="1"/>
          </p:cNvSpPr>
          <p:nvPr>
            <p:ph idx="1"/>
          </p:nvPr>
        </p:nvSpPr>
        <p:spPr>
          <a:xfrm>
            <a:off x="1036320" y="1149386"/>
            <a:ext cx="10058400" cy="637427"/>
          </a:xfrm>
        </p:spPr>
        <p:txBody>
          <a:bodyPr>
            <a:normAutofit/>
          </a:bodyPr>
          <a:lstStyle/>
          <a:p>
            <a:pPr marL="201168" lvl="1" indent="0">
              <a:lnSpc>
                <a:spcPct val="120000"/>
              </a:lnSpc>
              <a:buNone/>
            </a:pPr>
            <a:r>
              <a:rPr lang="en-US" sz="2400" dirty="0">
                <a:solidFill>
                  <a:srgbClr val="6A737D"/>
                </a:solidFill>
                <a:latin typeface="+mj-lt"/>
              </a:rPr>
              <a:t>D</a:t>
            </a:r>
            <a:r>
              <a:rPr lang="en-US" sz="2400" b="0" i="0" dirty="0">
                <a:solidFill>
                  <a:srgbClr val="6A737D"/>
                </a:solidFill>
                <a:effectLst/>
                <a:latin typeface="+mj-lt"/>
              </a:rPr>
              <a:t>istricts that were </a:t>
            </a:r>
            <a:r>
              <a:rPr lang="en-US" sz="2400" b="1" i="0" dirty="0">
                <a:solidFill>
                  <a:srgbClr val="6A737D"/>
                </a:solidFill>
                <a:effectLst/>
                <a:latin typeface="+mj-lt"/>
              </a:rPr>
              <a:t>better-funded</a:t>
            </a:r>
            <a:r>
              <a:rPr lang="en-US" sz="2400" b="0" i="0" dirty="0">
                <a:solidFill>
                  <a:srgbClr val="6A737D"/>
                </a:solidFill>
                <a:effectLst/>
                <a:latin typeface="+mj-lt"/>
              </a:rPr>
              <a:t> performed more poorly!</a:t>
            </a:r>
            <a:endParaRPr lang="en-US" sz="2400" dirty="0"/>
          </a:p>
        </p:txBody>
      </p:sp>
      <p:pic>
        <p:nvPicPr>
          <p:cNvPr id="5" name="Picture 4">
            <a:extLst>
              <a:ext uri="{FF2B5EF4-FFF2-40B4-BE49-F238E27FC236}">
                <a16:creationId xmlns:a16="http://schemas.microsoft.com/office/drawing/2014/main" id="{0337F8DD-6474-4900-943C-8B0CE7332F18}"/>
              </a:ext>
            </a:extLst>
          </p:cNvPr>
          <p:cNvPicPr>
            <a:picLocks noChangeAspect="1"/>
          </p:cNvPicPr>
          <p:nvPr/>
        </p:nvPicPr>
        <p:blipFill>
          <a:blip r:embed="rId3"/>
          <a:stretch>
            <a:fillRect/>
          </a:stretch>
        </p:blipFill>
        <p:spPr>
          <a:xfrm>
            <a:off x="1119450" y="2472922"/>
            <a:ext cx="4814441" cy="3204779"/>
          </a:xfrm>
          <a:prstGeom prst="rect">
            <a:avLst/>
          </a:prstGeom>
        </p:spPr>
      </p:pic>
      <p:pic>
        <p:nvPicPr>
          <p:cNvPr id="7" name="Picture 6">
            <a:extLst>
              <a:ext uri="{FF2B5EF4-FFF2-40B4-BE49-F238E27FC236}">
                <a16:creationId xmlns:a16="http://schemas.microsoft.com/office/drawing/2014/main" id="{732D21F6-FDEC-409B-BA32-0541BF8C2A16}"/>
              </a:ext>
            </a:extLst>
          </p:cNvPr>
          <p:cNvPicPr>
            <a:picLocks noChangeAspect="1"/>
          </p:cNvPicPr>
          <p:nvPr/>
        </p:nvPicPr>
        <p:blipFill>
          <a:blip r:embed="rId4"/>
          <a:stretch>
            <a:fillRect/>
          </a:stretch>
        </p:blipFill>
        <p:spPr>
          <a:xfrm>
            <a:off x="6314903" y="2466106"/>
            <a:ext cx="4843444" cy="3212737"/>
          </a:xfrm>
          <a:prstGeom prst="rect">
            <a:avLst/>
          </a:prstGeom>
        </p:spPr>
      </p:pic>
    </p:spTree>
    <p:extLst>
      <p:ext uri="{BB962C8B-B14F-4D97-AF65-F5344CB8AC3E}">
        <p14:creationId xmlns:p14="http://schemas.microsoft.com/office/powerpoint/2010/main" val="1484323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D52CBA-2503-45C7-BE8F-82F2BB9E3557}"/>
              </a:ext>
            </a:extLst>
          </p:cNvPr>
          <p:cNvPicPr>
            <a:picLocks noChangeAspect="1"/>
          </p:cNvPicPr>
          <p:nvPr/>
        </p:nvPicPr>
        <p:blipFill>
          <a:blip r:embed="rId3"/>
          <a:stretch>
            <a:fillRect/>
          </a:stretch>
        </p:blipFill>
        <p:spPr>
          <a:xfrm>
            <a:off x="1036320" y="1951171"/>
            <a:ext cx="10058400" cy="4215920"/>
          </a:xfrm>
          <a:prstGeom prst="rect">
            <a:avLst/>
          </a:prstGeom>
        </p:spPr>
      </p:pic>
      <p:sp>
        <p:nvSpPr>
          <p:cNvPr id="2" name="Title 1">
            <a:extLst>
              <a:ext uri="{FF2B5EF4-FFF2-40B4-BE49-F238E27FC236}">
                <a16:creationId xmlns:a16="http://schemas.microsoft.com/office/drawing/2014/main" id="{B4D7A24F-483D-4CCC-8F11-ADD1BEEB8357}"/>
              </a:ext>
            </a:extLst>
          </p:cNvPr>
          <p:cNvSpPr>
            <a:spLocks noGrp="1"/>
          </p:cNvSpPr>
          <p:nvPr>
            <p:ph type="title"/>
          </p:nvPr>
        </p:nvSpPr>
        <p:spPr>
          <a:xfrm>
            <a:off x="1097280" y="17343"/>
            <a:ext cx="10058400" cy="1243421"/>
          </a:xfrm>
        </p:spPr>
        <p:txBody>
          <a:bodyPr/>
          <a:lstStyle/>
          <a:p>
            <a:r>
              <a:rPr lang="en-SG" dirty="0"/>
              <a:t>Finding 5:</a:t>
            </a:r>
          </a:p>
        </p:txBody>
      </p:sp>
      <p:sp>
        <p:nvSpPr>
          <p:cNvPr id="3" name="Content Placeholder 2">
            <a:extLst>
              <a:ext uri="{FF2B5EF4-FFF2-40B4-BE49-F238E27FC236}">
                <a16:creationId xmlns:a16="http://schemas.microsoft.com/office/drawing/2014/main" id="{F5CF80E5-8BD5-4402-8272-DCF552D8EDC7}"/>
              </a:ext>
            </a:extLst>
          </p:cNvPr>
          <p:cNvSpPr>
            <a:spLocks noGrp="1"/>
          </p:cNvSpPr>
          <p:nvPr>
            <p:ph idx="1"/>
          </p:nvPr>
        </p:nvSpPr>
        <p:spPr>
          <a:xfrm>
            <a:off x="1036320" y="1149386"/>
            <a:ext cx="10058400" cy="637427"/>
          </a:xfrm>
        </p:spPr>
        <p:txBody>
          <a:bodyPr>
            <a:normAutofit/>
          </a:bodyPr>
          <a:lstStyle/>
          <a:p>
            <a:pPr marL="201168" lvl="1" indent="0">
              <a:lnSpc>
                <a:spcPct val="120000"/>
              </a:lnSpc>
              <a:buNone/>
            </a:pPr>
            <a:r>
              <a:rPr lang="en-US" sz="2400" dirty="0">
                <a:solidFill>
                  <a:srgbClr val="6A737D"/>
                </a:solidFill>
                <a:latin typeface="+mj-lt"/>
              </a:rPr>
              <a:t>Better test performance is not really associated with better participation rates</a:t>
            </a:r>
            <a:endParaRPr lang="en-US" sz="2400" dirty="0"/>
          </a:p>
        </p:txBody>
      </p:sp>
      <p:sp>
        <p:nvSpPr>
          <p:cNvPr id="5" name="Rectangle 4">
            <a:extLst>
              <a:ext uri="{FF2B5EF4-FFF2-40B4-BE49-F238E27FC236}">
                <a16:creationId xmlns:a16="http://schemas.microsoft.com/office/drawing/2014/main" id="{74F22B04-B6A4-4311-9E1A-05E4897BDB42}"/>
              </a:ext>
            </a:extLst>
          </p:cNvPr>
          <p:cNvSpPr/>
          <p:nvPr/>
        </p:nvSpPr>
        <p:spPr>
          <a:xfrm>
            <a:off x="3922915" y="2457373"/>
            <a:ext cx="1853046" cy="643967"/>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3843190D-A49A-40D3-9286-1669EB56BDC9}"/>
              </a:ext>
            </a:extLst>
          </p:cNvPr>
          <p:cNvSpPr/>
          <p:nvPr/>
        </p:nvSpPr>
        <p:spPr>
          <a:xfrm>
            <a:off x="6384174" y="3303193"/>
            <a:ext cx="3087485" cy="1047827"/>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F0908706-16D6-494C-91F6-85B85C56F419}"/>
              </a:ext>
            </a:extLst>
          </p:cNvPr>
          <p:cNvSpPr/>
          <p:nvPr/>
        </p:nvSpPr>
        <p:spPr>
          <a:xfrm>
            <a:off x="3881350" y="3023623"/>
            <a:ext cx="1936176" cy="3376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9010E12A-4C6C-4C55-9C84-E4174224F59B}"/>
              </a:ext>
            </a:extLst>
          </p:cNvPr>
          <p:cNvSpPr/>
          <p:nvPr/>
        </p:nvSpPr>
        <p:spPr>
          <a:xfrm>
            <a:off x="6332911" y="3006439"/>
            <a:ext cx="3138748" cy="3559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237322DE-9D6A-455E-A5AA-51D7F9CF97E2}"/>
              </a:ext>
            </a:extLst>
          </p:cNvPr>
          <p:cNvSpPr/>
          <p:nvPr/>
        </p:nvSpPr>
        <p:spPr>
          <a:xfrm>
            <a:off x="3895205" y="4251035"/>
            <a:ext cx="1936176" cy="3376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42B0D6EC-66EE-4CF3-A809-382C9B34EDA1}"/>
              </a:ext>
            </a:extLst>
          </p:cNvPr>
          <p:cNvSpPr/>
          <p:nvPr/>
        </p:nvSpPr>
        <p:spPr>
          <a:xfrm>
            <a:off x="6372397" y="4256155"/>
            <a:ext cx="3138748" cy="3559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11354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D52CBA-2503-45C7-BE8F-82F2BB9E3557}"/>
              </a:ext>
            </a:extLst>
          </p:cNvPr>
          <p:cNvPicPr>
            <a:picLocks noChangeAspect="1"/>
          </p:cNvPicPr>
          <p:nvPr/>
        </p:nvPicPr>
        <p:blipFill>
          <a:blip r:embed="rId3"/>
          <a:stretch>
            <a:fillRect/>
          </a:stretch>
        </p:blipFill>
        <p:spPr>
          <a:xfrm>
            <a:off x="1036320" y="1951171"/>
            <a:ext cx="10058400" cy="4215920"/>
          </a:xfrm>
          <a:prstGeom prst="rect">
            <a:avLst/>
          </a:prstGeom>
        </p:spPr>
      </p:pic>
      <p:sp>
        <p:nvSpPr>
          <p:cNvPr id="2" name="Title 1">
            <a:extLst>
              <a:ext uri="{FF2B5EF4-FFF2-40B4-BE49-F238E27FC236}">
                <a16:creationId xmlns:a16="http://schemas.microsoft.com/office/drawing/2014/main" id="{B4D7A24F-483D-4CCC-8F11-ADD1BEEB8357}"/>
              </a:ext>
            </a:extLst>
          </p:cNvPr>
          <p:cNvSpPr>
            <a:spLocks noGrp="1"/>
          </p:cNvSpPr>
          <p:nvPr>
            <p:ph type="title"/>
          </p:nvPr>
        </p:nvSpPr>
        <p:spPr>
          <a:xfrm>
            <a:off x="1097280" y="17343"/>
            <a:ext cx="10058400" cy="1243421"/>
          </a:xfrm>
        </p:spPr>
        <p:txBody>
          <a:bodyPr/>
          <a:lstStyle/>
          <a:p>
            <a:r>
              <a:rPr lang="en-SG" dirty="0"/>
              <a:t>Finding 6:</a:t>
            </a:r>
          </a:p>
        </p:txBody>
      </p:sp>
      <p:sp>
        <p:nvSpPr>
          <p:cNvPr id="3" name="Content Placeholder 2">
            <a:extLst>
              <a:ext uri="{FF2B5EF4-FFF2-40B4-BE49-F238E27FC236}">
                <a16:creationId xmlns:a16="http://schemas.microsoft.com/office/drawing/2014/main" id="{F5CF80E5-8BD5-4402-8272-DCF552D8EDC7}"/>
              </a:ext>
            </a:extLst>
          </p:cNvPr>
          <p:cNvSpPr>
            <a:spLocks noGrp="1"/>
          </p:cNvSpPr>
          <p:nvPr>
            <p:ph idx="1"/>
          </p:nvPr>
        </p:nvSpPr>
        <p:spPr>
          <a:xfrm>
            <a:off x="1008610" y="1177094"/>
            <a:ext cx="10058400" cy="637427"/>
          </a:xfrm>
        </p:spPr>
        <p:txBody>
          <a:bodyPr>
            <a:normAutofit/>
          </a:bodyPr>
          <a:lstStyle/>
          <a:p>
            <a:pPr marL="201168" lvl="1" indent="0">
              <a:lnSpc>
                <a:spcPct val="120000"/>
              </a:lnSpc>
              <a:buNone/>
            </a:pPr>
            <a:r>
              <a:rPr lang="en-US" sz="2400" dirty="0">
                <a:solidFill>
                  <a:srgbClr val="6A737D"/>
                </a:solidFill>
                <a:latin typeface="+mj-lt"/>
              </a:rPr>
              <a:t>But </a:t>
            </a:r>
            <a:r>
              <a:rPr lang="en-US" sz="2400" b="1" dirty="0">
                <a:solidFill>
                  <a:srgbClr val="6A737D"/>
                </a:solidFill>
                <a:latin typeface="+mj-lt"/>
              </a:rPr>
              <a:t>household income </a:t>
            </a:r>
            <a:r>
              <a:rPr lang="en-US" sz="2400" dirty="0">
                <a:solidFill>
                  <a:srgbClr val="6A737D"/>
                </a:solidFill>
                <a:latin typeface="+mj-lt"/>
              </a:rPr>
              <a:t>and </a:t>
            </a:r>
            <a:r>
              <a:rPr lang="en-US" sz="2400" b="1" dirty="0">
                <a:solidFill>
                  <a:srgbClr val="6A737D"/>
                </a:solidFill>
                <a:latin typeface="+mj-lt"/>
              </a:rPr>
              <a:t>funding</a:t>
            </a:r>
            <a:r>
              <a:rPr lang="en-US" sz="2400" dirty="0">
                <a:solidFill>
                  <a:srgbClr val="6A737D"/>
                </a:solidFill>
                <a:latin typeface="+mj-lt"/>
              </a:rPr>
              <a:t> seemed to increase test participation rates!</a:t>
            </a:r>
            <a:endParaRPr lang="en-US" sz="2400" dirty="0"/>
          </a:p>
        </p:txBody>
      </p:sp>
      <p:sp>
        <p:nvSpPr>
          <p:cNvPr id="5" name="Rectangle 4">
            <a:extLst>
              <a:ext uri="{FF2B5EF4-FFF2-40B4-BE49-F238E27FC236}">
                <a16:creationId xmlns:a16="http://schemas.microsoft.com/office/drawing/2014/main" id="{74F22B04-B6A4-4311-9E1A-05E4897BDB42}"/>
              </a:ext>
            </a:extLst>
          </p:cNvPr>
          <p:cNvSpPr/>
          <p:nvPr/>
        </p:nvSpPr>
        <p:spPr>
          <a:xfrm>
            <a:off x="3922915" y="2457373"/>
            <a:ext cx="1853046" cy="643967"/>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3843190D-A49A-40D3-9286-1669EB56BDC9}"/>
              </a:ext>
            </a:extLst>
          </p:cNvPr>
          <p:cNvSpPr/>
          <p:nvPr/>
        </p:nvSpPr>
        <p:spPr>
          <a:xfrm>
            <a:off x="6384174" y="3303193"/>
            <a:ext cx="3087485" cy="1047827"/>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F0908706-16D6-494C-91F6-85B85C56F419}"/>
              </a:ext>
            </a:extLst>
          </p:cNvPr>
          <p:cNvSpPr/>
          <p:nvPr/>
        </p:nvSpPr>
        <p:spPr>
          <a:xfrm>
            <a:off x="2621971" y="3006439"/>
            <a:ext cx="1423556" cy="3409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BD7A7644-4D06-41C0-A266-A03B8AF69612}"/>
              </a:ext>
            </a:extLst>
          </p:cNvPr>
          <p:cNvSpPr/>
          <p:nvPr/>
        </p:nvSpPr>
        <p:spPr>
          <a:xfrm>
            <a:off x="2608116" y="4245808"/>
            <a:ext cx="1423556" cy="3409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4964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A24F-483D-4CCC-8F11-ADD1BEEB8357}"/>
              </a:ext>
            </a:extLst>
          </p:cNvPr>
          <p:cNvSpPr>
            <a:spLocks noGrp="1"/>
          </p:cNvSpPr>
          <p:nvPr>
            <p:ph type="title"/>
          </p:nvPr>
        </p:nvSpPr>
        <p:spPr/>
        <p:txBody>
          <a:bodyPr/>
          <a:lstStyle/>
          <a:p>
            <a:r>
              <a:rPr lang="en-SG" dirty="0"/>
              <a:t>The Problem Statement</a:t>
            </a:r>
          </a:p>
        </p:txBody>
      </p:sp>
      <p:sp>
        <p:nvSpPr>
          <p:cNvPr id="3" name="Content Placeholder 2">
            <a:extLst>
              <a:ext uri="{FF2B5EF4-FFF2-40B4-BE49-F238E27FC236}">
                <a16:creationId xmlns:a16="http://schemas.microsoft.com/office/drawing/2014/main" id="{F5CF80E5-8BD5-4402-8272-DCF552D8EDC7}"/>
              </a:ext>
            </a:extLst>
          </p:cNvPr>
          <p:cNvSpPr>
            <a:spLocks noGrp="1"/>
          </p:cNvSpPr>
          <p:nvPr>
            <p:ph idx="1"/>
          </p:nvPr>
        </p:nvSpPr>
        <p:spPr>
          <a:xfrm>
            <a:off x="1097280" y="2091918"/>
            <a:ext cx="10058400" cy="4023360"/>
          </a:xfrm>
        </p:spPr>
        <p:txBody>
          <a:bodyPr>
            <a:normAutofit lnSpcReduction="10000"/>
          </a:bodyPr>
          <a:lstStyle/>
          <a:p>
            <a:pPr marL="201168" lvl="1" indent="0">
              <a:lnSpc>
                <a:spcPct val="120000"/>
              </a:lnSpc>
              <a:buNone/>
            </a:pPr>
            <a:r>
              <a:rPr lang="en-US" sz="2400" b="0" i="0" dirty="0">
                <a:solidFill>
                  <a:srgbClr val="6A737D"/>
                </a:solidFill>
                <a:effectLst/>
                <a:latin typeface="+mj-lt"/>
              </a:rPr>
              <a:t>You are hired by the state of California to analyze standardized test performance for various districts in the state and identify trends so they can allocate resources appropriately, and hopefully enable more students to go to college.</a:t>
            </a:r>
            <a:endParaRPr lang="en-US" sz="2400" dirty="0"/>
          </a:p>
          <a:p>
            <a:pPr marL="201168" lvl="1" indent="0">
              <a:buNone/>
            </a:pPr>
            <a:endParaRPr lang="en-US" sz="2000" dirty="0"/>
          </a:p>
          <a:p>
            <a:pPr lvl="1">
              <a:buFont typeface="Arial" panose="020B0604020202020204" pitchFamily="34" charset="0"/>
              <a:buChar char="•"/>
            </a:pPr>
            <a:r>
              <a:rPr lang="en-US" sz="2000" dirty="0"/>
              <a:t>Identify the districts in California that have the worst overall student performance on the SAT and ACT tests</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Identify possible reasons for the performance gap between these districts and the best performing districts.</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Identify potential reasons for poor participation rate in the SAT and ACT. </a:t>
            </a:r>
          </a:p>
          <a:p>
            <a:pPr lvl="1">
              <a:buFont typeface="Arial" panose="020B0604020202020204" pitchFamily="34" charset="0"/>
              <a:buChar char="•"/>
            </a:pPr>
            <a:endParaRPr lang="en-US" sz="2000" dirty="0"/>
          </a:p>
        </p:txBody>
      </p:sp>
    </p:spTree>
    <p:extLst>
      <p:ext uri="{BB962C8B-B14F-4D97-AF65-F5344CB8AC3E}">
        <p14:creationId xmlns:p14="http://schemas.microsoft.com/office/powerpoint/2010/main" val="1496669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EC2B6EE-578B-4A38-B81B-94D39982216D}"/>
              </a:ext>
            </a:extLst>
          </p:cNvPr>
          <p:cNvSpPr>
            <a:spLocks noGrp="1"/>
          </p:cNvSpPr>
          <p:nvPr>
            <p:ph sz="half" idx="2"/>
          </p:nvPr>
        </p:nvSpPr>
        <p:spPr>
          <a:xfrm>
            <a:off x="1763688" y="5809876"/>
            <a:ext cx="10058400" cy="797907"/>
          </a:xfrm>
        </p:spPr>
        <p:txBody>
          <a:bodyPr>
            <a:normAutofit/>
          </a:bodyPr>
          <a:lstStyle/>
          <a:p>
            <a:pPr marL="201168" lvl="1" indent="0">
              <a:buNone/>
            </a:pPr>
            <a:r>
              <a:rPr lang="en-US" sz="2000" dirty="0">
                <a:latin typeface="+mj-lt"/>
              </a:rPr>
              <a:t>Higher household income was moderately associated with higher test participation.</a:t>
            </a:r>
            <a:endParaRPr lang="en-SG" sz="2000" dirty="0">
              <a:latin typeface="+mj-lt"/>
            </a:endParaRPr>
          </a:p>
        </p:txBody>
      </p:sp>
      <p:sp>
        <p:nvSpPr>
          <p:cNvPr id="9" name="Title 1">
            <a:extLst>
              <a:ext uri="{FF2B5EF4-FFF2-40B4-BE49-F238E27FC236}">
                <a16:creationId xmlns:a16="http://schemas.microsoft.com/office/drawing/2014/main" id="{0A0E5994-54D3-49E7-B61C-BC6CA02DBCA2}"/>
              </a:ext>
            </a:extLst>
          </p:cNvPr>
          <p:cNvSpPr>
            <a:spLocks noGrp="1"/>
          </p:cNvSpPr>
          <p:nvPr>
            <p:ph type="title"/>
          </p:nvPr>
        </p:nvSpPr>
        <p:spPr>
          <a:xfrm>
            <a:off x="1097280" y="17343"/>
            <a:ext cx="10058400" cy="1243421"/>
          </a:xfrm>
        </p:spPr>
        <p:txBody>
          <a:bodyPr/>
          <a:lstStyle/>
          <a:p>
            <a:r>
              <a:rPr lang="en-SG" dirty="0"/>
              <a:t>Finding 6a:</a:t>
            </a:r>
          </a:p>
        </p:txBody>
      </p:sp>
      <p:sp>
        <p:nvSpPr>
          <p:cNvPr id="12" name="Content Placeholder 2">
            <a:extLst>
              <a:ext uri="{FF2B5EF4-FFF2-40B4-BE49-F238E27FC236}">
                <a16:creationId xmlns:a16="http://schemas.microsoft.com/office/drawing/2014/main" id="{FF6D218B-6ACB-4002-9DB0-3C0E12C95483}"/>
              </a:ext>
            </a:extLst>
          </p:cNvPr>
          <p:cNvSpPr txBox="1">
            <a:spLocks/>
          </p:cNvSpPr>
          <p:nvPr/>
        </p:nvSpPr>
        <p:spPr>
          <a:xfrm>
            <a:off x="1008610" y="1177094"/>
            <a:ext cx="10058400" cy="63742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nSpc>
                <a:spcPct val="120000"/>
              </a:lnSpc>
              <a:buFont typeface="Calibri" pitchFamily="34" charset="0"/>
              <a:buNone/>
            </a:pPr>
            <a:r>
              <a:rPr lang="en-US" sz="2400" dirty="0">
                <a:solidFill>
                  <a:srgbClr val="6A737D"/>
                </a:solidFill>
                <a:latin typeface="+mj-lt"/>
              </a:rPr>
              <a:t>But </a:t>
            </a:r>
            <a:r>
              <a:rPr lang="en-US" sz="2400" b="1" dirty="0">
                <a:solidFill>
                  <a:srgbClr val="6A737D"/>
                </a:solidFill>
                <a:latin typeface="+mj-lt"/>
              </a:rPr>
              <a:t>household income </a:t>
            </a:r>
            <a:r>
              <a:rPr lang="en-US" sz="2400" dirty="0">
                <a:solidFill>
                  <a:schemeClr val="bg1">
                    <a:lumMod val="85000"/>
                  </a:schemeClr>
                </a:solidFill>
                <a:latin typeface="+mj-lt"/>
              </a:rPr>
              <a:t>and </a:t>
            </a:r>
            <a:r>
              <a:rPr lang="en-US" sz="2400" b="1" dirty="0">
                <a:solidFill>
                  <a:schemeClr val="bg1">
                    <a:lumMod val="85000"/>
                  </a:schemeClr>
                </a:solidFill>
                <a:latin typeface="+mj-lt"/>
              </a:rPr>
              <a:t>funding</a:t>
            </a:r>
            <a:r>
              <a:rPr lang="en-US" sz="2400" dirty="0">
                <a:solidFill>
                  <a:schemeClr val="bg1">
                    <a:lumMod val="85000"/>
                  </a:schemeClr>
                </a:solidFill>
                <a:latin typeface="+mj-lt"/>
              </a:rPr>
              <a:t> </a:t>
            </a:r>
            <a:r>
              <a:rPr lang="en-US" sz="2400" dirty="0">
                <a:solidFill>
                  <a:srgbClr val="6A737D"/>
                </a:solidFill>
                <a:latin typeface="+mj-lt"/>
              </a:rPr>
              <a:t>seemed to increase test participation rates!</a:t>
            </a:r>
            <a:endParaRPr lang="en-US" sz="2400" dirty="0"/>
          </a:p>
        </p:txBody>
      </p:sp>
      <p:sp>
        <p:nvSpPr>
          <p:cNvPr id="14" name="Content Placeholder 7">
            <a:extLst>
              <a:ext uri="{FF2B5EF4-FFF2-40B4-BE49-F238E27FC236}">
                <a16:creationId xmlns:a16="http://schemas.microsoft.com/office/drawing/2014/main" id="{92C60CC4-9B5A-461C-B303-780693106CF0}"/>
              </a:ext>
            </a:extLst>
          </p:cNvPr>
          <p:cNvSpPr txBox="1">
            <a:spLocks/>
          </p:cNvSpPr>
          <p:nvPr/>
        </p:nvSpPr>
        <p:spPr>
          <a:xfrm>
            <a:off x="2355270" y="1874875"/>
            <a:ext cx="2590796" cy="7979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Font typeface="Calibri" pitchFamily="34" charset="0"/>
              <a:buNone/>
            </a:pPr>
            <a:r>
              <a:rPr lang="en-SG" sz="2800" dirty="0">
                <a:latin typeface="+mj-lt"/>
              </a:rPr>
              <a:t>SAT Participation </a:t>
            </a:r>
          </a:p>
        </p:txBody>
      </p:sp>
      <p:sp>
        <p:nvSpPr>
          <p:cNvPr id="15" name="Content Placeholder 7">
            <a:extLst>
              <a:ext uri="{FF2B5EF4-FFF2-40B4-BE49-F238E27FC236}">
                <a16:creationId xmlns:a16="http://schemas.microsoft.com/office/drawing/2014/main" id="{98B9E015-7AEA-42E8-859F-32C2EA7007E6}"/>
              </a:ext>
            </a:extLst>
          </p:cNvPr>
          <p:cNvSpPr txBox="1">
            <a:spLocks/>
          </p:cNvSpPr>
          <p:nvPr/>
        </p:nvSpPr>
        <p:spPr>
          <a:xfrm>
            <a:off x="7564583" y="1873620"/>
            <a:ext cx="2743198" cy="7979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Font typeface="Calibri" pitchFamily="34" charset="0"/>
              <a:buNone/>
            </a:pPr>
            <a:r>
              <a:rPr lang="en-SG" sz="2800" dirty="0">
                <a:latin typeface="+mj-lt"/>
              </a:rPr>
              <a:t>ACT Participation </a:t>
            </a:r>
          </a:p>
        </p:txBody>
      </p:sp>
      <p:pic>
        <p:nvPicPr>
          <p:cNvPr id="21" name="Picture 20">
            <a:extLst>
              <a:ext uri="{FF2B5EF4-FFF2-40B4-BE49-F238E27FC236}">
                <a16:creationId xmlns:a16="http://schemas.microsoft.com/office/drawing/2014/main" id="{BE8F0AB9-91EC-4ECE-8D76-1E693D85297F}"/>
              </a:ext>
            </a:extLst>
          </p:cNvPr>
          <p:cNvPicPr>
            <a:picLocks noChangeAspect="1"/>
          </p:cNvPicPr>
          <p:nvPr/>
        </p:nvPicPr>
        <p:blipFill>
          <a:blip r:embed="rId3"/>
          <a:stretch>
            <a:fillRect/>
          </a:stretch>
        </p:blipFill>
        <p:spPr>
          <a:xfrm>
            <a:off x="1101142" y="2479960"/>
            <a:ext cx="4789811" cy="3212738"/>
          </a:xfrm>
          <a:prstGeom prst="rect">
            <a:avLst/>
          </a:prstGeom>
        </p:spPr>
      </p:pic>
      <p:pic>
        <p:nvPicPr>
          <p:cNvPr id="25" name="Picture 24">
            <a:extLst>
              <a:ext uri="{FF2B5EF4-FFF2-40B4-BE49-F238E27FC236}">
                <a16:creationId xmlns:a16="http://schemas.microsoft.com/office/drawing/2014/main" id="{1D25E6F1-1C9D-4189-9F4C-76148F56B84E}"/>
              </a:ext>
            </a:extLst>
          </p:cNvPr>
          <p:cNvPicPr>
            <a:picLocks noChangeAspect="1"/>
          </p:cNvPicPr>
          <p:nvPr/>
        </p:nvPicPr>
        <p:blipFill>
          <a:blip r:embed="rId4"/>
          <a:stretch>
            <a:fillRect/>
          </a:stretch>
        </p:blipFill>
        <p:spPr>
          <a:xfrm>
            <a:off x="6353298" y="2509367"/>
            <a:ext cx="4802382" cy="3156540"/>
          </a:xfrm>
          <a:prstGeom prst="rect">
            <a:avLst/>
          </a:prstGeom>
        </p:spPr>
      </p:pic>
    </p:spTree>
    <p:extLst>
      <p:ext uri="{BB962C8B-B14F-4D97-AF65-F5344CB8AC3E}">
        <p14:creationId xmlns:p14="http://schemas.microsoft.com/office/powerpoint/2010/main" val="4121381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EC2B6EE-578B-4A38-B81B-94D39982216D}"/>
              </a:ext>
            </a:extLst>
          </p:cNvPr>
          <p:cNvSpPr>
            <a:spLocks noGrp="1"/>
          </p:cNvSpPr>
          <p:nvPr>
            <p:ph sz="half" idx="2"/>
          </p:nvPr>
        </p:nvSpPr>
        <p:spPr>
          <a:xfrm>
            <a:off x="2175164" y="5774557"/>
            <a:ext cx="9300560" cy="797907"/>
          </a:xfrm>
        </p:spPr>
        <p:txBody>
          <a:bodyPr>
            <a:normAutofit/>
          </a:bodyPr>
          <a:lstStyle/>
          <a:p>
            <a:pPr marL="201168" lvl="1" indent="0">
              <a:buNone/>
            </a:pPr>
            <a:r>
              <a:rPr lang="en-US" sz="2000" dirty="0">
                <a:latin typeface="+mj-lt"/>
              </a:rPr>
              <a:t>Funding moderately increased test participation rates for both tests!</a:t>
            </a:r>
            <a:endParaRPr lang="en-SG" sz="2000" dirty="0">
              <a:latin typeface="+mj-lt"/>
            </a:endParaRPr>
          </a:p>
        </p:txBody>
      </p:sp>
      <p:sp>
        <p:nvSpPr>
          <p:cNvPr id="9" name="Title 1">
            <a:extLst>
              <a:ext uri="{FF2B5EF4-FFF2-40B4-BE49-F238E27FC236}">
                <a16:creationId xmlns:a16="http://schemas.microsoft.com/office/drawing/2014/main" id="{0A0E5994-54D3-49E7-B61C-BC6CA02DBCA2}"/>
              </a:ext>
            </a:extLst>
          </p:cNvPr>
          <p:cNvSpPr>
            <a:spLocks noGrp="1"/>
          </p:cNvSpPr>
          <p:nvPr>
            <p:ph type="title"/>
          </p:nvPr>
        </p:nvSpPr>
        <p:spPr>
          <a:xfrm>
            <a:off x="1097280" y="17343"/>
            <a:ext cx="10058400" cy="1243421"/>
          </a:xfrm>
        </p:spPr>
        <p:txBody>
          <a:bodyPr/>
          <a:lstStyle/>
          <a:p>
            <a:r>
              <a:rPr lang="en-SG" dirty="0"/>
              <a:t>Finding 6a:</a:t>
            </a:r>
          </a:p>
        </p:txBody>
      </p:sp>
      <p:sp>
        <p:nvSpPr>
          <p:cNvPr id="12" name="Content Placeholder 2">
            <a:extLst>
              <a:ext uri="{FF2B5EF4-FFF2-40B4-BE49-F238E27FC236}">
                <a16:creationId xmlns:a16="http://schemas.microsoft.com/office/drawing/2014/main" id="{FF6D218B-6ACB-4002-9DB0-3C0E12C95483}"/>
              </a:ext>
            </a:extLst>
          </p:cNvPr>
          <p:cNvSpPr txBox="1">
            <a:spLocks/>
          </p:cNvSpPr>
          <p:nvPr/>
        </p:nvSpPr>
        <p:spPr>
          <a:xfrm>
            <a:off x="1008610" y="1177094"/>
            <a:ext cx="10058400" cy="63742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nSpc>
                <a:spcPct val="120000"/>
              </a:lnSpc>
              <a:buFont typeface="Calibri" pitchFamily="34" charset="0"/>
              <a:buNone/>
            </a:pPr>
            <a:r>
              <a:rPr lang="en-US" sz="2400" dirty="0">
                <a:solidFill>
                  <a:srgbClr val="6A737D"/>
                </a:solidFill>
                <a:latin typeface="+mj-lt"/>
              </a:rPr>
              <a:t>But </a:t>
            </a:r>
            <a:r>
              <a:rPr lang="en-US" sz="2400" b="1" dirty="0">
                <a:solidFill>
                  <a:schemeClr val="bg1">
                    <a:lumMod val="85000"/>
                  </a:schemeClr>
                </a:solidFill>
                <a:latin typeface="+mj-lt"/>
              </a:rPr>
              <a:t>household income </a:t>
            </a:r>
            <a:r>
              <a:rPr lang="en-US" sz="2400" dirty="0">
                <a:solidFill>
                  <a:schemeClr val="bg1">
                    <a:lumMod val="85000"/>
                  </a:schemeClr>
                </a:solidFill>
                <a:latin typeface="+mj-lt"/>
              </a:rPr>
              <a:t>and </a:t>
            </a:r>
            <a:r>
              <a:rPr lang="en-US" sz="2400" b="1" dirty="0">
                <a:solidFill>
                  <a:srgbClr val="6A737D"/>
                </a:solidFill>
                <a:latin typeface="+mj-lt"/>
              </a:rPr>
              <a:t>funding </a:t>
            </a:r>
            <a:r>
              <a:rPr lang="en-US" sz="2400" dirty="0">
                <a:solidFill>
                  <a:srgbClr val="6A737D"/>
                </a:solidFill>
                <a:latin typeface="+mj-lt"/>
              </a:rPr>
              <a:t>seemed to increase test participation rates!</a:t>
            </a:r>
            <a:endParaRPr lang="en-US" sz="2400" dirty="0"/>
          </a:p>
        </p:txBody>
      </p:sp>
      <p:pic>
        <p:nvPicPr>
          <p:cNvPr id="3" name="Picture 2">
            <a:extLst>
              <a:ext uri="{FF2B5EF4-FFF2-40B4-BE49-F238E27FC236}">
                <a16:creationId xmlns:a16="http://schemas.microsoft.com/office/drawing/2014/main" id="{550580E5-71AE-4284-A1D9-9B1FD0160E4C}"/>
              </a:ext>
            </a:extLst>
          </p:cNvPr>
          <p:cNvPicPr>
            <a:picLocks noChangeAspect="1"/>
          </p:cNvPicPr>
          <p:nvPr/>
        </p:nvPicPr>
        <p:blipFill>
          <a:blip r:embed="rId3"/>
          <a:stretch>
            <a:fillRect/>
          </a:stretch>
        </p:blipFill>
        <p:spPr>
          <a:xfrm>
            <a:off x="6282458" y="2434370"/>
            <a:ext cx="4873221" cy="3204779"/>
          </a:xfrm>
          <a:prstGeom prst="rect">
            <a:avLst/>
          </a:prstGeom>
        </p:spPr>
      </p:pic>
      <p:pic>
        <p:nvPicPr>
          <p:cNvPr id="11" name="Picture 10">
            <a:extLst>
              <a:ext uri="{FF2B5EF4-FFF2-40B4-BE49-F238E27FC236}">
                <a16:creationId xmlns:a16="http://schemas.microsoft.com/office/drawing/2014/main" id="{229BB2FD-6A25-44DB-BAFB-08A785309618}"/>
              </a:ext>
            </a:extLst>
          </p:cNvPr>
          <p:cNvPicPr>
            <a:picLocks noChangeAspect="1"/>
          </p:cNvPicPr>
          <p:nvPr/>
        </p:nvPicPr>
        <p:blipFill>
          <a:blip r:embed="rId4"/>
          <a:stretch>
            <a:fillRect/>
          </a:stretch>
        </p:blipFill>
        <p:spPr>
          <a:xfrm>
            <a:off x="1091746" y="2435484"/>
            <a:ext cx="4787512" cy="3212737"/>
          </a:xfrm>
          <a:prstGeom prst="rect">
            <a:avLst/>
          </a:prstGeom>
        </p:spPr>
      </p:pic>
      <p:sp>
        <p:nvSpPr>
          <p:cNvPr id="16" name="Content Placeholder 7">
            <a:extLst>
              <a:ext uri="{FF2B5EF4-FFF2-40B4-BE49-F238E27FC236}">
                <a16:creationId xmlns:a16="http://schemas.microsoft.com/office/drawing/2014/main" id="{20A6AC67-D91D-416B-91F3-7AB8E4891F5D}"/>
              </a:ext>
            </a:extLst>
          </p:cNvPr>
          <p:cNvSpPr txBox="1">
            <a:spLocks/>
          </p:cNvSpPr>
          <p:nvPr/>
        </p:nvSpPr>
        <p:spPr>
          <a:xfrm>
            <a:off x="2355270" y="1874875"/>
            <a:ext cx="2590796" cy="7979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Font typeface="Calibri" pitchFamily="34" charset="0"/>
              <a:buNone/>
            </a:pPr>
            <a:r>
              <a:rPr lang="en-SG" sz="2800" dirty="0">
                <a:latin typeface="+mj-lt"/>
              </a:rPr>
              <a:t>SAT Participation </a:t>
            </a:r>
          </a:p>
        </p:txBody>
      </p:sp>
      <p:sp>
        <p:nvSpPr>
          <p:cNvPr id="17" name="Content Placeholder 7">
            <a:extLst>
              <a:ext uri="{FF2B5EF4-FFF2-40B4-BE49-F238E27FC236}">
                <a16:creationId xmlns:a16="http://schemas.microsoft.com/office/drawing/2014/main" id="{1861BFE2-A18D-4EBC-AFDD-B0AB08F220CD}"/>
              </a:ext>
            </a:extLst>
          </p:cNvPr>
          <p:cNvSpPr txBox="1">
            <a:spLocks/>
          </p:cNvSpPr>
          <p:nvPr/>
        </p:nvSpPr>
        <p:spPr>
          <a:xfrm>
            <a:off x="7564583" y="1873620"/>
            <a:ext cx="2743198" cy="7979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Font typeface="Calibri" pitchFamily="34" charset="0"/>
              <a:buNone/>
            </a:pPr>
            <a:r>
              <a:rPr lang="en-SG" sz="2800" dirty="0">
                <a:latin typeface="+mj-lt"/>
              </a:rPr>
              <a:t>ACT Participation </a:t>
            </a:r>
          </a:p>
        </p:txBody>
      </p:sp>
    </p:spTree>
    <p:extLst>
      <p:ext uri="{BB962C8B-B14F-4D97-AF65-F5344CB8AC3E}">
        <p14:creationId xmlns:p14="http://schemas.microsoft.com/office/powerpoint/2010/main" val="2690520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A24F-483D-4CCC-8F11-ADD1BEEB8357}"/>
              </a:ext>
            </a:extLst>
          </p:cNvPr>
          <p:cNvSpPr>
            <a:spLocks noGrp="1"/>
          </p:cNvSpPr>
          <p:nvPr>
            <p:ph type="title"/>
          </p:nvPr>
        </p:nvSpPr>
        <p:spPr>
          <a:xfrm>
            <a:off x="1097280" y="17343"/>
            <a:ext cx="10058400" cy="1243421"/>
          </a:xfrm>
        </p:spPr>
        <p:txBody>
          <a:bodyPr/>
          <a:lstStyle/>
          <a:p>
            <a:r>
              <a:rPr lang="en-SG" dirty="0"/>
              <a:t>Findings:</a:t>
            </a:r>
          </a:p>
        </p:txBody>
      </p:sp>
      <p:sp>
        <p:nvSpPr>
          <p:cNvPr id="3" name="Content Placeholder 2">
            <a:extLst>
              <a:ext uri="{FF2B5EF4-FFF2-40B4-BE49-F238E27FC236}">
                <a16:creationId xmlns:a16="http://schemas.microsoft.com/office/drawing/2014/main" id="{F5CF80E5-8BD5-4402-8272-DCF552D8EDC7}"/>
              </a:ext>
            </a:extLst>
          </p:cNvPr>
          <p:cNvSpPr>
            <a:spLocks noGrp="1"/>
          </p:cNvSpPr>
          <p:nvPr>
            <p:ph idx="1"/>
          </p:nvPr>
        </p:nvSpPr>
        <p:spPr>
          <a:xfrm>
            <a:off x="1036320" y="1149386"/>
            <a:ext cx="10058400" cy="637427"/>
          </a:xfrm>
        </p:spPr>
        <p:txBody>
          <a:bodyPr>
            <a:normAutofit/>
          </a:bodyPr>
          <a:lstStyle/>
          <a:p>
            <a:pPr marL="201168" lvl="1" indent="0">
              <a:lnSpc>
                <a:spcPct val="120000"/>
              </a:lnSpc>
              <a:buNone/>
            </a:pPr>
            <a:r>
              <a:rPr lang="en-US" sz="2400" b="0" i="0" dirty="0">
                <a:solidFill>
                  <a:srgbClr val="6A737D"/>
                </a:solidFill>
                <a:effectLst/>
                <a:latin typeface="+mj-lt"/>
              </a:rPr>
              <a:t>A summary of the key takeaways!</a:t>
            </a:r>
            <a:endParaRPr lang="en-US" sz="2400" dirty="0"/>
          </a:p>
        </p:txBody>
      </p:sp>
      <p:sp>
        <p:nvSpPr>
          <p:cNvPr id="10" name="Content Placeholder 2">
            <a:extLst>
              <a:ext uri="{FF2B5EF4-FFF2-40B4-BE49-F238E27FC236}">
                <a16:creationId xmlns:a16="http://schemas.microsoft.com/office/drawing/2014/main" id="{9CE30597-E8B5-4FB8-90D4-9026072D5F67}"/>
              </a:ext>
            </a:extLst>
          </p:cNvPr>
          <p:cNvSpPr txBox="1">
            <a:spLocks/>
          </p:cNvSpPr>
          <p:nvPr/>
        </p:nvSpPr>
        <p:spPr>
          <a:xfrm>
            <a:off x="1097280" y="1845734"/>
            <a:ext cx="10058400" cy="4416522"/>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58368" lvl="1" indent="-457200">
              <a:buFont typeface="+mj-lt"/>
              <a:buAutoNum type="arabicPeriod"/>
            </a:pPr>
            <a:r>
              <a:rPr lang="en-US" sz="2000" dirty="0"/>
              <a:t>Districts with high SAT scores are extremely likely to have high ACT scores as well</a:t>
            </a:r>
          </a:p>
          <a:p>
            <a:pPr marL="658368" lvl="1" indent="-457200">
              <a:buFont typeface="+mj-lt"/>
              <a:buAutoNum type="arabicPeriod"/>
            </a:pPr>
            <a:endParaRPr lang="en-US" sz="2000" dirty="0"/>
          </a:p>
          <a:p>
            <a:pPr marL="658368" lvl="1" indent="-457200">
              <a:buFont typeface="+mj-lt"/>
              <a:buAutoNum type="arabicPeriod"/>
            </a:pPr>
            <a:r>
              <a:rPr lang="en-US" sz="2000" dirty="0"/>
              <a:t>The strongest predictor of test performance was household income</a:t>
            </a:r>
          </a:p>
          <a:p>
            <a:pPr marL="658368" lvl="1" indent="-457200">
              <a:buFont typeface="+mj-lt"/>
              <a:buAutoNum type="arabicPeriod"/>
            </a:pPr>
            <a:endParaRPr lang="en-SG" sz="2000" dirty="0"/>
          </a:p>
          <a:p>
            <a:pPr marL="658368" lvl="1" indent="-457200">
              <a:buFont typeface="+mj-lt"/>
              <a:buAutoNum type="arabicPeriod"/>
            </a:pPr>
            <a:r>
              <a:rPr lang="en-US" sz="2000" dirty="0"/>
              <a:t>However, it's untrue that schools are better funded in districts with high average incomes</a:t>
            </a:r>
          </a:p>
          <a:p>
            <a:pPr marL="658368" lvl="1" indent="-457200">
              <a:buFont typeface="+mj-lt"/>
              <a:buAutoNum type="arabicPeriod"/>
            </a:pPr>
            <a:endParaRPr lang="en-US" sz="1600" dirty="0"/>
          </a:p>
          <a:p>
            <a:pPr marL="658368" lvl="1" indent="-457200">
              <a:buFont typeface="+mj-lt"/>
              <a:buAutoNum type="arabicPeriod"/>
            </a:pPr>
            <a:r>
              <a:rPr lang="en-US" sz="2000" dirty="0"/>
              <a:t>In fact, districts that were better-funded performed more poorly</a:t>
            </a:r>
            <a:r>
              <a:rPr lang="en-US" sz="1600" dirty="0"/>
              <a:t>!</a:t>
            </a:r>
          </a:p>
          <a:p>
            <a:pPr lvl="3">
              <a:buFont typeface="Arial" panose="020B0604020202020204" pitchFamily="34" charset="0"/>
              <a:buChar char="•"/>
            </a:pPr>
            <a:r>
              <a:rPr lang="en-US" sz="1600" dirty="0"/>
              <a:t>Funding is going into inefficient programs?</a:t>
            </a:r>
          </a:p>
          <a:p>
            <a:pPr marL="566928" lvl="3" indent="0">
              <a:buNone/>
            </a:pPr>
            <a:r>
              <a:rPr lang="en-US" sz="1600" dirty="0"/>
              <a:t>		        </a:t>
            </a:r>
            <a:r>
              <a:rPr lang="en-US" sz="1600" dirty="0">
                <a:solidFill>
                  <a:schemeClr val="accent5"/>
                </a:solidFill>
              </a:rPr>
              <a:t>OR</a:t>
            </a:r>
          </a:p>
          <a:p>
            <a:pPr lvl="3">
              <a:buFont typeface="Arial" panose="020B0604020202020204" pitchFamily="34" charset="0"/>
              <a:buChar char="•"/>
            </a:pPr>
            <a:r>
              <a:rPr lang="en-US" sz="1600" dirty="0"/>
              <a:t>Funding is allocated based on district’s overall test performance?</a:t>
            </a:r>
          </a:p>
          <a:p>
            <a:pPr lvl="3">
              <a:buFont typeface="Arial" panose="020B0604020202020204" pitchFamily="34" charset="0"/>
              <a:buChar char="•"/>
            </a:pPr>
            <a:endParaRPr lang="en-US" sz="1600" dirty="0"/>
          </a:p>
          <a:p>
            <a:pPr marL="658368" lvl="1" indent="-457200">
              <a:buFont typeface="+mj-lt"/>
              <a:buAutoNum type="arabicPeriod"/>
            </a:pPr>
            <a:r>
              <a:rPr lang="en-US" sz="2000" dirty="0"/>
              <a:t>Improving test performance will not necessarily increase participation rates</a:t>
            </a:r>
          </a:p>
          <a:p>
            <a:pPr marL="658368" lvl="1" indent="-457200">
              <a:buFont typeface="+mj-lt"/>
              <a:buAutoNum type="arabicPeriod"/>
            </a:pPr>
            <a:endParaRPr lang="en-SG" sz="2000" dirty="0"/>
          </a:p>
          <a:p>
            <a:pPr marL="658368" lvl="1" indent="-457200">
              <a:buFont typeface="+mj-lt"/>
              <a:buAutoNum type="arabicPeriod"/>
            </a:pPr>
            <a:r>
              <a:rPr lang="en-US" sz="2000" dirty="0"/>
              <a:t>However, higher household income and district funding seemed to moderately increase test participation rates!</a:t>
            </a:r>
          </a:p>
        </p:txBody>
      </p:sp>
    </p:spTree>
    <p:extLst>
      <p:ext uri="{BB962C8B-B14F-4D97-AF65-F5344CB8AC3E}">
        <p14:creationId xmlns:p14="http://schemas.microsoft.com/office/powerpoint/2010/main" val="1953007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A24F-483D-4CCC-8F11-ADD1BEEB8357}"/>
              </a:ext>
            </a:extLst>
          </p:cNvPr>
          <p:cNvSpPr>
            <a:spLocks noGrp="1"/>
          </p:cNvSpPr>
          <p:nvPr>
            <p:ph type="title"/>
          </p:nvPr>
        </p:nvSpPr>
        <p:spPr>
          <a:xfrm>
            <a:off x="1097280" y="488398"/>
            <a:ext cx="10058400" cy="1243421"/>
          </a:xfrm>
        </p:spPr>
        <p:txBody>
          <a:bodyPr/>
          <a:lstStyle/>
          <a:p>
            <a:r>
              <a:rPr lang="en-SG" dirty="0"/>
              <a:t>Recommendations:</a:t>
            </a:r>
          </a:p>
        </p:txBody>
      </p:sp>
      <p:sp>
        <p:nvSpPr>
          <p:cNvPr id="10" name="Content Placeholder 2">
            <a:extLst>
              <a:ext uri="{FF2B5EF4-FFF2-40B4-BE49-F238E27FC236}">
                <a16:creationId xmlns:a16="http://schemas.microsoft.com/office/drawing/2014/main" id="{9CE30597-E8B5-4FB8-90D4-9026072D5F67}"/>
              </a:ext>
            </a:extLst>
          </p:cNvPr>
          <p:cNvSpPr txBox="1">
            <a:spLocks/>
          </p:cNvSpPr>
          <p:nvPr/>
        </p:nvSpPr>
        <p:spPr>
          <a:xfrm>
            <a:off x="1097280" y="1845734"/>
            <a:ext cx="10058400" cy="4416522"/>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58368" lvl="1" indent="-457200">
              <a:buFont typeface="+mj-lt"/>
              <a:buAutoNum type="arabicPeriod"/>
            </a:pPr>
            <a:r>
              <a:rPr lang="en-US" sz="2000" dirty="0"/>
              <a:t>Time series data should be collected to properly investigate the long-term effect of district funding on test performance</a:t>
            </a:r>
          </a:p>
          <a:p>
            <a:pPr marL="658368" lvl="1" indent="-457200">
              <a:buFont typeface="+mj-lt"/>
              <a:buAutoNum type="arabicPeriod"/>
            </a:pPr>
            <a:endParaRPr lang="en-US" sz="2000" dirty="0"/>
          </a:p>
          <a:p>
            <a:pPr marL="658368" lvl="1" indent="-457200">
              <a:buFont typeface="+mj-lt"/>
              <a:buAutoNum type="arabicPeriod"/>
            </a:pPr>
            <a:r>
              <a:rPr lang="en-US" sz="2000" dirty="0"/>
              <a:t>Data should be collected to estimate the efficiency of ongoing or potential programs</a:t>
            </a:r>
          </a:p>
          <a:p>
            <a:pPr marL="658368" lvl="1" indent="-457200">
              <a:buFont typeface="+mj-lt"/>
              <a:buAutoNum type="arabicPeriod"/>
            </a:pPr>
            <a:endParaRPr lang="en-SG" sz="2000" dirty="0"/>
          </a:p>
          <a:p>
            <a:pPr marL="658368" lvl="1" indent="-457200">
              <a:buFont typeface="+mj-lt"/>
              <a:buAutoNum type="arabicPeriod"/>
            </a:pPr>
            <a:r>
              <a:rPr lang="en-US" sz="2000" dirty="0"/>
              <a:t>More research should be done to figure out exactly what explains the relationship between income and test performance</a:t>
            </a:r>
            <a:endParaRPr lang="en-US" sz="1600" dirty="0"/>
          </a:p>
          <a:p>
            <a:pPr lvl="3">
              <a:buFont typeface="Arial" panose="020B0604020202020204" pitchFamily="34" charset="0"/>
              <a:buChar char="•"/>
            </a:pPr>
            <a:endParaRPr lang="en-US" sz="1600" dirty="0"/>
          </a:p>
          <a:p>
            <a:pPr marL="658368" lvl="1" indent="-457200">
              <a:buFont typeface="+mj-lt"/>
              <a:buAutoNum type="arabicPeriod"/>
            </a:pPr>
            <a:r>
              <a:rPr lang="en-US" sz="2000" dirty="0"/>
              <a:t>If participation is a concern, increasing funding for a district </a:t>
            </a:r>
            <a:r>
              <a:rPr lang="en-US" sz="2000" b="1" dirty="0"/>
              <a:t>might</a:t>
            </a:r>
            <a:r>
              <a:rPr lang="en-US" sz="2000" dirty="0"/>
              <a:t> </a:t>
            </a:r>
            <a:r>
              <a:rPr lang="en-SG" sz="2000" dirty="0"/>
              <a:t>help!</a:t>
            </a:r>
          </a:p>
          <a:p>
            <a:pPr marL="658368" lvl="1" indent="-457200">
              <a:buFont typeface="+mj-lt"/>
              <a:buAutoNum type="arabicPeriod"/>
            </a:pPr>
            <a:endParaRPr lang="en-SG" sz="2000" dirty="0"/>
          </a:p>
          <a:p>
            <a:pPr marL="658368" lvl="1" indent="-457200">
              <a:buFont typeface="+mj-lt"/>
              <a:buAutoNum type="arabicPeriod"/>
            </a:pPr>
            <a:r>
              <a:rPr lang="en-US" sz="2000" dirty="0"/>
              <a:t>But in the short-run, the heavy use of SAT and ACT scores in the college admission process will only reinforce income inequality!</a:t>
            </a:r>
          </a:p>
          <a:p>
            <a:pPr lvl="3">
              <a:buFont typeface="Arial" panose="020B0604020202020204" pitchFamily="34" charset="0"/>
              <a:buChar char="•"/>
            </a:pPr>
            <a:r>
              <a:rPr lang="en-US" sz="1600" dirty="0"/>
              <a:t>Encourage universities to adopt affirmative action policies based on family income?</a:t>
            </a:r>
          </a:p>
          <a:p>
            <a:pPr lvl="3">
              <a:buFont typeface="Arial" panose="020B0604020202020204" pitchFamily="34" charset="0"/>
              <a:buChar char="•"/>
            </a:pPr>
            <a:r>
              <a:rPr lang="en-US" sz="1600" dirty="0"/>
              <a:t>Encourage universities to adopt alternative ways of assessing candidates?</a:t>
            </a:r>
          </a:p>
        </p:txBody>
      </p:sp>
    </p:spTree>
    <p:extLst>
      <p:ext uri="{BB962C8B-B14F-4D97-AF65-F5344CB8AC3E}">
        <p14:creationId xmlns:p14="http://schemas.microsoft.com/office/powerpoint/2010/main" val="2233601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F5A8-7C5B-4255-B06C-A89B26AFF906}"/>
              </a:ext>
            </a:extLst>
          </p:cNvPr>
          <p:cNvSpPr>
            <a:spLocks noGrp="1"/>
          </p:cNvSpPr>
          <p:nvPr>
            <p:ph type="ctrTitle"/>
          </p:nvPr>
        </p:nvSpPr>
        <p:spPr>
          <a:xfrm>
            <a:off x="1097280" y="706200"/>
            <a:ext cx="10058400" cy="3566160"/>
          </a:xfrm>
        </p:spPr>
        <p:txBody>
          <a:bodyPr>
            <a:normAutofit/>
          </a:bodyPr>
          <a:lstStyle/>
          <a:p>
            <a:r>
              <a:rPr lang="en-SG" sz="8800" dirty="0"/>
              <a:t>T</a:t>
            </a:r>
            <a:r>
              <a:rPr lang="en-SG" sz="7200" dirty="0"/>
              <a:t>HANK YOU!</a:t>
            </a:r>
            <a:endParaRPr lang="en-SG" sz="6000" dirty="0"/>
          </a:p>
        </p:txBody>
      </p:sp>
      <p:sp>
        <p:nvSpPr>
          <p:cNvPr id="3" name="Subtitle 2">
            <a:extLst>
              <a:ext uri="{FF2B5EF4-FFF2-40B4-BE49-F238E27FC236}">
                <a16:creationId xmlns:a16="http://schemas.microsoft.com/office/drawing/2014/main" id="{0C83F7BC-6D33-4306-91CA-D17A12CEDA74}"/>
              </a:ext>
            </a:extLst>
          </p:cNvPr>
          <p:cNvSpPr>
            <a:spLocks noGrp="1"/>
          </p:cNvSpPr>
          <p:nvPr>
            <p:ph type="subTitle" idx="1"/>
          </p:nvPr>
        </p:nvSpPr>
        <p:spPr>
          <a:xfrm>
            <a:off x="1100051" y="4525956"/>
            <a:ext cx="10058400" cy="1143000"/>
          </a:xfrm>
        </p:spPr>
        <p:txBody>
          <a:bodyPr/>
          <a:lstStyle/>
          <a:p>
            <a:r>
              <a:rPr lang="en-SG" dirty="0">
                <a:solidFill>
                  <a:schemeClr val="accent6"/>
                </a:solidFill>
              </a:rPr>
              <a:t>Project 1 : Rebecca Liu </a:t>
            </a:r>
            <a:r>
              <a:rPr lang="en-SG" dirty="0" err="1">
                <a:solidFill>
                  <a:schemeClr val="accent6"/>
                </a:solidFill>
              </a:rPr>
              <a:t>jiayu</a:t>
            </a:r>
            <a:endParaRPr lang="en-SG" dirty="0">
              <a:solidFill>
                <a:schemeClr val="accent6"/>
              </a:solidFill>
            </a:endParaRPr>
          </a:p>
        </p:txBody>
      </p:sp>
    </p:spTree>
    <p:extLst>
      <p:ext uri="{BB962C8B-B14F-4D97-AF65-F5344CB8AC3E}">
        <p14:creationId xmlns:p14="http://schemas.microsoft.com/office/powerpoint/2010/main" val="425354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A24F-483D-4CCC-8F11-ADD1BEEB8357}"/>
              </a:ext>
            </a:extLst>
          </p:cNvPr>
          <p:cNvSpPr>
            <a:spLocks noGrp="1"/>
          </p:cNvSpPr>
          <p:nvPr>
            <p:ph type="title"/>
          </p:nvPr>
        </p:nvSpPr>
        <p:spPr/>
        <p:txBody>
          <a:bodyPr/>
          <a:lstStyle/>
          <a:p>
            <a:r>
              <a:rPr lang="en-SG" dirty="0"/>
              <a:t>The Background</a:t>
            </a:r>
          </a:p>
        </p:txBody>
      </p:sp>
      <p:sp>
        <p:nvSpPr>
          <p:cNvPr id="3" name="Content Placeholder 2">
            <a:extLst>
              <a:ext uri="{FF2B5EF4-FFF2-40B4-BE49-F238E27FC236}">
                <a16:creationId xmlns:a16="http://schemas.microsoft.com/office/drawing/2014/main" id="{F5CF80E5-8BD5-4402-8272-DCF552D8EDC7}"/>
              </a:ext>
            </a:extLst>
          </p:cNvPr>
          <p:cNvSpPr>
            <a:spLocks noGrp="1"/>
          </p:cNvSpPr>
          <p:nvPr>
            <p:ph idx="1"/>
          </p:nvPr>
        </p:nvSpPr>
        <p:spPr>
          <a:xfrm>
            <a:off x="1097280" y="2091918"/>
            <a:ext cx="10058400" cy="4023360"/>
          </a:xfrm>
        </p:spPr>
        <p:txBody>
          <a:bodyPr>
            <a:normAutofit/>
          </a:bodyPr>
          <a:lstStyle/>
          <a:p>
            <a:pPr marL="201168" lvl="1" indent="0">
              <a:buNone/>
            </a:pPr>
            <a:endParaRPr lang="en-US" sz="2000" dirty="0"/>
          </a:p>
          <a:p>
            <a:pPr lvl="1">
              <a:buFont typeface="Arial" panose="020B0604020202020204" pitchFamily="34" charset="0"/>
              <a:buChar char="•"/>
            </a:pPr>
            <a:r>
              <a:rPr lang="en-US" sz="2000" dirty="0"/>
              <a:t>Richer students do better on the SAT and ACT!</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Reasons often cited: (1) ability to pay for private test prep courses (2) students living in wealthier districts typically attend better-funded schools.</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This study thus investigates how strongly </a:t>
            </a:r>
            <a:r>
              <a:rPr lang="en-US" sz="2000" b="1" dirty="0"/>
              <a:t>school funding </a:t>
            </a:r>
            <a:r>
              <a:rPr lang="en-US" sz="2000" dirty="0"/>
              <a:t>and student </a:t>
            </a:r>
            <a:r>
              <a:rPr lang="en-US" sz="2000" b="1" dirty="0"/>
              <a:t>household income </a:t>
            </a:r>
            <a:r>
              <a:rPr lang="en-US" sz="2000" dirty="0"/>
              <a:t>influences </a:t>
            </a:r>
            <a:r>
              <a:rPr lang="en-US" sz="2000" b="1" dirty="0"/>
              <a:t>SAT and ACT scores</a:t>
            </a:r>
            <a:r>
              <a:rPr lang="en-US" sz="2000" dirty="0"/>
              <a:t>, as well as test </a:t>
            </a:r>
            <a:r>
              <a:rPr lang="en-US" sz="2000" b="1" dirty="0"/>
              <a:t>participation rates</a:t>
            </a:r>
            <a:r>
              <a:rPr lang="en-US" sz="2000" dirty="0"/>
              <a:t>.</a:t>
            </a:r>
          </a:p>
        </p:txBody>
      </p:sp>
    </p:spTree>
    <p:extLst>
      <p:ext uri="{BB962C8B-B14F-4D97-AF65-F5344CB8AC3E}">
        <p14:creationId xmlns:p14="http://schemas.microsoft.com/office/powerpoint/2010/main" val="3567134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E069-77CB-423E-B25C-296CDFD7E3A2}"/>
              </a:ext>
            </a:extLst>
          </p:cNvPr>
          <p:cNvSpPr>
            <a:spLocks noGrp="1"/>
          </p:cNvSpPr>
          <p:nvPr>
            <p:ph type="title"/>
          </p:nvPr>
        </p:nvSpPr>
        <p:spPr/>
        <p:txBody>
          <a:bodyPr/>
          <a:lstStyle/>
          <a:p>
            <a:r>
              <a:rPr lang="en-SG" dirty="0"/>
              <a:t>The Dataset</a:t>
            </a:r>
          </a:p>
        </p:txBody>
      </p:sp>
      <p:sp>
        <p:nvSpPr>
          <p:cNvPr id="3" name="Content Placeholder 2">
            <a:extLst>
              <a:ext uri="{FF2B5EF4-FFF2-40B4-BE49-F238E27FC236}">
                <a16:creationId xmlns:a16="http://schemas.microsoft.com/office/drawing/2014/main" id="{C9F8B07F-3DA1-4ABE-8CB7-AAA2D2B1AFD9}"/>
              </a:ext>
            </a:extLst>
          </p:cNvPr>
          <p:cNvSpPr>
            <a:spLocks noGrp="1"/>
          </p:cNvSpPr>
          <p:nvPr>
            <p:ph idx="1"/>
          </p:nvPr>
        </p:nvSpPr>
        <p:spPr/>
        <p:txBody>
          <a:bodyPr/>
          <a:lstStyle/>
          <a:p>
            <a:pPr lvl="1">
              <a:buFont typeface="Arial" panose="020B0604020202020204" pitchFamily="34" charset="0"/>
              <a:buChar char="•"/>
            </a:pPr>
            <a:r>
              <a:rPr lang="en-US" sz="2000" dirty="0"/>
              <a:t>2019 ACT Scores in California by School (California Department of Education)</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2019 SAT Scores in California by School (California Department of Education)</a:t>
            </a:r>
          </a:p>
          <a:p>
            <a:pPr lvl="1">
              <a:buFont typeface="Arial" panose="020B0604020202020204" pitchFamily="34" charset="0"/>
              <a:buChar char="•"/>
            </a:pPr>
            <a:endParaRPr lang="en-SG" sz="2000" dirty="0"/>
          </a:p>
          <a:p>
            <a:pPr lvl="1">
              <a:buFont typeface="Arial" panose="020B0604020202020204" pitchFamily="34" charset="0"/>
              <a:buChar char="•"/>
            </a:pPr>
            <a:r>
              <a:rPr lang="en-SG" sz="2000" dirty="0"/>
              <a:t>2019 Most and Least Equitable School Districts in California</a:t>
            </a:r>
          </a:p>
          <a:p>
            <a:pPr lvl="2">
              <a:buFont typeface="Arial" panose="020B0604020202020204" pitchFamily="34" charset="0"/>
              <a:buChar char="•"/>
            </a:pPr>
            <a:r>
              <a:rPr lang="en-SG" sz="1600" dirty="0"/>
              <a:t>Extracted from: </a:t>
            </a:r>
            <a:r>
              <a:rPr lang="en-US" sz="1600" dirty="0">
                <a:hlinkClick r:id="rId3"/>
              </a:rPr>
              <a:t>(wallethub.com)</a:t>
            </a:r>
            <a:endParaRPr lang="en-US" sz="1600" dirty="0"/>
          </a:p>
          <a:p>
            <a:pPr lvl="2">
              <a:buFont typeface="Arial" panose="020B0604020202020204" pitchFamily="34" charset="0"/>
              <a:buChar char="•"/>
            </a:pPr>
            <a:r>
              <a:rPr lang="en-US" sz="1600" dirty="0"/>
              <a:t>Figures are drawn from the 2019 Census</a:t>
            </a:r>
            <a:endParaRPr lang="en-US" sz="1200" dirty="0"/>
          </a:p>
        </p:txBody>
      </p:sp>
    </p:spTree>
    <p:extLst>
      <p:ext uri="{BB962C8B-B14F-4D97-AF65-F5344CB8AC3E}">
        <p14:creationId xmlns:p14="http://schemas.microsoft.com/office/powerpoint/2010/main" val="2836039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E069-77CB-423E-B25C-296CDFD7E3A2}"/>
              </a:ext>
            </a:extLst>
          </p:cNvPr>
          <p:cNvSpPr>
            <a:spLocks noGrp="1"/>
          </p:cNvSpPr>
          <p:nvPr>
            <p:ph type="title"/>
          </p:nvPr>
        </p:nvSpPr>
        <p:spPr/>
        <p:txBody>
          <a:bodyPr/>
          <a:lstStyle/>
          <a:p>
            <a:r>
              <a:rPr lang="en-SG" dirty="0"/>
              <a:t>The Variables</a:t>
            </a:r>
          </a:p>
        </p:txBody>
      </p:sp>
      <p:sp>
        <p:nvSpPr>
          <p:cNvPr id="3" name="Content Placeholder 2">
            <a:extLst>
              <a:ext uri="{FF2B5EF4-FFF2-40B4-BE49-F238E27FC236}">
                <a16:creationId xmlns:a16="http://schemas.microsoft.com/office/drawing/2014/main" id="{C9F8B07F-3DA1-4ABE-8CB7-AAA2D2B1AFD9}"/>
              </a:ext>
            </a:extLst>
          </p:cNvPr>
          <p:cNvSpPr>
            <a:spLocks noGrp="1"/>
          </p:cNvSpPr>
          <p:nvPr>
            <p:ph idx="1"/>
          </p:nvPr>
        </p:nvSpPr>
        <p:spPr>
          <a:xfrm>
            <a:off x="1097280" y="1845734"/>
            <a:ext cx="10058400" cy="4416522"/>
          </a:xfrm>
        </p:spPr>
        <p:txBody>
          <a:bodyPr>
            <a:normAutofit fontScale="85000" lnSpcReduction="20000"/>
          </a:bodyPr>
          <a:lstStyle/>
          <a:p>
            <a:pPr marL="201168" lvl="1" indent="0">
              <a:buNone/>
            </a:pPr>
            <a:r>
              <a:rPr lang="en-US" sz="1900" b="0" i="0" dirty="0">
                <a:solidFill>
                  <a:srgbClr val="6A737D"/>
                </a:solidFill>
                <a:effectLst/>
                <a:latin typeface="+mj-lt"/>
              </a:rPr>
              <a:t>The following variables are </a:t>
            </a:r>
            <a:r>
              <a:rPr lang="en-US" sz="1900" dirty="0">
                <a:solidFill>
                  <a:srgbClr val="6A737D"/>
                </a:solidFill>
                <a:latin typeface="+mj-lt"/>
              </a:rPr>
              <a:t>recorded on the school district level:</a:t>
            </a:r>
            <a:br>
              <a:rPr lang="en-US" sz="1900" dirty="0">
                <a:solidFill>
                  <a:srgbClr val="6A737D"/>
                </a:solidFill>
                <a:latin typeface="+mj-lt"/>
              </a:rPr>
            </a:br>
            <a:endParaRPr lang="en-US" sz="1900" dirty="0"/>
          </a:p>
          <a:p>
            <a:pPr lvl="1">
              <a:buFont typeface="Arial" panose="020B0604020202020204" pitchFamily="34" charset="0"/>
              <a:buChar char="•"/>
            </a:pPr>
            <a:r>
              <a:rPr lang="en-US" sz="2000" dirty="0"/>
              <a:t>Average household income</a:t>
            </a:r>
          </a:p>
          <a:p>
            <a:pPr lvl="1">
              <a:buFont typeface="Arial" panose="020B0604020202020204" pitchFamily="34" charset="0"/>
              <a:buChar char="•"/>
            </a:pPr>
            <a:r>
              <a:rPr lang="en-US" sz="2000" dirty="0"/>
              <a:t>Public expenditure per student</a:t>
            </a:r>
            <a:br>
              <a:rPr lang="en-US" sz="2000" dirty="0"/>
            </a:br>
            <a:endParaRPr lang="en-SG" sz="2000" dirty="0"/>
          </a:p>
          <a:p>
            <a:pPr lvl="1">
              <a:buFont typeface="Arial" panose="020B0604020202020204" pitchFamily="34" charset="0"/>
              <a:buChar char="•"/>
            </a:pPr>
            <a:r>
              <a:rPr lang="en-SG" sz="2000" dirty="0"/>
              <a:t>Performance on SAT test </a:t>
            </a:r>
            <a:r>
              <a:rPr lang="en-SG" sz="2000" dirty="0">
                <a:solidFill>
                  <a:schemeClr val="accent6"/>
                </a:solidFill>
                <a:latin typeface="+mj-lt"/>
              </a:rPr>
              <a:t>– measured by percentage of students scoring over the mean</a:t>
            </a:r>
          </a:p>
          <a:p>
            <a:pPr lvl="2">
              <a:buFont typeface="Arial" panose="020B0604020202020204" pitchFamily="34" charset="0"/>
              <a:buChar char="•"/>
            </a:pPr>
            <a:r>
              <a:rPr lang="en-US" sz="1600" dirty="0"/>
              <a:t>Evidence-Based Reading and Writing</a:t>
            </a:r>
          </a:p>
          <a:p>
            <a:pPr lvl="2">
              <a:buFont typeface="Arial" panose="020B0604020202020204" pitchFamily="34" charset="0"/>
              <a:buChar char="•"/>
            </a:pPr>
            <a:r>
              <a:rPr lang="en-US" sz="1600" dirty="0"/>
              <a:t>Mathematics</a:t>
            </a:r>
          </a:p>
          <a:p>
            <a:pPr lvl="2">
              <a:buFont typeface="Arial" panose="020B0604020202020204" pitchFamily="34" charset="0"/>
              <a:buChar char="•"/>
            </a:pPr>
            <a:r>
              <a:rPr lang="en-US" sz="1600" dirty="0"/>
              <a:t>Composite score</a:t>
            </a:r>
          </a:p>
          <a:p>
            <a:pPr marL="384048" lvl="2" indent="0">
              <a:buNone/>
            </a:pPr>
            <a:endParaRPr lang="en-US" sz="1600" dirty="0"/>
          </a:p>
          <a:p>
            <a:pPr lvl="1">
              <a:buFont typeface="Arial" panose="020B0604020202020204" pitchFamily="34" charset="0"/>
              <a:buChar char="•"/>
            </a:pPr>
            <a:r>
              <a:rPr lang="en-SG" sz="2000" dirty="0"/>
              <a:t>Performance on ACT test</a:t>
            </a:r>
          </a:p>
          <a:p>
            <a:pPr lvl="2">
              <a:buFont typeface="Arial" panose="020B0604020202020204" pitchFamily="34" charset="0"/>
              <a:buChar char="•"/>
            </a:pPr>
            <a:r>
              <a:rPr lang="en-US" sz="1600" dirty="0"/>
              <a:t>Average Reading score</a:t>
            </a:r>
          </a:p>
          <a:p>
            <a:pPr lvl="2">
              <a:buFont typeface="Arial" panose="020B0604020202020204" pitchFamily="34" charset="0"/>
              <a:buChar char="•"/>
            </a:pPr>
            <a:r>
              <a:rPr lang="en-US" sz="1600" dirty="0"/>
              <a:t>Average English score</a:t>
            </a:r>
          </a:p>
          <a:p>
            <a:pPr lvl="2">
              <a:buFont typeface="Arial" panose="020B0604020202020204" pitchFamily="34" charset="0"/>
              <a:buChar char="•"/>
            </a:pPr>
            <a:r>
              <a:rPr lang="en-US" sz="1600" dirty="0"/>
              <a:t>Average Mathematics score</a:t>
            </a:r>
          </a:p>
          <a:p>
            <a:pPr lvl="2">
              <a:buFont typeface="Arial" panose="020B0604020202020204" pitchFamily="34" charset="0"/>
              <a:buChar char="•"/>
            </a:pPr>
            <a:r>
              <a:rPr lang="en-US" sz="1600" dirty="0"/>
              <a:t>Average Science score</a:t>
            </a:r>
          </a:p>
          <a:p>
            <a:pPr lvl="2">
              <a:buFont typeface="Arial" panose="020B0604020202020204" pitchFamily="34" charset="0"/>
              <a:buChar char="•"/>
            </a:pPr>
            <a:r>
              <a:rPr lang="en-US" sz="1600" dirty="0"/>
              <a:t>Composite score </a:t>
            </a:r>
            <a:r>
              <a:rPr lang="en-SG" sz="1600" dirty="0">
                <a:solidFill>
                  <a:schemeClr val="accent6"/>
                </a:solidFill>
                <a:latin typeface="+mj-lt"/>
              </a:rPr>
              <a:t> – measured by percentage of students scoring over the mean</a:t>
            </a:r>
            <a:endParaRPr lang="en-US" sz="1600" dirty="0"/>
          </a:p>
          <a:p>
            <a:pPr marL="384048" lvl="2" indent="0">
              <a:buNone/>
            </a:pPr>
            <a:endParaRPr lang="en-US" sz="1600" dirty="0"/>
          </a:p>
          <a:p>
            <a:pPr lvl="1">
              <a:buFont typeface="Arial" panose="020B0604020202020204" pitchFamily="34" charset="0"/>
              <a:buChar char="•"/>
            </a:pPr>
            <a:r>
              <a:rPr lang="en-SG" sz="2000" dirty="0"/>
              <a:t>Participation rates </a:t>
            </a:r>
            <a:r>
              <a:rPr lang="en-SG" sz="2000" dirty="0">
                <a:solidFill>
                  <a:schemeClr val="accent6"/>
                </a:solidFill>
                <a:latin typeface="+mj-lt"/>
              </a:rPr>
              <a:t>– measured by percentage of enrolled seniors who took the SAT / ACT</a:t>
            </a:r>
          </a:p>
          <a:p>
            <a:pPr lvl="1">
              <a:buFont typeface="Arial" panose="020B0604020202020204" pitchFamily="34" charset="0"/>
              <a:buChar char="•"/>
            </a:pPr>
            <a:endParaRPr lang="en-SG" sz="2000" dirty="0"/>
          </a:p>
        </p:txBody>
      </p:sp>
    </p:spTree>
    <p:extLst>
      <p:ext uri="{BB962C8B-B14F-4D97-AF65-F5344CB8AC3E}">
        <p14:creationId xmlns:p14="http://schemas.microsoft.com/office/powerpoint/2010/main" val="1138196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E069-77CB-423E-B25C-296CDFD7E3A2}"/>
              </a:ext>
            </a:extLst>
          </p:cNvPr>
          <p:cNvSpPr>
            <a:spLocks noGrp="1"/>
          </p:cNvSpPr>
          <p:nvPr>
            <p:ph type="title"/>
          </p:nvPr>
        </p:nvSpPr>
        <p:spPr/>
        <p:txBody>
          <a:bodyPr/>
          <a:lstStyle/>
          <a:p>
            <a:r>
              <a:rPr lang="en-SG" dirty="0"/>
              <a:t>Descriptive Stats (Income &amp; Funding)</a:t>
            </a:r>
          </a:p>
        </p:txBody>
      </p:sp>
      <p:pic>
        <p:nvPicPr>
          <p:cNvPr id="21" name="Picture 20">
            <a:extLst>
              <a:ext uri="{FF2B5EF4-FFF2-40B4-BE49-F238E27FC236}">
                <a16:creationId xmlns:a16="http://schemas.microsoft.com/office/drawing/2014/main" id="{61BCED1E-6A25-4B74-BDB0-9CBCF903571D}"/>
              </a:ext>
            </a:extLst>
          </p:cNvPr>
          <p:cNvPicPr>
            <a:picLocks noChangeAspect="1"/>
          </p:cNvPicPr>
          <p:nvPr/>
        </p:nvPicPr>
        <p:blipFill>
          <a:blip r:embed="rId3"/>
          <a:stretch>
            <a:fillRect/>
          </a:stretch>
        </p:blipFill>
        <p:spPr>
          <a:xfrm>
            <a:off x="3106189" y="1982400"/>
            <a:ext cx="4829849" cy="3858163"/>
          </a:xfrm>
          <a:prstGeom prst="rect">
            <a:avLst/>
          </a:prstGeom>
        </p:spPr>
      </p:pic>
    </p:spTree>
    <p:extLst>
      <p:ext uri="{BB962C8B-B14F-4D97-AF65-F5344CB8AC3E}">
        <p14:creationId xmlns:p14="http://schemas.microsoft.com/office/powerpoint/2010/main" val="1909462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E069-77CB-423E-B25C-296CDFD7E3A2}"/>
              </a:ext>
            </a:extLst>
          </p:cNvPr>
          <p:cNvSpPr>
            <a:spLocks noGrp="1"/>
          </p:cNvSpPr>
          <p:nvPr>
            <p:ph type="title"/>
          </p:nvPr>
        </p:nvSpPr>
        <p:spPr/>
        <p:txBody>
          <a:bodyPr/>
          <a:lstStyle/>
          <a:p>
            <a:r>
              <a:rPr lang="en-SG" dirty="0"/>
              <a:t>Descriptive Stats (ACT Scores)</a:t>
            </a:r>
          </a:p>
        </p:txBody>
      </p:sp>
      <p:pic>
        <p:nvPicPr>
          <p:cNvPr id="21" name="Picture 20">
            <a:extLst>
              <a:ext uri="{FF2B5EF4-FFF2-40B4-BE49-F238E27FC236}">
                <a16:creationId xmlns:a16="http://schemas.microsoft.com/office/drawing/2014/main" id="{61BCED1E-6A25-4B74-BDB0-9CBCF903571D}"/>
              </a:ext>
            </a:extLst>
          </p:cNvPr>
          <p:cNvPicPr>
            <a:picLocks noChangeAspect="1"/>
          </p:cNvPicPr>
          <p:nvPr/>
        </p:nvPicPr>
        <p:blipFill rotWithShape="1">
          <a:blip r:embed="rId3"/>
          <a:srcRect r="81412"/>
          <a:stretch/>
        </p:blipFill>
        <p:spPr>
          <a:xfrm>
            <a:off x="1097280" y="2023963"/>
            <a:ext cx="897775" cy="3858163"/>
          </a:xfrm>
          <a:prstGeom prst="rect">
            <a:avLst/>
          </a:prstGeom>
        </p:spPr>
      </p:pic>
      <p:pic>
        <p:nvPicPr>
          <p:cNvPr id="4" name="Picture 3">
            <a:extLst>
              <a:ext uri="{FF2B5EF4-FFF2-40B4-BE49-F238E27FC236}">
                <a16:creationId xmlns:a16="http://schemas.microsoft.com/office/drawing/2014/main" id="{F96E4315-377D-4CCE-8A28-5BEFE7F25547}"/>
              </a:ext>
            </a:extLst>
          </p:cNvPr>
          <p:cNvPicPr>
            <a:picLocks noChangeAspect="1"/>
          </p:cNvPicPr>
          <p:nvPr/>
        </p:nvPicPr>
        <p:blipFill>
          <a:blip r:embed="rId4"/>
          <a:stretch>
            <a:fillRect/>
          </a:stretch>
        </p:blipFill>
        <p:spPr>
          <a:xfrm>
            <a:off x="1967802" y="2037818"/>
            <a:ext cx="8345065" cy="3858163"/>
          </a:xfrm>
          <a:prstGeom prst="rect">
            <a:avLst/>
          </a:prstGeom>
        </p:spPr>
      </p:pic>
    </p:spTree>
    <p:extLst>
      <p:ext uri="{BB962C8B-B14F-4D97-AF65-F5344CB8AC3E}">
        <p14:creationId xmlns:p14="http://schemas.microsoft.com/office/powerpoint/2010/main" val="4155626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E069-77CB-423E-B25C-296CDFD7E3A2}"/>
              </a:ext>
            </a:extLst>
          </p:cNvPr>
          <p:cNvSpPr>
            <a:spLocks noGrp="1"/>
          </p:cNvSpPr>
          <p:nvPr>
            <p:ph type="title"/>
          </p:nvPr>
        </p:nvSpPr>
        <p:spPr/>
        <p:txBody>
          <a:bodyPr/>
          <a:lstStyle/>
          <a:p>
            <a:r>
              <a:rPr lang="en-SG" dirty="0"/>
              <a:t>Descriptive Stats (SAT Scores)</a:t>
            </a:r>
          </a:p>
        </p:txBody>
      </p:sp>
      <p:pic>
        <p:nvPicPr>
          <p:cNvPr id="21" name="Picture 20">
            <a:extLst>
              <a:ext uri="{FF2B5EF4-FFF2-40B4-BE49-F238E27FC236}">
                <a16:creationId xmlns:a16="http://schemas.microsoft.com/office/drawing/2014/main" id="{61BCED1E-6A25-4B74-BDB0-9CBCF903571D}"/>
              </a:ext>
            </a:extLst>
          </p:cNvPr>
          <p:cNvPicPr>
            <a:picLocks noChangeAspect="1"/>
          </p:cNvPicPr>
          <p:nvPr/>
        </p:nvPicPr>
        <p:blipFill rotWithShape="1">
          <a:blip r:embed="rId3"/>
          <a:srcRect r="81412"/>
          <a:stretch/>
        </p:blipFill>
        <p:spPr>
          <a:xfrm>
            <a:off x="1097280" y="2023963"/>
            <a:ext cx="897775" cy="3858163"/>
          </a:xfrm>
          <a:prstGeom prst="rect">
            <a:avLst/>
          </a:prstGeom>
        </p:spPr>
      </p:pic>
      <p:pic>
        <p:nvPicPr>
          <p:cNvPr id="5" name="Picture 4">
            <a:extLst>
              <a:ext uri="{FF2B5EF4-FFF2-40B4-BE49-F238E27FC236}">
                <a16:creationId xmlns:a16="http://schemas.microsoft.com/office/drawing/2014/main" id="{818AE71A-EA78-4931-AB2E-171A3B2EBDF3}"/>
              </a:ext>
            </a:extLst>
          </p:cNvPr>
          <p:cNvPicPr>
            <a:picLocks noChangeAspect="1"/>
          </p:cNvPicPr>
          <p:nvPr/>
        </p:nvPicPr>
        <p:blipFill>
          <a:blip r:embed="rId4"/>
          <a:stretch>
            <a:fillRect/>
          </a:stretch>
        </p:blipFill>
        <p:spPr>
          <a:xfrm>
            <a:off x="1856510" y="1940833"/>
            <a:ext cx="9088118" cy="4029637"/>
          </a:xfrm>
          <a:prstGeom prst="rect">
            <a:avLst/>
          </a:prstGeom>
        </p:spPr>
      </p:pic>
    </p:spTree>
    <p:extLst>
      <p:ext uri="{BB962C8B-B14F-4D97-AF65-F5344CB8AC3E}">
        <p14:creationId xmlns:p14="http://schemas.microsoft.com/office/powerpoint/2010/main" val="2886884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A24F-483D-4CCC-8F11-ADD1BEEB8357}"/>
              </a:ext>
            </a:extLst>
          </p:cNvPr>
          <p:cNvSpPr>
            <a:spLocks noGrp="1"/>
          </p:cNvSpPr>
          <p:nvPr>
            <p:ph type="title"/>
          </p:nvPr>
        </p:nvSpPr>
        <p:spPr>
          <a:xfrm>
            <a:off x="1097280" y="17343"/>
            <a:ext cx="10058400" cy="1243421"/>
          </a:xfrm>
        </p:spPr>
        <p:txBody>
          <a:bodyPr/>
          <a:lstStyle/>
          <a:p>
            <a:r>
              <a:rPr lang="en-SG" dirty="0"/>
              <a:t>Correlations</a:t>
            </a:r>
          </a:p>
        </p:txBody>
      </p:sp>
      <p:sp>
        <p:nvSpPr>
          <p:cNvPr id="3" name="Content Placeholder 2">
            <a:extLst>
              <a:ext uri="{FF2B5EF4-FFF2-40B4-BE49-F238E27FC236}">
                <a16:creationId xmlns:a16="http://schemas.microsoft.com/office/drawing/2014/main" id="{F5CF80E5-8BD5-4402-8272-DCF552D8EDC7}"/>
              </a:ext>
            </a:extLst>
          </p:cNvPr>
          <p:cNvSpPr>
            <a:spLocks noGrp="1"/>
          </p:cNvSpPr>
          <p:nvPr>
            <p:ph idx="1"/>
          </p:nvPr>
        </p:nvSpPr>
        <p:spPr>
          <a:xfrm>
            <a:off x="1036320" y="1149386"/>
            <a:ext cx="10058400" cy="637427"/>
          </a:xfrm>
        </p:spPr>
        <p:txBody>
          <a:bodyPr>
            <a:normAutofit/>
          </a:bodyPr>
          <a:lstStyle/>
          <a:p>
            <a:pPr marL="201168" lvl="1" indent="0">
              <a:lnSpc>
                <a:spcPct val="120000"/>
              </a:lnSpc>
              <a:buNone/>
            </a:pPr>
            <a:r>
              <a:rPr lang="en-US" sz="2400" b="0" i="0" dirty="0">
                <a:solidFill>
                  <a:srgbClr val="6A737D"/>
                </a:solidFill>
                <a:effectLst/>
                <a:latin typeface="+mj-lt"/>
              </a:rPr>
              <a:t>Red shows a positive relationship and blue shows a negative relationship!</a:t>
            </a:r>
            <a:endParaRPr lang="en-US" sz="2400" dirty="0"/>
          </a:p>
        </p:txBody>
      </p:sp>
      <p:pic>
        <p:nvPicPr>
          <p:cNvPr id="4" name="Picture 3">
            <a:extLst>
              <a:ext uri="{FF2B5EF4-FFF2-40B4-BE49-F238E27FC236}">
                <a16:creationId xmlns:a16="http://schemas.microsoft.com/office/drawing/2014/main" id="{74D52CBA-2503-45C7-BE8F-82F2BB9E3557}"/>
              </a:ext>
            </a:extLst>
          </p:cNvPr>
          <p:cNvPicPr>
            <a:picLocks noChangeAspect="1"/>
          </p:cNvPicPr>
          <p:nvPr/>
        </p:nvPicPr>
        <p:blipFill>
          <a:blip r:embed="rId3"/>
          <a:stretch>
            <a:fillRect/>
          </a:stretch>
        </p:blipFill>
        <p:spPr>
          <a:xfrm>
            <a:off x="1036320" y="1951171"/>
            <a:ext cx="10058400" cy="4215920"/>
          </a:xfrm>
          <a:prstGeom prst="rect">
            <a:avLst/>
          </a:prstGeom>
        </p:spPr>
      </p:pic>
    </p:spTree>
    <p:extLst>
      <p:ext uri="{BB962C8B-B14F-4D97-AF65-F5344CB8AC3E}">
        <p14:creationId xmlns:p14="http://schemas.microsoft.com/office/powerpoint/2010/main" val="9481776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370</TotalTime>
  <Words>1908</Words>
  <Application>Microsoft Office PowerPoint</Application>
  <PresentationFormat>Widescreen</PresentationFormat>
  <Paragraphs>184</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Helvetica Neue</vt:lpstr>
      <vt:lpstr>Arial</vt:lpstr>
      <vt:lpstr>Calibri</vt:lpstr>
      <vt:lpstr>Calibri Light</vt:lpstr>
      <vt:lpstr>Retrospect</vt:lpstr>
      <vt:lpstr>HOUSEHOLD INCOME, DISTRICT FUNDING,  &amp; SAT / ACT PERFORMANCE</vt:lpstr>
      <vt:lpstr>The Problem Statement</vt:lpstr>
      <vt:lpstr>The Background</vt:lpstr>
      <vt:lpstr>The Dataset</vt:lpstr>
      <vt:lpstr>The Variables</vt:lpstr>
      <vt:lpstr>Descriptive Stats (Income &amp; Funding)</vt:lpstr>
      <vt:lpstr>Descriptive Stats (ACT Scores)</vt:lpstr>
      <vt:lpstr>Descriptive Stats (SAT Scores)</vt:lpstr>
      <vt:lpstr>Correlations</vt:lpstr>
      <vt:lpstr>Correlations</vt:lpstr>
      <vt:lpstr>Finding 1:</vt:lpstr>
      <vt:lpstr>Finding 2:</vt:lpstr>
      <vt:lpstr>Finding 2:</vt:lpstr>
      <vt:lpstr>Finding 3:</vt:lpstr>
      <vt:lpstr>Finding 3:</vt:lpstr>
      <vt:lpstr>Finding 4:</vt:lpstr>
      <vt:lpstr>Finding 4:</vt:lpstr>
      <vt:lpstr>Finding 5:</vt:lpstr>
      <vt:lpstr>Finding 6:</vt:lpstr>
      <vt:lpstr>Finding 6a:</vt:lpstr>
      <vt:lpstr>Finding 6a:</vt:lpstr>
      <vt:lpstr>Findings: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HOUSEHOLD INCOME, DISTRICT FUNDING,  &amp; SAT / ACT PERFORMANCE</dc:title>
  <dc:creator>Rebecca Liu</dc:creator>
  <cp:lastModifiedBy>Rebecca Liu</cp:lastModifiedBy>
  <cp:revision>7</cp:revision>
  <dcterms:created xsi:type="dcterms:W3CDTF">2021-10-07T22:03:49Z</dcterms:created>
  <dcterms:modified xsi:type="dcterms:W3CDTF">2021-10-08T04:45:06Z</dcterms:modified>
</cp:coreProperties>
</file>