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/>
    <p:restoredTop sz="66157" autoAdjust="0"/>
  </p:normalViewPr>
  <p:slideViewPr>
    <p:cSldViewPr snapToGrid="0">
      <p:cViewPr varScale="1">
        <p:scale>
          <a:sx n="107" d="100"/>
          <a:sy n="107" d="100"/>
        </p:scale>
        <p:origin x="325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sv-S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EA7B3C4-4D38-46E5-BA3E-2809EB4B877C}" type="slidenum"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sv-S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endParaRPr lang="sv-S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74FDFA3-4D36-42BD-AF2F-4ABCD7742972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1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Purpose: shows different ways to handle the removing of a row in a "parent"-table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r>
              <a:rPr lang="sv-SE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</a:t>
            </a: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cascade or </a:t>
            </a:r>
            <a:r>
              <a:rPr lang="sv-SE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</a:t>
            </a: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cascade in related to a </a:t>
            </a:r>
            <a:r>
              <a:rPr lang="sv-SE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</a:t>
            </a: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Different types of response: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Give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message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Set "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 to child rows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the child rows</a:t>
            </a: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555DC5-7ACF-4E67-9354-68514F08CE48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53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Subquery or Inner query or a Nested query is a query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within another SQL query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 embedded within the WHERE clause.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subquery is used to return data that will be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used in the main query as a condition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to further restrict the data to be retrieved.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Subqueries can be used with the SELECT, INSERT, UPDATE, and DELETE statements along with the operators like =, &lt;, &gt;, &gt;=, &lt;=, IN, BETWEEN, etc.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Set operators gives unique values (no duplicates)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The datatypes must be comparable (e.g "text" is not comparable)</a:t>
            </a: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set operators: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1"/>
              </a:spcAft>
              <a:buClrTx/>
              <a:buSzTx/>
              <a:buFontTx/>
              <a:buNone/>
              <a:tabLst/>
              <a:defRPr/>
            </a:pP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EXCEPT</a:t>
            </a: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r>
              <a:rPr lang="sv-S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INTERSECT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555DC5-7ACF-4E67-9354-68514F08CE48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stored procedure is a prepared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 code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that you can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so the code can be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reused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over and over again.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 if you have an SQL query that you write over and over again, save it as a stored procedure, and then just call it to execute it.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 can also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pass parameters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 a stored procedure, so that the stored procedure can act based on the parameter value(s) that is passed.</a:t>
            </a: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555DC5-7ACF-4E67-9354-68514F08CE48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5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 SQL, a view is a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virtual table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based on the result-set of an SQL statement.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view contains rows and columns,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just like a real table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The fields in a view are fields from one or more real tables in the database.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 can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 SQL functions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WHERE, and JOIN statements to a view and present the data as if the data were coming from one single table.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view always shows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up-to-date data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 The database engine recreates the data, using the view's SQL statement, every time a user queries a view.</a:t>
            </a: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555DC5-7ACF-4E67-9354-68514F08CE48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54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555DC5-7ACF-4E67-9354-68514F08CE48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455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LOGIN is connected to the SERVER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 is connected to a specific DATABASE</a:t>
            </a:r>
          </a:p>
          <a:p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About db_datareader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Members of the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db_datareader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fixed database role can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read all data from all user tables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db_datareader is an example of a </a:t>
            </a:r>
            <a:r>
              <a:rPr lang="en-US" sz="12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fixed-database role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These roles exist in all databases. The permissions of the roles can't change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 can create roles yourself as well and give a role a special permission</a:t>
            </a: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555DC5-7ACF-4E67-9354-68514F08CE48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39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Indexes are used to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retrieve data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 the database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more quickly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than otherwise. 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Simply put, an index is a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pointer to data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 a table. An index in a database is very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similar to an index in the back of a book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 example, if you want to reference all pages in a book that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discusses a certain topic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you first refer to the index, which lists all the topics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alphabetically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are then referred to one or more specific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numbers.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 index helps to speed up SELECT queries and WHERE clauses, but it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slows down data input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with the UPDATE and the INSERT statements. Indexes can be created or dropped with no effect on the data.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Indexes can also be unique, like the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constraint, in that the index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prevents duplicate entries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 the column or combination of columns on which there is an index.</a:t>
            </a:r>
          </a:p>
          <a:p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555DC5-7ACF-4E67-9354-68514F08CE48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06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1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Purpose: show the use of "triggers" to do some action when something else occurs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trigger is a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stored procedure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 database which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automatically invokes whenever a special event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 the database occurs. For example, a trigger can be invoked when a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 is inserted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into a specified table or when certain table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 are being updated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 trigger 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something has happended. When someone 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trigger can 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data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555DC5-7ACF-4E67-9354-68514F08CE48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06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03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4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03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60440" y="0"/>
            <a:ext cx="7773480" cy="343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03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94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94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03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0440" y="0"/>
            <a:ext cx="7773480" cy="343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0" y="0"/>
            <a:ext cx="9143640" cy="703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 hidden="1"/>
          <p:cNvSpPr/>
          <p:nvPr/>
        </p:nvSpPr>
        <p:spPr>
          <a:xfrm>
            <a:off x="4680" y="731880"/>
            <a:ext cx="9135720" cy="611136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4040" y="0"/>
            <a:ext cx="9143640" cy="6857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200400" y="1569960"/>
            <a:ext cx="57319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2880"/>
              </a:spcBef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Course #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703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680" y="731880"/>
            <a:ext cx="9135720" cy="611136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/>
          <a:lstStyle/>
          <a:p>
            <a:pPr marL="174600" indent="-17424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90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458640" lvl="1" indent="-16956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853920" lvl="2" indent="-17280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1254240" lvl="3" indent="-16488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1544760" lvl="4" indent="-16776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200400" y="1830960"/>
            <a:ext cx="5731920" cy="627480"/>
          </a:xfrm>
          <a:prstGeom prst="rect">
            <a:avLst/>
          </a:prstGeom>
          <a:solidFill>
            <a:srgbClr val="3399FF"/>
          </a:solidFill>
          <a:ln w="9360"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2880"/>
              </a:spcBef>
            </a:pPr>
            <a:r>
              <a:rPr lang="sv-SE" sz="4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</a:t>
            </a:r>
            <a:r>
              <a:rPr lang="en-US" sz="4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atabases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200400" y="2895480"/>
            <a:ext cx="5775480" cy="11034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5000"/>
              </a:lnSpc>
              <a:spcBef>
                <a:spcPts val="1681"/>
              </a:spcBef>
            </a:pPr>
            <a:r>
              <a:rPr lang="sv-SE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Deepen your knowledge in SQL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Cascade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266484E6-9440-4F2A-B50B-03A55890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0" y="1371313"/>
            <a:ext cx="623021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066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Subqueries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727C2394-9630-438E-B78B-042D1DEF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23" y="1661866"/>
            <a:ext cx="4143953" cy="353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Sets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8D754141-EBC6-4D37-9D98-2C56928A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52" y="2409682"/>
            <a:ext cx="8392696" cy="203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sv-SE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</a:t>
            </a:r>
            <a:r>
              <a:rPr lang="en-US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tored Procedures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98882B6F-96E7-4FF7-AFBF-41B96392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11" y="1095049"/>
            <a:ext cx="6468378" cy="4667901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E67D612F-F9B8-488B-91BC-5223FADE9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379" y="5885300"/>
            <a:ext cx="2777261" cy="398269"/>
          </a:xfrm>
          <a:prstGeom prst="rect">
            <a:avLst/>
          </a:prstGeom>
        </p:spPr>
      </p:pic>
      <p:sp>
        <p:nvSpPr>
          <p:cNvPr id="13" name="Frihandsfigur: Form 12">
            <a:extLst>
              <a:ext uri="{FF2B5EF4-FFF2-40B4-BE49-F238E27FC236}">
                <a16:creationId xmlns:a16="http://schemas.microsoft.com/office/drawing/2014/main" id="{92BCCB90-9B85-49BE-9CD2-ADA6AF299A3C}"/>
              </a:ext>
            </a:extLst>
          </p:cNvPr>
          <p:cNvSpPr/>
          <p:nvPr/>
        </p:nvSpPr>
        <p:spPr>
          <a:xfrm>
            <a:off x="4149970" y="1652954"/>
            <a:ext cx="4023360" cy="4464885"/>
          </a:xfrm>
          <a:custGeom>
            <a:avLst/>
            <a:gdLst>
              <a:gd name="connsiteX0" fmla="*/ 0 w 3793123"/>
              <a:gd name="connsiteY0" fmla="*/ 4443046 h 4486076"/>
              <a:gd name="connsiteX1" fmla="*/ 2157046 w 3793123"/>
              <a:gd name="connsiteY1" fmla="*/ 4360984 h 4486076"/>
              <a:gd name="connsiteX2" fmla="*/ 3516923 w 3793123"/>
              <a:gd name="connsiteY2" fmla="*/ 3387969 h 4486076"/>
              <a:gd name="connsiteX3" fmla="*/ 3774831 w 3793123"/>
              <a:gd name="connsiteY3" fmla="*/ 1031631 h 4486076"/>
              <a:gd name="connsiteX4" fmla="*/ 3223846 w 3793123"/>
              <a:gd name="connsiteY4" fmla="*/ 0 h 448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3123" h="4486076">
                <a:moveTo>
                  <a:pt x="0" y="4443046"/>
                </a:moveTo>
                <a:cubicBezTo>
                  <a:pt x="785446" y="4489938"/>
                  <a:pt x="1570892" y="4536830"/>
                  <a:pt x="2157046" y="4360984"/>
                </a:cubicBezTo>
                <a:cubicBezTo>
                  <a:pt x="2743200" y="4185138"/>
                  <a:pt x="3247292" y="3942861"/>
                  <a:pt x="3516923" y="3387969"/>
                </a:cubicBezTo>
                <a:cubicBezTo>
                  <a:pt x="3786554" y="2833077"/>
                  <a:pt x="3823677" y="1596292"/>
                  <a:pt x="3774831" y="1031631"/>
                </a:cubicBezTo>
                <a:cubicBezTo>
                  <a:pt x="3725985" y="466970"/>
                  <a:pt x="3331307" y="189523"/>
                  <a:pt x="3223846" y="0"/>
                </a:cubicBezTo>
              </a:path>
            </a:pathLst>
          </a:custGeom>
          <a:noFill/>
          <a:ln w="31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7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Views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85CA4C5E-6A68-4483-A0CC-5041B47C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5" y="2114366"/>
            <a:ext cx="744959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22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Views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9EACE6F3-C2C9-4B0C-A6C2-28D63D1E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47" y="1147444"/>
            <a:ext cx="720190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0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Users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9BA14064-57CF-4B4B-8BD1-8C0EA136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1476"/>
            <a:ext cx="9144000" cy="1300094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BA536C0B-7A62-4B04-B2E0-9B6D94EB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88332"/>
            <a:ext cx="6611273" cy="685896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056AA950-4136-46B2-AD3C-911A2F950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45859"/>
            <a:ext cx="791638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524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Index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F535B031-8B28-408C-99D9-484AA137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79" y="3076526"/>
            <a:ext cx="638264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16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Trigger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EB4850EF-A76D-44B0-A655-B4E578F0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0" y="2719257"/>
            <a:ext cx="7773480" cy="18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23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826</TotalTime>
  <Words>810</Words>
  <Application>Microsoft Office PowerPoint</Application>
  <PresentationFormat>Bildspel på skärmen (4:3)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10</vt:i4>
      </vt:variant>
    </vt:vector>
  </HeadingPairs>
  <TitlesOfParts>
    <vt:vector size="19" baseType="lpstr">
      <vt:lpstr>Arial</vt:lpstr>
      <vt:lpstr>Consolas</vt:lpstr>
      <vt:lpstr>Segoe UI</vt:lpstr>
      <vt:lpstr>Symbol</vt:lpstr>
      <vt:lpstr>Times New Roman</vt:lpstr>
      <vt:lpstr>Verdana</vt:lpstr>
      <vt:lpstr>Wingdings</vt:lpstr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subject/>
  <dc:creator>Manasa</dc:creator>
  <dc:description/>
  <cp:lastModifiedBy>Oscar Olsson</cp:lastModifiedBy>
  <cp:revision>63</cp:revision>
  <dcterms:created xsi:type="dcterms:W3CDTF">2018-06-29T05:05:52Z</dcterms:created>
  <dcterms:modified xsi:type="dcterms:W3CDTF">2021-03-21T14:12:50Z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Bildspel på skärmen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