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69" r:id="rId5"/>
    <p:sldId id="270" r:id="rId6"/>
    <p:sldId id="271" r:id="rId7"/>
    <p:sldId id="272" r:id="rId8"/>
    <p:sldId id="273" r:id="rId9"/>
    <p:sldId id="274" r:id="rId10"/>
    <p:sldId id="275" r:id="rId11"/>
    <p:sldId id="276" r:id="rId12"/>
    <p:sldId id="277" r:id="rId13"/>
    <p:sldId id="279" r:id="rId14"/>
    <p:sldId id="278" r:id="rId15"/>
    <p:sldId id="280" r:id="rId16"/>
    <p:sldId id="281" r:id="rId17"/>
    <p:sldId id="282" r:id="rId18"/>
    <p:sldId id="283" r:id="rId19"/>
    <p:sldId id="284" r:id="rId20"/>
    <p:sldId id="285" r:id="rId21"/>
    <p:sldId id="294" r:id="rId22"/>
    <p:sldId id="287" r:id="rId23"/>
    <p:sldId id="288" r:id="rId24"/>
    <p:sldId id="289" r:id="rId25"/>
    <p:sldId id="290" r:id="rId26"/>
    <p:sldId id="291" r:id="rId27"/>
    <p:sldId id="292"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54258" autoAdjust="0"/>
  </p:normalViewPr>
  <p:slideViewPr>
    <p:cSldViewPr snapToGrid="0">
      <p:cViewPr varScale="1">
        <p:scale>
          <a:sx n="88" d="100"/>
          <a:sy n="88" d="100"/>
        </p:scale>
        <p:origin x="390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083"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77240" y="4777560"/>
            <a:ext cx="6217560" cy="4525920"/>
          </a:xfrm>
          <a:prstGeom prst="rect">
            <a:avLst/>
          </a:prstGeom>
        </p:spPr>
        <p:txBody>
          <a:bodyPr lIns="0" tIns="0" rIns="0" bIns="0"/>
          <a:lstStyle/>
          <a:p>
            <a:r>
              <a:rPr lang="sv-SE" sz="2000" b="0" strike="noStrike" spc="-1">
                <a:solidFill>
                  <a:srgbClr val="000000"/>
                </a:solidFill>
                <a:uFill>
                  <a:solidFill>
                    <a:srgbClr val="FFFFFF"/>
                  </a:solidFill>
                </a:uFill>
                <a:latin typeface="Arial"/>
              </a:rPr>
              <a:t>Click to edit the notes format</a:t>
            </a:r>
          </a:p>
        </p:txBody>
      </p:sp>
      <p:sp>
        <p:nvSpPr>
          <p:cNvPr id="82" name="PlaceHolder 2"/>
          <p:cNvSpPr>
            <a:spLocks noGrp="1"/>
          </p:cNvSpPr>
          <p:nvPr>
            <p:ph type="hdr"/>
          </p:nvPr>
        </p:nvSpPr>
        <p:spPr>
          <a:xfrm>
            <a:off x="0" y="0"/>
            <a:ext cx="3372840" cy="502560"/>
          </a:xfrm>
          <a:prstGeom prst="rect">
            <a:avLst/>
          </a:prstGeom>
        </p:spPr>
        <p:txBody>
          <a:bodyPr lIns="0" tIns="0" rIns="0" bIns="0"/>
          <a:lstStyle/>
          <a:p>
            <a:r>
              <a:rPr lang="sv-SE" sz="1400" b="0" strike="noStrike" spc="-1">
                <a:solidFill>
                  <a:srgbClr val="000000"/>
                </a:solidFill>
                <a:uFill>
                  <a:solidFill>
                    <a:srgbClr val="FFFFFF"/>
                  </a:solidFill>
                </a:uFill>
                <a:latin typeface="Times New Roman"/>
              </a:rPr>
              <a:t>&lt;header&gt;</a:t>
            </a:r>
          </a:p>
        </p:txBody>
      </p:sp>
      <p:sp>
        <p:nvSpPr>
          <p:cNvPr id="83" name="PlaceHolder 3"/>
          <p:cNvSpPr>
            <a:spLocks noGrp="1"/>
          </p:cNvSpPr>
          <p:nvPr>
            <p:ph type="dt"/>
          </p:nvPr>
        </p:nvSpPr>
        <p:spPr>
          <a:xfrm>
            <a:off x="4399200" y="0"/>
            <a:ext cx="3372840" cy="502560"/>
          </a:xfrm>
          <a:prstGeom prst="rect">
            <a:avLst/>
          </a:prstGeom>
        </p:spPr>
        <p:txBody>
          <a:bodyPr lIns="0" tIns="0" rIns="0" bIns="0"/>
          <a:lstStyle/>
          <a:p>
            <a:pPr algn="r"/>
            <a:r>
              <a:rPr lang="sv-SE" sz="1400" b="0" strike="noStrike" spc="-1">
                <a:solidFill>
                  <a:srgbClr val="000000"/>
                </a:solidFill>
                <a:uFill>
                  <a:solidFill>
                    <a:srgbClr val="FFFFFF"/>
                  </a:solidFill>
                </a:uFill>
                <a:latin typeface="Times New Roman"/>
              </a:rPr>
              <a:t>&lt;date/time&gt;</a:t>
            </a:r>
          </a:p>
        </p:txBody>
      </p:sp>
      <p:sp>
        <p:nvSpPr>
          <p:cNvPr id="84" name="PlaceHolder 4"/>
          <p:cNvSpPr>
            <a:spLocks noGrp="1"/>
          </p:cNvSpPr>
          <p:nvPr>
            <p:ph type="ftr"/>
          </p:nvPr>
        </p:nvSpPr>
        <p:spPr>
          <a:xfrm>
            <a:off x="0" y="9555480"/>
            <a:ext cx="3372840" cy="502560"/>
          </a:xfrm>
          <a:prstGeom prst="rect">
            <a:avLst/>
          </a:prstGeom>
        </p:spPr>
        <p:txBody>
          <a:bodyPr lIns="0" tIns="0" rIns="0" bIns="0" anchor="b"/>
          <a:lstStyle/>
          <a:p>
            <a:r>
              <a:rPr lang="sv-SE" sz="1400" b="0" strike="noStrike" spc="-1">
                <a:solidFill>
                  <a:srgbClr val="000000"/>
                </a:solidFill>
                <a:uFill>
                  <a:solidFill>
                    <a:srgbClr val="FFFFFF"/>
                  </a:solidFill>
                </a:uFill>
                <a:latin typeface="Times New Roman"/>
              </a:rPr>
              <a:t>&lt;footer&gt;</a:t>
            </a:r>
          </a:p>
        </p:txBody>
      </p:sp>
      <p:sp>
        <p:nvSpPr>
          <p:cNvPr id="85" name="PlaceHolder 5"/>
          <p:cNvSpPr>
            <a:spLocks noGrp="1"/>
          </p:cNvSpPr>
          <p:nvPr>
            <p:ph type="sldNum"/>
          </p:nvPr>
        </p:nvSpPr>
        <p:spPr>
          <a:xfrm>
            <a:off x="4399200" y="9555480"/>
            <a:ext cx="3372840" cy="502560"/>
          </a:xfrm>
          <a:prstGeom prst="rect">
            <a:avLst/>
          </a:prstGeom>
        </p:spPr>
        <p:txBody>
          <a:bodyPr lIns="0" tIns="0" rIns="0" bIns="0" anchor="b"/>
          <a:lstStyle/>
          <a:p>
            <a:pPr algn="r"/>
            <a:fld id="{DEA7B3C4-4D38-46E5-BA3E-2809EB4B877C}" type="slidenum">
              <a:rPr lang="sv-SE" sz="1400" b="0" strike="noStrike" spc="-1">
                <a:solidFill>
                  <a:srgbClr val="000000"/>
                </a:solidFill>
                <a:uFill>
                  <a:solidFill>
                    <a:srgbClr val="FFFFFF"/>
                  </a:solidFill>
                </a:uFill>
                <a:latin typeface="Times New Roman"/>
              </a:rPr>
              <a:t>‹#›</a:t>
            </a:fld>
            <a:endParaRPr lang="sv-S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311040" y="2094120"/>
            <a:ext cx="6153480" cy="6603480"/>
          </a:xfrm>
          <a:prstGeom prst="rect">
            <a:avLst/>
          </a:prstGeom>
        </p:spPr>
        <p:txBody>
          <a:bodyPr/>
          <a:lstStyle/>
          <a:p>
            <a:endParaRPr lang="sv-SE" sz="2000" b="0" strike="noStrike" spc="-1">
              <a:solidFill>
                <a:srgbClr val="000000"/>
              </a:solidFill>
              <a:uFill>
                <a:solidFill>
                  <a:srgbClr val="FFFFFF"/>
                </a:solidFill>
              </a:uFill>
              <a:latin typeface="Arial"/>
            </a:endParaRPr>
          </a:p>
        </p:txBody>
      </p:sp>
      <p:sp>
        <p:nvSpPr>
          <p:cNvPr id="126" name="TextShape 2"/>
          <p:cNvSpPr txBox="1"/>
          <p:nvPr/>
        </p:nvSpPr>
        <p:spPr>
          <a:xfrm>
            <a:off x="3884760" y="8685360"/>
            <a:ext cx="2971440" cy="456840"/>
          </a:xfrm>
          <a:prstGeom prst="rect">
            <a:avLst/>
          </a:prstGeom>
          <a:noFill/>
          <a:ln>
            <a:noFill/>
          </a:ln>
        </p:spPr>
        <p:txBody>
          <a:bodyPr anchor="b"/>
          <a:lstStyle/>
          <a:p>
            <a:pPr algn="r">
              <a:lnSpc>
                <a:spcPct val="100000"/>
              </a:lnSpc>
            </a:pPr>
            <a:fld id="{574FDFA3-4D36-42BD-AF2F-4ABCD7742972}" type="slidenum">
              <a:rPr lang="sv-SE" sz="1200" b="0" strike="noStrike" spc="-1">
                <a:solidFill>
                  <a:srgbClr val="000000"/>
                </a:solidFill>
                <a:uFill>
                  <a:solidFill>
                    <a:srgbClr val="FFFFFF"/>
                  </a:solidFill>
                </a:uFill>
                <a:latin typeface="+mn-lt"/>
                <a:ea typeface="+mn-ea"/>
              </a:rPr>
              <a:t>1</a:t>
            </a:fld>
            <a:endParaRPr lang="sv-SE" sz="1200" b="0" strike="noStrike" spc="-1">
              <a:solidFill>
                <a:srgbClr val="000000"/>
              </a:solidFill>
              <a:uFill>
                <a:solidFill>
                  <a:srgbClr val="FFFFFF"/>
                </a:solidFill>
              </a:uFill>
              <a:latin typeface="Times New Roman"/>
            </a:endParaRPr>
          </a:p>
        </p:txBody>
      </p:sp>
      <p:sp>
        <p:nvSpPr>
          <p:cNvPr id="127"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28"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SQL is a standardised computer language. It have commands for saving, changing and retreiving data in databases.</a:t>
            </a:r>
          </a:p>
          <a:p>
            <a:pPr algn="l"/>
            <a:endParaRPr lang="en-US" b="0" i="0">
              <a:solidFill>
                <a:srgbClr val="D4D4D4"/>
              </a:solidFill>
              <a:effectLst/>
              <a:latin typeface="-apple-system"/>
            </a:endParaRPr>
          </a:p>
          <a:p>
            <a:pPr algn="l"/>
            <a:r>
              <a:rPr lang="en-US" b="0" i="0">
                <a:solidFill>
                  <a:srgbClr val="D4D4D4"/>
                </a:solidFill>
                <a:effectLst/>
                <a:latin typeface="-apple-system"/>
              </a:rPr>
              <a:t>SQL = Structured Query Language</a:t>
            </a:r>
          </a:p>
          <a:p>
            <a:pPr algn="l"/>
            <a:endParaRPr lang="en-US" b="0" i="0">
              <a:solidFill>
                <a:srgbClr val="D4D4D4"/>
              </a:solidFill>
              <a:effectLst/>
              <a:latin typeface="-apple-system"/>
            </a:endParaRPr>
          </a:p>
          <a:p>
            <a:pPr algn="l"/>
            <a:r>
              <a:rPr lang="en-US" b="0" i="0">
                <a:solidFill>
                  <a:srgbClr val="D4D4D4"/>
                </a:solidFill>
                <a:effectLst/>
                <a:latin typeface="-apple-system"/>
              </a:rPr>
              <a:t>If you use a </a:t>
            </a:r>
            <a:r>
              <a:rPr lang="en-US" b="0" i="1">
                <a:solidFill>
                  <a:srgbClr val="D4D4D4"/>
                </a:solidFill>
                <a:effectLst/>
                <a:latin typeface="-apple-system"/>
              </a:rPr>
              <a:t>relation database</a:t>
            </a:r>
            <a:r>
              <a:rPr lang="en-US" b="0" i="0">
                <a:solidFill>
                  <a:srgbClr val="D4D4D4"/>
                </a:solidFill>
                <a:effectLst/>
                <a:latin typeface="-apple-system"/>
              </a:rPr>
              <a:t> (which we are), then SQL is the standard way to communicate.</a:t>
            </a:r>
          </a:p>
          <a:p>
            <a:pPr algn="l"/>
            <a:endParaRPr lang="en-US" b="0" i="0">
              <a:solidFill>
                <a:srgbClr val="D4D4D4"/>
              </a:solidFill>
              <a:effectLst/>
              <a:latin typeface="-apple-system"/>
            </a:endParaRPr>
          </a:p>
          <a:p>
            <a:pPr algn="l"/>
            <a:r>
              <a:rPr lang="en-US" b="0" i="0">
                <a:solidFill>
                  <a:srgbClr val="D4D4D4"/>
                </a:solidFill>
                <a:effectLst/>
                <a:latin typeface="-apple-system"/>
              </a:rPr>
              <a:t>SQL was developed during the 70’s. Standardized during the 80’s</a:t>
            </a:r>
          </a:p>
          <a:p>
            <a:pPr algn="l"/>
            <a:endParaRPr lang="en-US" b="0" i="0">
              <a:solidFill>
                <a:srgbClr val="D4D4D4"/>
              </a:solidFill>
              <a:effectLst/>
              <a:latin typeface="-apple-system"/>
            </a:endParaRPr>
          </a:p>
          <a:p>
            <a:pPr algn="l"/>
            <a:r>
              <a:rPr lang="en-US" b="0" i="0">
                <a:solidFill>
                  <a:srgbClr val="D4D4D4"/>
                </a:solidFill>
                <a:effectLst/>
                <a:latin typeface="-apple-system"/>
              </a:rPr>
              <a:t>SQL Server 1.0. From 1989</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10</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11258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With SQL you can:</a:t>
            </a:r>
          </a:p>
          <a:p>
            <a:pPr algn="l">
              <a:buFont typeface="Arial" panose="020B0604020202020204" pitchFamily="34" charset="0"/>
              <a:buChar char="•"/>
            </a:pPr>
            <a:r>
              <a:rPr lang="en-US" b="0" i="0">
                <a:solidFill>
                  <a:srgbClr val="D4D4D4"/>
                </a:solidFill>
                <a:effectLst/>
                <a:latin typeface="-apple-system"/>
              </a:rPr>
              <a:t>Retreive data from a database</a:t>
            </a:r>
          </a:p>
          <a:p>
            <a:pPr algn="l">
              <a:buFont typeface="Arial" panose="020B0604020202020204" pitchFamily="34" charset="0"/>
              <a:buChar char="•"/>
            </a:pPr>
            <a:r>
              <a:rPr lang="en-US" b="0" i="0">
                <a:solidFill>
                  <a:srgbClr val="D4D4D4"/>
                </a:solidFill>
                <a:effectLst/>
                <a:latin typeface="-apple-system"/>
              </a:rPr>
              <a:t>Add data</a:t>
            </a:r>
          </a:p>
          <a:p>
            <a:pPr algn="l">
              <a:buFont typeface="Arial" panose="020B0604020202020204" pitchFamily="34" charset="0"/>
              <a:buChar char="•"/>
            </a:pPr>
            <a:r>
              <a:rPr lang="en-US" b="0" i="0">
                <a:solidFill>
                  <a:srgbClr val="D4D4D4"/>
                </a:solidFill>
                <a:effectLst/>
                <a:latin typeface="-apple-system"/>
              </a:rPr>
              <a:t>Modify data</a:t>
            </a:r>
          </a:p>
          <a:p>
            <a:pPr algn="l">
              <a:buFont typeface="Arial" panose="020B0604020202020204" pitchFamily="34" charset="0"/>
              <a:buChar char="•"/>
            </a:pPr>
            <a:r>
              <a:rPr lang="en-US" b="0" i="0">
                <a:solidFill>
                  <a:srgbClr val="D4D4D4"/>
                </a:solidFill>
                <a:effectLst/>
                <a:latin typeface="-apple-system"/>
              </a:rPr>
              <a:t>Remove data</a:t>
            </a:r>
          </a:p>
          <a:p>
            <a:pPr algn="l">
              <a:buFont typeface="Arial" panose="020B0604020202020204" pitchFamily="34" charset="0"/>
              <a:buNone/>
            </a:pPr>
            <a:endParaRPr lang="en-US" b="0" i="0">
              <a:solidFill>
                <a:srgbClr val="D4D4D4"/>
              </a:solidFill>
              <a:effectLst/>
              <a:latin typeface="-apple-system"/>
            </a:endParaRPr>
          </a:p>
          <a:p>
            <a:pPr algn="l"/>
            <a:r>
              <a:rPr lang="en-US" b="0" i="0">
                <a:solidFill>
                  <a:srgbClr val="D4D4D4"/>
                </a:solidFill>
                <a:effectLst/>
                <a:latin typeface="-apple-system"/>
              </a:rPr>
              <a:t>Futher more:</a:t>
            </a:r>
          </a:p>
          <a:p>
            <a:pPr algn="l">
              <a:buFont typeface="Arial" panose="020B0604020202020204" pitchFamily="34" charset="0"/>
              <a:buChar char="•"/>
            </a:pPr>
            <a:r>
              <a:rPr lang="en-US" b="0" i="0">
                <a:solidFill>
                  <a:srgbClr val="D4D4D4"/>
                </a:solidFill>
                <a:effectLst/>
                <a:latin typeface="-apple-system"/>
              </a:rPr>
              <a:t>Create new databases</a:t>
            </a:r>
          </a:p>
          <a:p>
            <a:pPr algn="l">
              <a:buFont typeface="Arial" panose="020B0604020202020204" pitchFamily="34" charset="0"/>
              <a:buChar char="•"/>
            </a:pPr>
            <a:r>
              <a:rPr lang="en-US" b="0" i="0">
                <a:solidFill>
                  <a:srgbClr val="D4D4D4"/>
                </a:solidFill>
                <a:effectLst/>
                <a:latin typeface="-apple-system"/>
              </a:rPr>
              <a:t>Create tables</a:t>
            </a:r>
          </a:p>
          <a:p>
            <a:pPr algn="l">
              <a:buFont typeface="Arial" panose="020B0604020202020204" pitchFamily="34" charset="0"/>
              <a:buChar char="•"/>
            </a:pPr>
            <a:r>
              <a:rPr lang="en-US" b="0" i="0">
                <a:solidFill>
                  <a:srgbClr val="D4D4D4"/>
                </a:solidFill>
                <a:effectLst/>
                <a:latin typeface="-apple-system"/>
              </a:rPr>
              <a:t>Create stored procedures</a:t>
            </a:r>
          </a:p>
          <a:p>
            <a:pPr algn="l">
              <a:buFont typeface="Arial" panose="020B0604020202020204" pitchFamily="34" charset="0"/>
              <a:buChar char="•"/>
            </a:pPr>
            <a:r>
              <a:rPr lang="en-US" b="0" i="0">
                <a:solidFill>
                  <a:srgbClr val="D4D4D4"/>
                </a:solidFill>
                <a:effectLst/>
                <a:latin typeface="-apple-system"/>
              </a:rPr>
              <a:t>Create views</a:t>
            </a:r>
          </a:p>
          <a:p>
            <a:pPr algn="l">
              <a:buFont typeface="Arial" panose="020B0604020202020204" pitchFamily="34" charset="0"/>
              <a:buChar char="•"/>
            </a:pPr>
            <a:r>
              <a:rPr lang="en-US" b="0" i="0">
                <a:solidFill>
                  <a:srgbClr val="D4D4D4"/>
                </a:solidFill>
                <a:effectLst/>
                <a:latin typeface="-apple-system"/>
              </a:rPr>
              <a:t>Give access</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11</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2486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SQL is a standard but diffent companies make their own version and there are (small) differences. So the syntax can be a bit different (but 95% are the same)</a:t>
            </a:r>
          </a:p>
          <a:p>
            <a:pPr algn="l"/>
            <a:r>
              <a:rPr lang="en-US" b="0" i="0">
                <a:solidFill>
                  <a:srgbClr val="D4D4D4"/>
                </a:solidFill>
                <a:effectLst/>
                <a:latin typeface="-apple-system"/>
              </a:rPr>
              <a:t>Example of other relational databases:</a:t>
            </a:r>
          </a:p>
          <a:p>
            <a:pPr algn="l"/>
            <a:endParaRPr lang="en-US" b="0" i="0">
              <a:solidFill>
                <a:srgbClr val="D4D4D4"/>
              </a:solidFill>
              <a:effectLst/>
              <a:latin typeface="-apple-system"/>
            </a:endParaRPr>
          </a:p>
          <a:p>
            <a:pPr algn="l">
              <a:buFont typeface="Arial" panose="020B0604020202020204" pitchFamily="34" charset="0"/>
              <a:buChar char="•"/>
            </a:pPr>
            <a:r>
              <a:rPr lang="en-US" b="0" i="0">
                <a:solidFill>
                  <a:srgbClr val="D4D4D4"/>
                </a:solidFill>
                <a:effectLst/>
                <a:latin typeface="-apple-system"/>
              </a:rPr>
              <a:t>SQL Server</a:t>
            </a:r>
          </a:p>
          <a:p>
            <a:pPr algn="l">
              <a:buFont typeface="Arial" panose="020B0604020202020204" pitchFamily="34" charset="0"/>
              <a:buChar char="•"/>
            </a:pPr>
            <a:r>
              <a:rPr lang="en-US" b="0" i="0">
                <a:solidFill>
                  <a:srgbClr val="D4D4D4"/>
                </a:solidFill>
                <a:effectLst/>
                <a:latin typeface="-apple-system"/>
              </a:rPr>
              <a:t>MySQL</a:t>
            </a:r>
          </a:p>
          <a:p>
            <a:pPr algn="l">
              <a:buFont typeface="Arial" panose="020B0604020202020204" pitchFamily="34" charset="0"/>
              <a:buChar char="•"/>
            </a:pPr>
            <a:r>
              <a:rPr lang="en-US" b="0" i="0">
                <a:solidFill>
                  <a:srgbClr val="D4D4D4"/>
                </a:solidFill>
                <a:effectLst/>
                <a:latin typeface="-apple-system"/>
              </a:rPr>
              <a:t>Oracle</a:t>
            </a:r>
          </a:p>
          <a:p>
            <a:pPr algn="l">
              <a:buFont typeface="Arial" panose="020B0604020202020204" pitchFamily="34" charset="0"/>
              <a:buChar char="•"/>
            </a:pPr>
            <a:r>
              <a:rPr lang="en-US" b="0" i="0">
                <a:solidFill>
                  <a:srgbClr val="D4D4D4"/>
                </a:solidFill>
                <a:effectLst/>
                <a:latin typeface="-apple-system"/>
              </a:rPr>
              <a:t>Sybase</a:t>
            </a:r>
          </a:p>
          <a:p>
            <a:pPr algn="l">
              <a:buFont typeface="Arial" panose="020B0604020202020204" pitchFamily="34" charset="0"/>
              <a:buChar char="•"/>
            </a:pPr>
            <a:r>
              <a:rPr lang="en-US" b="0" i="0">
                <a:solidFill>
                  <a:srgbClr val="D4D4D4"/>
                </a:solidFill>
                <a:effectLst/>
                <a:latin typeface="-apple-system"/>
              </a:rPr>
              <a:t>PostgreSQL</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12</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842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A </a:t>
            </a:r>
            <a:r>
              <a:rPr lang="en-US" b="1" i="0">
                <a:solidFill>
                  <a:srgbClr val="D4D4D4"/>
                </a:solidFill>
                <a:effectLst/>
                <a:latin typeface="-apple-system"/>
              </a:rPr>
              <a:t>table</a:t>
            </a:r>
            <a:r>
              <a:rPr lang="en-US" b="0" i="0">
                <a:solidFill>
                  <a:srgbClr val="D4D4D4"/>
                </a:solidFill>
                <a:effectLst/>
                <a:latin typeface="-apple-system"/>
              </a:rPr>
              <a:t> is a collection av related data. It is composed of columns and rows.</a:t>
            </a:r>
          </a:p>
          <a:p>
            <a:pPr algn="l"/>
            <a:endParaRPr lang="en-US" b="0" i="0">
              <a:solidFill>
                <a:srgbClr val="D4D4D4"/>
              </a:solidFill>
              <a:effectLst/>
              <a:latin typeface="-apple-system"/>
            </a:endParaRPr>
          </a:p>
          <a:p>
            <a:pPr algn="l"/>
            <a:r>
              <a:rPr lang="en-US" b="0" i="0">
                <a:solidFill>
                  <a:srgbClr val="D4D4D4"/>
                </a:solidFill>
                <a:effectLst/>
                <a:latin typeface="-apple-system"/>
              </a:rPr>
              <a:t>A table is the way you store info in a database</a:t>
            </a:r>
          </a:p>
          <a:p>
            <a:pPr algn="l"/>
            <a:r>
              <a:rPr lang="en-US" b="0" i="0">
                <a:solidFill>
                  <a:srgbClr val="D4D4D4"/>
                </a:solidFill>
                <a:effectLst/>
                <a:latin typeface="-apple-system"/>
              </a:rPr>
              <a:t>The columns is called </a:t>
            </a:r>
            <a:r>
              <a:rPr lang="en-US" b="1" i="0">
                <a:solidFill>
                  <a:srgbClr val="D4D4D4"/>
                </a:solidFill>
                <a:effectLst/>
                <a:latin typeface="-apple-system"/>
              </a:rPr>
              <a:t>fields</a:t>
            </a:r>
            <a:r>
              <a:rPr lang="en-US" b="0" i="0">
                <a:solidFill>
                  <a:srgbClr val="D4D4D4"/>
                </a:solidFill>
                <a:effectLst/>
                <a:latin typeface="-apple-system"/>
              </a:rPr>
              <a:t>. The field in the customer table above are: CustomerID, CustomerName, ContactName, Address, City, PostalCode and Country.</a:t>
            </a:r>
          </a:p>
          <a:p>
            <a:pPr algn="l"/>
            <a:endParaRPr lang="en-US" b="0" i="0">
              <a:solidFill>
                <a:srgbClr val="D4D4D4"/>
              </a:solidFill>
              <a:effectLst/>
              <a:latin typeface="-apple-system"/>
            </a:endParaRPr>
          </a:p>
          <a:p>
            <a:pPr algn="l"/>
            <a:r>
              <a:rPr lang="en-US" b="0" i="0">
                <a:solidFill>
                  <a:srgbClr val="D4D4D4"/>
                </a:solidFill>
                <a:effectLst/>
                <a:latin typeface="-apple-system"/>
              </a:rPr>
              <a:t>A </a:t>
            </a:r>
            <a:r>
              <a:rPr lang="en-US" b="1" i="0">
                <a:solidFill>
                  <a:srgbClr val="D4D4D4"/>
                </a:solidFill>
                <a:effectLst/>
                <a:latin typeface="-apple-system"/>
              </a:rPr>
              <a:t>record</a:t>
            </a:r>
            <a:r>
              <a:rPr lang="en-US" b="0" i="0">
                <a:solidFill>
                  <a:srgbClr val="D4D4D4"/>
                </a:solidFill>
                <a:effectLst/>
                <a:latin typeface="-apple-system"/>
              </a:rPr>
              <a:t> is the same as a </a:t>
            </a:r>
            <a:r>
              <a:rPr lang="en-US" b="1" i="0">
                <a:solidFill>
                  <a:srgbClr val="D4D4D4"/>
                </a:solidFill>
                <a:effectLst/>
                <a:latin typeface="-apple-system"/>
              </a:rPr>
              <a:t>row</a:t>
            </a:r>
            <a:r>
              <a:rPr lang="en-US" b="0" i="0">
                <a:solidFill>
                  <a:srgbClr val="D4D4D4"/>
                </a:solidFill>
                <a:effectLst/>
                <a:latin typeface="-apple-system"/>
              </a:rPr>
              <a:t> in a table.</a:t>
            </a:r>
          </a:p>
          <a:p>
            <a:pPr algn="l"/>
            <a:endParaRPr lang="en-US" b="0" i="0">
              <a:solidFill>
                <a:srgbClr val="D4D4D4"/>
              </a:solidFill>
              <a:effectLst/>
              <a:latin typeface="-apple-system"/>
            </a:endParaRP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13</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2978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A field has a certain datatype. In a field you can store:</a:t>
            </a:r>
          </a:p>
          <a:p>
            <a:pPr algn="l"/>
            <a:endParaRPr lang="en-US" b="0" i="0">
              <a:solidFill>
                <a:srgbClr val="D4D4D4"/>
              </a:solidFill>
              <a:effectLst/>
              <a:latin typeface="-apple-system"/>
            </a:endParaRPr>
          </a:p>
          <a:p>
            <a:pPr algn="l">
              <a:buFont typeface="Arial" panose="020B0604020202020204" pitchFamily="34" charset="0"/>
              <a:buChar char="•"/>
            </a:pPr>
            <a:r>
              <a:rPr lang="en-US" b="0" i="0">
                <a:solidFill>
                  <a:srgbClr val="D4D4D4"/>
                </a:solidFill>
                <a:effectLst/>
                <a:latin typeface="-apple-system"/>
              </a:rPr>
              <a:t>A number</a:t>
            </a:r>
          </a:p>
          <a:p>
            <a:pPr algn="l">
              <a:buFont typeface="Arial" panose="020B0604020202020204" pitchFamily="34" charset="0"/>
              <a:buChar char="•"/>
            </a:pPr>
            <a:r>
              <a:rPr lang="en-US" b="0" i="0">
                <a:solidFill>
                  <a:srgbClr val="D4D4D4"/>
                </a:solidFill>
                <a:effectLst/>
                <a:latin typeface="-apple-system"/>
              </a:rPr>
              <a:t>A string or a character</a:t>
            </a:r>
          </a:p>
          <a:p>
            <a:pPr algn="l">
              <a:buFont typeface="Arial" panose="020B0604020202020204" pitchFamily="34" charset="0"/>
              <a:buChar char="•"/>
            </a:pPr>
            <a:r>
              <a:rPr lang="en-US" b="0" i="0">
                <a:solidFill>
                  <a:srgbClr val="D4D4D4"/>
                </a:solidFill>
                <a:effectLst/>
                <a:latin typeface="-apple-system"/>
              </a:rPr>
              <a:t>Date</a:t>
            </a:r>
          </a:p>
          <a:p>
            <a:pPr algn="l">
              <a:buFont typeface="Arial" panose="020B0604020202020204" pitchFamily="34" charset="0"/>
              <a:buChar char="•"/>
            </a:pPr>
            <a:r>
              <a:rPr lang="en-US" b="0" i="0">
                <a:solidFill>
                  <a:srgbClr val="D4D4D4"/>
                </a:solidFill>
                <a:effectLst/>
                <a:latin typeface="-apple-system"/>
              </a:rPr>
              <a:t>Binary data</a:t>
            </a:r>
          </a:p>
          <a:p>
            <a:pPr algn="l">
              <a:buFont typeface="Arial" panose="020B0604020202020204" pitchFamily="34" charset="0"/>
              <a:buChar char="•"/>
            </a:pPr>
            <a:endParaRPr lang="en-US" b="0" i="0">
              <a:solidFill>
                <a:srgbClr val="D4D4D4"/>
              </a:solidFill>
              <a:effectLst/>
              <a:latin typeface="-apple-system"/>
            </a:endParaRPr>
          </a:p>
          <a:p>
            <a:pPr algn="l"/>
            <a:r>
              <a:rPr lang="en-US" b="0" i="0">
                <a:solidFill>
                  <a:srgbClr val="D4D4D4"/>
                </a:solidFill>
                <a:effectLst/>
                <a:latin typeface="-apple-system"/>
              </a:rPr>
              <a:t>Example of datatypes are: int, decimal, varchar(50), datetime</a:t>
            </a: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14</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200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15</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436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16</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7482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17</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2625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18</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70654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There are four parts of SQL:</a:t>
            </a:r>
          </a:p>
          <a:p>
            <a:pPr algn="l"/>
            <a:endParaRPr lang="en-US" b="0" i="0">
              <a:solidFill>
                <a:srgbClr val="D4D4D4"/>
              </a:solidFill>
              <a:effectLst/>
              <a:latin typeface="-apple-system"/>
            </a:endParaRPr>
          </a:p>
          <a:p>
            <a:pPr algn="l"/>
            <a:r>
              <a:rPr lang="en-US" b="0" i="0">
                <a:solidFill>
                  <a:srgbClr val="D4D4D4"/>
                </a:solidFill>
                <a:effectLst/>
                <a:latin typeface="-apple-system"/>
              </a:rPr>
              <a:t>DDL   - build database</a:t>
            </a:r>
          </a:p>
          <a:p>
            <a:pPr algn="l"/>
            <a:r>
              <a:rPr lang="en-US" b="0" i="0">
                <a:solidFill>
                  <a:srgbClr val="D4D4D4"/>
                </a:solidFill>
                <a:effectLst/>
                <a:latin typeface="-apple-system"/>
              </a:rPr>
              <a:t>DML  - get data</a:t>
            </a:r>
          </a:p>
          <a:p>
            <a:pPr algn="l"/>
            <a:r>
              <a:rPr lang="en-US" b="0" i="0">
                <a:solidFill>
                  <a:srgbClr val="D4D4D4"/>
                </a:solidFill>
                <a:effectLst/>
                <a:latin typeface="-apple-system"/>
              </a:rPr>
              <a:t>TCL   - commit transactions</a:t>
            </a:r>
          </a:p>
          <a:p>
            <a:pPr algn="l"/>
            <a:r>
              <a:rPr lang="en-US" b="0" i="0">
                <a:solidFill>
                  <a:srgbClr val="D4D4D4"/>
                </a:solidFill>
                <a:effectLst/>
                <a:latin typeface="-apple-system"/>
              </a:rPr>
              <a:t>DCL  - manage access</a:t>
            </a:r>
          </a:p>
          <a:p>
            <a:pPr algn="l"/>
            <a:endParaRPr lang="en-US" b="0" i="0">
              <a:solidFill>
                <a:srgbClr val="D4D4D4"/>
              </a:solidFill>
              <a:effectLst/>
              <a:latin typeface="-apple-system"/>
            </a:endParaRP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19</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668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marL="216000" indent="-216000">
              <a:lnSpc>
                <a:spcPct val="115000"/>
              </a:lnSpc>
              <a:spcAft>
                <a:spcPts val="1001"/>
              </a:spcAft>
            </a:pPr>
            <a:endParaRPr lang="sv-SE" sz="1000" b="0" strike="noStrike" spc="-1">
              <a:solidFill>
                <a:srgbClr val="000000"/>
              </a:solidFill>
              <a:uFill>
                <a:solidFill>
                  <a:srgbClr val="FFFFFF"/>
                </a:solidFill>
              </a:uFill>
              <a:latin typeface="Arial"/>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Data Definition Language is used to define the database structure or schema.</a:t>
            </a:r>
          </a:p>
          <a:p>
            <a:pPr algn="l"/>
            <a:endParaRPr lang="en-US" b="0" i="0">
              <a:solidFill>
                <a:srgbClr val="D4D4D4"/>
              </a:solidFill>
              <a:effectLst/>
              <a:latin typeface="-apple-system"/>
            </a:endParaRPr>
          </a:p>
          <a:p>
            <a:pPr algn="l"/>
            <a:r>
              <a:rPr lang="en-US" b="0" i="0">
                <a:solidFill>
                  <a:srgbClr val="D4D4D4"/>
                </a:solidFill>
                <a:effectLst/>
                <a:latin typeface="-apple-system"/>
              </a:rPr>
              <a:t>Commands for building the structure</a:t>
            </a:r>
          </a:p>
          <a:p>
            <a:pPr algn="l"/>
            <a:endParaRPr lang="en-US" b="0" i="0">
              <a:solidFill>
                <a:srgbClr val="D4D4D4"/>
              </a:solidFill>
              <a:effectLst/>
              <a:latin typeface="-apple-system"/>
            </a:endParaRPr>
          </a:p>
          <a:p>
            <a:pPr algn="l"/>
            <a:r>
              <a:rPr lang="en-US" b="0" i="0">
                <a:solidFill>
                  <a:srgbClr val="D4D4D4"/>
                </a:solidFill>
                <a:effectLst/>
                <a:latin typeface="-apple-system"/>
              </a:rPr>
              <a:t>DDL statements is used to create and modify database objects such as tables, indexes, and users.</a:t>
            </a: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20</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20025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Data Definition Language is used to define the database structure or schema.</a:t>
            </a:r>
          </a:p>
          <a:p>
            <a:pPr algn="l"/>
            <a:r>
              <a:rPr lang="en-US" b="0" i="0">
                <a:solidFill>
                  <a:srgbClr val="D4D4D4"/>
                </a:solidFill>
                <a:effectLst/>
                <a:latin typeface="-apple-system"/>
              </a:rPr>
              <a:t>DDL statements is used to create and modify database objects such as tables, indexes, and users.</a:t>
            </a: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21</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70077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DML (Data Manipulation Language) statements are used for managing data with in schema objects.</a:t>
            </a:r>
          </a:p>
          <a:p>
            <a:pPr algn="l"/>
            <a:endParaRPr lang="en-US" b="0" i="0">
              <a:solidFill>
                <a:srgbClr val="D4D4D4"/>
              </a:solidFill>
              <a:effectLst/>
              <a:latin typeface="-apple-system"/>
            </a:endParaRPr>
          </a:p>
          <a:p>
            <a:pPr algn="l"/>
            <a:r>
              <a:rPr lang="en-US" b="0" i="0">
                <a:solidFill>
                  <a:srgbClr val="D4D4D4"/>
                </a:solidFill>
                <a:effectLst/>
                <a:latin typeface="-apple-system"/>
              </a:rPr>
              <a:t>Get rows in a table</a:t>
            </a:r>
          </a:p>
          <a:p>
            <a:pPr algn="l"/>
            <a:r>
              <a:rPr lang="en-US" b="0" i="0">
                <a:solidFill>
                  <a:srgbClr val="D4D4D4"/>
                </a:solidFill>
                <a:effectLst/>
                <a:latin typeface="-apple-system"/>
              </a:rPr>
              <a:t>Insert rows in a table</a:t>
            </a:r>
          </a:p>
          <a:p>
            <a:pPr algn="l"/>
            <a:r>
              <a:rPr lang="en-US" b="0" i="0">
                <a:solidFill>
                  <a:srgbClr val="D4D4D4"/>
                </a:solidFill>
                <a:effectLst/>
                <a:latin typeface="-apple-system"/>
              </a:rPr>
              <a:t>Modify and delete</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22</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12650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DML (Data Manipulation Language) statements are used for managing data with in schema objects.</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23</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27620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Transaction Control Language commands are used to manage transactions in the database</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24</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0120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Transaction Control Language commands are used to manage transactions in the database</a:t>
            </a:r>
          </a:p>
          <a:p>
            <a:pPr algn="l"/>
            <a:endParaRPr lang="en-US" b="0" i="0">
              <a:solidFill>
                <a:srgbClr val="D4D4D4"/>
              </a:solidFill>
              <a:effectLst/>
              <a:latin typeface="-apple-system"/>
            </a:endParaRPr>
          </a:p>
          <a:p>
            <a:pPr algn="l"/>
            <a:r>
              <a:rPr lang="en-US" b="0" i="0">
                <a:solidFill>
                  <a:srgbClr val="D4D4D4"/>
                </a:solidFill>
                <a:effectLst/>
                <a:latin typeface="-apple-system"/>
              </a:rPr>
              <a:t>Manage multiple DML statements</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25</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29489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A Data Control Language is used to control </a:t>
            </a:r>
            <a:r>
              <a:rPr lang="en-US" b="1" i="0">
                <a:solidFill>
                  <a:srgbClr val="D4D4D4"/>
                </a:solidFill>
                <a:effectLst/>
                <a:latin typeface="-apple-system"/>
              </a:rPr>
              <a:t>access</a:t>
            </a:r>
            <a:r>
              <a:rPr lang="en-US" b="0" i="0">
                <a:solidFill>
                  <a:srgbClr val="D4D4D4"/>
                </a:solidFill>
                <a:effectLst/>
                <a:latin typeface="-apple-system"/>
              </a:rPr>
              <a:t> to data stored in a database (Authorization).</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26</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52418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A Data Control Language is used to control </a:t>
            </a:r>
            <a:r>
              <a:rPr lang="en-US" b="1" i="0">
                <a:solidFill>
                  <a:srgbClr val="D4D4D4"/>
                </a:solidFill>
                <a:effectLst/>
                <a:latin typeface="-apple-system"/>
              </a:rPr>
              <a:t>access</a:t>
            </a:r>
            <a:r>
              <a:rPr lang="en-US" b="0" i="0">
                <a:solidFill>
                  <a:srgbClr val="D4D4D4"/>
                </a:solidFill>
                <a:effectLst/>
                <a:latin typeface="-apple-system"/>
              </a:rPr>
              <a:t> to data stored in a database (Authorization).</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27</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0725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marL="216000" indent="-216000">
              <a:lnSpc>
                <a:spcPct val="115000"/>
              </a:lnSpc>
              <a:spcAft>
                <a:spcPts val="1001"/>
              </a:spcAft>
            </a:pPr>
            <a:endParaRPr lang="sv-SE" sz="1000" b="0" strike="noStrike" spc="-1">
              <a:solidFill>
                <a:srgbClr val="000000"/>
              </a:solidFill>
              <a:uFill>
                <a:solidFill>
                  <a:srgbClr val="FFFFFF"/>
                </a:solidFill>
              </a:uFill>
              <a:latin typeface="Arial"/>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3</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2772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r>
              <a:rPr lang="en-US" sz="1200" b="1">
                <a:solidFill>
                  <a:srgbClr val="569CD6"/>
                </a:solidFill>
                <a:effectLst/>
                <a:latin typeface="Consolas" panose="020B0609020204030204" pitchFamily="49" charset="0"/>
              </a:rPr>
              <a:t>Microsoft SQL Server</a:t>
            </a:r>
            <a:r>
              <a:rPr lang="en-US" sz="1200" b="0">
                <a:solidFill>
                  <a:srgbClr val="D4D4D4"/>
                </a:solidFill>
                <a:effectLst/>
                <a:latin typeface="Consolas" panose="020B0609020204030204" pitchFamily="49" charset="0"/>
              </a:rPr>
              <a:t> is a DataBase Management System (DBMS). It's a program you install on your computer. Specifically its a RDBMS. The "R" stands för Relational.</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4</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3425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In the RDBMS you can create serveral </a:t>
            </a:r>
            <a:r>
              <a:rPr lang="en-US" b="1" i="0">
                <a:solidFill>
                  <a:srgbClr val="D4D4D4"/>
                </a:solidFill>
                <a:effectLst/>
                <a:latin typeface="-apple-system"/>
              </a:rPr>
              <a:t>Microsoft SQL Databases</a:t>
            </a:r>
            <a:r>
              <a:rPr lang="en-US" b="0" i="0">
                <a:solidFill>
                  <a:srgbClr val="D4D4D4"/>
                </a:solidFill>
                <a:effectLst/>
                <a:latin typeface="-apple-system"/>
              </a:rPr>
              <a:t>. On your computer you can have 100's of databases.</a:t>
            </a:r>
          </a:p>
          <a:p>
            <a:pPr algn="l"/>
            <a:r>
              <a:rPr lang="en-US" b="0" i="0">
                <a:solidFill>
                  <a:srgbClr val="D4D4D4"/>
                </a:solidFill>
                <a:effectLst/>
                <a:latin typeface="-apple-system"/>
              </a:rPr>
              <a:t>To make it easy to do task (e.g create databases, get info, change info) you use a program. We'll use </a:t>
            </a:r>
            <a:r>
              <a:rPr lang="en-US" b="1" i="0">
                <a:solidFill>
                  <a:srgbClr val="D4D4D4"/>
                </a:solidFill>
                <a:effectLst/>
                <a:latin typeface="-apple-system"/>
              </a:rPr>
              <a:t>Microsoft SQL Server Management Studio 18</a:t>
            </a:r>
            <a:r>
              <a:rPr lang="en-US" b="0" i="0">
                <a:solidFill>
                  <a:srgbClr val="D4D4D4"/>
                </a:solidFill>
                <a:effectLst/>
                <a:latin typeface="-apple-system"/>
              </a:rPr>
              <a:t>. This is also used to give a visual view of the databases and their design.</a:t>
            </a:r>
          </a:p>
          <a:p>
            <a:pPr algn="l"/>
            <a:r>
              <a:rPr lang="en-US" b="0" i="0">
                <a:solidFill>
                  <a:srgbClr val="D4D4D4"/>
                </a:solidFill>
                <a:effectLst/>
                <a:latin typeface="-apple-system"/>
              </a:rPr>
              <a:t>Other examples of RDBMS's:</a:t>
            </a:r>
          </a:p>
          <a:p>
            <a:pPr algn="l">
              <a:buFont typeface="Arial" panose="020B0604020202020204" pitchFamily="34" charset="0"/>
              <a:buChar char="•"/>
            </a:pPr>
            <a:r>
              <a:rPr lang="en-US" b="0" i="0">
                <a:solidFill>
                  <a:srgbClr val="D4D4D4"/>
                </a:solidFill>
                <a:effectLst/>
                <a:latin typeface="-apple-system"/>
              </a:rPr>
              <a:t>Oracle Database</a:t>
            </a:r>
          </a:p>
          <a:p>
            <a:pPr algn="l">
              <a:buFont typeface="Arial" panose="020B0604020202020204" pitchFamily="34" charset="0"/>
              <a:buChar char="•"/>
            </a:pPr>
            <a:r>
              <a:rPr lang="en-US" b="0" i="0">
                <a:solidFill>
                  <a:srgbClr val="D4D4D4"/>
                </a:solidFill>
                <a:effectLst/>
                <a:latin typeface="-apple-system"/>
              </a:rPr>
              <a:t>MySQL</a:t>
            </a:r>
          </a:p>
          <a:p>
            <a:pPr algn="l">
              <a:buFont typeface="Arial" panose="020B0604020202020204" pitchFamily="34" charset="0"/>
              <a:buChar char="•"/>
            </a:pPr>
            <a:r>
              <a:rPr lang="en-US" b="0" i="0">
                <a:solidFill>
                  <a:srgbClr val="D4D4D4"/>
                </a:solidFill>
                <a:effectLst/>
                <a:latin typeface="-apple-system"/>
              </a:rPr>
              <a:t>IBM DB2</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5</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9756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When building a webbapp, game, homepage, mobilapp you will in 90% of the time need some way to store information.</a:t>
            </a:r>
          </a:p>
          <a:p>
            <a:pPr algn="l"/>
            <a:endParaRPr lang="en-US" b="0" i="0">
              <a:solidFill>
                <a:srgbClr val="D4D4D4"/>
              </a:solidFill>
              <a:effectLst/>
              <a:latin typeface="-apple-system"/>
            </a:endParaRPr>
          </a:p>
          <a:p>
            <a:pPr algn="l"/>
            <a:r>
              <a:rPr lang="en-US" b="0" i="0">
                <a:solidFill>
                  <a:srgbClr val="D4D4D4"/>
                </a:solidFill>
                <a:effectLst/>
                <a:latin typeface="-apple-system"/>
              </a:rPr>
              <a:t>E.g for a game you would save player accounts, highscores, player profiles etc.</a:t>
            </a:r>
          </a:p>
          <a:p>
            <a:pPr algn="l"/>
            <a:endParaRPr lang="en-US" b="0" i="0">
              <a:solidFill>
                <a:srgbClr val="D4D4D4"/>
              </a:solidFill>
              <a:effectLst/>
              <a:latin typeface="-apple-system"/>
            </a:endParaRPr>
          </a:p>
          <a:p>
            <a:pPr algn="l"/>
            <a:r>
              <a:rPr lang="en-US" b="0" i="0">
                <a:solidFill>
                  <a:srgbClr val="D4D4D4"/>
                </a:solidFill>
                <a:effectLst/>
                <a:latin typeface="-apple-system"/>
              </a:rPr>
              <a:t>If you create a webbapp for a bank, you probaly need to store information about a customer. You have a bank with three customers. One way of storing this information is using av simple textfile (txt) like this:</a:t>
            </a:r>
          </a:p>
          <a:p>
            <a:pPr algn="l"/>
            <a:endParaRPr lang="en-US" b="0" i="0">
              <a:solidFill>
                <a:srgbClr val="D4D4D4"/>
              </a:solidFill>
              <a:effectLst/>
              <a:latin typeface="-apple-system"/>
            </a:endParaRPr>
          </a:p>
          <a:p>
            <a:pPr algn="l"/>
            <a:r>
              <a:rPr lang="en-US" b="0" i="0">
                <a:solidFill>
                  <a:srgbClr val="D4D4D4"/>
                </a:solidFill>
                <a:effectLst/>
                <a:latin typeface="-apple-system"/>
              </a:rPr>
              <a:t>What's the problem with the solution above? [DISCUSSION]</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6</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7219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br>
              <a:rPr lang="en-US" b="0">
                <a:solidFill>
                  <a:srgbClr val="D4D4D4"/>
                </a:solidFill>
                <a:effectLst/>
                <a:latin typeface="Consolas" panose="020B0609020204030204" pitchFamily="49" charset="0"/>
              </a:rPr>
            </a:br>
            <a:r>
              <a:rPr lang="en-US" b="0">
                <a:solidFill>
                  <a:srgbClr val="D4D4D4"/>
                </a:solidFill>
                <a:effectLst/>
                <a:latin typeface="Consolas" panose="020B0609020204030204" pitchFamily="49" charset="0"/>
              </a:rPr>
              <a:t>Reasons to use a database</a:t>
            </a:r>
          </a:p>
          <a:p>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Solidity</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What happens to the textfile if the power is turned off during a update? Probably information will be lost or worse: part of the information will be lost.</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Transactions: so you can make serveral changes to the data and be sure that all will be done (or no of the instruction if something unpredicted happens)</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Limitations: You can setup limitation to the data so the will be no garbage in the database + the data is interconnected</a:t>
            </a:r>
          </a:p>
          <a:p>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Standard</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You use a standard way to store data (a standard languge, SQL)</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You use a standard way to retreive and change data</a:t>
            </a:r>
          </a:p>
          <a:p>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Security</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Rights: You can setup account so different people have different rights</a:t>
            </a:r>
          </a:p>
          <a:p>
            <a:br>
              <a:rPr lang="en-US" b="0">
                <a:solidFill>
                  <a:srgbClr val="D4D4D4"/>
                </a:solidFill>
                <a:effectLst/>
                <a:latin typeface="Consolas" panose="020B0609020204030204" pitchFamily="49" charset="0"/>
              </a:rPr>
            </a:br>
            <a:r>
              <a:rPr lang="en-US" b="0">
                <a:solidFill>
                  <a:srgbClr val="D4D4D4"/>
                </a:solidFill>
                <a:effectLst/>
                <a:latin typeface="Consolas" panose="020B0609020204030204" pitchFamily="49" charset="0"/>
              </a:rPr>
              <a:t>Performance</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You can handle a lot of data in a fast way (reading and updating)</a:t>
            </a: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7</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5682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0" i="0">
                <a:solidFill>
                  <a:srgbClr val="D4D4D4"/>
                </a:solidFill>
                <a:effectLst/>
                <a:latin typeface="-apple-system"/>
              </a:rPr>
              <a:t>In computer science, ACID (atomicity, consistency, isolation, durability) is a set of </a:t>
            </a:r>
            <a:r>
              <a:rPr lang="en-US" b="1" i="0">
                <a:solidFill>
                  <a:srgbClr val="D4D4D4"/>
                </a:solidFill>
                <a:effectLst/>
                <a:latin typeface="-apple-system"/>
              </a:rPr>
              <a:t>properties of database transactions </a:t>
            </a:r>
            <a:r>
              <a:rPr lang="en-US" b="0" i="0">
                <a:solidFill>
                  <a:srgbClr val="D4D4D4"/>
                </a:solidFill>
                <a:effectLst/>
                <a:latin typeface="-apple-system"/>
              </a:rPr>
              <a:t>intended </a:t>
            </a:r>
            <a:r>
              <a:rPr lang="en-US" b="1" i="0">
                <a:solidFill>
                  <a:srgbClr val="D4D4D4"/>
                </a:solidFill>
                <a:effectLst/>
                <a:latin typeface="-apple-system"/>
              </a:rPr>
              <a:t>to guarantee validity </a:t>
            </a:r>
            <a:r>
              <a:rPr lang="en-US" b="0" i="0">
                <a:solidFill>
                  <a:srgbClr val="D4D4D4"/>
                </a:solidFill>
                <a:effectLst/>
                <a:latin typeface="-apple-system"/>
              </a:rPr>
              <a:t>even in the event of errors, power failures, etc. </a:t>
            </a:r>
          </a:p>
          <a:p>
            <a:pPr algn="l"/>
            <a:endParaRPr lang="en-US" b="0" i="0">
              <a:solidFill>
                <a:srgbClr val="D4D4D4"/>
              </a:solidFill>
              <a:effectLst/>
              <a:latin typeface="-apple-system"/>
            </a:endParaRPr>
          </a:p>
          <a:p>
            <a:pPr algn="l"/>
            <a:r>
              <a:rPr lang="en-US" b="0" i="0">
                <a:solidFill>
                  <a:srgbClr val="D4D4D4"/>
                </a:solidFill>
                <a:effectLst/>
                <a:latin typeface="-apple-system"/>
              </a:rPr>
              <a:t>In the context of databases, a sequence of database operations that satisfies the ACID properties (and these can be perceived as a single logical operation on the data) is called a transaction. For example, a transfer of funds from one bank account to another, even involving multiple changes such as debiting one account and crediting another, is a single transaction.</a:t>
            </a:r>
          </a:p>
          <a:p>
            <a:pPr algn="l"/>
            <a:endParaRPr lang="en-US" b="0" i="0">
              <a:solidFill>
                <a:srgbClr val="D4D4D4"/>
              </a:solidFill>
              <a:effectLst/>
              <a:latin typeface="-apple-system"/>
            </a:endParaRPr>
          </a:p>
          <a:p>
            <a:pPr algn="l"/>
            <a:r>
              <a:rPr lang="en-US" b="0" i="0">
                <a:solidFill>
                  <a:srgbClr val="D4D4D4"/>
                </a:solidFill>
                <a:effectLst/>
                <a:latin typeface="-apple-system"/>
              </a:rPr>
              <a:t>In </a:t>
            </a:r>
            <a:r>
              <a:rPr lang="en-US" b="1" i="0">
                <a:solidFill>
                  <a:srgbClr val="D4D4D4"/>
                </a:solidFill>
                <a:effectLst/>
                <a:latin typeface="-apple-system"/>
              </a:rPr>
              <a:t>1983</a:t>
            </a:r>
            <a:r>
              <a:rPr lang="en-US" b="0" i="0">
                <a:solidFill>
                  <a:srgbClr val="D4D4D4"/>
                </a:solidFill>
                <a:effectLst/>
                <a:latin typeface="-apple-system"/>
              </a:rPr>
              <a:t>, Andreas Reuter and Theo Härder coined the acronym ACID as shorthand for </a:t>
            </a:r>
            <a:r>
              <a:rPr lang="en-US" b="1" i="0">
                <a:solidFill>
                  <a:srgbClr val="D4D4D4"/>
                </a:solidFill>
                <a:effectLst/>
                <a:latin typeface="-apple-system"/>
              </a:rPr>
              <a:t>atomicity, consistency, isolation, and durability</a:t>
            </a:r>
            <a:r>
              <a:rPr lang="en-US" b="0" i="0">
                <a:solidFill>
                  <a:srgbClr val="D4D4D4"/>
                </a:solidFill>
                <a:effectLst/>
                <a:latin typeface="-apple-system"/>
              </a:rPr>
              <a:t>, building on earlier work by Jim Gray who enumerated atomicity, consistency, and durability but left out Isolation when characterizing the transaction concept. These four properties describe the major guarantees of the transaction paradigm, which has influenced many aspects of development in database systems.</a:t>
            </a:r>
          </a:p>
          <a:p>
            <a:pPr algn="l"/>
            <a:endParaRPr lang="en-US" b="0" i="0">
              <a:solidFill>
                <a:srgbClr val="D4D4D4"/>
              </a:solidFill>
              <a:effectLst/>
              <a:latin typeface="-apple-system"/>
            </a:endParaRP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8</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04468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311040" y="2094120"/>
            <a:ext cx="6153480" cy="6603480"/>
          </a:xfrm>
          <a:prstGeom prst="rect">
            <a:avLst/>
          </a:prstGeom>
        </p:spPr>
        <p:txBody>
          <a:bodyPr/>
          <a:lstStyle/>
          <a:p>
            <a:pPr algn="l"/>
            <a:r>
              <a:rPr lang="en-US" b="1" i="0">
                <a:solidFill>
                  <a:srgbClr val="D4D4D4"/>
                </a:solidFill>
                <a:effectLst/>
                <a:latin typeface="-apple-system"/>
              </a:rPr>
              <a:t>Atomicity</a:t>
            </a:r>
            <a:r>
              <a:rPr lang="en-US" b="0" i="0">
                <a:solidFill>
                  <a:srgbClr val="D4D4D4"/>
                </a:solidFill>
                <a:effectLst/>
                <a:latin typeface="-apple-system"/>
              </a:rPr>
              <a:t>: Guarantees that each transaction is treated as a </a:t>
            </a:r>
            <a:r>
              <a:rPr lang="en-US" b="1" i="0">
                <a:solidFill>
                  <a:srgbClr val="D4D4D4"/>
                </a:solidFill>
                <a:effectLst/>
                <a:latin typeface="-apple-system"/>
              </a:rPr>
              <a:t>single "unit"</a:t>
            </a:r>
            <a:r>
              <a:rPr lang="en-US" b="0" i="0">
                <a:solidFill>
                  <a:srgbClr val="D4D4D4"/>
                </a:solidFill>
                <a:effectLst/>
                <a:latin typeface="-apple-system"/>
              </a:rPr>
              <a:t>, which either </a:t>
            </a:r>
            <a:r>
              <a:rPr lang="en-US" b="1" i="0">
                <a:solidFill>
                  <a:srgbClr val="D4D4D4"/>
                </a:solidFill>
                <a:effectLst/>
                <a:latin typeface="-apple-system"/>
              </a:rPr>
              <a:t>succeeds completely, or fails completely</a:t>
            </a:r>
            <a:r>
              <a:rPr lang="en-US" b="0" i="0">
                <a:solidFill>
                  <a:srgbClr val="D4D4D4"/>
                </a:solidFill>
                <a:effectLst/>
                <a:latin typeface="-apple-system"/>
              </a:rPr>
              <a:t>. E.g: transfer money between two bank account (if it fails you want every step to rollback)</a:t>
            </a:r>
          </a:p>
          <a:p>
            <a:pPr algn="l"/>
            <a:endParaRPr lang="en-US" b="0" i="0">
              <a:solidFill>
                <a:srgbClr val="D4D4D4"/>
              </a:solidFill>
              <a:effectLst/>
              <a:latin typeface="-apple-system"/>
            </a:endParaRPr>
          </a:p>
          <a:p>
            <a:pPr algn="l"/>
            <a:r>
              <a:rPr lang="en-US" b="1" i="0">
                <a:solidFill>
                  <a:srgbClr val="D4D4D4"/>
                </a:solidFill>
                <a:effectLst/>
                <a:latin typeface="-apple-system"/>
              </a:rPr>
              <a:t>Consistency</a:t>
            </a:r>
            <a:r>
              <a:rPr lang="en-US" b="0" i="0">
                <a:solidFill>
                  <a:srgbClr val="D4D4D4"/>
                </a:solidFill>
                <a:effectLst/>
                <a:latin typeface="-apple-system"/>
              </a:rPr>
              <a:t>: Any data written to the database must be </a:t>
            </a:r>
            <a:r>
              <a:rPr lang="en-US" b="1" i="0">
                <a:solidFill>
                  <a:srgbClr val="D4D4D4"/>
                </a:solidFill>
                <a:effectLst/>
                <a:latin typeface="-apple-system"/>
              </a:rPr>
              <a:t>valid</a:t>
            </a:r>
            <a:r>
              <a:rPr lang="en-US" b="0" i="0">
                <a:solidFill>
                  <a:srgbClr val="D4D4D4"/>
                </a:solidFill>
                <a:effectLst/>
                <a:latin typeface="-apple-system"/>
              </a:rPr>
              <a:t> according to all defined </a:t>
            </a:r>
            <a:r>
              <a:rPr lang="en-US" b="1" i="0">
                <a:solidFill>
                  <a:srgbClr val="D4D4D4"/>
                </a:solidFill>
                <a:effectLst/>
                <a:latin typeface="-apple-system"/>
              </a:rPr>
              <a:t>rules</a:t>
            </a:r>
            <a:r>
              <a:rPr lang="en-US" b="0" i="0">
                <a:solidFill>
                  <a:srgbClr val="D4D4D4"/>
                </a:solidFill>
                <a:effectLst/>
                <a:latin typeface="-apple-system"/>
              </a:rPr>
              <a:t>, including constraints, cascades, triggers, and any combination thereof. E.g two person could not have the same ID.</a:t>
            </a:r>
          </a:p>
          <a:p>
            <a:pPr algn="l"/>
            <a:endParaRPr lang="en-US" b="0" i="0">
              <a:solidFill>
                <a:srgbClr val="D4D4D4"/>
              </a:solidFill>
              <a:effectLst/>
              <a:latin typeface="-apple-system"/>
            </a:endParaRPr>
          </a:p>
          <a:p>
            <a:pPr algn="l"/>
            <a:r>
              <a:rPr lang="en-US" b="1" i="0">
                <a:solidFill>
                  <a:srgbClr val="D4D4D4"/>
                </a:solidFill>
                <a:effectLst/>
                <a:latin typeface="-apple-system"/>
              </a:rPr>
              <a:t>Isolation</a:t>
            </a:r>
            <a:r>
              <a:rPr lang="en-US" b="0" i="0">
                <a:solidFill>
                  <a:srgbClr val="D4D4D4"/>
                </a:solidFill>
                <a:effectLst/>
                <a:latin typeface="-apple-system"/>
              </a:rPr>
              <a:t>: Ensures that concurrent execution of transactions leaves the database in the same state that would have been obtained if the transactions were executed sequentially. </a:t>
            </a:r>
            <a:r>
              <a:rPr lang="en-US" b="1" i="0">
                <a:solidFill>
                  <a:srgbClr val="D4D4D4"/>
                </a:solidFill>
                <a:effectLst/>
                <a:latin typeface="-apple-system"/>
              </a:rPr>
              <a:t>Multiple transactions </a:t>
            </a:r>
            <a:r>
              <a:rPr lang="en-US" b="0" i="0">
                <a:solidFill>
                  <a:srgbClr val="D4D4D4"/>
                </a:solidFill>
                <a:effectLst/>
                <a:latin typeface="-apple-system"/>
              </a:rPr>
              <a:t>may be executed partly at the same time (for performance reasons). But isolation makes the end result be the same </a:t>
            </a:r>
            <a:r>
              <a:rPr lang="en-US" b="1" i="0">
                <a:solidFill>
                  <a:srgbClr val="D4D4D4"/>
                </a:solidFill>
                <a:effectLst/>
                <a:latin typeface="-apple-system"/>
              </a:rPr>
              <a:t>as if they were executed in sequence</a:t>
            </a:r>
            <a:r>
              <a:rPr lang="en-US" b="0" i="0">
                <a:solidFill>
                  <a:srgbClr val="D4D4D4"/>
                </a:solidFill>
                <a:effectLst/>
                <a:latin typeface="-apple-system"/>
              </a:rPr>
              <a:t>. E.g if you send money from two bank account there are multiple transactions to be done. Isolation ensures that the transactions dont collide.</a:t>
            </a:r>
          </a:p>
          <a:p>
            <a:pPr algn="l"/>
            <a:endParaRPr lang="en-US" b="0" i="0">
              <a:solidFill>
                <a:srgbClr val="D4D4D4"/>
              </a:solidFill>
              <a:effectLst/>
              <a:latin typeface="-apple-system"/>
            </a:endParaRPr>
          </a:p>
          <a:p>
            <a:pPr algn="l"/>
            <a:r>
              <a:rPr lang="en-US" b="1" i="0">
                <a:solidFill>
                  <a:srgbClr val="D4D4D4"/>
                </a:solidFill>
                <a:effectLst/>
                <a:latin typeface="-apple-system"/>
              </a:rPr>
              <a:t>Durability</a:t>
            </a:r>
            <a:r>
              <a:rPr lang="en-US" b="0" i="0">
                <a:solidFill>
                  <a:srgbClr val="D4D4D4"/>
                </a:solidFill>
                <a:effectLst/>
                <a:latin typeface="-apple-system"/>
              </a:rPr>
              <a:t>: Durability guarantees that once a transaction has been committed, it will </a:t>
            </a:r>
            <a:r>
              <a:rPr lang="en-US" b="1" i="0">
                <a:solidFill>
                  <a:srgbClr val="D4D4D4"/>
                </a:solidFill>
                <a:effectLst/>
                <a:latin typeface="-apple-system"/>
              </a:rPr>
              <a:t>remain</a:t>
            </a:r>
            <a:r>
              <a:rPr lang="en-US" b="0" i="0">
                <a:solidFill>
                  <a:srgbClr val="D4D4D4"/>
                </a:solidFill>
                <a:effectLst/>
                <a:latin typeface="-apple-system"/>
              </a:rPr>
              <a:t> committed even in the case of a </a:t>
            </a:r>
            <a:r>
              <a:rPr lang="en-US" b="1" i="0">
                <a:solidFill>
                  <a:srgbClr val="D4D4D4"/>
                </a:solidFill>
                <a:effectLst/>
                <a:latin typeface="-apple-system"/>
              </a:rPr>
              <a:t>system failure </a:t>
            </a:r>
            <a:r>
              <a:rPr lang="en-US" b="0" i="0">
                <a:solidFill>
                  <a:srgbClr val="D4D4D4"/>
                </a:solidFill>
                <a:effectLst/>
                <a:latin typeface="-apple-system"/>
              </a:rPr>
              <a:t>(e.g., power outage or crash). E.g a transcation is completed and the power went of. When the computer and database is up and running again the database has remembered the transaction.</a:t>
            </a:r>
          </a:p>
        </p:txBody>
      </p:sp>
      <p:sp>
        <p:nvSpPr>
          <p:cNvPr id="130" name="TextShape 2"/>
          <p:cNvSpPr txBox="1"/>
          <p:nvPr/>
        </p:nvSpPr>
        <p:spPr>
          <a:xfrm>
            <a:off x="3884760" y="8685360"/>
            <a:ext cx="2971440" cy="456840"/>
          </a:xfrm>
          <a:prstGeom prst="rect">
            <a:avLst/>
          </a:prstGeom>
          <a:noFill/>
          <a:ln>
            <a:noFill/>
          </a:ln>
        </p:spPr>
        <p:txBody>
          <a:bodyPr anchor="b"/>
          <a:lstStyle/>
          <a:p>
            <a:pPr algn="r">
              <a:lnSpc>
                <a:spcPct val="100000"/>
              </a:lnSpc>
            </a:pPr>
            <a:fld id="{13206991-45AC-4CB3-87B1-0A8D49D16F0E}" type="slidenum">
              <a:rPr lang="sv-SE" sz="1200" b="0" strike="noStrike" spc="-1">
                <a:solidFill>
                  <a:srgbClr val="000000"/>
                </a:solidFill>
                <a:uFill>
                  <a:solidFill>
                    <a:srgbClr val="FFFFFF"/>
                  </a:solidFill>
                </a:uFill>
                <a:latin typeface="+mn-lt"/>
                <a:ea typeface="+mn-ea"/>
              </a:rPr>
              <a:t>9</a:t>
            </a:fld>
            <a:endParaRPr lang="sv-SE" sz="1200" b="0" strike="noStrike" spc="-1">
              <a:solidFill>
                <a:srgbClr val="000000"/>
              </a:solidFill>
              <a:uFill>
                <a:solidFill>
                  <a:srgbClr val="FFFFFF"/>
                </a:solidFill>
              </a:uFill>
              <a:latin typeface="Times New Roman"/>
            </a:endParaRPr>
          </a:p>
        </p:txBody>
      </p:sp>
      <p:sp>
        <p:nvSpPr>
          <p:cNvPr id="131" name="CustomShape 3"/>
          <p:cNvSpPr/>
          <p:nvPr/>
        </p:nvSpPr>
        <p:spPr>
          <a:xfrm>
            <a:off x="0" y="0"/>
            <a:ext cx="3038040" cy="22176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000000"/>
                </a:solidFill>
                <a:uFill>
                  <a:solidFill>
                    <a:srgbClr val="FFFFFF"/>
                  </a:solidFill>
                </a:uFill>
                <a:latin typeface="Arial"/>
                <a:ea typeface="+mn-ea"/>
              </a:rPr>
              <a:t>20483C</a:t>
            </a:r>
            <a:endParaRPr lang="sv-SE" sz="1200" b="0" strike="noStrike" spc="-1">
              <a:solidFill>
                <a:srgbClr val="000000"/>
              </a:solidFill>
              <a:uFill>
                <a:solidFill>
                  <a:srgbClr val="FFFFFF"/>
                </a:solidFill>
              </a:uFill>
              <a:latin typeface="Arial"/>
            </a:endParaRPr>
          </a:p>
        </p:txBody>
      </p:sp>
      <p:sp>
        <p:nvSpPr>
          <p:cNvPr id="132" name="CustomShape 4"/>
          <p:cNvSpPr/>
          <p:nvPr/>
        </p:nvSpPr>
        <p:spPr>
          <a:xfrm>
            <a:off x="0" y="237960"/>
            <a:ext cx="3038040" cy="34740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sv-SE" sz="1200" b="1" strike="noStrike" spc="-1">
                <a:solidFill>
                  <a:srgbClr val="336699"/>
                </a:solidFill>
                <a:uFill>
                  <a:solidFill>
                    <a:srgbClr val="FFFFFF"/>
                  </a:solidFill>
                </a:uFill>
                <a:latin typeface="Arial"/>
                <a:ea typeface="+mn-ea"/>
              </a:rPr>
              <a:t>1: Review of Visual C# Syntax</a:t>
            </a:r>
            <a:endParaRPr lang="sv-SE"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06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27" name="PlaceHolder 2"/>
          <p:cNvSpPr>
            <a:spLocks noGrp="1"/>
          </p:cNvSpPr>
          <p:nvPr>
            <p:ph type="body"/>
          </p:nvPr>
        </p:nvSpPr>
        <p:spPr>
          <a:xfrm>
            <a:off x="458640" y="1021320"/>
            <a:ext cx="811872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28" name="PlaceHolder 3"/>
          <p:cNvSpPr>
            <a:spLocks noGrp="1"/>
          </p:cNvSpPr>
          <p:nvPr>
            <p:ph type="body"/>
          </p:nvPr>
        </p:nvSpPr>
        <p:spPr>
          <a:xfrm>
            <a:off x="458640" y="3709800"/>
            <a:ext cx="811872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30" name="PlaceHolder 2"/>
          <p:cNvSpPr>
            <a:spLocks noGrp="1"/>
          </p:cNvSpPr>
          <p:nvPr>
            <p:ph type="body"/>
          </p:nvPr>
        </p:nvSpPr>
        <p:spPr>
          <a:xfrm>
            <a:off x="45864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1" name="PlaceHolder 3"/>
          <p:cNvSpPr>
            <a:spLocks noGrp="1"/>
          </p:cNvSpPr>
          <p:nvPr>
            <p:ph type="body"/>
          </p:nvPr>
        </p:nvSpPr>
        <p:spPr>
          <a:xfrm>
            <a:off x="461880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2" name="PlaceHolder 4"/>
          <p:cNvSpPr>
            <a:spLocks noGrp="1"/>
          </p:cNvSpPr>
          <p:nvPr>
            <p:ph type="body"/>
          </p:nvPr>
        </p:nvSpPr>
        <p:spPr>
          <a:xfrm>
            <a:off x="461880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3" name="PlaceHolder 5"/>
          <p:cNvSpPr>
            <a:spLocks noGrp="1"/>
          </p:cNvSpPr>
          <p:nvPr>
            <p:ph type="body"/>
          </p:nvPr>
        </p:nvSpPr>
        <p:spPr>
          <a:xfrm>
            <a:off x="45864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35" name="PlaceHolder 2"/>
          <p:cNvSpPr>
            <a:spLocks noGrp="1"/>
          </p:cNvSpPr>
          <p:nvPr>
            <p:ph type="body"/>
          </p:nvPr>
        </p:nvSpPr>
        <p:spPr>
          <a:xfrm>
            <a:off x="458640" y="102132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6" name="PlaceHolder 3"/>
          <p:cNvSpPr>
            <a:spLocks noGrp="1"/>
          </p:cNvSpPr>
          <p:nvPr>
            <p:ph type="body"/>
          </p:nvPr>
        </p:nvSpPr>
        <p:spPr>
          <a:xfrm>
            <a:off x="3203640" y="102132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7" name="PlaceHolder 4"/>
          <p:cNvSpPr>
            <a:spLocks noGrp="1"/>
          </p:cNvSpPr>
          <p:nvPr>
            <p:ph type="body"/>
          </p:nvPr>
        </p:nvSpPr>
        <p:spPr>
          <a:xfrm>
            <a:off x="5948640" y="102132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8" name="PlaceHolder 5"/>
          <p:cNvSpPr>
            <a:spLocks noGrp="1"/>
          </p:cNvSpPr>
          <p:nvPr>
            <p:ph type="body"/>
          </p:nvPr>
        </p:nvSpPr>
        <p:spPr>
          <a:xfrm>
            <a:off x="5948640" y="370980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39" name="PlaceHolder 6"/>
          <p:cNvSpPr>
            <a:spLocks noGrp="1"/>
          </p:cNvSpPr>
          <p:nvPr>
            <p:ph type="body"/>
          </p:nvPr>
        </p:nvSpPr>
        <p:spPr>
          <a:xfrm>
            <a:off x="3203640" y="370980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40" name="PlaceHolder 7"/>
          <p:cNvSpPr>
            <a:spLocks noGrp="1"/>
          </p:cNvSpPr>
          <p:nvPr>
            <p:ph type="body"/>
          </p:nvPr>
        </p:nvSpPr>
        <p:spPr>
          <a:xfrm>
            <a:off x="458640" y="370980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46" name="PlaceHolder 2"/>
          <p:cNvSpPr>
            <a:spLocks noGrp="1"/>
          </p:cNvSpPr>
          <p:nvPr>
            <p:ph type="subTitle"/>
          </p:nvPr>
        </p:nvSpPr>
        <p:spPr>
          <a:xfrm>
            <a:off x="458640" y="1021320"/>
            <a:ext cx="8118720" cy="5146920"/>
          </a:xfrm>
          <a:prstGeom prst="rect">
            <a:avLst/>
          </a:prstGeom>
        </p:spPr>
        <p:txBody>
          <a:bodyPr lIns="0" tIns="0" rIns="0" bIns="0" anchor="ctr"/>
          <a:lstStyle/>
          <a:p>
            <a:pPr algn="ctr"/>
            <a:endParaRPr lang="sv-S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48" name="PlaceHolder 2"/>
          <p:cNvSpPr>
            <a:spLocks noGrp="1"/>
          </p:cNvSpPr>
          <p:nvPr>
            <p:ph type="body"/>
          </p:nvPr>
        </p:nvSpPr>
        <p:spPr>
          <a:xfrm>
            <a:off x="458640" y="1021320"/>
            <a:ext cx="811872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50" name="PlaceHolder 2"/>
          <p:cNvSpPr>
            <a:spLocks noGrp="1"/>
          </p:cNvSpPr>
          <p:nvPr>
            <p:ph type="body"/>
          </p:nvPr>
        </p:nvSpPr>
        <p:spPr>
          <a:xfrm>
            <a:off x="45864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51" name="PlaceHolder 3"/>
          <p:cNvSpPr>
            <a:spLocks noGrp="1"/>
          </p:cNvSpPr>
          <p:nvPr>
            <p:ph type="body"/>
          </p:nvPr>
        </p:nvSpPr>
        <p:spPr>
          <a:xfrm>
            <a:off x="461880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60440" y="0"/>
            <a:ext cx="7773480" cy="3432240"/>
          </a:xfrm>
          <a:prstGeom prst="rect">
            <a:avLst/>
          </a:prstGeom>
        </p:spPr>
        <p:txBody>
          <a:bodyPr lIns="0" tIns="0" rIns="0" bIns="0" anchor="ctr"/>
          <a:lstStyle/>
          <a:p>
            <a:pPr algn="ctr"/>
            <a:endParaRPr lang="sv-S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55" name="PlaceHolder 2"/>
          <p:cNvSpPr>
            <a:spLocks noGrp="1"/>
          </p:cNvSpPr>
          <p:nvPr>
            <p:ph type="body"/>
          </p:nvPr>
        </p:nvSpPr>
        <p:spPr>
          <a:xfrm>
            <a:off x="45864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56" name="PlaceHolder 3"/>
          <p:cNvSpPr>
            <a:spLocks noGrp="1"/>
          </p:cNvSpPr>
          <p:nvPr>
            <p:ph type="body"/>
          </p:nvPr>
        </p:nvSpPr>
        <p:spPr>
          <a:xfrm>
            <a:off x="45864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57" name="PlaceHolder 4"/>
          <p:cNvSpPr>
            <a:spLocks noGrp="1"/>
          </p:cNvSpPr>
          <p:nvPr>
            <p:ph type="body"/>
          </p:nvPr>
        </p:nvSpPr>
        <p:spPr>
          <a:xfrm>
            <a:off x="461880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6" name="PlaceHolder 2"/>
          <p:cNvSpPr>
            <a:spLocks noGrp="1"/>
          </p:cNvSpPr>
          <p:nvPr>
            <p:ph type="subTitle"/>
          </p:nvPr>
        </p:nvSpPr>
        <p:spPr>
          <a:xfrm>
            <a:off x="458640" y="1021320"/>
            <a:ext cx="8118720" cy="5146920"/>
          </a:xfrm>
          <a:prstGeom prst="rect">
            <a:avLst/>
          </a:prstGeom>
        </p:spPr>
        <p:txBody>
          <a:bodyPr lIns="0" tIns="0" rIns="0" bIns="0" anchor="ctr"/>
          <a:lstStyle/>
          <a:p>
            <a:pPr algn="ctr"/>
            <a:endParaRPr lang="sv-S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59" name="PlaceHolder 2"/>
          <p:cNvSpPr>
            <a:spLocks noGrp="1"/>
          </p:cNvSpPr>
          <p:nvPr>
            <p:ph type="body"/>
          </p:nvPr>
        </p:nvSpPr>
        <p:spPr>
          <a:xfrm>
            <a:off x="45864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60" name="PlaceHolder 3"/>
          <p:cNvSpPr>
            <a:spLocks noGrp="1"/>
          </p:cNvSpPr>
          <p:nvPr>
            <p:ph type="body"/>
          </p:nvPr>
        </p:nvSpPr>
        <p:spPr>
          <a:xfrm>
            <a:off x="461880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61" name="PlaceHolder 4"/>
          <p:cNvSpPr>
            <a:spLocks noGrp="1"/>
          </p:cNvSpPr>
          <p:nvPr>
            <p:ph type="body"/>
          </p:nvPr>
        </p:nvSpPr>
        <p:spPr>
          <a:xfrm>
            <a:off x="461880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63" name="PlaceHolder 2"/>
          <p:cNvSpPr>
            <a:spLocks noGrp="1"/>
          </p:cNvSpPr>
          <p:nvPr>
            <p:ph type="body"/>
          </p:nvPr>
        </p:nvSpPr>
        <p:spPr>
          <a:xfrm>
            <a:off x="45864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64" name="PlaceHolder 3"/>
          <p:cNvSpPr>
            <a:spLocks noGrp="1"/>
          </p:cNvSpPr>
          <p:nvPr>
            <p:ph type="body"/>
          </p:nvPr>
        </p:nvSpPr>
        <p:spPr>
          <a:xfrm>
            <a:off x="461880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65" name="PlaceHolder 4"/>
          <p:cNvSpPr>
            <a:spLocks noGrp="1"/>
          </p:cNvSpPr>
          <p:nvPr>
            <p:ph type="body"/>
          </p:nvPr>
        </p:nvSpPr>
        <p:spPr>
          <a:xfrm>
            <a:off x="458640" y="3709800"/>
            <a:ext cx="811872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67" name="PlaceHolder 2"/>
          <p:cNvSpPr>
            <a:spLocks noGrp="1"/>
          </p:cNvSpPr>
          <p:nvPr>
            <p:ph type="body"/>
          </p:nvPr>
        </p:nvSpPr>
        <p:spPr>
          <a:xfrm>
            <a:off x="458640" y="1021320"/>
            <a:ext cx="811872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68" name="PlaceHolder 3"/>
          <p:cNvSpPr>
            <a:spLocks noGrp="1"/>
          </p:cNvSpPr>
          <p:nvPr>
            <p:ph type="body"/>
          </p:nvPr>
        </p:nvSpPr>
        <p:spPr>
          <a:xfrm>
            <a:off x="458640" y="3709800"/>
            <a:ext cx="811872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70" name="PlaceHolder 2"/>
          <p:cNvSpPr>
            <a:spLocks noGrp="1"/>
          </p:cNvSpPr>
          <p:nvPr>
            <p:ph type="body"/>
          </p:nvPr>
        </p:nvSpPr>
        <p:spPr>
          <a:xfrm>
            <a:off x="45864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1" name="PlaceHolder 3"/>
          <p:cNvSpPr>
            <a:spLocks noGrp="1"/>
          </p:cNvSpPr>
          <p:nvPr>
            <p:ph type="body"/>
          </p:nvPr>
        </p:nvSpPr>
        <p:spPr>
          <a:xfrm>
            <a:off x="461880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2" name="PlaceHolder 4"/>
          <p:cNvSpPr>
            <a:spLocks noGrp="1"/>
          </p:cNvSpPr>
          <p:nvPr>
            <p:ph type="body"/>
          </p:nvPr>
        </p:nvSpPr>
        <p:spPr>
          <a:xfrm>
            <a:off x="461880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3" name="PlaceHolder 5"/>
          <p:cNvSpPr>
            <a:spLocks noGrp="1"/>
          </p:cNvSpPr>
          <p:nvPr>
            <p:ph type="body"/>
          </p:nvPr>
        </p:nvSpPr>
        <p:spPr>
          <a:xfrm>
            <a:off x="45864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75" name="PlaceHolder 2"/>
          <p:cNvSpPr>
            <a:spLocks noGrp="1"/>
          </p:cNvSpPr>
          <p:nvPr>
            <p:ph type="body"/>
          </p:nvPr>
        </p:nvSpPr>
        <p:spPr>
          <a:xfrm>
            <a:off x="458640" y="102132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6" name="PlaceHolder 3"/>
          <p:cNvSpPr>
            <a:spLocks noGrp="1"/>
          </p:cNvSpPr>
          <p:nvPr>
            <p:ph type="body"/>
          </p:nvPr>
        </p:nvSpPr>
        <p:spPr>
          <a:xfrm>
            <a:off x="3203640" y="102132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7" name="PlaceHolder 4"/>
          <p:cNvSpPr>
            <a:spLocks noGrp="1"/>
          </p:cNvSpPr>
          <p:nvPr>
            <p:ph type="body"/>
          </p:nvPr>
        </p:nvSpPr>
        <p:spPr>
          <a:xfrm>
            <a:off x="5948640" y="102132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8" name="PlaceHolder 5"/>
          <p:cNvSpPr>
            <a:spLocks noGrp="1"/>
          </p:cNvSpPr>
          <p:nvPr>
            <p:ph type="body"/>
          </p:nvPr>
        </p:nvSpPr>
        <p:spPr>
          <a:xfrm>
            <a:off x="5948640" y="370980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79" name="PlaceHolder 6"/>
          <p:cNvSpPr>
            <a:spLocks noGrp="1"/>
          </p:cNvSpPr>
          <p:nvPr>
            <p:ph type="body"/>
          </p:nvPr>
        </p:nvSpPr>
        <p:spPr>
          <a:xfrm>
            <a:off x="3203640" y="370980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80" name="PlaceHolder 7"/>
          <p:cNvSpPr>
            <a:spLocks noGrp="1"/>
          </p:cNvSpPr>
          <p:nvPr>
            <p:ph type="body"/>
          </p:nvPr>
        </p:nvSpPr>
        <p:spPr>
          <a:xfrm>
            <a:off x="458640" y="3709800"/>
            <a:ext cx="261396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8" name="PlaceHolder 2"/>
          <p:cNvSpPr>
            <a:spLocks noGrp="1"/>
          </p:cNvSpPr>
          <p:nvPr>
            <p:ph type="body"/>
          </p:nvPr>
        </p:nvSpPr>
        <p:spPr>
          <a:xfrm>
            <a:off x="458640" y="1021320"/>
            <a:ext cx="811872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10" name="PlaceHolder 2"/>
          <p:cNvSpPr>
            <a:spLocks noGrp="1"/>
          </p:cNvSpPr>
          <p:nvPr>
            <p:ph type="body"/>
          </p:nvPr>
        </p:nvSpPr>
        <p:spPr>
          <a:xfrm>
            <a:off x="45864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11" name="PlaceHolder 3"/>
          <p:cNvSpPr>
            <a:spLocks noGrp="1"/>
          </p:cNvSpPr>
          <p:nvPr>
            <p:ph type="body"/>
          </p:nvPr>
        </p:nvSpPr>
        <p:spPr>
          <a:xfrm>
            <a:off x="461880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60440" y="0"/>
            <a:ext cx="7773480" cy="3432240"/>
          </a:xfrm>
          <a:prstGeom prst="rect">
            <a:avLst/>
          </a:prstGeom>
        </p:spPr>
        <p:txBody>
          <a:bodyPr lIns="0" tIns="0" rIns="0" bIns="0" anchor="ctr"/>
          <a:lstStyle/>
          <a:p>
            <a:pPr algn="ctr"/>
            <a:endParaRPr lang="sv-S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15" name="PlaceHolder 2"/>
          <p:cNvSpPr>
            <a:spLocks noGrp="1"/>
          </p:cNvSpPr>
          <p:nvPr>
            <p:ph type="body"/>
          </p:nvPr>
        </p:nvSpPr>
        <p:spPr>
          <a:xfrm>
            <a:off x="45864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16" name="PlaceHolder 3"/>
          <p:cNvSpPr>
            <a:spLocks noGrp="1"/>
          </p:cNvSpPr>
          <p:nvPr>
            <p:ph type="body"/>
          </p:nvPr>
        </p:nvSpPr>
        <p:spPr>
          <a:xfrm>
            <a:off x="45864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17" name="PlaceHolder 4"/>
          <p:cNvSpPr>
            <a:spLocks noGrp="1"/>
          </p:cNvSpPr>
          <p:nvPr>
            <p:ph type="body"/>
          </p:nvPr>
        </p:nvSpPr>
        <p:spPr>
          <a:xfrm>
            <a:off x="461880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19" name="PlaceHolder 2"/>
          <p:cNvSpPr>
            <a:spLocks noGrp="1"/>
          </p:cNvSpPr>
          <p:nvPr>
            <p:ph type="body"/>
          </p:nvPr>
        </p:nvSpPr>
        <p:spPr>
          <a:xfrm>
            <a:off x="458640" y="1021320"/>
            <a:ext cx="3961800" cy="514692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20" name="PlaceHolder 3"/>
          <p:cNvSpPr>
            <a:spLocks noGrp="1"/>
          </p:cNvSpPr>
          <p:nvPr>
            <p:ph type="body"/>
          </p:nvPr>
        </p:nvSpPr>
        <p:spPr>
          <a:xfrm>
            <a:off x="461880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21" name="PlaceHolder 4"/>
          <p:cNvSpPr>
            <a:spLocks noGrp="1"/>
          </p:cNvSpPr>
          <p:nvPr>
            <p:ph type="body"/>
          </p:nvPr>
        </p:nvSpPr>
        <p:spPr>
          <a:xfrm>
            <a:off x="4618800" y="370980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60440" y="0"/>
            <a:ext cx="7773480" cy="740160"/>
          </a:xfrm>
          <a:prstGeom prst="rect">
            <a:avLst/>
          </a:prstGeom>
        </p:spPr>
        <p:txBody>
          <a:bodyPr lIns="0" tIns="0" rIns="0" bIns="0" anchor="ctr"/>
          <a:lstStyle/>
          <a:p>
            <a:endParaRPr lang="en-US" sz="1800" b="0" strike="noStrike" spc="-1">
              <a:solidFill>
                <a:srgbClr val="000000"/>
              </a:solidFill>
              <a:uFill>
                <a:solidFill>
                  <a:srgbClr val="FFFFFF"/>
                </a:solidFill>
              </a:uFill>
              <a:latin typeface="Verdana"/>
            </a:endParaRPr>
          </a:p>
        </p:txBody>
      </p:sp>
      <p:sp>
        <p:nvSpPr>
          <p:cNvPr id="23" name="PlaceHolder 2"/>
          <p:cNvSpPr>
            <a:spLocks noGrp="1"/>
          </p:cNvSpPr>
          <p:nvPr>
            <p:ph type="body"/>
          </p:nvPr>
        </p:nvSpPr>
        <p:spPr>
          <a:xfrm>
            <a:off x="45864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24" name="PlaceHolder 3"/>
          <p:cNvSpPr>
            <a:spLocks noGrp="1"/>
          </p:cNvSpPr>
          <p:nvPr>
            <p:ph type="body"/>
          </p:nvPr>
        </p:nvSpPr>
        <p:spPr>
          <a:xfrm>
            <a:off x="4618800" y="1021320"/>
            <a:ext cx="396180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
        <p:nvSpPr>
          <p:cNvPr id="25" name="PlaceHolder 4"/>
          <p:cNvSpPr>
            <a:spLocks noGrp="1"/>
          </p:cNvSpPr>
          <p:nvPr>
            <p:ph type="body"/>
          </p:nvPr>
        </p:nvSpPr>
        <p:spPr>
          <a:xfrm>
            <a:off x="458640" y="3709800"/>
            <a:ext cx="8118720" cy="2454840"/>
          </a:xfrm>
          <a:prstGeom prst="rect">
            <a:avLst/>
          </a:prstGeom>
        </p:spPr>
        <p:txBody>
          <a:bodyPr lIns="0" tIns="0" rIns="0" bIns="0">
            <a:normAutofit/>
          </a:bodyPr>
          <a:lstStyle/>
          <a:p>
            <a:endParaRPr lang="en-US" sz="2800" b="0" strike="noStrike" spc="-1">
              <a:solidFill>
                <a:srgbClr val="000000"/>
              </a:solidFill>
              <a:uFill>
                <a:solidFill>
                  <a:srgbClr val="FFFFFF"/>
                </a:solidFill>
              </a:uFill>
              <a:latin typeface="Segoe U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hidden="1"/>
          <p:cNvSpPr/>
          <p:nvPr/>
        </p:nvSpPr>
        <p:spPr>
          <a:xfrm>
            <a:off x="0" y="0"/>
            <a:ext cx="9143640" cy="703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6" name="CustomShape 2" hidden="1"/>
          <p:cNvSpPr/>
          <p:nvPr/>
        </p:nvSpPr>
        <p:spPr>
          <a:xfrm>
            <a:off x="4680" y="731880"/>
            <a:ext cx="9135720" cy="6111360"/>
          </a:xfrm>
          <a:prstGeom prst="rect">
            <a:avLst/>
          </a:prstGeom>
          <a:noFill/>
          <a:ln w="28440">
            <a:noFill/>
          </a:ln>
        </p:spPr>
        <p:style>
          <a:lnRef idx="0">
            <a:scrgbClr r="0" g="0" b="0"/>
          </a:lnRef>
          <a:fillRef idx="0">
            <a:scrgbClr r="0" g="0" b="0"/>
          </a:fillRef>
          <a:effectRef idx="0">
            <a:scrgbClr r="0" g="0" b="0"/>
          </a:effectRef>
          <a:fontRef idx="minor"/>
        </p:style>
      </p:sp>
      <p:sp>
        <p:nvSpPr>
          <p:cNvPr id="2" name="CustomShape 3"/>
          <p:cNvSpPr/>
          <p:nvPr/>
        </p:nvSpPr>
        <p:spPr>
          <a:xfrm>
            <a:off x="14040" y="0"/>
            <a:ext cx="9143640" cy="6857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3200400" y="1569960"/>
            <a:ext cx="5731920" cy="1145160"/>
          </a:xfrm>
          <a:prstGeom prst="rect">
            <a:avLst/>
          </a:prstGeom>
        </p:spPr>
        <p:txBody>
          <a:bodyPr lIns="0" tIns="0" rIns="0" bIns="0" anchor="ctr"/>
          <a:lstStyle/>
          <a:p>
            <a:pPr>
              <a:lnSpc>
                <a:spcPct val="100000"/>
              </a:lnSpc>
              <a:spcBef>
                <a:spcPts val="2880"/>
              </a:spcBef>
            </a:pPr>
            <a:r>
              <a:rPr lang="en-US" sz="4800" b="0" strike="noStrike" spc="-1">
                <a:solidFill>
                  <a:srgbClr val="FFFFFF"/>
                </a:solidFill>
                <a:uFill>
                  <a:solidFill>
                    <a:srgbClr val="FFFFFF"/>
                  </a:solidFill>
                </a:uFill>
                <a:latin typeface="Segoe UI"/>
                <a:ea typeface="Segoe UI"/>
              </a:rPr>
              <a:t>Course #</a:t>
            </a:r>
            <a:endParaRPr lang="en-US" sz="4800" b="0" strike="noStrike" spc="-1">
              <a:solidFill>
                <a:srgbClr val="000000"/>
              </a:solidFill>
              <a:uFill>
                <a:solidFill>
                  <a:srgbClr val="FFFFFF"/>
                </a:solidFill>
              </a:uFill>
              <a:latin typeface="Verdana"/>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uFill>
                  <a:solidFill>
                    <a:srgbClr val="FFFFFF"/>
                  </a:solidFill>
                </a:uFill>
                <a:latin typeface="Segoe U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uFill>
                  <a:solidFill>
                    <a:srgbClr val="FFFFFF"/>
                  </a:solidFill>
                </a:uFill>
                <a:latin typeface="Segoe U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Segoe U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Segoe U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Segoe U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Segoe U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Segoe U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9143640" cy="703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4680" y="731880"/>
            <a:ext cx="9135720" cy="6111360"/>
          </a:xfrm>
          <a:prstGeom prst="rect">
            <a:avLst/>
          </a:prstGeom>
          <a:noFill/>
          <a:ln w="28440">
            <a:noFill/>
          </a:ln>
        </p:spPr>
        <p:style>
          <a:lnRef idx="0">
            <a:scrgbClr r="0" g="0" b="0"/>
          </a:lnRef>
          <a:fillRef idx="0">
            <a:scrgbClr r="0" g="0" b="0"/>
          </a:fillRef>
          <a:effectRef idx="0">
            <a:scrgbClr r="0" g="0" b="0"/>
          </a:effectRef>
          <a:fontRef idx="minor"/>
        </p:style>
      </p:sp>
      <p:sp>
        <p:nvSpPr>
          <p:cNvPr id="43" name="PlaceHolder 3"/>
          <p:cNvSpPr>
            <a:spLocks noGrp="1"/>
          </p:cNvSpPr>
          <p:nvPr>
            <p:ph type="title"/>
          </p:nvPr>
        </p:nvSpPr>
        <p:spPr>
          <a:xfrm>
            <a:off x="460440" y="0"/>
            <a:ext cx="7773480" cy="740160"/>
          </a:xfrm>
          <a:prstGeom prst="rect">
            <a:avLst/>
          </a:prstGeom>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Click to edit Master title style</a:t>
            </a:r>
            <a:endParaRPr lang="en-US" sz="2800" b="0" strike="noStrike" spc="-1">
              <a:solidFill>
                <a:srgbClr val="000000"/>
              </a:solidFill>
              <a:uFill>
                <a:solidFill>
                  <a:srgbClr val="FFFFFF"/>
                </a:solidFill>
              </a:uFill>
              <a:latin typeface="Verdana"/>
            </a:endParaRPr>
          </a:p>
        </p:txBody>
      </p:sp>
      <p:sp>
        <p:nvSpPr>
          <p:cNvPr id="44" name="PlaceHolder 4"/>
          <p:cNvSpPr>
            <a:spLocks noGrp="1"/>
          </p:cNvSpPr>
          <p:nvPr>
            <p:ph type="body"/>
          </p:nvPr>
        </p:nvSpPr>
        <p:spPr>
          <a:xfrm>
            <a:off x="458640" y="1021320"/>
            <a:ext cx="8118720" cy="5146920"/>
          </a:xfrm>
          <a:prstGeom prst="rect">
            <a:avLst/>
          </a:prstGeom>
        </p:spPr>
        <p:txBody>
          <a:bodyPr lIns="0" tIns="0" rIns="0" bIns="0"/>
          <a:lstStyle/>
          <a:p>
            <a:pPr marL="174600" indent="-174240">
              <a:lnSpc>
                <a:spcPct val="100000"/>
              </a:lnSpc>
              <a:spcBef>
                <a:spcPts val="601"/>
              </a:spcBef>
              <a:buClr>
                <a:srgbClr val="0070C0"/>
              </a:buClr>
              <a:buSzPct val="90000"/>
              <a:buFont typeface="Arial"/>
              <a:buChar char="•"/>
            </a:pPr>
            <a:r>
              <a:rPr lang="en-US" sz="2800" b="0" strike="noStrike" spc="-1">
                <a:solidFill>
                  <a:srgbClr val="000000"/>
                </a:solidFill>
                <a:uFill>
                  <a:solidFill>
                    <a:srgbClr val="FFFFFF"/>
                  </a:solidFill>
                </a:uFill>
                <a:latin typeface="Segoe UI"/>
                <a:ea typeface="Segoe UI"/>
              </a:rPr>
              <a:t>Click to edit Master text styles</a:t>
            </a:r>
            <a:endParaRPr lang="en-US" sz="2800" b="0" strike="noStrike" spc="-1">
              <a:solidFill>
                <a:srgbClr val="000000"/>
              </a:solidFill>
              <a:uFill>
                <a:solidFill>
                  <a:srgbClr val="FFFFFF"/>
                </a:solidFill>
              </a:uFill>
              <a:latin typeface="Segoe UI"/>
            </a:endParaRPr>
          </a:p>
          <a:p>
            <a:pPr marL="458640" lvl="1" indent="-169560">
              <a:lnSpc>
                <a:spcPct val="100000"/>
              </a:lnSpc>
              <a:spcBef>
                <a:spcPts val="601"/>
              </a:spcBef>
              <a:buClr>
                <a:srgbClr val="0070C0"/>
              </a:buClr>
              <a:buSzPct val="80000"/>
              <a:buFont typeface="Arial"/>
              <a:buChar char="•"/>
            </a:pPr>
            <a:r>
              <a:rPr lang="en-US" sz="2400" b="0" strike="noStrike" spc="-1">
                <a:solidFill>
                  <a:srgbClr val="000000"/>
                </a:solidFill>
                <a:uFill>
                  <a:solidFill>
                    <a:srgbClr val="FFFFFF"/>
                  </a:solidFill>
                </a:uFill>
                <a:latin typeface="Segoe UI"/>
                <a:ea typeface="Segoe UI"/>
              </a:rPr>
              <a:t>Second level</a:t>
            </a:r>
            <a:endParaRPr lang="en-US" sz="2400" b="0" strike="noStrike" spc="-1">
              <a:solidFill>
                <a:srgbClr val="000000"/>
              </a:solidFill>
              <a:uFill>
                <a:solidFill>
                  <a:srgbClr val="FFFFFF"/>
                </a:solidFill>
              </a:uFill>
              <a:latin typeface="Segoe UI"/>
            </a:endParaRPr>
          </a:p>
          <a:p>
            <a:pPr marL="853920" lvl="2" indent="-172800">
              <a:lnSpc>
                <a:spcPct val="100000"/>
              </a:lnSpc>
              <a:spcBef>
                <a:spcPts val="601"/>
              </a:spcBef>
              <a:buClr>
                <a:srgbClr val="0070C0"/>
              </a:buClr>
              <a:buSzPct val="80000"/>
              <a:buFont typeface="Arial"/>
              <a:buChar char="•"/>
            </a:pPr>
            <a:r>
              <a:rPr lang="en-US" sz="2000" b="0" strike="noStrike" spc="-1">
                <a:solidFill>
                  <a:srgbClr val="000000"/>
                </a:solidFill>
                <a:uFill>
                  <a:solidFill>
                    <a:srgbClr val="FFFFFF"/>
                  </a:solidFill>
                </a:uFill>
                <a:latin typeface="Segoe UI"/>
                <a:ea typeface="Segoe UI"/>
              </a:rPr>
              <a:t>Third level</a:t>
            </a:r>
            <a:endParaRPr lang="en-US" sz="2000" b="0" strike="noStrike" spc="-1">
              <a:solidFill>
                <a:srgbClr val="000000"/>
              </a:solidFill>
              <a:uFill>
                <a:solidFill>
                  <a:srgbClr val="FFFFFF"/>
                </a:solidFill>
              </a:uFill>
              <a:latin typeface="Segoe UI"/>
            </a:endParaRPr>
          </a:p>
          <a:p>
            <a:pPr marL="1254240" lvl="3" indent="-164880">
              <a:lnSpc>
                <a:spcPct val="100000"/>
              </a:lnSpc>
              <a:spcBef>
                <a:spcPts val="601"/>
              </a:spcBef>
              <a:buClr>
                <a:srgbClr val="0070C0"/>
              </a:buClr>
              <a:buSzPct val="90000"/>
              <a:buFont typeface="Arial"/>
              <a:buChar char="•"/>
            </a:pPr>
            <a:r>
              <a:rPr lang="en-US" sz="1800" b="0" strike="noStrike" spc="-1">
                <a:solidFill>
                  <a:srgbClr val="000000"/>
                </a:solidFill>
                <a:uFill>
                  <a:solidFill>
                    <a:srgbClr val="FFFFFF"/>
                  </a:solidFill>
                </a:uFill>
                <a:latin typeface="Segoe UI"/>
                <a:ea typeface="Segoe UI"/>
              </a:rPr>
              <a:t>Fourth level</a:t>
            </a:r>
            <a:endParaRPr lang="en-US" sz="1800" b="0" strike="noStrike" spc="-1">
              <a:solidFill>
                <a:srgbClr val="000000"/>
              </a:solidFill>
              <a:uFill>
                <a:solidFill>
                  <a:srgbClr val="FFFFFF"/>
                </a:solidFill>
              </a:uFill>
              <a:latin typeface="Segoe UI"/>
            </a:endParaRPr>
          </a:p>
          <a:p>
            <a:pPr marL="1544760" lvl="4" indent="-167760">
              <a:lnSpc>
                <a:spcPct val="100000"/>
              </a:lnSpc>
              <a:spcBef>
                <a:spcPts val="601"/>
              </a:spcBef>
              <a:buClr>
                <a:srgbClr val="0070C0"/>
              </a:buClr>
              <a:buSzPct val="90000"/>
              <a:buFont typeface="Arial"/>
              <a:buChar char="•"/>
            </a:pPr>
            <a:r>
              <a:rPr lang="en-US" sz="1800" b="0" strike="noStrike" spc="-1">
                <a:solidFill>
                  <a:srgbClr val="000000"/>
                </a:solidFill>
                <a:uFill>
                  <a:solidFill>
                    <a:srgbClr val="FFFFFF"/>
                  </a:solidFill>
                </a:uFill>
                <a:latin typeface="Segoe UI"/>
                <a:ea typeface="Segoe UI"/>
              </a:rPr>
              <a:t>Fifth level</a:t>
            </a:r>
            <a:endParaRPr lang="en-US" sz="1800" b="0" strike="noStrike" spc="-1">
              <a:solidFill>
                <a:srgbClr val="000000"/>
              </a:solidFill>
              <a:uFill>
                <a:solidFill>
                  <a:srgbClr val="FFFFFF"/>
                </a:solidFill>
              </a:uFill>
              <a:latin typeface="Segoe U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200400" y="1830960"/>
            <a:ext cx="5731920" cy="627480"/>
          </a:xfrm>
          <a:prstGeom prst="rect">
            <a:avLst/>
          </a:prstGeom>
          <a:solidFill>
            <a:srgbClr val="3399FF"/>
          </a:solidFill>
          <a:ln w="9360">
            <a:noFill/>
          </a:ln>
        </p:spPr>
        <p:txBody>
          <a:bodyPr lIns="0" tIns="0" rIns="0" bIns="0" anchor="ctr"/>
          <a:lstStyle/>
          <a:p>
            <a:pPr>
              <a:lnSpc>
                <a:spcPct val="100000"/>
              </a:lnSpc>
              <a:spcBef>
                <a:spcPts val="2880"/>
              </a:spcBef>
            </a:pPr>
            <a:r>
              <a:rPr lang="sv-SE" sz="4800" spc="-1">
                <a:solidFill>
                  <a:srgbClr val="FFFFFF"/>
                </a:solidFill>
                <a:uFill>
                  <a:solidFill>
                    <a:srgbClr val="FFFFFF"/>
                  </a:solidFill>
                </a:uFill>
                <a:latin typeface="Segoe UI"/>
              </a:rPr>
              <a:t>D</a:t>
            </a:r>
            <a:r>
              <a:rPr lang="en-US" sz="4800" spc="-1">
                <a:solidFill>
                  <a:srgbClr val="FFFFFF"/>
                </a:solidFill>
                <a:uFill>
                  <a:solidFill>
                    <a:srgbClr val="FFFFFF"/>
                  </a:solidFill>
                </a:uFill>
                <a:latin typeface="Segoe UI"/>
              </a:rPr>
              <a:t>atabases</a:t>
            </a:r>
            <a:endParaRPr lang="en-US" sz="4800" b="0" strike="noStrike" spc="-1">
              <a:solidFill>
                <a:srgbClr val="000000"/>
              </a:solidFill>
              <a:uFill>
                <a:solidFill>
                  <a:srgbClr val="FFFFFF"/>
                </a:solidFill>
              </a:uFill>
              <a:latin typeface="Verdana"/>
            </a:endParaRPr>
          </a:p>
        </p:txBody>
      </p:sp>
      <p:sp>
        <p:nvSpPr>
          <p:cNvPr id="87" name="TextShape 2"/>
          <p:cNvSpPr txBox="1"/>
          <p:nvPr/>
        </p:nvSpPr>
        <p:spPr>
          <a:xfrm>
            <a:off x="3200400" y="2895480"/>
            <a:ext cx="5775480" cy="1103400"/>
          </a:xfrm>
          <a:prstGeom prst="rect">
            <a:avLst/>
          </a:prstGeom>
          <a:noFill/>
          <a:ln w="9360">
            <a:noFill/>
          </a:ln>
        </p:spPr>
        <p:txBody>
          <a:bodyPr/>
          <a:lstStyle/>
          <a:p>
            <a:pPr>
              <a:lnSpc>
                <a:spcPct val="95000"/>
              </a:lnSpc>
              <a:spcBef>
                <a:spcPts val="1681"/>
              </a:spcBef>
            </a:pPr>
            <a:r>
              <a:rPr lang="sv-SE" sz="2800" spc="-1">
                <a:solidFill>
                  <a:srgbClr val="FFFFFF"/>
                </a:solidFill>
                <a:uFill>
                  <a:solidFill>
                    <a:srgbClr val="FFFFFF"/>
                  </a:solidFill>
                </a:uFill>
                <a:latin typeface="Segoe UI"/>
              </a:rPr>
              <a:t>Introduction to databases</a:t>
            </a:r>
            <a:endParaRPr lang="sv-SE"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3185158" y="2644170"/>
            <a:ext cx="2773684" cy="1569660"/>
          </a:xfrm>
          <a:prstGeom prst="rect">
            <a:avLst/>
          </a:prstGeom>
          <a:noFill/>
        </p:spPr>
        <p:txBody>
          <a:bodyPr wrap="square" rtlCol="0">
            <a:spAutoFit/>
          </a:bodyPr>
          <a:lstStyle/>
          <a:p>
            <a:r>
              <a:rPr lang="sv-SE" sz="9600"/>
              <a:t>SQL</a:t>
            </a:r>
            <a:endParaRPr lang="en-US" sz="9600"/>
          </a:p>
        </p:txBody>
      </p:sp>
    </p:spTree>
    <p:extLst>
      <p:ext uri="{BB962C8B-B14F-4D97-AF65-F5344CB8AC3E}">
        <p14:creationId xmlns:p14="http://schemas.microsoft.com/office/powerpoint/2010/main" val="1763000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3185158" y="2644170"/>
            <a:ext cx="2773684" cy="1569660"/>
          </a:xfrm>
          <a:prstGeom prst="rect">
            <a:avLst/>
          </a:prstGeom>
          <a:noFill/>
        </p:spPr>
        <p:txBody>
          <a:bodyPr wrap="square" rtlCol="0">
            <a:spAutoFit/>
          </a:bodyPr>
          <a:lstStyle/>
          <a:p>
            <a:r>
              <a:rPr lang="sv-SE" sz="9600"/>
              <a:t>SQL</a:t>
            </a:r>
            <a:endParaRPr lang="en-US" sz="9600"/>
          </a:p>
        </p:txBody>
      </p:sp>
      <p:sp>
        <p:nvSpPr>
          <p:cNvPr id="3" name="textruta 2">
            <a:extLst>
              <a:ext uri="{FF2B5EF4-FFF2-40B4-BE49-F238E27FC236}">
                <a16:creationId xmlns:a16="http://schemas.microsoft.com/office/drawing/2014/main" id="{E5ABA096-DD64-4835-A5CE-3B666E0C42D5}"/>
              </a:ext>
            </a:extLst>
          </p:cNvPr>
          <p:cNvSpPr txBox="1"/>
          <p:nvPr/>
        </p:nvSpPr>
        <p:spPr>
          <a:xfrm>
            <a:off x="3350753" y="4213830"/>
            <a:ext cx="2044149" cy="369332"/>
          </a:xfrm>
          <a:prstGeom prst="rect">
            <a:avLst/>
          </a:prstGeom>
          <a:noFill/>
        </p:spPr>
        <p:txBody>
          <a:bodyPr wrap="none" rtlCol="0">
            <a:spAutoFit/>
          </a:bodyPr>
          <a:lstStyle/>
          <a:p>
            <a:r>
              <a:rPr lang="sv-SE"/>
              <a:t>What can you do?</a:t>
            </a:r>
            <a:endParaRPr lang="en-US"/>
          </a:p>
        </p:txBody>
      </p:sp>
    </p:spTree>
    <p:extLst>
      <p:ext uri="{BB962C8B-B14F-4D97-AF65-F5344CB8AC3E}">
        <p14:creationId xmlns:p14="http://schemas.microsoft.com/office/powerpoint/2010/main" val="2825992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3185158" y="2644170"/>
            <a:ext cx="2773684" cy="1569660"/>
          </a:xfrm>
          <a:prstGeom prst="rect">
            <a:avLst/>
          </a:prstGeom>
          <a:noFill/>
        </p:spPr>
        <p:txBody>
          <a:bodyPr wrap="square" rtlCol="0">
            <a:spAutoFit/>
          </a:bodyPr>
          <a:lstStyle/>
          <a:p>
            <a:r>
              <a:rPr lang="sv-SE" sz="9600"/>
              <a:t>SQL</a:t>
            </a:r>
            <a:endParaRPr lang="en-US" sz="9600"/>
          </a:p>
        </p:txBody>
      </p:sp>
      <p:sp>
        <p:nvSpPr>
          <p:cNvPr id="3" name="textruta 2">
            <a:extLst>
              <a:ext uri="{FF2B5EF4-FFF2-40B4-BE49-F238E27FC236}">
                <a16:creationId xmlns:a16="http://schemas.microsoft.com/office/drawing/2014/main" id="{E5ABA096-DD64-4835-A5CE-3B666E0C42D5}"/>
              </a:ext>
            </a:extLst>
          </p:cNvPr>
          <p:cNvSpPr txBox="1"/>
          <p:nvPr/>
        </p:nvSpPr>
        <p:spPr>
          <a:xfrm>
            <a:off x="3350753" y="4213830"/>
            <a:ext cx="1287597" cy="369332"/>
          </a:xfrm>
          <a:prstGeom prst="rect">
            <a:avLst/>
          </a:prstGeom>
          <a:noFill/>
        </p:spPr>
        <p:txBody>
          <a:bodyPr wrap="none" rtlCol="0">
            <a:spAutoFit/>
          </a:bodyPr>
          <a:lstStyle/>
          <a:p>
            <a:r>
              <a:rPr lang="sv-SE"/>
              <a:t>A standard</a:t>
            </a:r>
            <a:endParaRPr lang="en-US"/>
          </a:p>
        </p:txBody>
      </p:sp>
    </p:spTree>
    <p:extLst>
      <p:ext uri="{BB962C8B-B14F-4D97-AF65-F5344CB8AC3E}">
        <p14:creationId xmlns:p14="http://schemas.microsoft.com/office/powerpoint/2010/main" val="37378753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pic>
        <p:nvPicPr>
          <p:cNvPr id="4" name="Bildobjekt 3" descr="En bild som visar bord&#10;&#10;Automatiskt genererad beskrivning">
            <a:extLst>
              <a:ext uri="{FF2B5EF4-FFF2-40B4-BE49-F238E27FC236}">
                <a16:creationId xmlns:a16="http://schemas.microsoft.com/office/drawing/2014/main" id="{A825336A-CF0E-41D9-B5D5-8855D0753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83" y="1890498"/>
            <a:ext cx="8297433" cy="3077004"/>
          </a:xfrm>
          <a:prstGeom prst="rect">
            <a:avLst/>
          </a:prstGeom>
        </p:spPr>
      </p:pic>
    </p:spTree>
    <p:extLst>
      <p:ext uri="{BB962C8B-B14F-4D97-AF65-F5344CB8AC3E}">
        <p14:creationId xmlns:p14="http://schemas.microsoft.com/office/powerpoint/2010/main" val="17717520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421B149A-78AB-4983-A307-008CA5F4D066}"/>
              </a:ext>
            </a:extLst>
          </p:cNvPr>
          <p:cNvSpPr txBox="1"/>
          <p:nvPr/>
        </p:nvSpPr>
        <p:spPr>
          <a:xfrm>
            <a:off x="3208086" y="2397948"/>
            <a:ext cx="2278188" cy="2062103"/>
          </a:xfrm>
          <a:prstGeom prst="rect">
            <a:avLst/>
          </a:prstGeom>
          <a:noFill/>
        </p:spPr>
        <p:txBody>
          <a:bodyPr wrap="none" rtlCol="0">
            <a:spAutoFit/>
          </a:bodyPr>
          <a:lstStyle/>
          <a:p>
            <a:r>
              <a:rPr lang="sv-SE" sz="3200"/>
              <a:t>int</a:t>
            </a:r>
          </a:p>
          <a:p>
            <a:r>
              <a:rPr lang="sv-SE" sz="3200"/>
              <a:t>decimal</a:t>
            </a:r>
          </a:p>
          <a:p>
            <a:r>
              <a:rPr lang="sv-SE" sz="3200"/>
              <a:t>varchar(50)</a:t>
            </a:r>
          </a:p>
          <a:p>
            <a:r>
              <a:rPr lang="sv-SE" sz="3200"/>
              <a:t>datetime</a:t>
            </a:r>
            <a:endParaRPr lang="en-US" sz="3200"/>
          </a:p>
        </p:txBody>
      </p:sp>
    </p:spTree>
    <p:extLst>
      <p:ext uri="{BB962C8B-B14F-4D97-AF65-F5344CB8AC3E}">
        <p14:creationId xmlns:p14="http://schemas.microsoft.com/office/powerpoint/2010/main" val="25567256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pic>
        <p:nvPicPr>
          <p:cNvPr id="3" name="Bildobjekt 2">
            <a:extLst>
              <a:ext uri="{FF2B5EF4-FFF2-40B4-BE49-F238E27FC236}">
                <a16:creationId xmlns:a16="http://schemas.microsoft.com/office/drawing/2014/main" id="{272A7DBA-B747-498C-A0CF-746E1D353F68}"/>
              </a:ext>
            </a:extLst>
          </p:cNvPr>
          <p:cNvPicPr>
            <a:picLocks noChangeAspect="1"/>
          </p:cNvPicPr>
          <p:nvPr/>
        </p:nvPicPr>
        <p:blipFill>
          <a:blip r:embed="rId3"/>
          <a:stretch>
            <a:fillRect/>
          </a:stretch>
        </p:blipFill>
        <p:spPr>
          <a:xfrm>
            <a:off x="1356864" y="1480865"/>
            <a:ext cx="6430272" cy="3896269"/>
          </a:xfrm>
          <a:prstGeom prst="rect">
            <a:avLst/>
          </a:prstGeom>
        </p:spPr>
      </p:pic>
    </p:spTree>
    <p:extLst>
      <p:ext uri="{BB962C8B-B14F-4D97-AF65-F5344CB8AC3E}">
        <p14:creationId xmlns:p14="http://schemas.microsoft.com/office/powerpoint/2010/main" val="28882436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pic>
        <p:nvPicPr>
          <p:cNvPr id="3" name="Bildobjekt 2">
            <a:extLst>
              <a:ext uri="{FF2B5EF4-FFF2-40B4-BE49-F238E27FC236}">
                <a16:creationId xmlns:a16="http://schemas.microsoft.com/office/drawing/2014/main" id="{6F668532-F89C-4757-8DF3-85E30C0EF203}"/>
              </a:ext>
            </a:extLst>
          </p:cNvPr>
          <p:cNvPicPr>
            <a:picLocks noChangeAspect="1"/>
          </p:cNvPicPr>
          <p:nvPr/>
        </p:nvPicPr>
        <p:blipFill>
          <a:blip r:embed="rId3"/>
          <a:stretch>
            <a:fillRect/>
          </a:stretch>
        </p:blipFill>
        <p:spPr>
          <a:xfrm>
            <a:off x="1342574" y="1085523"/>
            <a:ext cx="6458851" cy="4686954"/>
          </a:xfrm>
          <a:prstGeom prst="rect">
            <a:avLst/>
          </a:prstGeom>
        </p:spPr>
      </p:pic>
    </p:spTree>
    <p:extLst>
      <p:ext uri="{BB962C8B-B14F-4D97-AF65-F5344CB8AC3E}">
        <p14:creationId xmlns:p14="http://schemas.microsoft.com/office/powerpoint/2010/main" val="38614820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pic>
        <p:nvPicPr>
          <p:cNvPr id="3" name="Bildobjekt 2">
            <a:extLst>
              <a:ext uri="{FF2B5EF4-FFF2-40B4-BE49-F238E27FC236}">
                <a16:creationId xmlns:a16="http://schemas.microsoft.com/office/drawing/2014/main" id="{E5A6E62A-9C77-49F9-AFBA-87B3A628843D}"/>
              </a:ext>
            </a:extLst>
          </p:cNvPr>
          <p:cNvPicPr>
            <a:picLocks noChangeAspect="1"/>
          </p:cNvPicPr>
          <p:nvPr/>
        </p:nvPicPr>
        <p:blipFill>
          <a:blip r:embed="rId3"/>
          <a:stretch>
            <a:fillRect/>
          </a:stretch>
        </p:blipFill>
        <p:spPr>
          <a:xfrm>
            <a:off x="1390206" y="1923840"/>
            <a:ext cx="6363588" cy="3010320"/>
          </a:xfrm>
          <a:prstGeom prst="rect">
            <a:avLst/>
          </a:prstGeom>
        </p:spPr>
      </p:pic>
    </p:spTree>
    <p:extLst>
      <p:ext uri="{BB962C8B-B14F-4D97-AF65-F5344CB8AC3E}">
        <p14:creationId xmlns:p14="http://schemas.microsoft.com/office/powerpoint/2010/main" val="40461223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pic>
        <p:nvPicPr>
          <p:cNvPr id="3" name="Bildobjekt 2">
            <a:extLst>
              <a:ext uri="{FF2B5EF4-FFF2-40B4-BE49-F238E27FC236}">
                <a16:creationId xmlns:a16="http://schemas.microsoft.com/office/drawing/2014/main" id="{6FEA454B-FE3A-4FE8-946B-576DB9079C5A}"/>
              </a:ext>
            </a:extLst>
          </p:cNvPr>
          <p:cNvPicPr>
            <a:picLocks noChangeAspect="1"/>
          </p:cNvPicPr>
          <p:nvPr/>
        </p:nvPicPr>
        <p:blipFill>
          <a:blip r:embed="rId3"/>
          <a:stretch>
            <a:fillRect/>
          </a:stretch>
        </p:blipFill>
        <p:spPr>
          <a:xfrm>
            <a:off x="1342574" y="2085787"/>
            <a:ext cx="6458851" cy="2686425"/>
          </a:xfrm>
          <a:prstGeom prst="rect">
            <a:avLst/>
          </a:prstGeom>
        </p:spPr>
      </p:pic>
    </p:spTree>
    <p:extLst>
      <p:ext uri="{BB962C8B-B14F-4D97-AF65-F5344CB8AC3E}">
        <p14:creationId xmlns:p14="http://schemas.microsoft.com/office/powerpoint/2010/main" val="28984562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816094" y="1228244"/>
            <a:ext cx="7760330" cy="5509200"/>
          </a:xfrm>
          <a:prstGeom prst="rect">
            <a:avLst/>
          </a:prstGeom>
          <a:noFill/>
        </p:spPr>
        <p:txBody>
          <a:bodyPr wrap="none" rtlCol="0">
            <a:spAutoFit/>
          </a:bodyPr>
          <a:lstStyle/>
          <a:p>
            <a:r>
              <a:rPr lang="sv-SE" sz="4400"/>
              <a:t>Data Definition Language</a:t>
            </a:r>
          </a:p>
          <a:p>
            <a:endParaRPr lang="sv-SE" sz="4400"/>
          </a:p>
          <a:p>
            <a:r>
              <a:rPr lang="sv-SE" sz="4400"/>
              <a:t>Data Manipulation Language</a:t>
            </a:r>
          </a:p>
          <a:p>
            <a:endParaRPr lang="sv-SE" sz="4400"/>
          </a:p>
          <a:p>
            <a:r>
              <a:rPr lang="sv-SE" sz="4400"/>
              <a:t>Transaction Control Language</a:t>
            </a:r>
          </a:p>
          <a:p>
            <a:endParaRPr lang="sv-SE" sz="4400"/>
          </a:p>
          <a:p>
            <a:r>
              <a:rPr lang="sv-SE" sz="4400"/>
              <a:t>Data Control Language</a:t>
            </a:r>
            <a:endParaRPr lang="en-US" sz="4400"/>
          </a:p>
          <a:p>
            <a:endParaRPr lang="en-US" sz="4400"/>
          </a:p>
        </p:txBody>
      </p:sp>
    </p:spTree>
    <p:extLst>
      <p:ext uri="{BB962C8B-B14F-4D97-AF65-F5344CB8AC3E}">
        <p14:creationId xmlns:p14="http://schemas.microsoft.com/office/powerpoint/2010/main" val="3293917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1898821" y="3044279"/>
            <a:ext cx="5346358" cy="769441"/>
          </a:xfrm>
          <a:prstGeom prst="rect">
            <a:avLst/>
          </a:prstGeom>
          <a:noFill/>
        </p:spPr>
        <p:txBody>
          <a:bodyPr wrap="square" rtlCol="0">
            <a:spAutoFit/>
          </a:bodyPr>
          <a:lstStyle/>
          <a:p>
            <a:r>
              <a:rPr lang="sv-SE" sz="4400"/>
              <a:t>What is a database?</a:t>
            </a:r>
            <a:endParaRPr lang="en-US" sz="44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1001150" y="3013501"/>
            <a:ext cx="7141699" cy="830997"/>
          </a:xfrm>
          <a:prstGeom prst="rect">
            <a:avLst/>
          </a:prstGeom>
          <a:noFill/>
        </p:spPr>
        <p:txBody>
          <a:bodyPr wrap="none" rtlCol="0">
            <a:spAutoFit/>
          </a:bodyPr>
          <a:lstStyle/>
          <a:p>
            <a:r>
              <a:rPr lang="sv-SE" sz="4800"/>
              <a:t>Data Definition Language</a:t>
            </a:r>
            <a:endParaRPr lang="en-US" sz="4800"/>
          </a:p>
        </p:txBody>
      </p:sp>
    </p:spTree>
    <p:extLst>
      <p:ext uri="{BB962C8B-B14F-4D97-AF65-F5344CB8AC3E}">
        <p14:creationId xmlns:p14="http://schemas.microsoft.com/office/powerpoint/2010/main" val="26891847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1001150" y="908928"/>
            <a:ext cx="7141699" cy="830997"/>
          </a:xfrm>
          <a:prstGeom prst="rect">
            <a:avLst/>
          </a:prstGeom>
          <a:noFill/>
        </p:spPr>
        <p:txBody>
          <a:bodyPr wrap="none" rtlCol="0">
            <a:spAutoFit/>
          </a:bodyPr>
          <a:lstStyle/>
          <a:p>
            <a:r>
              <a:rPr lang="sv-SE" sz="4800"/>
              <a:t>Data Definition Language</a:t>
            </a:r>
            <a:endParaRPr lang="en-US" sz="4800"/>
          </a:p>
        </p:txBody>
      </p:sp>
      <p:pic>
        <p:nvPicPr>
          <p:cNvPr id="4" name="Bildobjekt 3">
            <a:extLst>
              <a:ext uri="{FF2B5EF4-FFF2-40B4-BE49-F238E27FC236}">
                <a16:creationId xmlns:a16="http://schemas.microsoft.com/office/drawing/2014/main" id="{A7E88216-E5BB-40EB-AE27-B47BFE620D20}"/>
              </a:ext>
            </a:extLst>
          </p:cNvPr>
          <p:cNvPicPr>
            <a:picLocks noChangeAspect="1"/>
          </p:cNvPicPr>
          <p:nvPr/>
        </p:nvPicPr>
        <p:blipFill>
          <a:blip r:embed="rId3"/>
          <a:stretch>
            <a:fillRect/>
          </a:stretch>
        </p:blipFill>
        <p:spPr>
          <a:xfrm>
            <a:off x="1980529" y="2044726"/>
            <a:ext cx="4260614" cy="4349775"/>
          </a:xfrm>
          <a:prstGeom prst="rect">
            <a:avLst/>
          </a:prstGeom>
        </p:spPr>
      </p:pic>
    </p:spTree>
    <p:extLst>
      <p:ext uri="{BB962C8B-B14F-4D97-AF65-F5344CB8AC3E}">
        <p14:creationId xmlns:p14="http://schemas.microsoft.com/office/powerpoint/2010/main" val="40366618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537883" y="3013501"/>
            <a:ext cx="8068234" cy="830997"/>
          </a:xfrm>
          <a:prstGeom prst="rect">
            <a:avLst/>
          </a:prstGeom>
          <a:noFill/>
        </p:spPr>
        <p:txBody>
          <a:bodyPr wrap="none" rtlCol="0">
            <a:spAutoFit/>
          </a:bodyPr>
          <a:lstStyle/>
          <a:p>
            <a:r>
              <a:rPr lang="sv-SE" sz="4800"/>
              <a:t>Data Manipulation Language</a:t>
            </a:r>
            <a:endParaRPr lang="en-US" sz="4800"/>
          </a:p>
        </p:txBody>
      </p:sp>
    </p:spTree>
    <p:extLst>
      <p:ext uri="{BB962C8B-B14F-4D97-AF65-F5344CB8AC3E}">
        <p14:creationId xmlns:p14="http://schemas.microsoft.com/office/powerpoint/2010/main" val="37202290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537883" y="1618847"/>
            <a:ext cx="8068234" cy="830997"/>
          </a:xfrm>
          <a:prstGeom prst="rect">
            <a:avLst/>
          </a:prstGeom>
          <a:noFill/>
        </p:spPr>
        <p:txBody>
          <a:bodyPr wrap="none" rtlCol="0">
            <a:spAutoFit/>
          </a:bodyPr>
          <a:lstStyle/>
          <a:p>
            <a:r>
              <a:rPr lang="sv-SE" sz="4800"/>
              <a:t>Data Manipulation Language</a:t>
            </a:r>
            <a:endParaRPr lang="en-US" sz="4800"/>
          </a:p>
        </p:txBody>
      </p:sp>
      <p:pic>
        <p:nvPicPr>
          <p:cNvPr id="6" name="Bildobjekt 5">
            <a:extLst>
              <a:ext uri="{FF2B5EF4-FFF2-40B4-BE49-F238E27FC236}">
                <a16:creationId xmlns:a16="http://schemas.microsoft.com/office/drawing/2014/main" id="{F58A7EBB-CE25-496A-8F1A-783C3B2F1ABA}"/>
              </a:ext>
            </a:extLst>
          </p:cNvPr>
          <p:cNvPicPr>
            <a:picLocks noChangeAspect="1"/>
          </p:cNvPicPr>
          <p:nvPr/>
        </p:nvPicPr>
        <p:blipFill>
          <a:blip r:embed="rId3"/>
          <a:stretch>
            <a:fillRect/>
          </a:stretch>
        </p:blipFill>
        <p:spPr>
          <a:xfrm>
            <a:off x="3604959" y="3002112"/>
            <a:ext cx="1934082" cy="2756069"/>
          </a:xfrm>
          <a:prstGeom prst="rect">
            <a:avLst/>
          </a:prstGeom>
        </p:spPr>
      </p:pic>
    </p:spTree>
    <p:extLst>
      <p:ext uri="{BB962C8B-B14F-4D97-AF65-F5344CB8AC3E}">
        <p14:creationId xmlns:p14="http://schemas.microsoft.com/office/powerpoint/2010/main" val="36820088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407257" y="3013501"/>
            <a:ext cx="8455776" cy="830997"/>
          </a:xfrm>
          <a:prstGeom prst="rect">
            <a:avLst/>
          </a:prstGeom>
          <a:noFill/>
        </p:spPr>
        <p:txBody>
          <a:bodyPr wrap="none" rtlCol="0">
            <a:spAutoFit/>
          </a:bodyPr>
          <a:lstStyle/>
          <a:p>
            <a:r>
              <a:rPr lang="sv-SE" sz="4800"/>
              <a:t>Transaction Control Language</a:t>
            </a:r>
            <a:endParaRPr lang="en-US" sz="4800"/>
          </a:p>
        </p:txBody>
      </p:sp>
    </p:spTree>
    <p:extLst>
      <p:ext uri="{BB962C8B-B14F-4D97-AF65-F5344CB8AC3E}">
        <p14:creationId xmlns:p14="http://schemas.microsoft.com/office/powerpoint/2010/main" val="27230630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344112" y="1874989"/>
            <a:ext cx="8455776" cy="830997"/>
          </a:xfrm>
          <a:prstGeom prst="rect">
            <a:avLst/>
          </a:prstGeom>
          <a:noFill/>
        </p:spPr>
        <p:txBody>
          <a:bodyPr wrap="none" rtlCol="0">
            <a:spAutoFit/>
          </a:bodyPr>
          <a:lstStyle/>
          <a:p>
            <a:r>
              <a:rPr lang="sv-SE" sz="4800"/>
              <a:t>Transaction Control Language</a:t>
            </a:r>
            <a:endParaRPr lang="en-US" sz="4800"/>
          </a:p>
        </p:txBody>
      </p:sp>
      <p:pic>
        <p:nvPicPr>
          <p:cNvPr id="4" name="Bildobjekt 3">
            <a:extLst>
              <a:ext uri="{FF2B5EF4-FFF2-40B4-BE49-F238E27FC236}">
                <a16:creationId xmlns:a16="http://schemas.microsoft.com/office/drawing/2014/main" id="{0E053B1A-5A9C-4A19-8D5B-17F5E3876818}"/>
              </a:ext>
            </a:extLst>
          </p:cNvPr>
          <p:cNvPicPr>
            <a:picLocks noChangeAspect="1"/>
          </p:cNvPicPr>
          <p:nvPr/>
        </p:nvPicPr>
        <p:blipFill>
          <a:blip r:embed="rId3"/>
          <a:stretch>
            <a:fillRect/>
          </a:stretch>
        </p:blipFill>
        <p:spPr>
          <a:xfrm>
            <a:off x="2973096" y="3390871"/>
            <a:ext cx="2794858" cy="1825214"/>
          </a:xfrm>
          <a:prstGeom prst="rect">
            <a:avLst/>
          </a:prstGeom>
        </p:spPr>
      </p:pic>
    </p:spTree>
    <p:extLst>
      <p:ext uri="{BB962C8B-B14F-4D97-AF65-F5344CB8AC3E}">
        <p14:creationId xmlns:p14="http://schemas.microsoft.com/office/powerpoint/2010/main" val="22005177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1292095" y="3013501"/>
            <a:ext cx="6559809" cy="830997"/>
          </a:xfrm>
          <a:prstGeom prst="rect">
            <a:avLst/>
          </a:prstGeom>
          <a:noFill/>
        </p:spPr>
        <p:txBody>
          <a:bodyPr wrap="none" rtlCol="0">
            <a:spAutoFit/>
          </a:bodyPr>
          <a:lstStyle/>
          <a:p>
            <a:r>
              <a:rPr lang="sv-SE" sz="4800"/>
              <a:t>Data Control Language</a:t>
            </a:r>
            <a:endParaRPr lang="en-US" sz="4800"/>
          </a:p>
        </p:txBody>
      </p:sp>
    </p:spTree>
    <p:extLst>
      <p:ext uri="{BB962C8B-B14F-4D97-AF65-F5344CB8AC3E}">
        <p14:creationId xmlns:p14="http://schemas.microsoft.com/office/powerpoint/2010/main" val="1986671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C4EE992C-F2C9-4593-9BD1-26E323399CEB}"/>
              </a:ext>
            </a:extLst>
          </p:cNvPr>
          <p:cNvSpPr txBox="1"/>
          <p:nvPr/>
        </p:nvSpPr>
        <p:spPr>
          <a:xfrm>
            <a:off x="1292094" y="2071219"/>
            <a:ext cx="6559809" cy="830997"/>
          </a:xfrm>
          <a:prstGeom prst="rect">
            <a:avLst/>
          </a:prstGeom>
          <a:noFill/>
        </p:spPr>
        <p:txBody>
          <a:bodyPr wrap="none" rtlCol="0">
            <a:spAutoFit/>
          </a:bodyPr>
          <a:lstStyle/>
          <a:p>
            <a:r>
              <a:rPr lang="sv-SE" sz="4800"/>
              <a:t>Data Control Language</a:t>
            </a:r>
            <a:endParaRPr lang="en-US" sz="4800"/>
          </a:p>
        </p:txBody>
      </p:sp>
      <p:pic>
        <p:nvPicPr>
          <p:cNvPr id="4" name="Bildobjekt 3">
            <a:extLst>
              <a:ext uri="{FF2B5EF4-FFF2-40B4-BE49-F238E27FC236}">
                <a16:creationId xmlns:a16="http://schemas.microsoft.com/office/drawing/2014/main" id="{0927A9D5-85C5-45FD-950E-87AE7D2862D4}"/>
              </a:ext>
            </a:extLst>
          </p:cNvPr>
          <p:cNvPicPr>
            <a:picLocks noChangeAspect="1"/>
          </p:cNvPicPr>
          <p:nvPr/>
        </p:nvPicPr>
        <p:blipFill>
          <a:blip r:embed="rId3"/>
          <a:stretch>
            <a:fillRect/>
          </a:stretch>
        </p:blipFill>
        <p:spPr>
          <a:xfrm>
            <a:off x="3574564" y="3694527"/>
            <a:ext cx="1994870" cy="1516101"/>
          </a:xfrm>
          <a:prstGeom prst="rect">
            <a:avLst/>
          </a:prstGeom>
        </p:spPr>
      </p:pic>
    </p:spTree>
    <p:extLst>
      <p:ext uri="{BB962C8B-B14F-4D97-AF65-F5344CB8AC3E}">
        <p14:creationId xmlns:p14="http://schemas.microsoft.com/office/powerpoint/2010/main" val="1813340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1898821" y="2377013"/>
            <a:ext cx="5346358" cy="769441"/>
          </a:xfrm>
          <a:prstGeom prst="rect">
            <a:avLst/>
          </a:prstGeom>
          <a:noFill/>
        </p:spPr>
        <p:txBody>
          <a:bodyPr wrap="square" rtlCol="0">
            <a:spAutoFit/>
          </a:bodyPr>
          <a:lstStyle/>
          <a:p>
            <a:r>
              <a:rPr lang="sv-SE" sz="4400"/>
              <a:t>What is a database?</a:t>
            </a:r>
            <a:endParaRPr lang="en-US" sz="4400"/>
          </a:p>
        </p:txBody>
      </p:sp>
      <p:sp>
        <p:nvSpPr>
          <p:cNvPr id="3" name="textruta 2">
            <a:extLst>
              <a:ext uri="{FF2B5EF4-FFF2-40B4-BE49-F238E27FC236}">
                <a16:creationId xmlns:a16="http://schemas.microsoft.com/office/drawing/2014/main" id="{0EA01008-6E36-4924-AC5C-F8BA622259D9}"/>
              </a:ext>
            </a:extLst>
          </p:cNvPr>
          <p:cNvSpPr txBox="1"/>
          <p:nvPr/>
        </p:nvSpPr>
        <p:spPr>
          <a:xfrm>
            <a:off x="1898821" y="3402226"/>
            <a:ext cx="6224781" cy="646331"/>
          </a:xfrm>
          <a:prstGeom prst="rect">
            <a:avLst/>
          </a:prstGeom>
          <a:noFill/>
        </p:spPr>
        <p:txBody>
          <a:bodyPr wrap="none" rtlCol="0">
            <a:spAutoFit/>
          </a:bodyPr>
          <a:lstStyle/>
          <a:p>
            <a:r>
              <a:rPr lang="en-US"/>
              <a:t>An </a:t>
            </a:r>
            <a:r>
              <a:rPr lang="en-US" b="1"/>
              <a:t>organized</a:t>
            </a:r>
            <a:r>
              <a:rPr lang="en-US"/>
              <a:t> collection of data that is </a:t>
            </a:r>
            <a:r>
              <a:rPr lang="en-US" b="1"/>
              <a:t>saved</a:t>
            </a:r>
            <a:r>
              <a:rPr lang="en-US"/>
              <a:t> </a:t>
            </a:r>
          </a:p>
          <a:p>
            <a:r>
              <a:rPr lang="en-US"/>
              <a:t>and can be retrieved from a database management system</a:t>
            </a:r>
          </a:p>
        </p:txBody>
      </p:sp>
    </p:spTree>
    <p:extLst>
      <p:ext uri="{BB962C8B-B14F-4D97-AF65-F5344CB8AC3E}">
        <p14:creationId xmlns:p14="http://schemas.microsoft.com/office/powerpoint/2010/main" val="25259153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1898821" y="2377013"/>
            <a:ext cx="5346358" cy="769441"/>
          </a:xfrm>
          <a:prstGeom prst="rect">
            <a:avLst/>
          </a:prstGeom>
          <a:noFill/>
        </p:spPr>
        <p:txBody>
          <a:bodyPr wrap="square" rtlCol="0">
            <a:spAutoFit/>
          </a:bodyPr>
          <a:lstStyle/>
          <a:p>
            <a:r>
              <a:rPr lang="sv-SE" sz="4400"/>
              <a:t>RDBMS</a:t>
            </a:r>
            <a:endParaRPr lang="en-US" sz="4400"/>
          </a:p>
        </p:txBody>
      </p:sp>
      <p:sp>
        <p:nvSpPr>
          <p:cNvPr id="3" name="textruta 2">
            <a:extLst>
              <a:ext uri="{FF2B5EF4-FFF2-40B4-BE49-F238E27FC236}">
                <a16:creationId xmlns:a16="http://schemas.microsoft.com/office/drawing/2014/main" id="{0EA01008-6E36-4924-AC5C-F8BA622259D9}"/>
              </a:ext>
            </a:extLst>
          </p:cNvPr>
          <p:cNvSpPr txBox="1"/>
          <p:nvPr/>
        </p:nvSpPr>
        <p:spPr>
          <a:xfrm>
            <a:off x="1898821" y="3402226"/>
            <a:ext cx="4532010" cy="369332"/>
          </a:xfrm>
          <a:prstGeom prst="rect">
            <a:avLst/>
          </a:prstGeom>
          <a:noFill/>
        </p:spPr>
        <p:txBody>
          <a:bodyPr wrap="none" rtlCol="0">
            <a:spAutoFit/>
          </a:bodyPr>
          <a:lstStyle/>
          <a:p>
            <a:r>
              <a:rPr lang="en-US"/>
              <a:t>Relational DataBase Management System</a:t>
            </a:r>
          </a:p>
        </p:txBody>
      </p:sp>
    </p:spTree>
    <p:extLst>
      <p:ext uri="{BB962C8B-B14F-4D97-AF65-F5344CB8AC3E}">
        <p14:creationId xmlns:p14="http://schemas.microsoft.com/office/powerpoint/2010/main" val="23468893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665922" y="2237867"/>
            <a:ext cx="8070573" cy="3539430"/>
          </a:xfrm>
          <a:prstGeom prst="rect">
            <a:avLst/>
          </a:prstGeom>
          <a:noFill/>
        </p:spPr>
        <p:txBody>
          <a:bodyPr wrap="square" rtlCol="0">
            <a:spAutoFit/>
          </a:bodyPr>
          <a:lstStyle/>
          <a:p>
            <a:r>
              <a:rPr lang="sv-SE" sz="3200"/>
              <a:t>Microsoft SQL Server</a:t>
            </a:r>
          </a:p>
          <a:p>
            <a:endParaRPr lang="sv-SE" sz="3200"/>
          </a:p>
          <a:p>
            <a:r>
              <a:rPr lang="sv-SE" sz="3200"/>
              <a:t>Microsoft SQL Server Management Studio</a:t>
            </a:r>
          </a:p>
          <a:p>
            <a:endParaRPr lang="en-US" sz="3200"/>
          </a:p>
          <a:p>
            <a:r>
              <a:rPr lang="en-US" sz="3200"/>
              <a:t>Microsoft SQL Database</a:t>
            </a:r>
          </a:p>
          <a:p>
            <a:endParaRPr lang="en-US" sz="3200"/>
          </a:p>
          <a:p>
            <a:endParaRPr lang="en-US" sz="3200"/>
          </a:p>
        </p:txBody>
      </p:sp>
    </p:spTree>
    <p:extLst>
      <p:ext uri="{BB962C8B-B14F-4D97-AF65-F5344CB8AC3E}">
        <p14:creationId xmlns:p14="http://schemas.microsoft.com/office/powerpoint/2010/main" val="35721150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460440" y="1482487"/>
            <a:ext cx="8276055" cy="1569660"/>
          </a:xfrm>
          <a:prstGeom prst="rect">
            <a:avLst/>
          </a:prstGeom>
          <a:noFill/>
        </p:spPr>
        <p:txBody>
          <a:bodyPr wrap="square" rtlCol="0">
            <a:spAutoFit/>
          </a:bodyPr>
          <a:lstStyle/>
          <a:p>
            <a:pPr algn="ctr"/>
            <a:r>
              <a:rPr lang="sv-SE" sz="3200"/>
              <a:t>Why a database?</a:t>
            </a:r>
          </a:p>
          <a:p>
            <a:pPr algn="ctr"/>
            <a:endParaRPr lang="sv-SE" sz="3200"/>
          </a:p>
          <a:p>
            <a:pPr algn="ctr"/>
            <a:r>
              <a:rPr lang="sv-SE" sz="3200"/>
              <a:t>Why not simple textfile?</a:t>
            </a:r>
          </a:p>
        </p:txBody>
      </p:sp>
      <p:pic>
        <p:nvPicPr>
          <p:cNvPr id="4" name="Bildobjekt 3">
            <a:extLst>
              <a:ext uri="{FF2B5EF4-FFF2-40B4-BE49-F238E27FC236}">
                <a16:creationId xmlns:a16="http://schemas.microsoft.com/office/drawing/2014/main" id="{5248194B-FD4D-453B-B446-05DE976F9994}"/>
              </a:ext>
            </a:extLst>
          </p:cNvPr>
          <p:cNvPicPr>
            <a:picLocks noChangeAspect="1"/>
          </p:cNvPicPr>
          <p:nvPr/>
        </p:nvPicPr>
        <p:blipFill>
          <a:blip r:embed="rId3"/>
          <a:stretch>
            <a:fillRect/>
          </a:stretch>
        </p:blipFill>
        <p:spPr>
          <a:xfrm>
            <a:off x="798425" y="3955773"/>
            <a:ext cx="7547150" cy="1245992"/>
          </a:xfrm>
          <a:prstGeom prst="rect">
            <a:avLst/>
          </a:prstGeom>
        </p:spPr>
      </p:pic>
    </p:spTree>
    <p:extLst>
      <p:ext uri="{BB962C8B-B14F-4D97-AF65-F5344CB8AC3E}">
        <p14:creationId xmlns:p14="http://schemas.microsoft.com/office/powerpoint/2010/main" val="41205198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460440" y="1743744"/>
            <a:ext cx="8276055" cy="3539430"/>
          </a:xfrm>
          <a:prstGeom prst="rect">
            <a:avLst/>
          </a:prstGeom>
          <a:noFill/>
        </p:spPr>
        <p:txBody>
          <a:bodyPr wrap="square" rtlCol="0">
            <a:spAutoFit/>
          </a:bodyPr>
          <a:lstStyle/>
          <a:p>
            <a:pPr algn="ctr"/>
            <a:r>
              <a:rPr lang="sv-SE" sz="3200"/>
              <a:t>Solidity</a:t>
            </a:r>
          </a:p>
          <a:p>
            <a:pPr algn="ctr"/>
            <a:endParaRPr lang="sv-SE" sz="3200"/>
          </a:p>
          <a:p>
            <a:pPr algn="ctr"/>
            <a:r>
              <a:rPr lang="sv-SE" sz="3200"/>
              <a:t>Standard</a:t>
            </a:r>
          </a:p>
          <a:p>
            <a:pPr algn="ctr"/>
            <a:endParaRPr lang="sv-SE" sz="3200"/>
          </a:p>
          <a:p>
            <a:pPr algn="ctr"/>
            <a:r>
              <a:rPr lang="sv-SE" sz="3200"/>
              <a:t>Security</a:t>
            </a:r>
          </a:p>
          <a:p>
            <a:pPr algn="ctr"/>
            <a:endParaRPr lang="sv-SE" sz="3200"/>
          </a:p>
          <a:p>
            <a:pPr algn="ctr"/>
            <a:r>
              <a:rPr lang="sv-SE" sz="3200"/>
              <a:t>Performance</a:t>
            </a:r>
          </a:p>
        </p:txBody>
      </p:sp>
    </p:spTree>
    <p:extLst>
      <p:ext uri="{BB962C8B-B14F-4D97-AF65-F5344CB8AC3E}">
        <p14:creationId xmlns:p14="http://schemas.microsoft.com/office/powerpoint/2010/main" val="5436280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460440" y="2644170"/>
            <a:ext cx="8276055" cy="1569660"/>
          </a:xfrm>
          <a:prstGeom prst="rect">
            <a:avLst/>
          </a:prstGeom>
          <a:noFill/>
        </p:spPr>
        <p:txBody>
          <a:bodyPr wrap="square" rtlCol="0">
            <a:spAutoFit/>
          </a:bodyPr>
          <a:lstStyle/>
          <a:p>
            <a:pPr algn="ctr"/>
            <a:r>
              <a:rPr lang="sv-SE" sz="9600"/>
              <a:t>ACID</a:t>
            </a:r>
          </a:p>
        </p:txBody>
      </p:sp>
    </p:spTree>
    <p:extLst>
      <p:ext uri="{BB962C8B-B14F-4D97-AF65-F5344CB8AC3E}">
        <p14:creationId xmlns:p14="http://schemas.microsoft.com/office/powerpoint/2010/main" val="15310468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60440" y="0"/>
            <a:ext cx="7773480" cy="740160"/>
          </a:xfrm>
          <a:prstGeom prst="rect">
            <a:avLst/>
          </a:prstGeom>
          <a:noFill/>
          <a:ln w="9360">
            <a:noFill/>
          </a:ln>
        </p:spPr>
        <p:txBody>
          <a:bodyPr lIns="0" anchor="ctr"/>
          <a:lstStyle/>
          <a:p>
            <a:pPr>
              <a:lnSpc>
                <a:spcPct val="85000"/>
              </a:lnSpc>
            </a:pPr>
            <a:r>
              <a:rPr lang="en-US" sz="2800" b="0" strike="noStrike" spc="-1">
                <a:solidFill>
                  <a:srgbClr val="FFFFFF"/>
                </a:solidFill>
                <a:uFill>
                  <a:solidFill>
                    <a:srgbClr val="FFFFFF"/>
                  </a:solidFill>
                </a:uFill>
                <a:latin typeface="Segoe UI"/>
                <a:ea typeface="Segoe UI"/>
              </a:rPr>
              <a:t>Intro</a:t>
            </a:r>
            <a:endParaRPr lang="en-US" sz="2800" b="0" strike="noStrike" spc="-1">
              <a:solidFill>
                <a:srgbClr val="000000"/>
              </a:solidFill>
              <a:uFill>
                <a:solidFill>
                  <a:srgbClr val="FFFFFF"/>
                </a:solidFill>
              </a:uFill>
              <a:latin typeface="Verdana"/>
            </a:endParaRPr>
          </a:p>
        </p:txBody>
      </p:sp>
      <p:sp>
        <p:nvSpPr>
          <p:cNvPr id="2" name="textruta 1">
            <a:extLst>
              <a:ext uri="{FF2B5EF4-FFF2-40B4-BE49-F238E27FC236}">
                <a16:creationId xmlns:a16="http://schemas.microsoft.com/office/drawing/2014/main" id="{09D70B7D-4C07-40F3-A851-11726BDD0947}"/>
              </a:ext>
            </a:extLst>
          </p:cNvPr>
          <p:cNvSpPr txBox="1"/>
          <p:nvPr/>
        </p:nvSpPr>
        <p:spPr>
          <a:xfrm>
            <a:off x="2219230" y="1536174"/>
            <a:ext cx="5052428" cy="3785652"/>
          </a:xfrm>
          <a:prstGeom prst="rect">
            <a:avLst/>
          </a:prstGeom>
          <a:noFill/>
        </p:spPr>
        <p:txBody>
          <a:bodyPr wrap="square" rtlCol="0">
            <a:spAutoFit/>
          </a:bodyPr>
          <a:lstStyle/>
          <a:p>
            <a:r>
              <a:rPr lang="sv-SE" sz="6000"/>
              <a:t>Atomicity</a:t>
            </a:r>
          </a:p>
          <a:p>
            <a:r>
              <a:rPr lang="sv-SE" sz="6000"/>
              <a:t>Consistency</a:t>
            </a:r>
          </a:p>
          <a:p>
            <a:r>
              <a:rPr lang="sv-SE" sz="6000"/>
              <a:t>Isolation</a:t>
            </a:r>
          </a:p>
          <a:p>
            <a:r>
              <a:rPr lang="sv-SE" sz="6000"/>
              <a:t>Durability</a:t>
            </a:r>
            <a:endParaRPr lang="en-US" sz="6000"/>
          </a:p>
        </p:txBody>
      </p:sp>
    </p:spTree>
    <p:extLst>
      <p:ext uri="{BB962C8B-B14F-4D97-AF65-F5344CB8AC3E}">
        <p14:creationId xmlns:p14="http://schemas.microsoft.com/office/powerpoint/2010/main" val="36191495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647</TotalTime>
  <Words>1645</Words>
  <Application>Microsoft Office PowerPoint</Application>
  <PresentationFormat>Bildspel på skärmen (4:3)</PresentationFormat>
  <Paragraphs>268</Paragraphs>
  <Slides>27</Slides>
  <Notes>27</Notes>
  <HiddenSlides>0</HiddenSlides>
  <MMClips>0</MMClips>
  <ScaleCrop>false</ScaleCrop>
  <HeadingPairs>
    <vt:vector size="6" baseType="variant">
      <vt:variant>
        <vt:lpstr>Använt teckensnitt</vt:lpstr>
      </vt:variant>
      <vt:variant>
        <vt:i4>8</vt:i4>
      </vt:variant>
      <vt:variant>
        <vt:lpstr>Tema</vt:lpstr>
      </vt:variant>
      <vt:variant>
        <vt:i4>2</vt:i4>
      </vt:variant>
      <vt:variant>
        <vt:lpstr>Bildrubriker</vt:lpstr>
      </vt:variant>
      <vt:variant>
        <vt:i4>27</vt:i4>
      </vt:variant>
    </vt:vector>
  </HeadingPairs>
  <TitlesOfParts>
    <vt:vector size="37" baseType="lpstr">
      <vt:lpstr>-apple-system</vt:lpstr>
      <vt:lpstr>Arial</vt:lpstr>
      <vt:lpstr>Consolas</vt:lpstr>
      <vt:lpstr>Segoe UI</vt:lpstr>
      <vt:lpstr>Symbol</vt:lpstr>
      <vt:lpstr>Times New Roman</vt:lpstr>
      <vt:lpstr>Verdana</vt:lpstr>
      <vt:lpstr>Wingdings</vt:lpstr>
      <vt:lpstr>Office Theme</vt:lpstr>
      <vt:lpstr>Office Theme</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subject/>
  <dc:creator>Manasa</dc:creator>
  <dc:description/>
  <cp:lastModifiedBy>Oscar Olsson</cp:lastModifiedBy>
  <cp:revision>62</cp:revision>
  <dcterms:created xsi:type="dcterms:W3CDTF">2018-06-29T05:05:52Z</dcterms:created>
  <dcterms:modified xsi:type="dcterms:W3CDTF">2021-05-14T08:43:17Z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Bildspel på skärmen (4:3)</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