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66157" autoAdjust="0"/>
  </p:normalViewPr>
  <p:slideViewPr>
    <p:cSldViewPr snapToGrid="0">
      <p:cViewPr varScale="1">
        <p:scale>
          <a:sx n="107" d="100"/>
          <a:sy n="107" d="100"/>
        </p:scale>
        <p:origin x="32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EA7B3C4-4D38-46E5-BA3E-2809EB4B877C}" type="slidenum"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sv-S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sv-S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4FDFA3-4D36-42BD-AF2F-4ABCD7742972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8000400-18A8-4327-B058-F41D5ED921F9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33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8000400-18A8-4327-B058-F41D5ED921F9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44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sz="1000" b="1"/>
              <a:t>Normalize</a:t>
            </a:r>
          </a:p>
          <a:p>
            <a:r>
              <a:rPr lang="en-US" sz="1000"/>
              <a:t>Multiple</a:t>
            </a:r>
            <a:r>
              <a:rPr lang="en-US" sz="1000" baseline="0"/>
              <a:t> tables (to reduce repetition)</a:t>
            </a:r>
          </a:p>
          <a:p>
            <a:endParaRPr lang="en-US" sz="1000" baseline="0"/>
          </a:p>
          <a:p>
            <a:r>
              <a:rPr lang="en-US" sz="1000" b="1" baseline="0"/>
              <a:t>Join</a:t>
            </a:r>
          </a:p>
          <a:p>
            <a:r>
              <a:rPr lang="en-US" sz="1000" baseline="0"/>
              <a:t>Left, right, full</a:t>
            </a:r>
            <a:endParaRPr lang="en-US" sz="1000"/>
          </a:p>
          <a:p>
            <a:endParaRPr lang="en-US" sz="1000"/>
          </a:p>
          <a:p>
            <a:r>
              <a:rPr lang="en-US" sz="1000" b="1"/>
              <a:t>Group</a:t>
            </a:r>
            <a:r>
              <a:rPr lang="en-US" sz="1000" b="1" baseline="0"/>
              <a:t> by</a:t>
            </a:r>
            <a:endParaRPr lang="en-US" sz="1000" b="1"/>
          </a:p>
          <a:p>
            <a:r>
              <a:rPr lang="en-US" sz="1000"/>
              <a:t>Summerize</a:t>
            </a:r>
          </a:p>
          <a:p>
            <a:r>
              <a:rPr lang="en-US" sz="1000"/>
              <a:t>Report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8000400-18A8-4327-B058-F41D5ED921F9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46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Slutresultatet</a:t>
            </a: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Slutresultatet</a:t>
            </a: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Slutresultatet</a:t>
            </a: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788D25-A30B-479A-99D5-920B69F64B5F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Slutresultatet</a:t>
            </a: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8F1169-D5A5-4BC3-8828-EF173B0E8D9D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Slutresultatet</a:t>
            </a: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B23EF33-545F-432B-9ACC-96C95AB6657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Slutresultatet</a:t>
            </a: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2FABE53-1299-41B9-BB23-9354FD46A32B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Slutresultatet</a:t>
            </a: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8309B25-CB04-4450-A6D3-CD9D4E2D0486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Slutresultatet</a:t>
            </a: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8000400-18A8-4327-B058-F41D5ED921F9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03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4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03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60440" y="0"/>
            <a:ext cx="7773480" cy="343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03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94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94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03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0440" y="0"/>
            <a:ext cx="7773480" cy="343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0" y="0"/>
            <a:ext cx="9143640" cy="703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 hidden="1"/>
          <p:cNvSpPr/>
          <p:nvPr/>
        </p:nvSpPr>
        <p:spPr>
          <a:xfrm>
            <a:off x="4680" y="731880"/>
            <a:ext cx="9135720" cy="611136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4040" y="0"/>
            <a:ext cx="9143640" cy="6857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200400" y="1569960"/>
            <a:ext cx="57319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2880"/>
              </a:spcBef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Course #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703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680" y="731880"/>
            <a:ext cx="9135720" cy="611136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/>
          <a:lstStyle/>
          <a:p>
            <a:pPr marL="174600" indent="-17424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458640" lvl="1" indent="-1695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853920" lvl="2" indent="-17280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1254240" lvl="3" indent="-16488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1544760" lvl="4" indent="-1677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200400" y="1830960"/>
            <a:ext cx="5731920" cy="627480"/>
          </a:xfrm>
          <a:prstGeom prst="rect">
            <a:avLst/>
          </a:prstGeom>
          <a:solidFill>
            <a:srgbClr val="3399FF"/>
          </a:solidFill>
          <a:ln w="9360"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2880"/>
              </a:spcBef>
            </a:pPr>
            <a:r>
              <a:rPr lang="sv-SE" sz="4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</a:t>
            </a:r>
            <a:r>
              <a:rPr lang="en-US" sz="4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atabases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200400" y="2895480"/>
            <a:ext cx="5775480" cy="11034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5000"/>
              </a:lnSpc>
              <a:spcBef>
                <a:spcPts val="1681"/>
              </a:spcBef>
            </a:pPr>
            <a:r>
              <a:rPr lang="sv-SE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Introduction to SQL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sv-SE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</a:t>
            </a:r>
            <a:r>
              <a:rPr lang="en-US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hinook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3740035-F039-434C-A6E4-231033E21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93" y="1013926"/>
            <a:ext cx="4837613" cy="54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759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sv-SE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Reflection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22A48448-50DA-4745-86F6-E5F1981136FF}"/>
              </a:ext>
            </a:extLst>
          </p:cNvPr>
          <p:cNvSpPr txBox="1"/>
          <p:nvPr/>
        </p:nvSpPr>
        <p:spPr>
          <a:xfrm>
            <a:off x="2710248" y="1490007"/>
            <a:ext cx="372350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Why databases?</a:t>
            </a:r>
          </a:p>
          <a:p>
            <a:r>
              <a:rPr lang="en-US" sz="2000"/>
              <a:t>Storing</a:t>
            </a:r>
          </a:p>
          <a:p>
            <a:r>
              <a:rPr lang="en-US" sz="2000"/>
              <a:t>Consistent</a:t>
            </a:r>
          </a:p>
          <a:p>
            <a:r>
              <a:rPr lang="en-US" sz="2000"/>
              <a:t>Performance</a:t>
            </a:r>
          </a:p>
          <a:p>
            <a:r>
              <a:rPr lang="en-US" sz="2000"/>
              <a:t>Many users</a:t>
            </a:r>
          </a:p>
          <a:p>
            <a:r>
              <a:rPr lang="en-US" sz="2000"/>
              <a:t>Robust</a:t>
            </a:r>
          </a:p>
          <a:p>
            <a:endParaRPr lang="en-US" sz="1400"/>
          </a:p>
          <a:p>
            <a:r>
              <a:rPr lang="en-US" sz="3600"/>
              <a:t>SQL</a:t>
            </a:r>
          </a:p>
          <a:p>
            <a:r>
              <a:rPr lang="en-US" sz="2000"/>
              <a:t>Standarized</a:t>
            </a:r>
          </a:p>
          <a:p>
            <a:r>
              <a:rPr lang="en-US" sz="2000"/>
              <a:t>Read, Update, Remove</a:t>
            </a:r>
          </a:p>
          <a:p>
            <a:r>
              <a:rPr lang="en-US" sz="2000"/>
              <a:t>Create tables</a:t>
            </a:r>
          </a:p>
        </p:txBody>
      </p:sp>
    </p:spTree>
    <p:extLst>
      <p:ext uri="{BB962C8B-B14F-4D97-AF65-F5344CB8AC3E}">
        <p14:creationId xmlns:p14="http://schemas.microsoft.com/office/powerpoint/2010/main" val="1317746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sv-SE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Reflection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22A48448-50DA-4745-86F6-E5F1981136FF}"/>
              </a:ext>
            </a:extLst>
          </p:cNvPr>
          <p:cNvSpPr txBox="1"/>
          <p:nvPr/>
        </p:nvSpPr>
        <p:spPr>
          <a:xfrm>
            <a:off x="2333028" y="1320730"/>
            <a:ext cx="40283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Join</a:t>
            </a:r>
          </a:p>
          <a:p>
            <a:r>
              <a:rPr lang="en-US" sz="2000"/>
              <a:t>Combining tables</a:t>
            </a:r>
          </a:p>
          <a:p>
            <a:endParaRPr lang="en-US" sz="2000"/>
          </a:p>
          <a:p>
            <a:r>
              <a:rPr lang="en-US" sz="3600"/>
              <a:t>Keys</a:t>
            </a:r>
          </a:p>
          <a:p>
            <a:r>
              <a:rPr lang="en-US" sz="2000"/>
              <a:t>Consistent data</a:t>
            </a:r>
          </a:p>
          <a:p>
            <a:endParaRPr lang="en-US" sz="2000"/>
          </a:p>
          <a:p>
            <a:r>
              <a:rPr lang="en-US" sz="3600"/>
              <a:t>Group by</a:t>
            </a:r>
          </a:p>
          <a:p>
            <a:r>
              <a:rPr lang="en-US" sz="2000"/>
              <a:t>Sum</a:t>
            </a:r>
          </a:p>
          <a:p>
            <a:r>
              <a:rPr lang="en-US" sz="200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476095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Join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89" name="Bildobjekt 88"/>
          <p:cNvPicPr/>
          <p:nvPr/>
        </p:nvPicPr>
        <p:blipFill>
          <a:blip r:embed="rId3"/>
          <a:stretch/>
        </p:blipFill>
        <p:spPr>
          <a:xfrm>
            <a:off x="2168280" y="2368800"/>
            <a:ext cx="4886640" cy="220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Join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91" name="Bildobjekt 90"/>
          <p:cNvPicPr/>
          <p:nvPr/>
        </p:nvPicPr>
        <p:blipFill>
          <a:blip r:embed="rId3"/>
          <a:stretch/>
        </p:blipFill>
        <p:spPr>
          <a:xfrm>
            <a:off x="2168280" y="2368800"/>
            <a:ext cx="4886640" cy="2209680"/>
          </a:xfrm>
          <a:prstGeom prst="rect">
            <a:avLst/>
          </a:prstGeom>
          <a:ln>
            <a:noFill/>
          </a:ln>
        </p:spPr>
      </p:pic>
      <p:pic>
        <p:nvPicPr>
          <p:cNvPr id="92" name="Bildobjekt 91"/>
          <p:cNvPicPr/>
          <p:nvPr/>
        </p:nvPicPr>
        <p:blipFill>
          <a:blip r:embed="rId4"/>
          <a:stretch/>
        </p:blipFill>
        <p:spPr>
          <a:xfrm>
            <a:off x="2058120" y="2300040"/>
            <a:ext cx="4962600" cy="24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Join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94" name="Bildobjekt 93"/>
          <p:cNvPicPr/>
          <p:nvPr/>
        </p:nvPicPr>
        <p:blipFill>
          <a:blip r:embed="rId3"/>
          <a:stretch/>
        </p:blipFill>
        <p:spPr>
          <a:xfrm>
            <a:off x="2482560" y="1554120"/>
            <a:ext cx="4257720" cy="383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Join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96" name="Bildobjekt 95"/>
          <p:cNvPicPr/>
          <p:nvPr/>
        </p:nvPicPr>
        <p:blipFill>
          <a:blip r:embed="rId3"/>
          <a:stretch/>
        </p:blipFill>
        <p:spPr>
          <a:xfrm>
            <a:off x="1603800" y="2691000"/>
            <a:ext cx="2190600" cy="1628640"/>
          </a:xfrm>
          <a:prstGeom prst="rect">
            <a:avLst/>
          </a:prstGeom>
          <a:ln>
            <a:noFill/>
          </a:ln>
        </p:spPr>
      </p:pic>
      <p:pic>
        <p:nvPicPr>
          <p:cNvPr id="97" name="Bildobjekt 96"/>
          <p:cNvPicPr/>
          <p:nvPr/>
        </p:nvPicPr>
        <p:blipFill>
          <a:blip r:embed="rId4"/>
          <a:stretch/>
        </p:blipFill>
        <p:spPr>
          <a:xfrm>
            <a:off x="5425200" y="2692440"/>
            <a:ext cx="2171520" cy="1409400"/>
          </a:xfrm>
          <a:prstGeom prst="rect">
            <a:avLst/>
          </a:prstGeom>
          <a:ln>
            <a:noFill/>
          </a:ln>
        </p:spPr>
      </p:pic>
      <p:sp>
        <p:nvSpPr>
          <p:cNvPr id="98" name="Line 2"/>
          <p:cNvSpPr/>
          <p:nvPr/>
        </p:nvSpPr>
        <p:spPr>
          <a:xfrm>
            <a:off x="3657600" y="3036960"/>
            <a:ext cx="17676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3"/>
          <p:cNvSpPr/>
          <p:nvPr/>
        </p:nvSpPr>
        <p:spPr>
          <a:xfrm flipV="1">
            <a:off x="3657600" y="3108960"/>
            <a:ext cx="1828800" cy="182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4"/>
          <p:cNvSpPr/>
          <p:nvPr/>
        </p:nvSpPr>
        <p:spPr>
          <a:xfrm flipV="1">
            <a:off x="3749040" y="3200400"/>
            <a:ext cx="1554480" cy="10058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Join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02" name="Bildobjekt 101"/>
          <p:cNvPicPr/>
          <p:nvPr/>
        </p:nvPicPr>
        <p:blipFill>
          <a:blip r:embed="rId3"/>
          <a:stretch/>
        </p:blipFill>
        <p:spPr>
          <a:xfrm>
            <a:off x="2468880" y="2468880"/>
            <a:ext cx="4295880" cy="206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Group By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04" name="Bildobjekt 103"/>
          <p:cNvPicPr/>
          <p:nvPr/>
        </p:nvPicPr>
        <p:blipFill>
          <a:blip r:embed="rId3"/>
          <a:stretch/>
        </p:blipFill>
        <p:spPr>
          <a:xfrm>
            <a:off x="2948040" y="2624400"/>
            <a:ext cx="3247920" cy="160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Group By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06" name="Bildobjekt 105"/>
          <p:cNvPicPr/>
          <p:nvPr/>
        </p:nvPicPr>
        <p:blipFill>
          <a:blip r:embed="rId3"/>
          <a:stretch/>
        </p:blipFill>
        <p:spPr>
          <a:xfrm>
            <a:off x="2948040" y="2624400"/>
            <a:ext cx="3247920" cy="16095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355840" y="2876760"/>
            <a:ext cx="4368600" cy="666720"/>
          </a:xfrm>
          <a:prstGeom prst="rect">
            <a:avLst/>
          </a:prstGeom>
          <a:solidFill>
            <a:srgbClr val="729FCF">
              <a:alpha val="18000"/>
            </a:srgbClr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2358360" y="3560760"/>
            <a:ext cx="4366080" cy="410040"/>
          </a:xfrm>
          <a:prstGeom prst="rect">
            <a:avLst/>
          </a:prstGeom>
          <a:solidFill>
            <a:srgbClr val="D02BD2">
              <a:alpha val="21000"/>
            </a:srgbClr>
          </a:solidFill>
          <a:ln w="19080">
            <a:solidFill>
              <a:srgbClr val="D02BD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2358360" y="3992760"/>
            <a:ext cx="4366080" cy="213480"/>
          </a:xfrm>
          <a:prstGeom prst="rect">
            <a:avLst/>
          </a:prstGeom>
          <a:solidFill>
            <a:srgbClr val="7E9F5F">
              <a:alpha val="30000"/>
            </a:srgbClr>
          </a:solidFill>
          <a:ln w="19080">
            <a:solidFill>
              <a:srgbClr val="7E9F5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Group By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11" name="Bildobjekt 110"/>
          <p:cNvPicPr/>
          <p:nvPr/>
        </p:nvPicPr>
        <p:blipFill>
          <a:blip r:embed="rId3"/>
          <a:stretch/>
        </p:blipFill>
        <p:spPr>
          <a:xfrm>
            <a:off x="731520" y="1146600"/>
            <a:ext cx="7589520" cy="1047960"/>
          </a:xfrm>
          <a:prstGeom prst="rect">
            <a:avLst/>
          </a:prstGeom>
          <a:ln>
            <a:noFill/>
          </a:ln>
        </p:spPr>
      </p:pic>
      <p:pic>
        <p:nvPicPr>
          <p:cNvPr id="112" name="Bildobjekt 111"/>
          <p:cNvPicPr/>
          <p:nvPr/>
        </p:nvPicPr>
        <p:blipFill>
          <a:blip r:embed="rId4"/>
          <a:stretch/>
        </p:blipFill>
        <p:spPr>
          <a:xfrm>
            <a:off x="2952720" y="4480560"/>
            <a:ext cx="3238560" cy="990360"/>
          </a:xfrm>
          <a:prstGeom prst="rect">
            <a:avLst/>
          </a:prstGeom>
          <a:ln>
            <a:noFill/>
          </a:ln>
        </p:spPr>
      </p:pic>
      <p:sp>
        <p:nvSpPr>
          <p:cNvPr id="2" name="Pil: nedåt 1">
            <a:extLst>
              <a:ext uri="{FF2B5EF4-FFF2-40B4-BE49-F238E27FC236}">
                <a16:creationId xmlns:a16="http://schemas.microsoft.com/office/drawing/2014/main" id="{32B7C3D0-67F5-430D-8137-BA233C3196F1}"/>
              </a:ext>
            </a:extLst>
          </p:cNvPr>
          <p:cNvSpPr/>
          <p:nvPr/>
        </p:nvSpPr>
        <p:spPr>
          <a:xfrm>
            <a:off x="4154347" y="2870252"/>
            <a:ext cx="385665" cy="934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929</TotalTime>
  <Words>194</Words>
  <Application>Microsoft Office PowerPoint</Application>
  <PresentationFormat>Bildspel på skärmen (4:3)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12</vt:i4>
      </vt:variant>
    </vt:vector>
  </HeadingPairs>
  <TitlesOfParts>
    <vt:vector size="20" baseType="lpstr">
      <vt:lpstr>Arial</vt:lpstr>
      <vt:lpstr>Segoe UI</vt:lpstr>
      <vt:lpstr>Symbol</vt:lpstr>
      <vt:lpstr>Times New Roman</vt:lpstr>
      <vt:lpstr>Verdana</vt:lpstr>
      <vt:lpstr>Wingdings</vt:lpstr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subject/>
  <dc:creator>Manasa</dc:creator>
  <dc:description/>
  <cp:lastModifiedBy>Oscar Olsson</cp:lastModifiedBy>
  <cp:revision>54</cp:revision>
  <dcterms:created xsi:type="dcterms:W3CDTF">2018-06-29T05:05:52Z</dcterms:created>
  <dcterms:modified xsi:type="dcterms:W3CDTF">2021-05-14T13:32:18Z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Bildspel på skärmen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