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25"/>
  </p:notesMasterIdLst>
  <p:sldIdLst>
    <p:sldId id="256" r:id="rId3"/>
    <p:sldId id="269" r:id="rId4"/>
    <p:sldId id="295" r:id="rId5"/>
    <p:sldId id="296" r:id="rId6"/>
    <p:sldId id="297" r:id="rId7"/>
    <p:sldId id="302" r:id="rId8"/>
    <p:sldId id="298" r:id="rId9"/>
    <p:sldId id="304" r:id="rId10"/>
    <p:sldId id="305" r:id="rId11"/>
    <p:sldId id="306" r:id="rId12"/>
    <p:sldId id="307" r:id="rId13"/>
    <p:sldId id="308" r:id="rId14"/>
    <p:sldId id="309" r:id="rId15"/>
    <p:sldId id="310" r:id="rId16"/>
    <p:sldId id="311" r:id="rId17"/>
    <p:sldId id="312" r:id="rId18"/>
    <p:sldId id="314" r:id="rId19"/>
    <p:sldId id="313" r:id="rId20"/>
    <p:sldId id="299" r:id="rId21"/>
    <p:sldId id="315" r:id="rId22"/>
    <p:sldId id="300" r:id="rId23"/>
    <p:sldId id="301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7" autoAdjust="0"/>
    <p:restoredTop sz="66722" autoAdjust="0"/>
  </p:normalViewPr>
  <p:slideViewPr>
    <p:cSldViewPr snapToGrid="0">
      <p:cViewPr varScale="1">
        <p:scale>
          <a:sx n="108" d="100"/>
          <a:sy n="108" d="100"/>
        </p:scale>
        <p:origin x="3330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5" d="100"/>
          <a:sy n="75" d="100"/>
        </p:scale>
        <p:origin x="2083" y="5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sv-S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82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sv-SE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</a:p>
        </p:txBody>
      </p:sp>
      <p:sp>
        <p:nvSpPr>
          <p:cNvPr id="83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sv-SE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</a:p>
        </p:txBody>
      </p:sp>
      <p:sp>
        <p:nvSpPr>
          <p:cNvPr id="84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sv-SE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</a:p>
        </p:txBody>
      </p:sp>
      <p:sp>
        <p:nvSpPr>
          <p:cNvPr id="85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DEA7B3C4-4D38-46E5-BA3E-2809EB4B877C}" type="slidenum">
              <a:rPr lang="sv-SE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sv-S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Boyce%E2%80%93Codd_normal_form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essentialsql.com/landing/db-normalization-guide/db-normalization-guide-download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body"/>
          </p:nvPr>
        </p:nvSpPr>
        <p:spPr>
          <a:xfrm>
            <a:off x="311040" y="2094120"/>
            <a:ext cx="6153480" cy="6603480"/>
          </a:xfrm>
          <a:prstGeom prst="rect">
            <a:avLst/>
          </a:prstGeom>
        </p:spPr>
        <p:txBody>
          <a:bodyPr/>
          <a:lstStyle/>
          <a:p>
            <a:endParaRPr lang="sv-SE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574FDFA3-4D36-42BD-AF2F-4ABCD7742972}" type="slidenum">
              <a:rPr lang="sv-S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</a:t>
            </a:fld>
            <a:endParaRPr lang="sv-S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7" name="CustomShape 3"/>
          <p:cNvSpPr/>
          <p:nvPr/>
        </p:nvSpPr>
        <p:spPr>
          <a:xfrm>
            <a:off x="0" y="0"/>
            <a:ext cx="3038040" cy="221760"/>
          </a:xfrm>
          <a:prstGeom prst="rect">
            <a:avLst/>
          </a:prstGeom>
          <a:noFill/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sv-SE" sz="1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20483C</a:t>
            </a:r>
            <a:endParaRPr lang="sv-S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CustomShape 4"/>
          <p:cNvSpPr/>
          <p:nvPr/>
        </p:nvSpPr>
        <p:spPr>
          <a:xfrm>
            <a:off x="0" y="237960"/>
            <a:ext cx="3038040" cy="347400"/>
          </a:xfrm>
          <a:prstGeom prst="rect">
            <a:avLst/>
          </a:prstGeom>
          <a:noFill/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sv-SE" sz="1200" b="1" strike="noStrike" spc="-1">
                <a:solidFill>
                  <a:srgbClr val="336699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1: Review of Visual C# Syntax</a:t>
            </a:r>
            <a:endParaRPr lang="sv-S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body"/>
          </p:nvPr>
        </p:nvSpPr>
        <p:spPr>
          <a:xfrm>
            <a:off x="311040" y="2094120"/>
            <a:ext cx="6153480" cy="6603480"/>
          </a:xfrm>
          <a:prstGeom prst="rect">
            <a:avLst/>
          </a:prstGeom>
        </p:spPr>
        <p:txBody>
          <a:bodyPr/>
          <a:lstStyle/>
          <a:p>
            <a:r>
              <a:rPr lang="sv-SE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(not so good example)</a:t>
            </a:r>
          </a:p>
          <a:p>
            <a:endParaRPr lang="sv-SE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sv-SE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 book might at a specific time be lend by 0 or 1 lender</a:t>
            </a:r>
          </a:p>
          <a:p>
            <a:r>
              <a:rPr lang="sv-SE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At a specific time a lender might have many books</a:t>
            </a:r>
          </a:p>
        </p:txBody>
      </p:sp>
      <p:sp>
        <p:nvSpPr>
          <p:cNvPr id="130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3206991-45AC-4CB3-87B1-0A8D49D16F0E}" type="slidenum">
              <a:rPr lang="sv-S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10</a:t>
            </a:fld>
            <a:endParaRPr lang="sv-S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31" name="CustomShape 3"/>
          <p:cNvSpPr/>
          <p:nvPr/>
        </p:nvSpPr>
        <p:spPr>
          <a:xfrm>
            <a:off x="0" y="0"/>
            <a:ext cx="3038040" cy="221760"/>
          </a:xfrm>
          <a:prstGeom prst="rect">
            <a:avLst/>
          </a:prstGeom>
          <a:noFill/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sv-SE" sz="1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20483C</a:t>
            </a:r>
            <a:endParaRPr lang="sv-S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CustomShape 4"/>
          <p:cNvSpPr/>
          <p:nvPr/>
        </p:nvSpPr>
        <p:spPr>
          <a:xfrm>
            <a:off x="0" y="237960"/>
            <a:ext cx="3038040" cy="347400"/>
          </a:xfrm>
          <a:prstGeom prst="rect">
            <a:avLst/>
          </a:prstGeom>
          <a:noFill/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sv-SE" sz="1200" b="1" strike="noStrike" spc="-1">
                <a:solidFill>
                  <a:srgbClr val="336699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1: Review of Visual C# Syntax</a:t>
            </a:r>
            <a:endParaRPr lang="sv-S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966206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body"/>
          </p:nvPr>
        </p:nvSpPr>
        <p:spPr>
          <a:xfrm>
            <a:off x="311040" y="2094120"/>
            <a:ext cx="6153480" cy="6603480"/>
          </a:xfrm>
          <a:prstGeom prst="rect">
            <a:avLst/>
          </a:prstGeom>
        </p:spPr>
        <p:txBody>
          <a:bodyPr/>
          <a:lstStyle/>
          <a:p>
            <a:endParaRPr lang="en-US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0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3206991-45AC-4CB3-87B1-0A8D49D16F0E}" type="slidenum">
              <a:rPr lang="sv-S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11</a:t>
            </a:fld>
            <a:endParaRPr lang="sv-S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31" name="CustomShape 3"/>
          <p:cNvSpPr/>
          <p:nvPr/>
        </p:nvSpPr>
        <p:spPr>
          <a:xfrm>
            <a:off x="0" y="0"/>
            <a:ext cx="3038040" cy="221760"/>
          </a:xfrm>
          <a:prstGeom prst="rect">
            <a:avLst/>
          </a:prstGeom>
          <a:noFill/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sv-SE" sz="1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20483C</a:t>
            </a:r>
            <a:endParaRPr lang="sv-S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CustomShape 4"/>
          <p:cNvSpPr/>
          <p:nvPr/>
        </p:nvSpPr>
        <p:spPr>
          <a:xfrm>
            <a:off x="0" y="237960"/>
            <a:ext cx="3038040" cy="347400"/>
          </a:xfrm>
          <a:prstGeom prst="rect">
            <a:avLst/>
          </a:prstGeom>
          <a:noFill/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sv-SE" sz="1200" b="1" strike="noStrike" spc="-1">
                <a:solidFill>
                  <a:srgbClr val="336699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1: Review of Visual C# Syntax</a:t>
            </a:r>
            <a:endParaRPr lang="sv-S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531469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body"/>
          </p:nvPr>
        </p:nvSpPr>
        <p:spPr>
          <a:xfrm>
            <a:off x="311040" y="2094120"/>
            <a:ext cx="6153480" cy="6603480"/>
          </a:xfrm>
          <a:prstGeom prst="rect">
            <a:avLst/>
          </a:prstGeom>
        </p:spPr>
        <p:txBody>
          <a:bodyPr/>
          <a:lstStyle/>
          <a:p>
            <a:endParaRPr lang="en-US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0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3206991-45AC-4CB3-87B1-0A8D49D16F0E}" type="slidenum">
              <a:rPr lang="sv-S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12</a:t>
            </a:fld>
            <a:endParaRPr lang="sv-S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31" name="CustomShape 3"/>
          <p:cNvSpPr/>
          <p:nvPr/>
        </p:nvSpPr>
        <p:spPr>
          <a:xfrm>
            <a:off x="0" y="0"/>
            <a:ext cx="3038040" cy="221760"/>
          </a:xfrm>
          <a:prstGeom prst="rect">
            <a:avLst/>
          </a:prstGeom>
          <a:noFill/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sv-SE" sz="1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20483C</a:t>
            </a:r>
            <a:endParaRPr lang="sv-S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CustomShape 4"/>
          <p:cNvSpPr/>
          <p:nvPr/>
        </p:nvSpPr>
        <p:spPr>
          <a:xfrm>
            <a:off x="0" y="237960"/>
            <a:ext cx="3038040" cy="347400"/>
          </a:xfrm>
          <a:prstGeom prst="rect">
            <a:avLst/>
          </a:prstGeom>
          <a:noFill/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sv-SE" sz="1200" b="1" strike="noStrike" spc="-1">
                <a:solidFill>
                  <a:srgbClr val="336699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1: Review of Visual C# Syntax</a:t>
            </a:r>
            <a:endParaRPr lang="sv-S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388202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body"/>
          </p:nvPr>
        </p:nvSpPr>
        <p:spPr>
          <a:xfrm>
            <a:off x="311040" y="2094120"/>
            <a:ext cx="6153480" cy="6603480"/>
          </a:xfrm>
          <a:prstGeom prst="rect">
            <a:avLst/>
          </a:prstGeom>
        </p:spPr>
        <p:txBody>
          <a:bodyPr/>
          <a:lstStyle/>
          <a:p>
            <a:endParaRPr lang="en-US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0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3206991-45AC-4CB3-87B1-0A8D49D16F0E}" type="slidenum">
              <a:rPr lang="sv-S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13</a:t>
            </a:fld>
            <a:endParaRPr lang="sv-S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31" name="CustomShape 3"/>
          <p:cNvSpPr/>
          <p:nvPr/>
        </p:nvSpPr>
        <p:spPr>
          <a:xfrm>
            <a:off x="0" y="0"/>
            <a:ext cx="3038040" cy="221760"/>
          </a:xfrm>
          <a:prstGeom prst="rect">
            <a:avLst/>
          </a:prstGeom>
          <a:noFill/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sv-SE" sz="1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20483C</a:t>
            </a:r>
            <a:endParaRPr lang="sv-S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CustomShape 4"/>
          <p:cNvSpPr/>
          <p:nvPr/>
        </p:nvSpPr>
        <p:spPr>
          <a:xfrm>
            <a:off x="0" y="237960"/>
            <a:ext cx="3038040" cy="347400"/>
          </a:xfrm>
          <a:prstGeom prst="rect">
            <a:avLst/>
          </a:prstGeom>
          <a:noFill/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sv-SE" sz="1200" b="1" strike="noStrike" spc="-1">
                <a:solidFill>
                  <a:srgbClr val="336699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1: Review of Visual C# Syntax</a:t>
            </a:r>
            <a:endParaRPr lang="sv-S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355039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body"/>
          </p:nvPr>
        </p:nvSpPr>
        <p:spPr>
          <a:xfrm>
            <a:off x="311040" y="2094120"/>
            <a:ext cx="6153480" cy="6603480"/>
          </a:xfrm>
          <a:prstGeom prst="rect">
            <a:avLst/>
          </a:prstGeom>
        </p:spPr>
        <p:txBody>
          <a:bodyPr/>
          <a:lstStyle/>
          <a:p>
            <a:endParaRPr lang="en-US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0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3206991-45AC-4CB3-87B1-0A8D49D16F0E}" type="slidenum">
              <a:rPr lang="sv-S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14</a:t>
            </a:fld>
            <a:endParaRPr lang="sv-S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31" name="CustomShape 3"/>
          <p:cNvSpPr/>
          <p:nvPr/>
        </p:nvSpPr>
        <p:spPr>
          <a:xfrm>
            <a:off x="0" y="0"/>
            <a:ext cx="3038040" cy="221760"/>
          </a:xfrm>
          <a:prstGeom prst="rect">
            <a:avLst/>
          </a:prstGeom>
          <a:noFill/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sv-SE" sz="1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20483C</a:t>
            </a:r>
            <a:endParaRPr lang="sv-S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CustomShape 4"/>
          <p:cNvSpPr/>
          <p:nvPr/>
        </p:nvSpPr>
        <p:spPr>
          <a:xfrm>
            <a:off x="0" y="237960"/>
            <a:ext cx="3038040" cy="347400"/>
          </a:xfrm>
          <a:prstGeom prst="rect">
            <a:avLst/>
          </a:prstGeom>
          <a:noFill/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sv-SE" sz="1200" b="1" strike="noStrike" spc="-1">
                <a:solidFill>
                  <a:srgbClr val="336699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1: Review of Visual C# Syntax</a:t>
            </a:r>
            <a:endParaRPr lang="sv-S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047390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body"/>
          </p:nvPr>
        </p:nvSpPr>
        <p:spPr>
          <a:xfrm>
            <a:off x="311040" y="2094120"/>
            <a:ext cx="6153480" cy="6603480"/>
          </a:xfrm>
          <a:prstGeom prst="rect">
            <a:avLst/>
          </a:prstGeom>
        </p:spPr>
        <p:txBody>
          <a:bodyPr/>
          <a:lstStyle/>
          <a:p>
            <a:endParaRPr lang="en-US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0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3206991-45AC-4CB3-87B1-0A8D49D16F0E}" type="slidenum">
              <a:rPr lang="sv-S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15</a:t>
            </a:fld>
            <a:endParaRPr lang="sv-S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31" name="CustomShape 3"/>
          <p:cNvSpPr/>
          <p:nvPr/>
        </p:nvSpPr>
        <p:spPr>
          <a:xfrm>
            <a:off x="0" y="0"/>
            <a:ext cx="3038040" cy="221760"/>
          </a:xfrm>
          <a:prstGeom prst="rect">
            <a:avLst/>
          </a:prstGeom>
          <a:noFill/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sv-SE" sz="1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20483C</a:t>
            </a:r>
            <a:endParaRPr lang="sv-S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CustomShape 4"/>
          <p:cNvSpPr/>
          <p:nvPr/>
        </p:nvSpPr>
        <p:spPr>
          <a:xfrm>
            <a:off x="0" y="237960"/>
            <a:ext cx="3038040" cy="347400"/>
          </a:xfrm>
          <a:prstGeom prst="rect">
            <a:avLst/>
          </a:prstGeom>
          <a:noFill/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sv-SE" sz="1200" b="1" strike="noStrike" spc="-1">
                <a:solidFill>
                  <a:srgbClr val="336699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1: Review of Visual C# Syntax</a:t>
            </a:r>
            <a:endParaRPr lang="sv-S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654766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body"/>
          </p:nvPr>
        </p:nvSpPr>
        <p:spPr>
          <a:xfrm>
            <a:off x="311040" y="2094120"/>
            <a:ext cx="6153480" cy="6603480"/>
          </a:xfrm>
          <a:prstGeom prst="rect">
            <a:avLst/>
          </a:prstGeom>
        </p:spPr>
        <p:txBody>
          <a:bodyPr/>
          <a:lstStyle/>
          <a:p>
            <a:endParaRPr lang="en-US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0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3206991-45AC-4CB3-87B1-0A8D49D16F0E}" type="slidenum">
              <a:rPr lang="sv-S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16</a:t>
            </a:fld>
            <a:endParaRPr lang="sv-S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31" name="CustomShape 3"/>
          <p:cNvSpPr/>
          <p:nvPr/>
        </p:nvSpPr>
        <p:spPr>
          <a:xfrm>
            <a:off x="0" y="0"/>
            <a:ext cx="3038040" cy="221760"/>
          </a:xfrm>
          <a:prstGeom prst="rect">
            <a:avLst/>
          </a:prstGeom>
          <a:noFill/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sv-SE" sz="1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20483C</a:t>
            </a:r>
            <a:endParaRPr lang="sv-S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CustomShape 4"/>
          <p:cNvSpPr/>
          <p:nvPr/>
        </p:nvSpPr>
        <p:spPr>
          <a:xfrm>
            <a:off x="0" y="237960"/>
            <a:ext cx="3038040" cy="347400"/>
          </a:xfrm>
          <a:prstGeom prst="rect">
            <a:avLst/>
          </a:prstGeom>
          <a:noFill/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sv-SE" sz="1200" b="1" strike="noStrike" spc="-1">
                <a:solidFill>
                  <a:srgbClr val="336699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1: Review of Visual C# Syntax</a:t>
            </a:r>
            <a:endParaRPr lang="sv-S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768671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body"/>
          </p:nvPr>
        </p:nvSpPr>
        <p:spPr>
          <a:xfrm>
            <a:off x="311040" y="2094120"/>
            <a:ext cx="6153480" cy="6603480"/>
          </a:xfrm>
          <a:prstGeom prst="rect">
            <a:avLst/>
          </a:prstGeom>
        </p:spPr>
        <p:txBody>
          <a:bodyPr/>
          <a:lstStyle/>
          <a:p>
            <a:r>
              <a:rPr lang="sv-SE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Exercise in groups!</a:t>
            </a:r>
          </a:p>
          <a:p>
            <a:endParaRPr lang="sv-SE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sv-SE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Divide 1-2 relations to each group</a:t>
            </a:r>
          </a:p>
          <a:p>
            <a:endParaRPr lang="sv-SE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sv-SE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Use https://www.lucidchart.com/ or draw.io</a:t>
            </a:r>
          </a:p>
          <a:p>
            <a:endParaRPr lang="sv-SE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sv-SE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20min</a:t>
            </a:r>
            <a:endParaRPr lang="en-US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0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3206991-45AC-4CB3-87B1-0A8D49D16F0E}" type="slidenum">
              <a:rPr lang="sv-S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17</a:t>
            </a:fld>
            <a:endParaRPr lang="sv-S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31" name="CustomShape 3"/>
          <p:cNvSpPr/>
          <p:nvPr/>
        </p:nvSpPr>
        <p:spPr>
          <a:xfrm>
            <a:off x="0" y="0"/>
            <a:ext cx="3038040" cy="221760"/>
          </a:xfrm>
          <a:prstGeom prst="rect">
            <a:avLst/>
          </a:prstGeom>
          <a:noFill/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sv-SE" sz="1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20483C</a:t>
            </a:r>
            <a:endParaRPr lang="sv-S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CustomShape 4"/>
          <p:cNvSpPr/>
          <p:nvPr/>
        </p:nvSpPr>
        <p:spPr>
          <a:xfrm>
            <a:off x="0" y="237960"/>
            <a:ext cx="3038040" cy="347400"/>
          </a:xfrm>
          <a:prstGeom prst="rect">
            <a:avLst/>
          </a:prstGeom>
          <a:noFill/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sv-SE" sz="1200" b="1" strike="noStrike" spc="-1">
                <a:solidFill>
                  <a:srgbClr val="336699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1: Review of Visual C# Syntax</a:t>
            </a:r>
            <a:endParaRPr lang="sv-S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193640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body"/>
          </p:nvPr>
        </p:nvSpPr>
        <p:spPr>
          <a:xfrm>
            <a:off x="311040" y="2094120"/>
            <a:ext cx="6153480" cy="6603480"/>
          </a:xfrm>
          <a:prstGeom prst="rect">
            <a:avLst/>
          </a:prstGeom>
        </p:spPr>
        <p:txBody>
          <a:bodyPr/>
          <a:lstStyle/>
          <a:p>
            <a:endParaRPr lang="en-US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0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3206991-45AC-4CB3-87B1-0A8D49D16F0E}" type="slidenum">
              <a:rPr lang="sv-S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18</a:t>
            </a:fld>
            <a:endParaRPr lang="sv-S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31" name="CustomShape 3"/>
          <p:cNvSpPr/>
          <p:nvPr/>
        </p:nvSpPr>
        <p:spPr>
          <a:xfrm>
            <a:off x="0" y="0"/>
            <a:ext cx="3038040" cy="221760"/>
          </a:xfrm>
          <a:prstGeom prst="rect">
            <a:avLst/>
          </a:prstGeom>
          <a:noFill/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sv-SE" sz="1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20483C</a:t>
            </a:r>
            <a:endParaRPr lang="sv-S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CustomShape 4"/>
          <p:cNvSpPr/>
          <p:nvPr/>
        </p:nvSpPr>
        <p:spPr>
          <a:xfrm>
            <a:off x="0" y="237960"/>
            <a:ext cx="3038040" cy="347400"/>
          </a:xfrm>
          <a:prstGeom prst="rect">
            <a:avLst/>
          </a:prstGeom>
          <a:noFill/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sv-SE" sz="1200" b="1" strike="noStrike" spc="-1">
                <a:solidFill>
                  <a:srgbClr val="336699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1: Review of Visual C# Syntax</a:t>
            </a:r>
            <a:endParaRPr lang="sv-S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540764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body"/>
          </p:nvPr>
        </p:nvSpPr>
        <p:spPr>
          <a:xfrm>
            <a:off x="311040" y="2094120"/>
            <a:ext cx="6153480" cy="660348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b="0" i="0">
                <a:solidFill>
                  <a:srgbClr val="6A6B6C"/>
                </a:solidFill>
                <a:effectLst/>
                <a:latin typeface="Muli"/>
              </a:rPr>
              <a:t>There are three common forms of database normalization: 1</a:t>
            </a:r>
            <a:r>
              <a:rPr lang="en-US" b="0" i="0" baseline="30000">
                <a:solidFill>
                  <a:srgbClr val="6A6B6C"/>
                </a:solidFill>
                <a:effectLst/>
                <a:latin typeface="Muli"/>
              </a:rPr>
              <a:t>st</a:t>
            </a:r>
            <a:r>
              <a:rPr lang="en-US" b="0" i="0">
                <a:solidFill>
                  <a:srgbClr val="6A6B6C"/>
                </a:solidFill>
                <a:effectLst/>
                <a:latin typeface="Muli"/>
              </a:rPr>
              <a:t>, 2</a:t>
            </a:r>
            <a:r>
              <a:rPr lang="en-US" b="0" i="0" baseline="30000">
                <a:solidFill>
                  <a:srgbClr val="6A6B6C"/>
                </a:solidFill>
                <a:effectLst/>
                <a:latin typeface="Muli"/>
              </a:rPr>
              <a:t>nd</a:t>
            </a:r>
            <a:r>
              <a:rPr lang="en-US" b="0" i="0">
                <a:solidFill>
                  <a:srgbClr val="6A6B6C"/>
                </a:solidFill>
                <a:effectLst/>
                <a:latin typeface="Muli"/>
              </a:rPr>
              <a:t>, and 3</a:t>
            </a:r>
            <a:r>
              <a:rPr lang="en-US" b="0" i="0" baseline="30000">
                <a:solidFill>
                  <a:srgbClr val="6A6B6C"/>
                </a:solidFill>
                <a:effectLst/>
                <a:latin typeface="Muli"/>
              </a:rPr>
              <a:t>rd</a:t>
            </a:r>
            <a:r>
              <a:rPr lang="en-US" b="0" i="0">
                <a:solidFill>
                  <a:srgbClr val="6A6B6C"/>
                </a:solidFill>
                <a:effectLst/>
                <a:latin typeface="Muli"/>
              </a:rPr>
              <a:t> normal form. They are also abbreviated as 1NF, 2NF, and 3NF respectively. </a:t>
            </a:r>
          </a:p>
          <a:p>
            <a:pPr algn="l"/>
            <a:endParaRPr lang="en-US" b="0" i="0">
              <a:solidFill>
                <a:srgbClr val="6A6B6C"/>
              </a:solidFill>
              <a:effectLst/>
              <a:latin typeface="Muli"/>
            </a:endParaRPr>
          </a:p>
          <a:p>
            <a:pPr algn="l"/>
            <a:r>
              <a:rPr lang="en-US" b="0" i="0">
                <a:solidFill>
                  <a:srgbClr val="6A6B6C"/>
                </a:solidFill>
                <a:effectLst/>
                <a:latin typeface="Muli"/>
              </a:rPr>
              <a:t>There are several additional forms, such as </a:t>
            </a:r>
            <a:r>
              <a:rPr lang="en-US" b="0" i="0">
                <a:solidFill>
                  <a:srgbClr val="9371BD"/>
                </a:solidFill>
                <a:effectLst/>
                <a:latin typeface="inherit"/>
                <a:hlinkClick r:id="rId3"/>
              </a:rPr>
              <a:t>BCNF</a:t>
            </a:r>
            <a:r>
              <a:rPr lang="en-US" b="0" i="0">
                <a:solidFill>
                  <a:srgbClr val="6A6B6C"/>
                </a:solidFill>
                <a:effectLst/>
                <a:latin typeface="Muli"/>
              </a:rPr>
              <a:t>, but I consider those advanced, and not too necessary to learn in the beginning.</a:t>
            </a:r>
          </a:p>
          <a:p>
            <a:endParaRPr lang="en-US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i="0">
                <a:solidFill>
                  <a:srgbClr val="6A6B6C"/>
                </a:solidFill>
                <a:effectLst/>
                <a:latin typeface="Muli"/>
              </a:rPr>
              <a:t>The forms are progressive, meaning that to qualify for 3</a:t>
            </a:r>
            <a:r>
              <a:rPr lang="en-US" b="0" i="0" baseline="30000">
                <a:solidFill>
                  <a:srgbClr val="6A6B6C"/>
                </a:solidFill>
                <a:effectLst/>
                <a:latin typeface="Muli"/>
              </a:rPr>
              <a:t>rd</a:t>
            </a:r>
            <a:r>
              <a:rPr lang="en-US" b="0" i="0">
                <a:solidFill>
                  <a:srgbClr val="6A6B6C"/>
                </a:solidFill>
                <a:effectLst/>
                <a:latin typeface="Muli"/>
              </a:rPr>
              <a:t> normal form a table must first satisfy the rules for 2</a:t>
            </a:r>
            <a:r>
              <a:rPr lang="en-US" b="0" i="0" baseline="30000">
                <a:solidFill>
                  <a:srgbClr val="6A6B6C"/>
                </a:solidFill>
                <a:effectLst/>
                <a:latin typeface="Muli"/>
              </a:rPr>
              <a:t>nd</a:t>
            </a:r>
            <a:r>
              <a:rPr lang="en-US" b="0" i="0">
                <a:solidFill>
                  <a:srgbClr val="6A6B6C"/>
                </a:solidFill>
                <a:effectLst/>
                <a:latin typeface="Muli"/>
              </a:rPr>
              <a:t> normal form, and 2</a:t>
            </a:r>
            <a:r>
              <a:rPr lang="en-US" b="0" i="0" baseline="30000">
                <a:solidFill>
                  <a:srgbClr val="6A6B6C"/>
                </a:solidFill>
                <a:effectLst/>
                <a:latin typeface="Muli"/>
              </a:rPr>
              <a:t>nd</a:t>
            </a:r>
            <a:r>
              <a:rPr lang="en-US" b="0" i="0">
                <a:solidFill>
                  <a:srgbClr val="6A6B6C"/>
                </a:solidFill>
                <a:effectLst/>
                <a:latin typeface="Muli"/>
              </a:rPr>
              <a:t> normal form must adhere to those for 1</a:t>
            </a:r>
            <a:r>
              <a:rPr lang="en-US" b="0" i="0" baseline="30000">
                <a:solidFill>
                  <a:srgbClr val="6A6B6C"/>
                </a:solidFill>
                <a:effectLst/>
                <a:latin typeface="Muli"/>
              </a:rPr>
              <a:t>st</a:t>
            </a:r>
            <a:r>
              <a:rPr lang="en-US" b="0" i="0">
                <a:solidFill>
                  <a:srgbClr val="6A6B6C"/>
                </a:solidFill>
                <a:effectLst/>
                <a:latin typeface="Muli"/>
              </a:rPr>
              <a:t> normal form. </a:t>
            </a:r>
          </a:p>
          <a:p>
            <a:endParaRPr lang="en-US" b="0" i="0">
              <a:solidFill>
                <a:srgbClr val="6A6B6C"/>
              </a:solidFill>
              <a:effectLst/>
              <a:latin typeface="Muli"/>
            </a:endParaRPr>
          </a:p>
          <a:p>
            <a:r>
              <a:rPr lang="en-US" b="0" i="0">
                <a:solidFill>
                  <a:srgbClr val="6A6B6C"/>
                </a:solidFill>
                <a:effectLst/>
                <a:latin typeface="Muli"/>
              </a:rPr>
              <a:t>There are three main reasons to </a:t>
            </a:r>
            <a:r>
              <a:rPr lang="en-US" b="0" i="0">
                <a:solidFill>
                  <a:srgbClr val="9371BD"/>
                </a:solidFill>
                <a:effectLst/>
                <a:latin typeface="Muli"/>
                <a:hlinkClick r:id="rId4"/>
              </a:rPr>
              <a:t>normalize a database</a:t>
            </a:r>
            <a:r>
              <a:rPr lang="en-US" b="0" i="0">
                <a:solidFill>
                  <a:srgbClr val="6A6B6C"/>
                </a:solidFill>
                <a:effectLst/>
                <a:latin typeface="Muli"/>
              </a:rPr>
              <a:t>.  The first is to minimize duplicate data, the second is to minimize or avoid data modification issues, and the third is to simplify queries. </a:t>
            </a:r>
          </a:p>
          <a:p>
            <a:endParaRPr lang="en-US" b="0" i="0">
              <a:solidFill>
                <a:srgbClr val="6A6B6C"/>
              </a:solidFill>
              <a:effectLst/>
              <a:latin typeface="Muli"/>
            </a:endParaRPr>
          </a:p>
          <a:p>
            <a:endParaRPr lang="en-US" b="0" i="0">
              <a:solidFill>
                <a:srgbClr val="6A6B6C"/>
              </a:solidFill>
              <a:effectLst/>
              <a:latin typeface="Muli"/>
            </a:endParaRPr>
          </a:p>
          <a:p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https://www.essentialsql.com/get-ready-to-learn-sql-database-normalization-explained-in-simple-english/</a:t>
            </a:r>
            <a:endParaRPr lang="en-US" b="0" i="0">
              <a:solidFill>
                <a:srgbClr val="6A6B6C"/>
              </a:solidFill>
              <a:effectLst/>
              <a:latin typeface="Muli"/>
            </a:endParaRPr>
          </a:p>
          <a:p>
            <a:endParaRPr lang="en-US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0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3206991-45AC-4CB3-87B1-0A8D49D16F0E}" type="slidenum">
              <a:rPr lang="sv-S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19</a:t>
            </a:fld>
            <a:endParaRPr lang="sv-S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31" name="CustomShape 3"/>
          <p:cNvSpPr/>
          <p:nvPr/>
        </p:nvSpPr>
        <p:spPr>
          <a:xfrm>
            <a:off x="0" y="0"/>
            <a:ext cx="3038040" cy="221760"/>
          </a:xfrm>
          <a:prstGeom prst="rect">
            <a:avLst/>
          </a:prstGeom>
          <a:noFill/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sv-SE" sz="1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20483C</a:t>
            </a:r>
            <a:endParaRPr lang="sv-S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CustomShape 4"/>
          <p:cNvSpPr/>
          <p:nvPr/>
        </p:nvSpPr>
        <p:spPr>
          <a:xfrm>
            <a:off x="0" y="237960"/>
            <a:ext cx="3038040" cy="347400"/>
          </a:xfrm>
          <a:prstGeom prst="rect">
            <a:avLst/>
          </a:prstGeom>
          <a:noFill/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sv-SE" sz="1200" b="1" strike="noStrike" spc="-1">
                <a:solidFill>
                  <a:srgbClr val="336699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1: Review of Visual C# Syntax</a:t>
            </a:r>
            <a:endParaRPr lang="sv-S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825314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body"/>
          </p:nvPr>
        </p:nvSpPr>
        <p:spPr>
          <a:xfrm>
            <a:off x="311040" y="2094120"/>
            <a:ext cx="6153480" cy="6603480"/>
          </a:xfrm>
          <a:prstGeom prst="rect">
            <a:avLst/>
          </a:prstGeom>
        </p:spPr>
        <p:txBody>
          <a:bodyPr/>
          <a:lstStyle/>
          <a:p>
            <a:pPr marL="216000" indent="-216000">
              <a:lnSpc>
                <a:spcPct val="115000"/>
              </a:lnSpc>
              <a:spcAft>
                <a:spcPts val="1001"/>
              </a:spcAft>
            </a:pPr>
            <a:endParaRPr lang="sv-SE" sz="1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3206991-45AC-4CB3-87B1-0A8D49D16F0E}" type="slidenum">
              <a:rPr lang="sv-S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2</a:t>
            </a:fld>
            <a:endParaRPr lang="sv-S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31" name="CustomShape 3"/>
          <p:cNvSpPr/>
          <p:nvPr/>
        </p:nvSpPr>
        <p:spPr>
          <a:xfrm>
            <a:off x="0" y="0"/>
            <a:ext cx="3038040" cy="221760"/>
          </a:xfrm>
          <a:prstGeom prst="rect">
            <a:avLst/>
          </a:prstGeom>
          <a:noFill/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sv-SE" sz="1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20483C</a:t>
            </a:r>
            <a:endParaRPr lang="sv-S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CustomShape 4"/>
          <p:cNvSpPr/>
          <p:nvPr/>
        </p:nvSpPr>
        <p:spPr>
          <a:xfrm>
            <a:off x="0" y="237960"/>
            <a:ext cx="3038040" cy="347400"/>
          </a:xfrm>
          <a:prstGeom prst="rect">
            <a:avLst/>
          </a:prstGeom>
          <a:noFill/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sv-SE" sz="1200" b="1" strike="noStrike" spc="-1">
                <a:solidFill>
                  <a:srgbClr val="336699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1: Review of Visual C# Syntax</a:t>
            </a:r>
            <a:endParaRPr lang="sv-S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277270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body"/>
          </p:nvPr>
        </p:nvSpPr>
        <p:spPr>
          <a:xfrm>
            <a:off x="311040" y="2094120"/>
            <a:ext cx="6153480" cy="6603480"/>
          </a:xfrm>
          <a:prstGeom prst="rect">
            <a:avLst/>
          </a:prstGeom>
        </p:spPr>
        <p:txBody>
          <a:bodyPr/>
          <a:lstStyle/>
          <a:p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 cell must have only one value</a:t>
            </a:r>
          </a:p>
          <a:p>
            <a:b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 group of fields is also not good (ex Color1, Color2, Color3)</a:t>
            </a:r>
          </a:p>
          <a:p>
            <a:endParaRPr lang="en-US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Both examples breaks the 1</a:t>
            </a:r>
            <a:r>
              <a:rPr lang="en-US" b="0" baseline="3000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normal form</a:t>
            </a:r>
          </a:p>
          <a:p>
            <a:endParaRPr lang="en-US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Solution: divide into multiple tables (or multiple columns)</a:t>
            </a:r>
          </a:p>
          <a:p>
            <a:endParaRPr lang="en-US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0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3206991-45AC-4CB3-87B1-0A8D49D16F0E}" type="slidenum">
              <a:rPr lang="sv-S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20</a:t>
            </a:fld>
            <a:endParaRPr lang="sv-S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31" name="CustomShape 3"/>
          <p:cNvSpPr/>
          <p:nvPr/>
        </p:nvSpPr>
        <p:spPr>
          <a:xfrm>
            <a:off x="0" y="0"/>
            <a:ext cx="3038040" cy="221760"/>
          </a:xfrm>
          <a:prstGeom prst="rect">
            <a:avLst/>
          </a:prstGeom>
          <a:noFill/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sv-SE" sz="1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20483C</a:t>
            </a:r>
            <a:endParaRPr lang="sv-S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CustomShape 4"/>
          <p:cNvSpPr/>
          <p:nvPr/>
        </p:nvSpPr>
        <p:spPr>
          <a:xfrm>
            <a:off x="0" y="237960"/>
            <a:ext cx="3038040" cy="347400"/>
          </a:xfrm>
          <a:prstGeom prst="rect">
            <a:avLst/>
          </a:prstGeom>
          <a:noFill/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sv-SE" sz="1200" b="1" strike="noStrike" spc="-1">
                <a:solidFill>
                  <a:srgbClr val="336699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1: Review of Visual C# Syntax</a:t>
            </a:r>
            <a:endParaRPr lang="sv-S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308538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body"/>
          </p:nvPr>
        </p:nvSpPr>
        <p:spPr>
          <a:xfrm>
            <a:off x="311040" y="2094120"/>
            <a:ext cx="6153480" cy="6603480"/>
          </a:xfrm>
          <a:prstGeom prst="rect">
            <a:avLst/>
          </a:prstGeom>
        </p:spPr>
        <p:txBody>
          <a:bodyPr/>
          <a:lstStyle/>
          <a:p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All columns depend on the primary key. (Not only part of a primary key.)</a:t>
            </a:r>
          </a:p>
          <a:p>
            <a:endParaRPr lang="en-US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You can only break second normal form if you have more than one primary key.</a:t>
            </a:r>
          </a:p>
          <a:p>
            <a:endParaRPr lang="en-US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The example violates 2NF because the product name </a:t>
            </a:r>
            <a:r>
              <a:rPr lang="en-US" b="0" i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*does not*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depend on the order number.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Solution: delete "Product name" (move it to the product table)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i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“</a:t>
            </a:r>
            <a:r>
              <a:rPr lang="en-US" b="0" i="0">
                <a:solidFill>
                  <a:srgbClr val="6A6B6C"/>
                </a:solidFill>
                <a:effectLst/>
                <a:latin typeface="Muli"/>
              </a:rPr>
              <a:t>I like to think the reason we place tables in 2</a:t>
            </a:r>
            <a:r>
              <a:rPr lang="en-US" b="0" i="0" baseline="30000">
                <a:solidFill>
                  <a:srgbClr val="6A6B6C"/>
                </a:solidFill>
                <a:effectLst/>
                <a:latin typeface="Muli"/>
              </a:rPr>
              <a:t>nd</a:t>
            </a:r>
            <a:r>
              <a:rPr lang="en-US" b="0" i="0">
                <a:solidFill>
                  <a:srgbClr val="6A6B6C"/>
                </a:solidFill>
                <a:effectLst/>
                <a:latin typeface="Muli"/>
              </a:rPr>
              <a:t> normal form is to narrow them to a single purpose. 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”</a:t>
            </a:r>
          </a:p>
          <a:p>
            <a:endParaRPr lang="en-US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About column relation to primary key.</a:t>
            </a:r>
          </a:p>
        </p:txBody>
      </p:sp>
      <p:sp>
        <p:nvSpPr>
          <p:cNvPr id="130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3206991-45AC-4CB3-87B1-0A8D49D16F0E}" type="slidenum">
              <a:rPr lang="sv-S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21</a:t>
            </a:fld>
            <a:endParaRPr lang="sv-S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31" name="CustomShape 3"/>
          <p:cNvSpPr/>
          <p:nvPr/>
        </p:nvSpPr>
        <p:spPr>
          <a:xfrm>
            <a:off x="0" y="0"/>
            <a:ext cx="3038040" cy="221760"/>
          </a:xfrm>
          <a:prstGeom prst="rect">
            <a:avLst/>
          </a:prstGeom>
          <a:noFill/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sv-SE" sz="1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20483C</a:t>
            </a:r>
            <a:endParaRPr lang="sv-S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CustomShape 4"/>
          <p:cNvSpPr/>
          <p:nvPr/>
        </p:nvSpPr>
        <p:spPr>
          <a:xfrm>
            <a:off x="0" y="237960"/>
            <a:ext cx="3038040" cy="347400"/>
          </a:xfrm>
          <a:prstGeom prst="rect">
            <a:avLst/>
          </a:prstGeom>
          <a:noFill/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sv-SE" sz="1200" b="1" strike="noStrike" spc="-1">
                <a:solidFill>
                  <a:srgbClr val="336699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1: Review of Visual C# Syntax</a:t>
            </a:r>
            <a:endParaRPr lang="sv-S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9659876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body"/>
          </p:nvPr>
        </p:nvSpPr>
        <p:spPr>
          <a:xfrm>
            <a:off x="311040" y="2094120"/>
            <a:ext cx="6153480" cy="660348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All columns (which are not keys) should be independent of the others.</a:t>
            </a:r>
          </a:p>
          <a:p>
            <a:endParaRPr lang="en-US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The example violates 3NF because </a:t>
            </a:r>
          </a:p>
          <a:p>
            <a:pPr marL="171450" indent="-171450">
              <a:buFontTx/>
              <a:buChar char="-"/>
            </a:pP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VAT is dependent on "Price" (and can be calculated by it)</a:t>
            </a:r>
          </a:p>
          <a:p>
            <a:pPr marL="171450" indent="-171450">
              <a:buFontTx/>
              <a:buChar char="-"/>
            </a:pP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TotalPrice is dependent on Price and VAT</a:t>
            </a:r>
          </a:p>
          <a:p>
            <a:pPr marL="171450" indent="-171450">
              <a:buFontTx/>
              <a:buChar char="-"/>
            </a:pPr>
            <a:endParaRPr lang="en-US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Solution: remove TotalPrice. Do this calculation in your program instead (C#). You can also save the VAT-percentage in the database</a:t>
            </a:r>
          </a:p>
          <a:p>
            <a:endParaRPr lang="en-US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https://www.essentialsql.com/get-ready-to-learn-sql-11-database-third-normal-form-explained-in-simple-english/</a:t>
            </a:r>
          </a:p>
          <a:p>
            <a:endParaRPr lang="en-US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0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3206991-45AC-4CB3-87B1-0A8D49D16F0E}" type="slidenum">
              <a:rPr lang="sv-S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22</a:t>
            </a:fld>
            <a:endParaRPr lang="sv-S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31" name="CustomShape 3"/>
          <p:cNvSpPr/>
          <p:nvPr/>
        </p:nvSpPr>
        <p:spPr>
          <a:xfrm>
            <a:off x="0" y="0"/>
            <a:ext cx="3038040" cy="221760"/>
          </a:xfrm>
          <a:prstGeom prst="rect">
            <a:avLst/>
          </a:prstGeom>
          <a:noFill/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sv-SE" sz="1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20483C</a:t>
            </a:r>
            <a:endParaRPr lang="sv-S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CustomShape 4"/>
          <p:cNvSpPr/>
          <p:nvPr/>
        </p:nvSpPr>
        <p:spPr>
          <a:xfrm>
            <a:off x="0" y="237960"/>
            <a:ext cx="3038040" cy="347400"/>
          </a:xfrm>
          <a:prstGeom prst="rect">
            <a:avLst/>
          </a:prstGeom>
          <a:noFill/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sv-SE" sz="1200" b="1" strike="noStrike" spc="-1">
                <a:solidFill>
                  <a:srgbClr val="336699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1: Review of Visual C# Syntax</a:t>
            </a:r>
            <a:endParaRPr lang="sv-S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04269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body"/>
          </p:nvPr>
        </p:nvSpPr>
        <p:spPr>
          <a:xfrm>
            <a:off x="311040" y="2094120"/>
            <a:ext cx="6153480" cy="6603480"/>
          </a:xfrm>
          <a:prstGeom prst="rect">
            <a:avLst/>
          </a:prstGeom>
        </p:spPr>
        <p:txBody>
          <a:bodyPr/>
          <a:lstStyle/>
          <a:p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Gather information:</a:t>
            </a:r>
          </a:p>
          <a:p>
            <a:r>
              <a:rPr lang="en-US" sz="1200" b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Interview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the people who will use it</a:t>
            </a:r>
          </a:p>
          <a:p>
            <a:r>
              <a:rPr lang="en-US" sz="1200" b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Analyze business </a:t>
            </a:r>
            <a:r>
              <a:rPr lang="en-US" sz="1200" b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forms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such as invoices, timesheets, surveys</a:t>
            </a:r>
          </a:p>
          <a:p>
            <a:r>
              <a:rPr lang="en-US" sz="1200" b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Comb through any </a:t>
            </a:r>
            <a:r>
              <a:rPr lang="en-US" sz="1200" b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existing data 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systems (including physical and digital files)</a:t>
            </a:r>
          </a:p>
          <a:p>
            <a:b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List the types of data (entities):</a:t>
            </a:r>
          </a:p>
          <a:p>
            <a:r>
              <a:rPr lang="en-US" sz="1200" b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People (e.g Customer)</a:t>
            </a:r>
          </a:p>
          <a:p>
            <a:r>
              <a:rPr lang="en-US" sz="1200" b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Things (e.g Computer)</a:t>
            </a:r>
          </a:p>
          <a:p>
            <a:r>
              <a:rPr lang="en-US" sz="1200" b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Locations (e.g Address)</a:t>
            </a:r>
          </a:p>
          <a:p>
            <a:r>
              <a:rPr lang="en-US" sz="1200" b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Events (e.g Order)</a:t>
            </a:r>
          </a:p>
          <a:p>
            <a:pPr marL="216000" indent="-216000">
              <a:lnSpc>
                <a:spcPct val="115000"/>
              </a:lnSpc>
              <a:spcAft>
                <a:spcPts val="1001"/>
              </a:spcAft>
            </a:pPr>
            <a:endParaRPr lang="sv-SE" sz="1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3206991-45AC-4CB3-87B1-0A8D49D16F0E}" type="slidenum">
              <a:rPr lang="sv-S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3</a:t>
            </a:fld>
            <a:endParaRPr lang="sv-S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31" name="CustomShape 3"/>
          <p:cNvSpPr/>
          <p:nvPr/>
        </p:nvSpPr>
        <p:spPr>
          <a:xfrm>
            <a:off x="0" y="0"/>
            <a:ext cx="3038040" cy="221760"/>
          </a:xfrm>
          <a:prstGeom prst="rect">
            <a:avLst/>
          </a:prstGeom>
          <a:noFill/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sv-SE" sz="1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20483C</a:t>
            </a:r>
            <a:endParaRPr lang="sv-S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CustomShape 4"/>
          <p:cNvSpPr/>
          <p:nvPr/>
        </p:nvSpPr>
        <p:spPr>
          <a:xfrm>
            <a:off x="0" y="237960"/>
            <a:ext cx="3038040" cy="347400"/>
          </a:xfrm>
          <a:prstGeom prst="rect">
            <a:avLst/>
          </a:prstGeom>
          <a:noFill/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sv-SE" sz="1200" b="1" strike="noStrike" spc="-1">
                <a:solidFill>
                  <a:srgbClr val="336699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1: Review of Visual C# Syntax</a:t>
            </a:r>
            <a:endParaRPr lang="sv-S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240014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body"/>
          </p:nvPr>
        </p:nvSpPr>
        <p:spPr>
          <a:xfrm>
            <a:off x="311040" y="2094120"/>
            <a:ext cx="6153480" cy="6603480"/>
          </a:xfrm>
          <a:prstGeom prst="rect">
            <a:avLst/>
          </a:prstGeom>
        </p:spPr>
        <p:txBody>
          <a:bodyPr/>
          <a:lstStyle/>
          <a:p>
            <a:b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Create ER-diagram:</a:t>
            </a:r>
          </a:p>
          <a:p>
            <a:r>
              <a:rPr lang="en-US" b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Visual overview of the database</a:t>
            </a:r>
          </a:p>
          <a:p>
            <a:r>
              <a:rPr lang="en-US" b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Entities with attributes (e.g Student with attributes StudentID, Birthdate, GradeLevel)</a:t>
            </a:r>
          </a:p>
          <a:p>
            <a:r>
              <a:rPr lang="en-US" b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Decide primary key</a:t>
            </a:r>
          </a:p>
          <a:p>
            <a:r>
              <a:rPr lang="en-US" b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Identiy the cardinality</a:t>
            </a:r>
          </a:p>
        </p:txBody>
      </p:sp>
      <p:sp>
        <p:nvSpPr>
          <p:cNvPr id="130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3206991-45AC-4CB3-87B1-0A8D49D16F0E}" type="slidenum">
              <a:rPr lang="sv-S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4</a:t>
            </a:fld>
            <a:endParaRPr lang="sv-S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31" name="CustomShape 3"/>
          <p:cNvSpPr/>
          <p:nvPr/>
        </p:nvSpPr>
        <p:spPr>
          <a:xfrm>
            <a:off x="0" y="0"/>
            <a:ext cx="3038040" cy="221760"/>
          </a:xfrm>
          <a:prstGeom prst="rect">
            <a:avLst/>
          </a:prstGeom>
          <a:noFill/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sv-SE" sz="1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20483C</a:t>
            </a:r>
            <a:endParaRPr lang="sv-S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CustomShape 4"/>
          <p:cNvSpPr/>
          <p:nvPr/>
        </p:nvSpPr>
        <p:spPr>
          <a:xfrm>
            <a:off x="0" y="237960"/>
            <a:ext cx="3038040" cy="347400"/>
          </a:xfrm>
          <a:prstGeom prst="rect">
            <a:avLst/>
          </a:prstGeom>
          <a:noFill/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sv-SE" sz="1200" b="1" strike="noStrike" spc="-1">
                <a:solidFill>
                  <a:srgbClr val="336699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1: Review of Visual C# Syntax</a:t>
            </a:r>
            <a:endParaRPr lang="sv-S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183898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body"/>
          </p:nvPr>
        </p:nvSpPr>
        <p:spPr>
          <a:xfrm>
            <a:off x="311040" y="2094120"/>
            <a:ext cx="6153480" cy="6603480"/>
          </a:xfrm>
          <a:prstGeom prst="rect">
            <a:avLst/>
          </a:prstGeom>
        </p:spPr>
        <p:txBody>
          <a:bodyPr/>
          <a:lstStyle/>
          <a:p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Convert the ER-diagram to tables</a:t>
            </a:r>
          </a:p>
          <a:p>
            <a:b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Assign datatypes:</a:t>
            </a:r>
          </a:p>
          <a:p>
            <a:r>
              <a:rPr lang="en-US" b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char</a:t>
            </a:r>
          </a:p>
          <a:p>
            <a:r>
              <a:rPr lang="en-US" b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varchar</a:t>
            </a:r>
          </a:p>
          <a:p>
            <a:r>
              <a:rPr lang="en-US" b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text</a:t>
            </a:r>
          </a:p>
          <a:p>
            <a:r>
              <a:rPr lang="en-US" b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int</a:t>
            </a:r>
          </a:p>
          <a:p>
            <a:r>
              <a:rPr lang="en-US" b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flout, double, decimal</a:t>
            </a:r>
          </a:p>
          <a:p>
            <a:r>
              <a:rPr lang="en-US" b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binary data</a:t>
            </a:r>
          </a:p>
        </p:txBody>
      </p:sp>
      <p:sp>
        <p:nvSpPr>
          <p:cNvPr id="130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3206991-45AC-4CB3-87B1-0A8D49D16F0E}" type="slidenum">
              <a:rPr lang="sv-S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5</a:t>
            </a:fld>
            <a:endParaRPr lang="sv-S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31" name="CustomShape 3"/>
          <p:cNvSpPr/>
          <p:nvPr/>
        </p:nvSpPr>
        <p:spPr>
          <a:xfrm>
            <a:off x="0" y="0"/>
            <a:ext cx="3038040" cy="221760"/>
          </a:xfrm>
          <a:prstGeom prst="rect">
            <a:avLst/>
          </a:prstGeom>
          <a:noFill/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sv-SE" sz="1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20483C</a:t>
            </a:r>
            <a:endParaRPr lang="sv-S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CustomShape 4"/>
          <p:cNvSpPr/>
          <p:nvPr/>
        </p:nvSpPr>
        <p:spPr>
          <a:xfrm>
            <a:off x="0" y="237960"/>
            <a:ext cx="3038040" cy="347400"/>
          </a:xfrm>
          <a:prstGeom prst="rect">
            <a:avLst/>
          </a:prstGeom>
          <a:noFill/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sv-SE" sz="1200" b="1" strike="noStrike" spc="-1">
                <a:solidFill>
                  <a:srgbClr val="336699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1: Review of Visual C# Syntax</a:t>
            </a:r>
            <a:endParaRPr lang="sv-S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274536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body"/>
          </p:nvPr>
        </p:nvSpPr>
        <p:spPr>
          <a:xfrm>
            <a:off x="311040" y="2094120"/>
            <a:ext cx="6153480" cy="6603480"/>
          </a:xfrm>
          <a:prstGeom prst="rect">
            <a:avLst/>
          </a:prstGeom>
        </p:spPr>
        <p:txBody>
          <a:bodyPr/>
          <a:lstStyle/>
          <a:p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Normalization is good for databases where data is to be created, read, updated and deleted. (OLTP)</a:t>
            </a:r>
          </a:p>
          <a:p>
            <a:b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Normalization is not good when you just have to read data - eg analyze data or create reports. It can degrade performance.</a:t>
            </a:r>
          </a:p>
          <a:p>
            <a:endParaRPr lang="en-US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Normalization. One big table (with redundant data) =&gt; many small tables</a:t>
            </a:r>
          </a:p>
        </p:txBody>
      </p:sp>
      <p:sp>
        <p:nvSpPr>
          <p:cNvPr id="130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3206991-45AC-4CB3-87B1-0A8D49D16F0E}" type="slidenum">
              <a:rPr lang="sv-S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6</a:t>
            </a:fld>
            <a:endParaRPr lang="sv-S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31" name="CustomShape 3"/>
          <p:cNvSpPr/>
          <p:nvPr/>
        </p:nvSpPr>
        <p:spPr>
          <a:xfrm>
            <a:off x="0" y="0"/>
            <a:ext cx="3038040" cy="221760"/>
          </a:xfrm>
          <a:prstGeom prst="rect">
            <a:avLst/>
          </a:prstGeom>
          <a:noFill/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sv-SE" sz="1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20483C</a:t>
            </a:r>
            <a:endParaRPr lang="sv-S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CustomShape 4"/>
          <p:cNvSpPr/>
          <p:nvPr/>
        </p:nvSpPr>
        <p:spPr>
          <a:xfrm>
            <a:off x="0" y="237960"/>
            <a:ext cx="3038040" cy="347400"/>
          </a:xfrm>
          <a:prstGeom prst="rect">
            <a:avLst/>
          </a:prstGeom>
          <a:noFill/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sv-SE" sz="1200" b="1" strike="noStrike" spc="-1">
                <a:solidFill>
                  <a:srgbClr val="336699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1: Review of Visual C# Syntax</a:t>
            </a:r>
            <a:endParaRPr lang="sv-S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988374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body"/>
          </p:nvPr>
        </p:nvSpPr>
        <p:spPr>
          <a:xfrm>
            <a:off x="311040" y="2094120"/>
            <a:ext cx="6153480" cy="6603480"/>
          </a:xfrm>
          <a:prstGeom prst="rect">
            <a:avLst/>
          </a:prstGeom>
        </p:spPr>
        <p:txBody>
          <a:bodyPr/>
          <a:lstStyle/>
          <a:p>
            <a:r>
              <a:rPr lang="sv-SE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For ER-Diagram: you need to figure out relationships between entities</a:t>
            </a:r>
          </a:p>
          <a:p>
            <a:endParaRPr lang="sv-SE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sv-SE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Usual 1 to many. Or many to 1. Or many to many</a:t>
            </a:r>
          </a:p>
          <a:p>
            <a:endParaRPr lang="sv-SE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sv-SE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Sometimes 1 to 1.</a:t>
            </a:r>
          </a:p>
          <a:p>
            <a:endParaRPr lang="sv-SE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sv-SE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Could be:</a:t>
            </a:r>
          </a:p>
          <a:p>
            <a:pPr marL="171450" indent="-171450">
              <a:buFontTx/>
              <a:buChar char="-"/>
            </a:pPr>
            <a:r>
              <a:rPr lang="sv-SE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3 to 7</a:t>
            </a:r>
          </a:p>
          <a:p>
            <a:pPr marL="171450" indent="-171450">
              <a:buFontTx/>
              <a:buChar char="-"/>
            </a:pPr>
            <a:r>
              <a:rPr lang="sv-SE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0..1 to 1</a:t>
            </a:r>
          </a:p>
          <a:p>
            <a:pPr marL="171450" indent="-171450">
              <a:buFontTx/>
              <a:buChar char="-"/>
            </a:pPr>
            <a:endParaRPr lang="sv-SE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FontTx/>
              <a:buNone/>
            </a:pPr>
            <a:r>
              <a:rPr lang="sv-SE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How’s the relation between customers and orders?</a:t>
            </a:r>
          </a:p>
          <a:p>
            <a:pPr marL="0" indent="0">
              <a:buFontTx/>
              <a:buNone/>
            </a:pPr>
            <a:endParaRPr lang="sv-SE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FontTx/>
              <a:buNone/>
            </a:pPr>
            <a:r>
              <a:rPr lang="sv-SE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One customer can place many orders</a:t>
            </a:r>
          </a:p>
          <a:p>
            <a:pPr marL="0" indent="0">
              <a:buFontTx/>
              <a:buNone/>
            </a:pPr>
            <a:r>
              <a:rPr lang="sv-SE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One order is placed by only one customer (can’t be shared)</a:t>
            </a:r>
          </a:p>
          <a:p>
            <a:pPr marL="0" indent="0">
              <a:buFontTx/>
              <a:buNone/>
            </a:pPr>
            <a:endParaRPr lang="sv-SE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0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3206991-45AC-4CB3-87B1-0A8D49D16F0E}" type="slidenum">
              <a:rPr lang="sv-S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7</a:t>
            </a:fld>
            <a:endParaRPr lang="sv-S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31" name="CustomShape 3"/>
          <p:cNvSpPr/>
          <p:nvPr/>
        </p:nvSpPr>
        <p:spPr>
          <a:xfrm>
            <a:off x="0" y="0"/>
            <a:ext cx="3038040" cy="221760"/>
          </a:xfrm>
          <a:prstGeom prst="rect">
            <a:avLst/>
          </a:prstGeom>
          <a:noFill/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sv-SE" sz="1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20483C</a:t>
            </a:r>
            <a:endParaRPr lang="sv-S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CustomShape 4"/>
          <p:cNvSpPr/>
          <p:nvPr/>
        </p:nvSpPr>
        <p:spPr>
          <a:xfrm>
            <a:off x="0" y="237960"/>
            <a:ext cx="3038040" cy="347400"/>
          </a:xfrm>
          <a:prstGeom prst="rect">
            <a:avLst/>
          </a:prstGeom>
          <a:noFill/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sv-SE" sz="1200" b="1" strike="noStrike" spc="-1">
                <a:solidFill>
                  <a:srgbClr val="336699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1: Review of Visual C# Syntax</a:t>
            </a:r>
            <a:endParaRPr lang="sv-S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11451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body"/>
          </p:nvPr>
        </p:nvSpPr>
        <p:spPr>
          <a:xfrm>
            <a:off x="311040" y="2094120"/>
            <a:ext cx="6153480" cy="6603480"/>
          </a:xfrm>
          <a:prstGeom prst="rect">
            <a:avLst/>
          </a:prstGeom>
        </p:spPr>
        <p:txBody>
          <a:bodyPr/>
          <a:lstStyle/>
          <a:p>
            <a:r>
              <a:rPr lang="sv-SE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One customer places many orders</a:t>
            </a:r>
            <a:endParaRPr lang="en-US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0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3206991-45AC-4CB3-87B1-0A8D49D16F0E}" type="slidenum">
              <a:rPr lang="sv-S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8</a:t>
            </a:fld>
            <a:endParaRPr lang="sv-S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31" name="CustomShape 3"/>
          <p:cNvSpPr/>
          <p:nvPr/>
        </p:nvSpPr>
        <p:spPr>
          <a:xfrm>
            <a:off x="0" y="0"/>
            <a:ext cx="3038040" cy="221760"/>
          </a:xfrm>
          <a:prstGeom prst="rect">
            <a:avLst/>
          </a:prstGeom>
          <a:noFill/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sv-SE" sz="1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20483C</a:t>
            </a:r>
            <a:endParaRPr lang="sv-S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CustomShape 4"/>
          <p:cNvSpPr/>
          <p:nvPr/>
        </p:nvSpPr>
        <p:spPr>
          <a:xfrm>
            <a:off x="0" y="237960"/>
            <a:ext cx="3038040" cy="347400"/>
          </a:xfrm>
          <a:prstGeom prst="rect">
            <a:avLst/>
          </a:prstGeom>
          <a:noFill/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sv-SE" sz="1200" b="1" strike="noStrike" spc="-1">
                <a:solidFill>
                  <a:srgbClr val="336699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1: Review of Visual C# Syntax</a:t>
            </a:r>
            <a:endParaRPr lang="sv-S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927250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body"/>
          </p:nvPr>
        </p:nvSpPr>
        <p:spPr>
          <a:xfrm>
            <a:off x="311040" y="2094120"/>
            <a:ext cx="6153480" cy="6603480"/>
          </a:xfrm>
          <a:prstGeom prst="rect">
            <a:avLst/>
          </a:prstGeom>
        </p:spPr>
        <p:txBody>
          <a:bodyPr/>
          <a:lstStyle/>
          <a:p>
            <a:r>
              <a:rPr lang="sv-SE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(not so good example)</a:t>
            </a:r>
          </a:p>
          <a:p>
            <a:endParaRPr lang="sv-SE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sv-SE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 book might at a specific time be lend by 0 or 1 lender</a:t>
            </a:r>
          </a:p>
          <a:p>
            <a:r>
              <a:rPr lang="sv-SE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At a specific time a lender might have many books</a:t>
            </a:r>
          </a:p>
        </p:txBody>
      </p:sp>
      <p:sp>
        <p:nvSpPr>
          <p:cNvPr id="130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3206991-45AC-4CB3-87B1-0A8D49D16F0E}" type="slidenum">
              <a:rPr lang="sv-S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9</a:t>
            </a:fld>
            <a:endParaRPr lang="sv-S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31" name="CustomShape 3"/>
          <p:cNvSpPr/>
          <p:nvPr/>
        </p:nvSpPr>
        <p:spPr>
          <a:xfrm>
            <a:off x="0" y="0"/>
            <a:ext cx="3038040" cy="221760"/>
          </a:xfrm>
          <a:prstGeom prst="rect">
            <a:avLst/>
          </a:prstGeom>
          <a:noFill/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sv-SE" sz="1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20483C</a:t>
            </a:r>
            <a:endParaRPr lang="sv-S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CustomShape 4"/>
          <p:cNvSpPr/>
          <p:nvPr/>
        </p:nvSpPr>
        <p:spPr>
          <a:xfrm>
            <a:off x="0" y="237960"/>
            <a:ext cx="3038040" cy="347400"/>
          </a:xfrm>
          <a:prstGeom prst="rect">
            <a:avLst/>
          </a:prstGeom>
          <a:noFill/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sv-SE" sz="1200" b="1" strike="noStrike" spc="-1">
                <a:solidFill>
                  <a:srgbClr val="336699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1: Review of Visual C# Syntax</a:t>
            </a:r>
            <a:endParaRPr lang="sv-S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764326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60440" y="0"/>
            <a:ext cx="7773480" cy="740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8640" y="1021320"/>
            <a:ext cx="8118720" cy="2454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egoe U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8640" y="3709800"/>
            <a:ext cx="8118720" cy="2454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egoe U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60440" y="0"/>
            <a:ext cx="7773480" cy="740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8640" y="1021320"/>
            <a:ext cx="3961800" cy="2454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egoe U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18800" y="1021320"/>
            <a:ext cx="3961800" cy="2454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egoe U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18800" y="3709800"/>
            <a:ext cx="3961800" cy="2454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egoe U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8640" y="3709800"/>
            <a:ext cx="3961800" cy="2454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egoe U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60440" y="0"/>
            <a:ext cx="7773480" cy="740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8640" y="1021320"/>
            <a:ext cx="2613960" cy="2454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egoe U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03640" y="1021320"/>
            <a:ext cx="2613960" cy="2454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egoe U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5948640" y="1021320"/>
            <a:ext cx="2613960" cy="2454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egoe U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948640" y="3709800"/>
            <a:ext cx="2613960" cy="2454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egoe U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03640" y="3709800"/>
            <a:ext cx="2613960" cy="2454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egoe U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458640" y="3709800"/>
            <a:ext cx="2613960" cy="2454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egoe U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60440" y="0"/>
            <a:ext cx="7773480" cy="740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458640" y="1021320"/>
            <a:ext cx="8118720" cy="5146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sv-S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60440" y="0"/>
            <a:ext cx="7773480" cy="740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8640" y="1021320"/>
            <a:ext cx="8118720" cy="514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egoe U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60440" y="0"/>
            <a:ext cx="7773480" cy="740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8640" y="1021320"/>
            <a:ext cx="3961800" cy="514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egoe UI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18800" y="1021320"/>
            <a:ext cx="3961800" cy="514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egoe U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60440" y="0"/>
            <a:ext cx="7773480" cy="740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460440" y="0"/>
            <a:ext cx="7773480" cy="3432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sv-S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60440" y="0"/>
            <a:ext cx="7773480" cy="740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8640" y="1021320"/>
            <a:ext cx="3961800" cy="2454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egoe UI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58640" y="3709800"/>
            <a:ext cx="3961800" cy="2454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egoe UI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4618800" y="1021320"/>
            <a:ext cx="3961800" cy="514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egoe U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60440" y="0"/>
            <a:ext cx="7773480" cy="740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8640" y="1021320"/>
            <a:ext cx="8118720" cy="5146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sv-S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60440" y="0"/>
            <a:ext cx="7773480" cy="740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8640" y="1021320"/>
            <a:ext cx="3961800" cy="514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egoe UI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18800" y="1021320"/>
            <a:ext cx="3961800" cy="2454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egoe UI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618800" y="3709800"/>
            <a:ext cx="3961800" cy="2454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egoe U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60440" y="0"/>
            <a:ext cx="7773480" cy="740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8640" y="1021320"/>
            <a:ext cx="3961800" cy="2454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egoe UI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18800" y="1021320"/>
            <a:ext cx="3961800" cy="2454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egoe UI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58640" y="3709800"/>
            <a:ext cx="8118720" cy="2454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egoe U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60440" y="0"/>
            <a:ext cx="7773480" cy="740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8640" y="1021320"/>
            <a:ext cx="8118720" cy="2454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egoe UI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58640" y="3709800"/>
            <a:ext cx="8118720" cy="2454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egoe U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60440" y="0"/>
            <a:ext cx="7773480" cy="740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8640" y="1021320"/>
            <a:ext cx="3961800" cy="2454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egoe UI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618800" y="1021320"/>
            <a:ext cx="3961800" cy="2454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egoe UI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4618800" y="3709800"/>
            <a:ext cx="3961800" cy="2454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egoe UI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8640" y="3709800"/>
            <a:ext cx="3961800" cy="2454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egoe U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60440" y="0"/>
            <a:ext cx="7773480" cy="740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8640" y="1021320"/>
            <a:ext cx="2613960" cy="2454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egoe UI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3203640" y="1021320"/>
            <a:ext cx="2613960" cy="2454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egoe UI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5948640" y="1021320"/>
            <a:ext cx="2613960" cy="2454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egoe UI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5948640" y="3709800"/>
            <a:ext cx="2613960" cy="2454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egoe UI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 type="body"/>
          </p:nvPr>
        </p:nvSpPr>
        <p:spPr>
          <a:xfrm>
            <a:off x="3203640" y="3709800"/>
            <a:ext cx="2613960" cy="2454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egoe UI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 type="body"/>
          </p:nvPr>
        </p:nvSpPr>
        <p:spPr>
          <a:xfrm>
            <a:off x="458640" y="3709800"/>
            <a:ext cx="2613960" cy="2454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egoe U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60440" y="0"/>
            <a:ext cx="7773480" cy="740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8640" y="1021320"/>
            <a:ext cx="8118720" cy="514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egoe U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60440" y="0"/>
            <a:ext cx="7773480" cy="740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8640" y="1021320"/>
            <a:ext cx="3961800" cy="514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egoe U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18800" y="1021320"/>
            <a:ext cx="3961800" cy="514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egoe U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60440" y="0"/>
            <a:ext cx="7773480" cy="740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60440" y="0"/>
            <a:ext cx="7773480" cy="3432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sv-S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60440" y="0"/>
            <a:ext cx="7773480" cy="740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8640" y="1021320"/>
            <a:ext cx="3961800" cy="2454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egoe U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8640" y="3709800"/>
            <a:ext cx="3961800" cy="2454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egoe U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18800" y="1021320"/>
            <a:ext cx="3961800" cy="514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egoe U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60440" y="0"/>
            <a:ext cx="7773480" cy="740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8640" y="1021320"/>
            <a:ext cx="3961800" cy="514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egoe U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18800" y="1021320"/>
            <a:ext cx="3961800" cy="2454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egoe U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18800" y="3709800"/>
            <a:ext cx="3961800" cy="2454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egoe U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60440" y="0"/>
            <a:ext cx="7773480" cy="740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8640" y="1021320"/>
            <a:ext cx="3961800" cy="2454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egoe U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18800" y="1021320"/>
            <a:ext cx="3961800" cy="2454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egoe U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8640" y="3709800"/>
            <a:ext cx="8118720" cy="2454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egoe U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stomShape 1" hidden="1"/>
          <p:cNvSpPr/>
          <p:nvPr/>
        </p:nvSpPr>
        <p:spPr>
          <a:xfrm>
            <a:off x="0" y="0"/>
            <a:ext cx="9143640" cy="7038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" name="CustomShape 2" hidden="1"/>
          <p:cNvSpPr/>
          <p:nvPr/>
        </p:nvSpPr>
        <p:spPr>
          <a:xfrm>
            <a:off x="4680" y="731880"/>
            <a:ext cx="9135720" cy="6111360"/>
          </a:xfrm>
          <a:prstGeom prst="rect">
            <a:avLst/>
          </a:prstGeom>
          <a:noFill/>
          <a:ln w="2844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14040" y="0"/>
            <a:ext cx="9143640" cy="685764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3200400" y="1569960"/>
            <a:ext cx="573192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>
              <a:lnSpc>
                <a:spcPct val="100000"/>
              </a:lnSpc>
              <a:spcBef>
                <a:spcPts val="2880"/>
              </a:spcBef>
            </a:pPr>
            <a:r>
              <a:rPr lang="en-US" sz="4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egoe UI"/>
                <a:ea typeface="Segoe UI"/>
              </a:rPr>
              <a:t>Course #</a:t>
            </a:r>
            <a:endParaRPr lang="en-US" sz="4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0" y="0"/>
            <a:ext cx="9143640" cy="7038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" name="CustomShape 2"/>
          <p:cNvSpPr/>
          <p:nvPr/>
        </p:nvSpPr>
        <p:spPr>
          <a:xfrm>
            <a:off x="4680" y="731880"/>
            <a:ext cx="9135720" cy="6111360"/>
          </a:xfrm>
          <a:prstGeom prst="rect">
            <a:avLst/>
          </a:prstGeom>
          <a:noFill/>
          <a:ln w="2844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" name="PlaceHolder 3"/>
          <p:cNvSpPr>
            <a:spLocks noGrp="1"/>
          </p:cNvSpPr>
          <p:nvPr>
            <p:ph type="title"/>
          </p:nvPr>
        </p:nvSpPr>
        <p:spPr>
          <a:xfrm>
            <a:off x="460440" y="0"/>
            <a:ext cx="7773480" cy="740160"/>
          </a:xfrm>
          <a:prstGeom prst="rect">
            <a:avLst/>
          </a:prstGeom>
        </p:spPr>
        <p:txBody>
          <a:bodyPr lIns="0" anchor="ctr"/>
          <a:lstStyle/>
          <a:p>
            <a:pPr>
              <a:lnSpc>
                <a:spcPct val="85000"/>
              </a:lnSpc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egoe UI"/>
                <a:ea typeface="Segoe UI"/>
              </a:rPr>
              <a:t>Click to edit Master title style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458640" y="1021320"/>
            <a:ext cx="8118720" cy="5146920"/>
          </a:xfrm>
          <a:prstGeom prst="rect">
            <a:avLst/>
          </a:prstGeom>
        </p:spPr>
        <p:txBody>
          <a:bodyPr lIns="0" tIns="0" rIns="0" bIns="0"/>
          <a:lstStyle/>
          <a:p>
            <a:pPr marL="174600" indent="-174240">
              <a:lnSpc>
                <a:spcPct val="100000"/>
              </a:lnSpc>
              <a:spcBef>
                <a:spcPts val="601"/>
              </a:spcBef>
              <a:buClr>
                <a:srgbClr val="0070C0"/>
              </a:buClr>
              <a:buSzPct val="90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goe UI"/>
                <a:ea typeface="Segoe UI"/>
              </a:rPr>
              <a:t>Click to edit Master text styles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egoe UI"/>
            </a:endParaRPr>
          </a:p>
          <a:p>
            <a:pPr marL="458640" lvl="1" indent="-169560">
              <a:lnSpc>
                <a:spcPct val="100000"/>
              </a:lnSpc>
              <a:spcBef>
                <a:spcPts val="601"/>
              </a:spcBef>
              <a:buClr>
                <a:srgbClr val="0070C0"/>
              </a:buClr>
              <a:buSzPct val="80000"/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goe UI"/>
                <a:ea typeface="Segoe UI"/>
              </a:rPr>
              <a:t>Second level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egoe UI"/>
            </a:endParaRPr>
          </a:p>
          <a:p>
            <a:pPr marL="853920" lvl="2" indent="-172800">
              <a:lnSpc>
                <a:spcPct val="100000"/>
              </a:lnSpc>
              <a:spcBef>
                <a:spcPts val="601"/>
              </a:spcBef>
              <a:buClr>
                <a:srgbClr val="0070C0"/>
              </a:buClr>
              <a:buSzPct val="80000"/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goe UI"/>
                <a:ea typeface="Segoe UI"/>
              </a:rPr>
              <a:t>Third level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egoe UI"/>
            </a:endParaRPr>
          </a:p>
          <a:p>
            <a:pPr marL="1254240" lvl="3" indent="-164880">
              <a:lnSpc>
                <a:spcPct val="100000"/>
              </a:lnSpc>
              <a:spcBef>
                <a:spcPts val="601"/>
              </a:spcBef>
              <a:buClr>
                <a:srgbClr val="0070C0"/>
              </a:buClr>
              <a:buSzPct val="90000"/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goe UI"/>
                <a:ea typeface="Segoe UI"/>
              </a:rPr>
              <a:t>Fourth level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egoe UI"/>
            </a:endParaRPr>
          </a:p>
          <a:p>
            <a:pPr marL="1544760" lvl="4" indent="-167760">
              <a:lnSpc>
                <a:spcPct val="100000"/>
              </a:lnSpc>
              <a:spcBef>
                <a:spcPts val="601"/>
              </a:spcBef>
              <a:buClr>
                <a:srgbClr val="0070C0"/>
              </a:buClr>
              <a:buSzPct val="90000"/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goe UI"/>
                <a:ea typeface="Segoe UI"/>
              </a:rPr>
              <a:t>Fifth level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egoe U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4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6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8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3200400" y="1830960"/>
            <a:ext cx="5731920" cy="627480"/>
          </a:xfrm>
          <a:prstGeom prst="rect">
            <a:avLst/>
          </a:prstGeom>
          <a:solidFill>
            <a:srgbClr val="3399FF"/>
          </a:solidFill>
          <a:ln w="9360">
            <a:noFill/>
          </a:ln>
        </p:spPr>
        <p:txBody>
          <a:bodyPr lIns="0" tIns="0" rIns="0" bIns="0" anchor="ctr"/>
          <a:lstStyle/>
          <a:p>
            <a:pPr>
              <a:lnSpc>
                <a:spcPct val="100000"/>
              </a:lnSpc>
              <a:spcBef>
                <a:spcPts val="2880"/>
              </a:spcBef>
            </a:pPr>
            <a:r>
              <a:rPr lang="sv-SE" sz="4800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D</a:t>
            </a:r>
            <a:r>
              <a:rPr lang="en-US" sz="4800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atabase Modeling</a:t>
            </a:r>
            <a:endParaRPr lang="en-US" sz="4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3200400" y="2895480"/>
            <a:ext cx="5775480" cy="1103400"/>
          </a:xfrm>
          <a:prstGeom prst="rect">
            <a:avLst/>
          </a:prstGeom>
          <a:noFill/>
          <a:ln w="9360">
            <a:noFill/>
          </a:ln>
        </p:spPr>
        <p:txBody>
          <a:bodyPr/>
          <a:lstStyle/>
          <a:p>
            <a:pPr>
              <a:lnSpc>
                <a:spcPct val="95000"/>
              </a:lnSpc>
              <a:spcBef>
                <a:spcPts val="1681"/>
              </a:spcBef>
            </a:pPr>
            <a:r>
              <a:rPr lang="sv-SE" sz="2800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Introduction</a:t>
            </a:r>
            <a:endParaRPr lang="sv-S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460440" y="0"/>
            <a:ext cx="7773480" cy="740160"/>
          </a:xfrm>
          <a:prstGeom prst="rect">
            <a:avLst/>
          </a:prstGeom>
          <a:noFill/>
          <a:ln w="9360">
            <a:noFill/>
          </a:ln>
        </p:spPr>
        <p:txBody>
          <a:bodyPr lIns="0" anchor="ctr"/>
          <a:lstStyle/>
          <a:p>
            <a:pPr>
              <a:lnSpc>
                <a:spcPct val="85000"/>
              </a:lnSpc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egoe UI"/>
                <a:ea typeface="Segoe UI"/>
              </a:rPr>
              <a:t>Relations</a:t>
            </a:r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5652850C-9ED8-49CC-B820-50F905E43917}"/>
              </a:ext>
            </a:extLst>
          </p:cNvPr>
          <p:cNvSpPr/>
          <p:nvPr/>
        </p:nvSpPr>
        <p:spPr>
          <a:xfrm>
            <a:off x="3238500" y="2491740"/>
            <a:ext cx="2651760" cy="18211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Bildobjekt 5">
            <a:extLst>
              <a:ext uri="{FF2B5EF4-FFF2-40B4-BE49-F238E27FC236}">
                <a16:creationId xmlns:a16="http://schemas.microsoft.com/office/drawing/2014/main" id="{35211B5D-417C-4FC1-B5FC-64A9BBB63B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363" y="2719288"/>
            <a:ext cx="7335274" cy="1419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2166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460440" y="0"/>
            <a:ext cx="7773480" cy="740160"/>
          </a:xfrm>
          <a:prstGeom prst="rect">
            <a:avLst/>
          </a:prstGeom>
          <a:noFill/>
          <a:ln w="9360">
            <a:noFill/>
          </a:ln>
        </p:spPr>
        <p:txBody>
          <a:bodyPr lIns="0" anchor="ctr"/>
          <a:lstStyle/>
          <a:p>
            <a:pPr>
              <a:lnSpc>
                <a:spcPct val="85000"/>
              </a:lnSpc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egoe UI"/>
                <a:ea typeface="Segoe UI"/>
              </a:rPr>
              <a:t>Relations</a:t>
            </a:r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5652850C-9ED8-49CC-B820-50F905E43917}"/>
              </a:ext>
            </a:extLst>
          </p:cNvPr>
          <p:cNvSpPr/>
          <p:nvPr/>
        </p:nvSpPr>
        <p:spPr>
          <a:xfrm>
            <a:off x="3238500" y="2491740"/>
            <a:ext cx="2651760" cy="18211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Bildobjekt 2">
            <a:extLst>
              <a:ext uri="{FF2B5EF4-FFF2-40B4-BE49-F238E27FC236}">
                <a16:creationId xmlns:a16="http://schemas.microsoft.com/office/drawing/2014/main" id="{E68D28D6-BC17-44CE-AB86-57A3DAE286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942" y="2733578"/>
            <a:ext cx="7278116" cy="1390844"/>
          </a:xfrm>
          <a:prstGeom prst="rect">
            <a:avLst/>
          </a:prstGeom>
        </p:spPr>
      </p:pic>
      <p:sp>
        <p:nvSpPr>
          <p:cNvPr id="7" name="Rektangel 6">
            <a:extLst>
              <a:ext uri="{FF2B5EF4-FFF2-40B4-BE49-F238E27FC236}">
                <a16:creationId xmlns:a16="http://schemas.microsoft.com/office/drawing/2014/main" id="{D793D371-A05F-40CE-9038-C54B6D2BE1E9}"/>
              </a:ext>
            </a:extLst>
          </p:cNvPr>
          <p:cNvSpPr/>
          <p:nvPr/>
        </p:nvSpPr>
        <p:spPr>
          <a:xfrm>
            <a:off x="3261360" y="2644140"/>
            <a:ext cx="2661920" cy="18211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47449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460440" y="0"/>
            <a:ext cx="7773480" cy="740160"/>
          </a:xfrm>
          <a:prstGeom prst="rect">
            <a:avLst/>
          </a:prstGeom>
          <a:noFill/>
          <a:ln w="9360">
            <a:noFill/>
          </a:ln>
        </p:spPr>
        <p:txBody>
          <a:bodyPr lIns="0" anchor="ctr"/>
          <a:lstStyle/>
          <a:p>
            <a:pPr>
              <a:lnSpc>
                <a:spcPct val="85000"/>
              </a:lnSpc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egoe UI"/>
                <a:ea typeface="Segoe UI"/>
              </a:rPr>
              <a:t>Relations</a:t>
            </a:r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5652850C-9ED8-49CC-B820-50F905E43917}"/>
              </a:ext>
            </a:extLst>
          </p:cNvPr>
          <p:cNvSpPr/>
          <p:nvPr/>
        </p:nvSpPr>
        <p:spPr>
          <a:xfrm>
            <a:off x="3238500" y="2491740"/>
            <a:ext cx="2651760" cy="18211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Bildobjekt 2">
            <a:extLst>
              <a:ext uri="{FF2B5EF4-FFF2-40B4-BE49-F238E27FC236}">
                <a16:creationId xmlns:a16="http://schemas.microsoft.com/office/drawing/2014/main" id="{E68D28D6-BC17-44CE-AB86-57A3DAE286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942" y="2733578"/>
            <a:ext cx="7278116" cy="1390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21531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objekt 3">
            <a:extLst>
              <a:ext uri="{FF2B5EF4-FFF2-40B4-BE49-F238E27FC236}">
                <a16:creationId xmlns:a16="http://schemas.microsoft.com/office/drawing/2014/main" id="{A4D7FE5B-275B-4D95-B3A9-48EDA133A7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600" y="2743104"/>
            <a:ext cx="7344800" cy="1371791"/>
          </a:xfrm>
          <a:prstGeom prst="rect">
            <a:avLst/>
          </a:prstGeom>
        </p:spPr>
      </p:pic>
      <p:sp>
        <p:nvSpPr>
          <p:cNvPr id="88" name="TextShape 1"/>
          <p:cNvSpPr txBox="1"/>
          <p:nvPr/>
        </p:nvSpPr>
        <p:spPr>
          <a:xfrm>
            <a:off x="460440" y="0"/>
            <a:ext cx="7773480" cy="740160"/>
          </a:xfrm>
          <a:prstGeom prst="rect">
            <a:avLst/>
          </a:prstGeom>
          <a:noFill/>
          <a:ln w="9360">
            <a:noFill/>
          </a:ln>
        </p:spPr>
        <p:txBody>
          <a:bodyPr lIns="0" anchor="ctr"/>
          <a:lstStyle/>
          <a:p>
            <a:pPr>
              <a:lnSpc>
                <a:spcPct val="85000"/>
              </a:lnSpc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egoe UI"/>
                <a:ea typeface="Segoe UI"/>
              </a:rPr>
              <a:t>Relations</a:t>
            </a:r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5652850C-9ED8-49CC-B820-50F905E43917}"/>
              </a:ext>
            </a:extLst>
          </p:cNvPr>
          <p:cNvSpPr/>
          <p:nvPr/>
        </p:nvSpPr>
        <p:spPr>
          <a:xfrm>
            <a:off x="3248660" y="2491740"/>
            <a:ext cx="2661920" cy="18211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32123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460440" y="0"/>
            <a:ext cx="7773480" cy="740160"/>
          </a:xfrm>
          <a:prstGeom prst="rect">
            <a:avLst/>
          </a:prstGeom>
          <a:noFill/>
          <a:ln w="9360">
            <a:noFill/>
          </a:ln>
        </p:spPr>
        <p:txBody>
          <a:bodyPr lIns="0" anchor="ctr"/>
          <a:lstStyle/>
          <a:p>
            <a:pPr>
              <a:lnSpc>
                <a:spcPct val="85000"/>
              </a:lnSpc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egoe UI"/>
                <a:ea typeface="Segoe UI"/>
              </a:rPr>
              <a:t>Relations</a:t>
            </a:r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5652850C-9ED8-49CC-B820-50F905E43917}"/>
              </a:ext>
            </a:extLst>
          </p:cNvPr>
          <p:cNvSpPr/>
          <p:nvPr/>
        </p:nvSpPr>
        <p:spPr>
          <a:xfrm>
            <a:off x="3238500" y="2491740"/>
            <a:ext cx="2651760" cy="18211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Bildobjekt 3">
            <a:extLst>
              <a:ext uri="{FF2B5EF4-FFF2-40B4-BE49-F238E27FC236}">
                <a16:creationId xmlns:a16="http://schemas.microsoft.com/office/drawing/2014/main" id="{A4D7FE5B-275B-4D95-B3A9-48EDA133A7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600" y="2743104"/>
            <a:ext cx="7344800" cy="1371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88063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460440" y="0"/>
            <a:ext cx="7773480" cy="740160"/>
          </a:xfrm>
          <a:prstGeom prst="rect">
            <a:avLst/>
          </a:prstGeom>
          <a:noFill/>
          <a:ln w="9360">
            <a:noFill/>
          </a:ln>
        </p:spPr>
        <p:txBody>
          <a:bodyPr lIns="0" anchor="ctr"/>
          <a:lstStyle/>
          <a:p>
            <a:pPr>
              <a:lnSpc>
                <a:spcPct val="85000"/>
              </a:lnSpc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egoe UI"/>
                <a:ea typeface="Segoe UI"/>
              </a:rPr>
              <a:t>Relations</a:t>
            </a:r>
          </a:p>
        </p:txBody>
      </p:sp>
      <p:pic>
        <p:nvPicPr>
          <p:cNvPr id="3" name="Bildobjekt 2">
            <a:extLst>
              <a:ext uri="{FF2B5EF4-FFF2-40B4-BE49-F238E27FC236}">
                <a16:creationId xmlns:a16="http://schemas.microsoft.com/office/drawing/2014/main" id="{7F239CC6-4C9A-499E-A875-D61C7D0942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942" y="2747867"/>
            <a:ext cx="7278116" cy="1362265"/>
          </a:xfrm>
          <a:prstGeom prst="rect">
            <a:avLst/>
          </a:prstGeom>
        </p:spPr>
      </p:pic>
      <p:sp>
        <p:nvSpPr>
          <p:cNvPr id="7" name="Rektangel 6">
            <a:extLst>
              <a:ext uri="{FF2B5EF4-FFF2-40B4-BE49-F238E27FC236}">
                <a16:creationId xmlns:a16="http://schemas.microsoft.com/office/drawing/2014/main" id="{48B3D106-051A-4D75-B313-694BF3124604}"/>
              </a:ext>
            </a:extLst>
          </p:cNvPr>
          <p:cNvSpPr/>
          <p:nvPr/>
        </p:nvSpPr>
        <p:spPr>
          <a:xfrm>
            <a:off x="3268980" y="2491740"/>
            <a:ext cx="2661920" cy="18211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1384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460440" y="0"/>
            <a:ext cx="7773480" cy="740160"/>
          </a:xfrm>
          <a:prstGeom prst="rect">
            <a:avLst/>
          </a:prstGeom>
          <a:noFill/>
          <a:ln w="9360">
            <a:noFill/>
          </a:ln>
        </p:spPr>
        <p:txBody>
          <a:bodyPr lIns="0" anchor="ctr"/>
          <a:lstStyle/>
          <a:p>
            <a:pPr>
              <a:lnSpc>
                <a:spcPct val="85000"/>
              </a:lnSpc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egoe UI"/>
                <a:ea typeface="Segoe UI"/>
              </a:rPr>
              <a:t>Relations</a:t>
            </a:r>
          </a:p>
        </p:txBody>
      </p:sp>
      <p:pic>
        <p:nvPicPr>
          <p:cNvPr id="3" name="Bildobjekt 2">
            <a:extLst>
              <a:ext uri="{FF2B5EF4-FFF2-40B4-BE49-F238E27FC236}">
                <a16:creationId xmlns:a16="http://schemas.microsoft.com/office/drawing/2014/main" id="{7F239CC6-4C9A-499E-A875-D61C7D0942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942" y="2747867"/>
            <a:ext cx="7278116" cy="1362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18997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460440" y="0"/>
            <a:ext cx="7773480" cy="740160"/>
          </a:xfrm>
          <a:prstGeom prst="rect">
            <a:avLst/>
          </a:prstGeom>
          <a:noFill/>
          <a:ln w="9360">
            <a:noFill/>
          </a:ln>
        </p:spPr>
        <p:txBody>
          <a:bodyPr lIns="0" anchor="ctr"/>
          <a:lstStyle/>
          <a:p>
            <a:pPr>
              <a:lnSpc>
                <a:spcPct val="85000"/>
              </a:lnSpc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egoe UI"/>
                <a:ea typeface="Segoe UI"/>
              </a:rPr>
              <a:t>Relations</a:t>
            </a:r>
          </a:p>
        </p:txBody>
      </p:sp>
      <p:pic>
        <p:nvPicPr>
          <p:cNvPr id="4" name="Bildobjekt 3">
            <a:extLst>
              <a:ext uri="{FF2B5EF4-FFF2-40B4-BE49-F238E27FC236}">
                <a16:creationId xmlns:a16="http://schemas.microsoft.com/office/drawing/2014/main" id="{B6824781-E37B-4C97-8BB5-EC9DF0F20D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36311"/>
            <a:ext cx="9144000" cy="2785378"/>
          </a:xfrm>
          <a:prstGeom prst="rect">
            <a:avLst/>
          </a:prstGeom>
        </p:spPr>
      </p:pic>
      <p:sp>
        <p:nvSpPr>
          <p:cNvPr id="5" name="Rektangel 4">
            <a:extLst>
              <a:ext uri="{FF2B5EF4-FFF2-40B4-BE49-F238E27FC236}">
                <a16:creationId xmlns:a16="http://schemas.microsoft.com/office/drawing/2014/main" id="{D2F1C76D-8C5E-4938-B5D5-68BF515266E0}"/>
              </a:ext>
            </a:extLst>
          </p:cNvPr>
          <p:cNvSpPr/>
          <p:nvPr/>
        </p:nvSpPr>
        <p:spPr>
          <a:xfrm>
            <a:off x="1732885" y="1906269"/>
            <a:ext cx="775365" cy="29737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DE7FDEB5-3DA8-4B1B-BE3F-363956D9ABA3}"/>
              </a:ext>
            </a:extLst>
          </p:cNvPr>
          <p:cNvSpPr/>
          <p:nvPr/>
        </p:nvSpPr>
        <p:spPr>
          <a:xfrm>
            <a:off x="6342984" y="2163444"/>
            <a:ext cx="775365" cy="29737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09270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460440" y="0"/>
            <a:ext cx="7773480" cy="740160"/>
          </a:xfrm>
          <a:prstGeom prst="rect">
            <a:avLst/>
          </a:prstGeom>
          <a:noFill/>
          <a:ln w="9360">
            <a:noFill/>
          </a:ln>
        </p:spPr>
        <p:txBody>
          <a:bodyPr lIns="0" anchor="ctr"/>
          <a:lstStyle/>
          <a:p>
            <a:pPr>
              <a:lnSpc>
                <a:spcPct val="85000"/>
              </a:lnSpc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egoe UI"/>
                <a:ea typeface="Segoe UI"/>
              </a:rPr>
              <a:t>Relations</a:t>
            </a:r>
          </a:p>
        </p:txBody>
      </p:sp>
      <p:pic>
        <p:nvPicPr>
          <p:cNvPr id="4" name="Bildobjekt 3">
            <a:extLst>
              <a:ext uri="{FF2B5EF4-FFF2-40B4-BE49-F238E27FC236}">
                <a16:creationId xmlns:a16="http://schemas.microsoft.com/office/drawing/2014/main" id="{B6824781-E37B-4C97-8BB5-EC9DF0F20D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36311"/>
            <a:ext cx="9144000" cy="2785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04644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460440" y="0"/>
            <a:ext cx="7773480" cy="740160"/>
          </a:xfrm>
          <a:prstGeom prst="rect">
            <a:avLst/>
          </a:prstGeom>
          <a:noFill/>
          <a:ln w="9360">
            <a:noFill/>
          </a:ln>
        </p:spPr>
        <p:txBody>
          <a:bodyPr lIns="0" anchor="ctr"/>
          <a:lstStyle/>
          <a:p>
            <a:pPr>
              <a:lnSpc>
                <a:spcPct val="85000"/>
              </a:lnSpc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egoe UI"/>
                <a:ea typeface="Segoe UI"/>
              </a:rPr>
              <a:t>Normalizing</a:t>
            </a:r>
          </a:p>
        </p:txBody>
      </p:sp>
      <p:sp>
        <p:nvSpPr>
          <p:cNvPr id="2" name="textruta 1">
            <a:extLst>
              <a:ext uri="{FF2B5EF4-FFF2-40B4-BE49-F238E27FC236}">
                <a16:creationId xmlns:a16="http://schemas.microsoft.com/office/drawing/2014/main" id="{09D70B7D-4C07-40F3-A851-11726BDD0947}"/>
              </a:ext>
            </a:extLst>
          </p:cNvPr>
          <p:cNvSpPr txBox="1"/>
          <p:nvPr/>
        </p:nvSpPr>
        <p:spPr>
          <a:xfrm>
            <a:off x="460440" y="952905"/>
            <a:ext cx="4833257" cy="4352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sv-SE" sz="3600"/>
              <a:t>First normal form</a:t>
            </a:r>
          </a:p>
          <a:p>
            <a:pPr>
              <a:lnSpc>
                <a:spcPct val="200000"/>
              </a:lnSpc>
            </a:pPr>
            <a:r>
              <a:rPr lang="sv-SE" sz="3600"/>
              <a:t>Second normal form</a:t>
            </a:r>
          </a:p>
          <a:p>
            <a:pPr>
              <a:lnSpc>
                <a:spcPct val="200000"/>
              </a:lnSpc>
            </a:pPr>
            <a:r>
              <a:rPr lang="sv-SE" sz="3600"/>
              <a:t>Third normal form</a:t>
            </a:r>
          </a:p>
          <a:p>
            <a:pPr>
              <a:lnSpc>
                <a:spcPct val="200000"/>
              </a:lnSpc>
            </a:pPr>
            <a:endParaRPr lang="sv-SE" sz="3600"/>
          </a:p>
        </p:txBody>
      </p:sp>
    </p:spTree>
    <p:extLst>
      <p:ext uri="{BB962C8B-B14F-4D97-AF65-F5344CB8AC3E}">
        <p14:creationId xmlns:p14="http://schemas.microsoft.com/office/powerpoint/2010/main" val="241608101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460440" y="0"/>
            <a:ext cx="7773480" cy="740160"/>
          </a:xfrm>
          <a:prstGeom prst="rect">
            <a:avLst/>
          </a:prstGeom>
          <a:noFill/>
          <a:ln w="9360">
            <a:noFill/>
          </a:ln>
        </p:spPr>
        <p:txBody>
          <a:bodyPr lIns="0" anchor="ctr"/>
          <a:lstStyle/>
          <a:p>
            <a:pPr>
              <a:lnSpc>
                <a:spcPct val="85000"/>
              </a:lnSpc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egoe UI"/>
                <a:ea typeface="Segoe UI"/>
              </a:rPr>
              <a:t>Process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2" name="textruta 1">
            <a:extLst>
              <a:ext uri="{FF2B5EF4-FFF2-40B4-BE49-F238E27FC236}">
                <a16:creationId xmlns:a16="http://schemas.microsoft.com/office/drawing/2014/main" id="{09D70B7D-4C07-40F3-A851-11726BDD0947}"/>
              </a:ext>
            </a:extLst>
          </p:cNvPr>
          <p:cNvSpPr txBox="1"/>
          <p:nvPr/>
        </p:nvSpPr>
        <p:spPr>
          <a:xfrm>
            <a:off x="1906387" y="1951127"/>
            <a:ext cx="6468356" cy="29557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AutoNum type="arabicParenR"/>
            </a:pPr>
            <a:r>
              <a:rPr lang="sv-SE" sz="3200"/>
              <a:t>Requirement analysis</a:t>
            </a:r>
          </a:p>
          <a:p>
            <a:pPr marL="514350" indent="-514350">
              <a:lnSpc>
                <a:spcPct val="150000"/>
              </a:lnSpc>
              <a:buAutoNum type="arabicParenR"/>
            </a:pPr>
            <a:r>
              <a:rPr lang="sv-SE" sz="3200"/>
              <a:t>Create ER-diagram</a:t>
            </a:r>
          </a:p>
          <a:p>
            <a:pPr marL="514350" indent="-514350">
              <a:lnSpc>
                <a:spcPct val="150000"/>
              </a:lnSpc>
              <a:buAutoNum type="arabicParenR"/>
            </a:pPr>
            <a:r>
              <a:rPr lang="sv-SE" sz="3200"/>
              <a:t>Organizing data into tables</a:t>
            </a:r>
          </a:p>
          <a:p>
            <a:pPr marL="514350" indent="-514350">
              <a:lnSpc>
                <a:spcPct val="150000"/>
              </a:lnSpc>
              <a:buAutoNum type="arabicParenR"/>
            </a:pPr>
            <a:r>
              <a:rPr lang="sv-SE" sz="3200"/>
              <a:t>Normalizing</a:t>
            </a:r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252591536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460440" y="0"/>
            <a:ext cx="7773480" cy="740160"/>
          </a:xfrm>
          <a:prstGeom prst="rect">
            <a:avLst/>
          </a:prstGeom>
          <a:noFill/>
          <a:ln w="9360">
            <a:noFill/>
          </a:ln>
        </p:spPr>
        <p:txBody>
          <a:bodyPr lIns="0" anchor="ctr"/>
          <a:lstStyle/>
          <a:p>
            <a:pPr>
              <a:lnSpc>
                <a:spcPct val="85000"/>
              </a:lnSpc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egoe UI"/>
                <a:ea typeface="Segoe UI"/>
              </a:rPr>
              <a:t>Normalizing</a:t>
            </a:r>
          </a:p>
        </p:txBody>
      </p:sp>
      <p:sp>
        <p:nvSpPr>
          <p:cNvPr id="2" name="textruta 1">
            <a:extLst>
              <a:ext uri="{FF2B5EF4-FFF2-40B4-BE49-F238E27FC236}">
                <a16:creationId xmlns:a16="http://schemas.microsoft.com/office/drawing/2014/main" id="{09D70B7D-4C07-40F3-A851-11726BDD0947}"/>
              </a:ext>
            </a:extLst>
          </p:cNvPr>
          <p:cNvSpPr txBox="1"/>
          <p:nvPr/>
        </p:nvSpPr>
        <p:spPr>
          <a:xfrm>
            <a:off x="460440" y="952905"/>
            <a:ext cx="4833257" cy="102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sv-SE" sz="3600"/>
              <a:t>First normal form</a:t>
            </a:r>
          </a:p>
        </p:txBody>
      </p:sp>
      <p:pic>
        <p:nvPicPr>
          <p:cNvPr id="8" name="Bildobjekt 7">
            <a:extLst>
              <a:ext uri="{FF2B5EF4-FFF2-40B4-BE49-F238E27FC236}">
                <a16:creationId xmlns:a16="http://schemas.microsoft.com/office/drawing/2014/main" id="{C25F00C2-E674-496C-B99F-1194B1AD8D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040" y="2498875"/>
            <a:ext cx="3124636" cy="1124107"/>
          </a:xfrm>
          <a:prstGeom prst="rect">
            <a:avLst/>
          </a:prstGeom>
        </p:spPr>
      </p:pic>
      <p:pic>
        <p:nvPicPr>
          <p:cNvPr id="10" name="Bildobjekt 9">
            <a:extLst>
              <a:ext uri="{FF2B5EF4-FFF2-40B4-BE49-F238E27FC236}">
                <a16:creationId xmlns:a16="http://schemas.microsoft.com/office/drawing/2014/main" id="{53A76096-E449-4C7C-8022-7BC772056B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040" y="4305093"/>
            <a:ext cx="4315427" cy="1143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18239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460440" y="0"/>
            <a:ext cx="7773480" cy="740160"/>
          </a:xfrm>
          <a:prstGeom prst="rect">
            <a:avLst/>
          </a:prstGeom>
          <a:noFill/>
          <a:ln w="9360">
            <a:noFill/>
          </a:ln>
        </p:spPr>
        <p:txBody>
          <a:bodyPr lIns="0" anchor="ctr"/>
          <a:lstStyle/>
          <a:p>
            <a:pPr>
              <a:lnSpc>
                <a:spcPct val="85000"/>
              </a:lnSpc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egoe UI"/>
                <a:ea typeface="Segoe UI"/>
              </a:rPr>
              <a:t>Normalizing</a:t>
            </a:r>
          </a:p>
        </p:txBody>
      </p:sp>
      <p:sp>
        <p:nvSpPr>
          <p:cNvPr id="2" name="textruta 1">
            <a:extLst>
              <a:ext uri="{FF2B5EF4-FFF2-40B4-BE49-F238E27FC236}">
                <a16:creationId xmlns:a16="http://schemas.microsoft.com/office/drawing/2014/main" id="{09D70B7D-4C07-40F3-A851-11726BDD0947}"/>
              </a:ext>
            </a:extLst>
          </p:cNvPr>
          <p:cNvSpPr txBox="1"/>
          <p:nvPr/>
        </p:nvSpPr>
        <p:spPr>
          <a:xfrm>
            <a:off x="460440" y="952905"/>
            <a:ext cx="4833257" cy="102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sv-SE" sz="3600"/>
              <a:t>Second normal form</a:t>
            </a:r>
          </a:p>
        </p:txBody>
      </p:sp>
      <p:pic>
        <p:nvPicPr>
          <p:cNvPr id="4" name="Bildobjekt 3">
            <a:extLst>
              <a:ext uri="{FF2B5EF4-FFF2-40B4-BE49-F238E27FC236}">
                <a16:creationId xmlns:a16="http://schemas.microsoft.com/office/drawing/2014/main" id="{8E129F0F-8401-4AFE-A095-29ED1DF98B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234" y="2366857"/>
            <a:ext cx="5210902" cy="1514686"/>
          </a:xfrm>
          <a:prstGeom prst="rect">
            <a:avLst/>
          </a:prstGeom>
        </p:spPr>
      </p:pic>
      <p:pic>
        <p:nvPicPr>
          <p:cNvPr id="6" name="Bildobjekt 5">
            <a:extLst>
              <a:ext uri="{FF2B5EF4-FFF2-40B4-BE49-F238E27FC236}">
                <a16:creationId xmlns:a16="http://schemas.microsoft.com/office/drawing/2014/main" id="{25A8EAE0-DA2F-4C6E-998B-65ABC45F20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3371" y="1966814"/>
            <a:ext cx="522515" cy="522515"/>
          </a:xfrm>
          <a:prstGeom prst="rect">
            <a:avLst/>
          </a:prstGeom>
        </p:spPr>
      </p:pic>
      <p:pic>
        <p:nvPicPr>
          <p:cNvPr id="11" name="Bildobjekt 10">
            <a:extLst>
              <a:ext uri="{FF2B5EF4-FFF2-40B4-BE49-F238E27FC236}">
                <a16:creationId xmlns:a16="http://schemas.microsoft.com/office/drawing/2014/main" id="{93C30D7D-E32B-413D-A064-0347D049CA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2276" y="1996871"/>
            <a:ext cx="522515" cy="522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12677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460440" y="0"/>
            <a:ext cx="7773480" cy="740160"/>
          </a:xfrm>
          <a:prstGeom prst="rect">
            <a:avLst/>
          </a:prstGeom>
          <a:noFill/>
          <a:ln w="9360">
            <a:noFill/>
          </a:ln>
        </p:spPr>
        <p:txBody>
          <a:bodyPr lIns="0" anchor="ctr"/>
          <a:lstStyle/>
          <a:p>
            <a:pPr>
              <a:lnSpc>
                <a:spcPct val="85000"/>
              </a:lnSpc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egoe UI"/>
                <a:ea typeface="Segoe UI"/>
              </a:rPr>
              <a:t>Normalizing</a:t>
            </a:r>
          </a:p>
        </p:txBody>
      </p:sp>
      <p:sp>
        <p:nvSpPr>
          <p:cNvPr id="2" name="textruta 1">
            <a:extLst>
              <a:ext uri="{FF2B5EF4-FFF2-40B4-BE49-F238E27FC236}">
                <a16:creationId xmlns:a16="http://schemas.microsoft.com/office/drawing/2014/main" id="{09D70B7D-4C07-40F3-A851-11726BDD0947}"/>
              </a:ext>
            </a:extLst>
          </p:cNvPr>
          <p:cNvSpPr txBox="1"/>
          <p:nvPr/>
        </p:nvSpPr>
        <p:spPr>
          <a:xfrm>
            <a:off x="460440" y="952905"/>
            <a:ext cx="4833257" cy="102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sv-SE" sz="3600"/>
              <a:t>Third normal form</a:t>
            </a:r>
          </a:p>
        </p:txBody>
      </p:sp>
      <p:pic>
        <p:nvPicPr>
          <p:cNvPr id="7" name="Bildobjekt 6">
            <a:extLst>
              <a:ext uri="{FF2B5EF4-FFF2-40B4-BE49-F238E27FC236}">
                <a16:creationId xmlns:a16="http://schemas.microsoft.com/office/drawing/2014/main" id="{F6FE2BE8-DB87-4E23-AE00-7BB910D702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440" y="2266788"/>
            <a:ext cx="6697010" cy="1162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5250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460440" y="0"/>
            <a:ext cx="7773480" cy="740160"/>
          </a:xfrm>
          <a:prstGeom prst="rect">
            <a:avLst/>
          </a:prstGeom>
          <a:noFill/>
          <a:ln w="9360">
            <a:noFill/>
          </a:ln>
        </p:spPr>
        <p:txBody>
          <a:bodyPr lIns="0" anchor="ctr"/>
          <a:lstStyle/>
          <a:p>
            <a:pPr>
              <a:lnSpc>
                <a:spcPct val="85000"/>
              </a:lnSpc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egoe UI"/>
                <a:ea typeface="Segoe UI"/>
              </a:rPr>
              <a:t>Requirement analysis</a:t>
            </a:r>
          </a:p>
        </p:txBody>
      </p:sp>
      <p:sp>
        <p:nvSpPr>
          <p:cNvPr id="2" name="textruta 1">
            <a:extLst>
              <a:ext uri="{FF2B5EF4-FFF2-40B4-BE49-F238E27FC236}">
                <a16:creationId xmlns:a16="http://schemas.microsoft.com/office/drawing/2014/main" id="{09D70B7D-4C07-40F3-A851-11726BDD0947}"/>
              </a:ext>
            </a:extLst>
          </p:cNvPr>
          <p:cNvSpPr txBox="1"/>
          <p:nvPr/>
        </p:nvSpPr>
        <p:spPr>
          <a:xfrm>
            <a:off x="1906387" y="2038211"/>
            <a:ext cx="6468356" cy="16516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sv-SE" sz="3600"/>
              <a:t>Gather information</a:t>
            </a:r>
          </a:p>
          <a:p>
            <a:pPr>
              <a:lnSpc>
                <a:spcPct val="150000"/>
              </a:lnSpc>
            </a:pPr>
            <a:r>
              <a:rPr lang="sv-SE" sz="3600"/>
              <a:t>List the types of data</a:t>
            </a:r>
            <a:endParaRPr lang="en-US" sz="3600"/>
          </a:p>
        </p:txBody>
      </p:sp>
      <p:pic>
        <p:nvPicPr>
          <p:cNvPr id="4" name="Bild 3" descr="Märke 1 kontur">
            <a:extLst>
              <a:ext uri="{FF2B5EF4-FFF2-40B4-BE49-F238E27FC236}">
                <a16:creationId xmlns:a16="http://schemas.microsoft.com/office/drawing/2014/main" id="{F52B2BE0-F821-473D-964F-7047765D3D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06387" y="116735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96799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 6" descr="Bricka kontur">
            <a:extLst>
              <a:ext uri="{FF2B5EF4-FFF2-40B4-BE49-F238E27FC236}">
                <a16:creationId xmlns:a16="http://schemas.microsoft.com/office/drawing/2014/main" id="{6F133225-0886-4C8C-989F-AA7EBBA119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06387" y="1167356"/>
            <a:ext cx="914400" cy="914400"/>
          </a:xfrm>
          <a:prstGeom prst="rect">
            <a:avLst/>
          </a:prstGeom>
        </p:spPr>
      </p:pic>
      <p:sp>
        <p:nvSpPr>
          <p:cNvPr id="88" name="TextShape 1"/>
          <p:cNvSpPr txBox="1"/>
          <p:nvPr/>
        </p:nvSpPr>
        <p:spPr>
          <a:xfrm>
            <a:off x="460440" y="0"/>
            <a:ext cx="7773480" cy="740160"/>
          </a:xfrm>
          <a:prstGeom prst="rect">
            <a:avLst/>
          </a:prstGeom>
          <a:noFill/>
          <a:ln w="9360">
            <a:noFill/>
          </a:ln>
        </p:spPr>
        <p:txBody>
          <a:bodyPr lIns="0" anchor="ctr"/>
          <a:lstStyle/>
          <a:p>
            <a:pPr>
              <a:lnSpc>
                <a:spcPct val="85000"/>
              </a:lnSpc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egoe UI"/>
                <a:ea typeface="Segoe UI"/>
              </a:rPr>
              <a:t>ER-Diagram</a:t>
            </a:r>
          </a:p>
        </p:txBody>
      </p:sp>
      <p:sp>
        <p:nvSpPr>
          <p:cNvPr id="2" name="textruta 1">
            <a:extLst>
              <a:ext uri="{FF2B5EF4-FFF2-40B4-BE49-F238E27FC236}">
                <a16:creationId xmlns:a16="http://schemas.microsoft.com/office/drawing/2014/main" id="{09D70B7D-4C07-40F3-A851-11726BDD0947}"/>
              </a:ext>
            </a:extLst>
          </p:cNvPr>
          <p:cNvSpPr txBox="1"/>
          <p:nvPr/>
        </p:nvSpPr>
        <p:spPr>
          <a:xfrm>
            <a:off x="1906387" y="2044426"/>
            <a:ext cx="3318756" cy="3313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sv-SE" sz="3600"/>
              <a:t>Visual</a:t>
            </a:r>
          </a:p>
          <a:p>
            <a:pPr>
              <a:lnSpc>
                <a:spcPct val="150000"/>
              </a:lnSpc>
            </a:pPr>
            <a:r>
              <a:rPr lang="sv-SE" sz="3600"/>
              <a:t>Entities</a:t>
            </a:r>
          </a:p>
          <a:p>
            <a:pPr>
              <a:lnSpc>
                <a:spcPct val="150000"/>
              </a:lnSpc>
            </a:pPr>
            <a:r>
              <a:rPr lang="sv-SE" sz="3600"/>
              <a:t>Primary keys</a:t>
            </a:r>
          </a:p>
          <a:p>
            <a:pPr>
              <a:lnSpc>
                <a:spcPct val="150000"/>
              </a:lnSpc>
            </a:pPr>
            <a:r>
              <a:rPr lang="sv-SE" sz="3600"/>
              <a:t>Cardinality</a:t>
            </a:r>
          </a:p>
        </p:txBody>
      </p:sp>
    </p:spTree>
    <p:extLst>
      <p:ext uri="{BB962C8B-B14F-4D97-AF65-F5344CB8AC3E}">
        <p14:creationId xmlns:p14="http://schemas.microsoft.com/office/powerpoint/2010/main" val="127007362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4" descr="Märke 3 kontur">
            <a:extLst>
              <a:ext uri="{FF2B5EF4-FFF2-40B4-BE49-F238E27FC236}">
                <a16:creationId xmlns:a16="http://schemas.microsoft.com/office/drawing/2014/main" id="{56D567CB-F954-47E5-ABB0-3C6466246E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06387" y="1156470"/>
            <a:ext cx="914400" cy="914400"/>
          </a:xfrm>
          <a:prstGeom prst="rect">
            <a:avLst/>
          </a:prstGeom>
        </p:spPr>
      </p:pic>
      <p:sp>
        <p:nvSpPr>
          <p:cNvPr id="88" name="TextShape 1"/>
          <p:cNvSpPr txBox="1"/>
          <p:nvPr/>
        </p:nvSpPr>
        <p:spPr>
          <a:xfrm>
            <a:off x="460440" y="0"/>
            <a:ext cx="7773480" cy="740160"/>
          </a:xfrm>
          <a:prstGeom prst="rect">
            <a:avLst/>
          </a:prstGeom>
          <a:noFill/>
          <a:ln w="9360">
            <a:noFill/>
          </a:ln>
        </p:spPr>
        <p:txBody>
          <a:bodyPr lIns="0" anchor="ctr"/>
          <a:lstStyle/>
          <a:p>
            <a:pPr>
              <a:lnSpc>
                <a:spcPct val="85000"/>
              </a:lnSpc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egoe UI"/>
                <a:ea typeface="Segoe UI"/>
              </a:rPr>
              <a:t>Organizing data into tables</a:t>
            </a:r>
          </a:p>
        </p:txBody>
      </p:sp>
      <p:sp>
        <p:nvSpPr>
          <p:cNvPr id="2" name="textruta 1">
            <a:extLst>
              <a:ext uri="{FF2B5EF4-FFF2-40B4-BE49-F238E27FC236}">
                <a16:creationId xmlns:a16="http://schemas.microsoft.com/office/drawing/2014/main" id="{09D70B7D-4C07-40F3-A851-11726BDD0947}"/>
              </a:ext>
            </a:extLst>
          </p:cNvPr>
          <p:cNvSpPr txBox="1"/>
          <p:nvPr/>
        </p:nvSpPr>
        <p:spPr>
          <a:xfrm>
            <a:off x="1906387" y="2099898"/>
            <a:ext cx="4833257" cy="16516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sv-SE" sz="3600"/>
              <a:t>ER-diagram =&gt; tables</a:t>
            </a:r>
          </a:p>
          <a:p>
            <a:pPr>
              <a:lnSpc>
                <a:spcPct val="150000"/>
              </a:lnSpc>
            </a:pPr>
            <a:r>
              <a:rPr lang="sv-SE" sz="3600"/>
              <a:t>Assign datatypes</a:t>
            </a:r>
          </a:p>
        </p:txBody>
      </p:sp>
    </p:spTree>
    <p:extLst>
      <p:ext uri="{BB962C8B-B14F-4D97-AF65-F5344CB8AC3E}">
        <p14:creationId xmlns:p14="http://schemas.microsoft.com/office/powerpoint/2010/main" val="381869582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4" descr="Märke 4 kontur">
            <a:extLst>
              <a:ext uri="{FF2B5EF4-FFF2-40B4-BE49-F238E27FC236}">
                <a16:creationId xmlns:a16="http://schemas.microsoft.com/office/drawing/2014/main" id="{56D567CB-F954-47E5-ABB0-3C6466246E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906387" y="1156470"/>
            <a:ext cx="914400" cy="914400"/>
          </a:xfrm>
          <a:prstGeom prst="rect">
            <a:avLst/>
          </a:prstGeom>
        </p:spPr>
      </p:pic>
      <p:sp>
        <p:nvSpPr>
          <p:cNvPr id="88" name="TextShape 1"/>
          <p:cNvSpPr txBox="1"/>
          <p:nvPr/>
        </p:nvSpPr>
        <p:spPr>
          <a:xfrm>
            <a:off x="460440" y="0"/>
            <a:ext cx="7773480" cy="740160"/>
          </a:xfrm>
          <a:prstGeom prst="rect">
            <a:avLst/>
          </a:prstGeom>
          <a:noFill/>
          <a:ln w="9360">
            <a:noFill/>
          </a:ln>
        </p:spPr>
        <p:txBody>
          <a:bodyPr lIns="0" anchor="ctr"/>
          <a:lstStyle/>
          <a:p>
            <a:pPr>
              <a:lnSpc>
                <a:spcPct val="85000"/>
              </a:lnSpc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egoe UI"/>
                <a:ea typeface="Segoe UI"/>
              </a:rPr>
              <a:t>Normalization</a:t>
            </a:r>
          </a:p>
        </p:txBody>
      </p:sp>
      <p:sp>
        <p:nvSpPr>
          <p:cNvPr id="2" name="textruta 1">
            <a:extLst>
              <a:ext uri="{FF2B5EF4-FFF2-40B4-BE49-F238E27FC236}">
                <a16:creationId xmlns:a16="http://schemas.microsoft.com/office/drawing/2014/main" id="{09D70B7D-4C07-40F3-A851-11726BDD0947}"/>
              </a:ext>
            </a:extLst>
          </p:cNvPr>
          <p:cNvSpPr txBox="1"/>
          <p:nvPr/>
        </p:nvSpPr>
        <p:spPr>
          <a:xfrm>
            <a:off x="1906387" y="2099898"/>
            <a:ext cx="6120013" cy="820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sv-SE" sz="3600"/>
              <a:t>One big =&gt; many small</a:t>
            </a:r>
          </a:p>
        </p:txBody>
      </p:sp>
    </p:spTree>
    <p:extLst>
      <p:ext uri="{BB962C8B-B14F-4D97-AF65-F5344CB8AC3E}">
        <p14:creationId xmlns:p14="http://schemas.microsoft.com/office/powerpoint/2010/main" val="260097057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objekt 6">
            <a:extLst>
              <a:ext uri="{FF2B5EF4-FFF2-40B4-BE49-F238E27FC236}">
                <a16:creationId xmlns:a16="http://schemas.microsoft.com/office/drawing/2014/main" id="{F6496F9B-2B1C-4597-9158-7A67860D13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600" y="2724051"/>
            <a:ext cx="7344800" cy="1409897"/>
          </a:xfrm>
          <a:prstGeom prst="rect">
            <a:avLst/>
          </a:prstGeom>
        </p:spPr>
      </p:pic>
      <p:sp>
        <p:nvSpPr>
          <p:cNvPr id="88" name="TextShape 1"/>
          <p:cNvSpPr txBox="1"/>
          <p:nvPr/>
        </p:nvSpPr>
        <p:spPr>
          <a:xfrm>
            <a:off x="460440" y="0"/>
            <a:ext cx="7773480" cy="740160"/>
          </a:xfrm>
          <a:prstGeom prst="rect">
            <a:avLst/>
          </a:prstGeom>
          <a:noFill/>
          <a:ln w="9360">
            <a:noFill/>
          </a:ln>
        </p:spPr>
        <p:txBody>
          <a:bodyPr lIns="0" anchor="ctr"/>
          <a:lstStyle/>
          <a:p>
            <a:pPr>
              <a:lnSpc>
                <a:spcPct val="85000"/>
              </a:lnSpc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egoe UI"/>
                <a:ea typeface="Segoe UI"/>
              </a:rPr>
              <a:t>Relations</a:t>
            </a:r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5652850C-9ED8-49CC-B820-50F905E43917}"/>
              </a:ext>
            </a:extLst>
          </p:cNvPr>
          <p:cNvSpPr/>
          <p:nvPr/>
        </p:nvSpPr>
        <p:spPr>
          <a:xfrm>
            <a:off x="3238500" y="2491740"/>
            <a:ext cx="2651760" cy="18211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31000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objekt 6">
            <a:extLst>
              <a:ext uri="{FF2B5EF4-FFF2-40B4-BE49-F238E27FC236}">
                <a16:creationId xmlns:a16="http://schemas.microsoft.com/office/drawing/2014/main" id="{F6496F9B-2B1C-4597-9158-7A67860D13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600" y="2724051"/>
            <a:ext cx="7344800" cy="1409897"/>
          </a:xfrm>
          <a:prstGeom prst="rect">
            <a:avLst/>
          </a:prstGeom>
        </p:spPr>
      </p:pic>
      <p:sp>
        <p:nvSpPr>
          <p:cNvPr id="88" name="TextShape 1"/>
          <p:cNvSpPr txBox="1"/>
          <p:nvPr/>
        </p:nvSpPr>
        <p:spPr>
          <a:xfrm>
            <a:off x="460440" y="0"/>
            <a:ext cx="7773480" cy="740160"/>
          </a:xfrm>
          <a:prstGeom prst="rect">
            <a:avLst/>
          </a:prstGeom>
          <a:noFill/>
          <a:ln w="9360">
            <a:noFill/>
          </a:ln>
        </p:spPr>
        <p:txBody>
          <a:bodyPr lIns="0" anchor="ctr"/>
          <a:lstStyle/>
          <a:p>
            <a:pPr>
              <a:lnSpc>
                <a:spcPct val="85000"/>
              </a:lnSpc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egoe UI"/>
                <a:ea typeface="Segoe UI"/>
              </a:rPr>
              <a:t>Relations</a:t>
            </a:r>
          </a:p>
        </p:txBody>
      </p:sp>
    </p:spTree>
    <p:extLst>
      <p:ext uri="{BB962C8B-B14F-4D97-AF65-F5344CB8AC3E}">
        <p14:creationId xmlns:p14="http://schemas.microsoft.com/office/powerpoint/2010/main" val="335676686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460440" y="0"/>
            <a:ext cx="7773480" cy="740160"/>
          </a:xfrm>
          <a:prstGeom prst="rect">
            <a:avLst/>
          </a:prstGeom>
          <a:noFill/>
          <a:ln w="9360">
            <a:noFill/>
          </a:ln>
        </p:spPr>
        <p:txBody>
          <a:bodyPr lIns="0" anchor="ctr"/>
          <a:lstStyle/>
          <a:p>
            <a:pPr>
              <a:lnSpc>
                <a:spcPct val="85000"/>
              </a:lnSpc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egoe UI"/>
                <a:ea typeface="Segoe UI"/>
              </a:rPr>
              <a:t>Relations</a:t>
            </a:r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5652850C-9ED8-49CC-B820-50F905E43917}"/>
              </a:ext>
            </a:extLst>
          </p:cNvPr>
          <p:cNvSpPr/>
          <p:nvPr/>
        </p:nvSpPr>
        <p:spPr>
          <a:xfrm>
            <a:off x="3238500" y="2491740"/>
            <a:ext cx="2651760" cy="18211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Bildobjekt 5">
            <a:extLst>
              <a:ext uri="{FF2B5EF4-FFF2-40B4-BE49-F238E27FC236}">
                <a16:creationId xmlns:a16="http://schemas.microsoft.com/office/drawing/2014/main" id="{35211B5D-417C-4FC1-B5FC-64A9BBB63B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363" y="2719288"/>
            <a:ext cx="7335274" cy="1419423"/>
          </a:xfrm>
          <a:prstGeom prst="rect">
            <a:avLst/>
          </a:prstGeom>
        </p:spPr>
      </p:pic>
      <p:sp>
        <p:nvSpPr>
          <p:cNvPr id="9" name="Rektangel 8">
            <a:extLst>
              <a:ext uri="{FF2B5EF4-FFF2-40B4-BE49-F238E27FC236}">
                <a16:creationId xmlns:a16="http://schemas.microsoft.com/office/drawing/2014/main" id="{30546738-CDD9-4296-88CF-2CBB141FE63D}"/>
              </a:ext>
            </a:extLst>
          </p:cNvPr>
          <p:cNvSpPr/>
          <p:nvPr/>
        </p:nvSpPr>
        <p:spPr>
          <a:xfrm>
            <a:off x="3238500" y="2644140"/>
            <a:ext cx="2661920" cy="18211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64392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NG_MOC_Core_ModuleNew</Template>
  <TotalTime>923</TotalTime>
  <Words>1011</Words>
  <Application>Microsoft Office PowerPoint</Application>
  <PresentationFormat>Bildspel på skärmen (4:3)</PresentationFormat>
  <Paragraphs>200</Paragraphs>
  <Slides>22</Slides>
  <Notes>22</Notes>
  <HiddenSlides>0</HiddenSlides>
  <MMClips>0</MMClips>
  <ScaleCrop>false</ScaleCrop>
  <HeadingPairs>
    <vt:vector size="6" baseType="variant">
      <vt:variant>
        <vt:lpstr>Använt teckensnitt</vt:lpstr>
      </vt:variant>
      <vt:variant>
        <vt:i4>9</vt:i4>
      </vt:variant>
      <vt:variant>
        <vt:lpstr>Tema</vt:lpstr>
      </vt:variant>
      <vt:variant>
        <vt:i4>2</vt:i4>
      </vt:variant>
      <vt:variant>
        <vt:lpstr>Bildrubriker</vt:lpstr>
      </vt:variant>
      <vt:variant>
        <vt:i4>22</vt:i4>
      </vt:variant>
    </vt:vector>
  </HeadingPairs>
  <TitlesOfParts>
    <vt:vector size="33" baseType="lpstr">
      <vt:lpstr>Arial</vt:lpstr>
      <vt:lpstr>Consolas</vt:lpstr>
      <vt:lpstr>inherit</vt:lpstr>
      <vt:lpstr>Muli</vt:lpstr>
      <vt:lpstr>Segoe UI</vt:lpstr>
      <vt:lpstr>Symbol</vt:lpstr>
      <vt:lpstr>Times New Roman</vt:lpstr>
      <vt:lpstr>Verdana</vt:lpstr>
      <vt:lpstr>Wingdings</vt:lpstr>
      <vt:lpstr>Office Theme</vt:lpstr>
      <vt:lpstr>Office Theme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1</dc:title>
  <dc:subject/>
  <dc:creator>Manasa</dc:creator>
  <dc:description/>
  <cp:lastModifiedBy>Oscar Olsson</cp:lastModifiedBy>
  <cp:revision>75</cp:revision>
  <dcterms:created xsi:type="dcterms:W3CDTF">2018-06-29T05:05:52Z</dcterms:created>
  <dcterms:modified xsi:type="dcterms:W3CDTF">2021-05-18T07:22:58Z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Microsoft Corporation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5</vt:i4>
  </property>
  <property fmtid="{D5CDD505-2E9C-101B-9397-08002B2CF9AE}" pid="9" name="PresentationFormat">
    <vt:lpwstr>Bildspel på skärmen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5</vt:i4>
  </property>
</Properties>
</file>