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7" r:id="rId6"/>
    <p:sldId id="268" r:id="rId7"/>
    <p:sldId id="269" r:id="rId8"/>
    <p:sldId id="271" r:id="rId9"/>
    <p:sldId id="270" r:id="rId10"/>
    <p:sldId id="265" r:id="rId11"/>
    <p:sldId id="264" r:id="rId12"/>
  </p:sldIdLst>
  <p:sldSz cx="9144000" cy="5143500" type="screen16x9"/>
  <p:notesSz cx="6858000" cy="9144000"/>
  <p:embeddedFontLst>
    <p:embeddedFont>
      <p:font typeface="Asap Condensed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80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232cf671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d232cf671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856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d232cf671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d232cf671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d232cf67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d232cf67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d232cf67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d232cf67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d232cf67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d232cf67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232cf6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d232cf6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8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232cf6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d232cf6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232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232cf6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d232cf6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59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232cf6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d232cf6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2592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232cf67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d232cf67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088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900" y="3143650"/>
            <a:ext cx="2448400" cy="183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182875" tIns="182875" rIns="182875" bIns="182875" anchor="b" anchorCtr="0">
            <a:normAutofit/>
          </a:bodyPr>
          <a:lstStyle/>
          <a:p>
            <a:pPr lvl="0"/>
            <a:r>
              <a:rPr lang="en-US" sz="3600" dirty="0">
                <a:latin typeface="Asap Condensed"/>
                <a:ea typeface="Asap Condensed"/>
                <a:cs typeface="Asap Condensed"/>
                <a:sym typeface="Asap Condensed"/>
              </a:rPr>
              <a:t>Network Traffic Analysis for Android Malware Detection using Support Vector Machine (SVM) Classification</a:t>
            </a:r>
            <a:endParaRPr sz="3600" dirty="0"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182875" tIns="182875" rIns="182875" bIns="1828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>
                <a:latin typeface="Asap Condensed"/>
                <a:ea typeface="Asap Condensed"/>
                <a:cs typeface="Asap Condensed"/>
                <a:sym typeface="Asap Condensed"/>
              </a:rPr>
              <a:t>Kelompok</a:t>
            </a:r>
            <a:r>
              <a:rPr lang="en-ID" dirty="0">
                <a:latin typeface="Asap Condensed"/>
                <a:ea typeface="Asap Condensed"/>
                <a:cs typeface="Asap Condensed"/>
                <a:sym typeface="Asap Condensed"/>
              </a:rPr>
              <a:t> 1</a:t>
            </a:r>
            <a:endParaRPr dirty="0"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3259F3C2-C2E3-44BA-9D5E-65348B58B8E2}"/>
              </a:ext>
            </a:extLst>
          </p:cNvPr>
          <p:cNvSpPr txBox="1">
            <a:spLocks/>
          </p:cNvSpPr>
          <p:nvPr/>
        </p:nvSpPr>
        <p:spPr>
          <a:xfrm>
            <a:off x="425885" y="3663675"/>
            <a:ext cx="8406415" cy="1161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l"/>
            <a:r>
              <a:rPr lang="en-ID" sz="1200" dirty="0">
                <a:latin typeface="Asap Condensed" panose="020B0604020202020204" charset="0"/>
              </a:rPr>
              <a:t>12S21027 Rebecca </a:t>
            </a:r>
            <a:r>
              <a:rPr lang="en-ID" sz="1200" dirty="0" err="1">
                <a:latin typeface="Asap Condensed" panose="020B0604020202020204" charset="0"/>
              </a:rPr>
              <a:t>Yulyartha</a:t>
            </a:r>
            <a:r>
              <a:rPr lang="en-ID" sz="1200" dirty="0">
                <a:latin typeface="Asap Condensed" panose="020B0604020202020204" charset="0"/>
              </a:rPr>
              <a:t> </a:t>
            </a:r>
            <a:r>
              <a:rPr lang="en-ID" sz="1200" dirty="0" err="1">
                <a:latin typeface="Asap Condensed" panose="020B0604020202020204" charset="0"/>
              </a:rPr>
              <a:t>Bulawan</a:t>
            </a:r>
            <a:r>
              <a:rPr lang="en-ID" sz="1200" dirty="0">
                <a:latin typeface="Asap Condensed" panose="020B0604020202020204" charset="0"/>
              </a:rPr>
              <a:t> </a:t>
            </a:r>
            <a:r>
              <a:rPr lang="en-ID" sz="1200" dirty="0" err="1">
                <a:latin typeface="Asap Condensed" panose="020B0604020202020204" charset="0"/>
              </a:rPr>
              <a:t>Sihombing</a:t>
            </a:r>
            <a:r>
              <a:rPr lang="en-ID" sz="1200" dirty="0">
                <a:latin typeface="Asap Condensed" panose="020B0604020202020204" charset="0"/>
              </a:rPr>
              <a:t> </a:t>
            </a:r>
          </a:p>
          <a:p>
            <a:pPr marL="0" indent="0" algn="l"/>
            <a:r>
              <a:rPr lang="en-ID" sz="1200" dirty="0">
                <a:latin typeface="Asap Condensed" panose="020B0604020202020204" charset="0"/>
              </a:rPr>
              <a:t>12S21037 </a:t>
            </a:r>
            <a:r>
              <a:rPr lang="en-ID" sz="1200" dirty="0" err="1">
                <a:latin typeface="Asap Condensed" panose="020B0604020202020204" charset="0"/>
              </a:rPr>
              <a:t>Immanuella</a:t>
            </a:r>
            <a:r>
              <a:rPr lang="en-ID" sz="1200" dirty="0">
                <a:latin typeface="Asap Condensed" panose="020B0604020202020204" charset="0"/>
              </a:rPr>
              <a:t> </a:t>
            </a:r>
            <a:r>
              <a:rPr lang="en-ID" sz="1200" dirty="0" err="1">
                <a:latin typeface="Asap Condensed" panose="020B0604020202020204" charset="0"/>
              </a:rPr>
              <a:t>Eklesia</a:t>
            </a:r>
            <a:r>
              <a:rPr lang="en-ID" sz="1200" dirty="0">
                <a:latin typeface="Asap Condensed" panose="020B0604020202020204" charset="0"/>
              </a:rPr>
              <a:t> </a:t>
            </a:r>
            <a:r>
              <a:rPr lang="en-ID" sz="1200" dirty="0" err="1">
                <a:latin typeface="Asap Condensed" panose="020B0604020202020204" charset="0"/>
              </a:rPr>
              <a:t>Lumbantobing</a:t>
            </a:r>
            <a:r>
              <a:rPr lang="en-ID" sz="1200" dirty="0">
                <a:latin typeface="Asap Condensed" panose="020B0604020202020204" charset="0"/>
              </a:rPr>
              <a:t> </a:t>
            </a:r>
          </a:p>
          <a:p>
            <a:pPr marL="0" indent="0" algn="l"/>
            <a:r>
              <a:rPr lang="en-ID" sz="1200" dirty="0">
                <a:latin typeface="Asap Condensed" panose="020B0604020202020204" charset="0"/>
              </a:rPr>
              <a:t>12S21039 </a:t>
            </a:r>
            <a:r>
              <a:rPr lang="en-ID" sz="1200" dirty="0" err="1">
                <a:latin typeface="Asap Condensed" panose="020B0604020202020204" charset="0"/>
              </a:rPr>
              <a:t>Widya</a:t>
            </a:r>
            <a:r>
              <a:rPr lang="en-ID" sz="1200" dirty="0">
                <a:latin typeface="Asap Condensed" panose="020B0604020202020204" charset="0"/>
              </a:rPr>
              <a:t> Indah Sari </a:t>
            </a:r>
            <a:r>
              <a:rPr lang="en-ID" sz="1200" dirty="0" err="1">
                <a:latin typeface="Asap Condensed" panose="020B0604020202020204" charset="0"/>
              </a:rPr>
              <a:t>Manurung</a:t>
            </a:r>
            <a:r>
              <a:rPr lang="en-ID" sz="1200" dirty="0">
                <a:latin typeface="Asap Condensed" panose="020B0604020202020204" charset="0"/>
              </a:rPr>
              <a:t> </a:t>
            </a:r>
          </a:p>
          <a:p>
            <a:pPr marL="0" indent="0" algn="l"/>
            <a:r>
              <a:rPr lang="en-ID" sz="1200" dirty="0">
                <a:latin typeface="Asap Condensed" panose="020B0604020202020204" charset="0"/>
              </a:rPr>
              <a:t>12S21053 </a:t>
            </a:r>
            <a:r>
              <a:rPr lang="en-ID" sz="1200" dirty="0" err="1">
                <a:latin typeface="Asap Condensed" panose="020B0604020202020204" charset="0"/>
              </a:rPr>
              <a:t>Chesya</a:t>
            </a:r>
            <a:r>
              <a:rPr lang="en-ID" sz="1200" dirty="0">
                <a:latin typeface="Asap Condensed" panose="020B0604020202020204" charset="0"/>
              </a:rPr>
              <a:t> Ivana J. M. </a:t>
            </a:r>
            <a:r>
              <a:rPr lang="en-ID" sz="1200" dirty="0" err="1">
                <a:latin typeface="Asap Condensed" panose="020B0604020202020204" charset="0"/>
              </a:rPr>
              <a:t>Sitorus</a:t>
            </a:r>
            <a:r>
              <a:rPr lang="en-ID" sz="1200" dirty="0">
                <a:latin typeface="Asap Condensed" panose="020B0604020202020204" charset="0"/>
              </a:rPr>
              <a:t> </a:t>
            </a:r>
          </a:p>
          <a:p>
            <a:pPr marL="0" indent="0" algn="l"/>
            <a:r>
              <a:rPr lang="en-ID" sz="1200" dirty="0">
                <a:latin typeface="Asap Condensed" panose="020B0604020202020204" charset="0"/>
              </a:rPr>
              <a:t>12S21058 Grace Christina Yohanna Situmorang</a:t>
            </a:r>
            <a:endParaRPr lang="en-ID" sz="1200" dirty="0">
              <a:latin typeface="Asap Condensed" panose="020B0604020202020204" charset="0"/>
              <a:ea typeface="Asap Condensed"/>
              <a:cs typeface="Asap Condensed"/>
              <a:sym typeface="Asap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sap Condensed"/>
                <a:ea typeface="Asap Condensed"/>
                <a:cs typeface="Asap Condensed"/>
                <a:sym typeface="Asap Condensed"/>
              </a:rPr>
              <a:t>Kesimpulan</a:t>
            </a:r>
            <a:endParaRPr dirty="0"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Model SVM yang digunakan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mengklasifikasikan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dua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kelas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yaitu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benign dan malicious,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memberikan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hasil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evaluasi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pada test set dengan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akurasi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sebesar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68.96%. Dengan kata lain, Model SVM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mampu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memberikan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hasil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cukup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optimal dalam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mengklasifikasikan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malware.</a:t>
            </a:r>
          </a:p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Besarnya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persentase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keseimbangan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kelas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benign dan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kelas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malicious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dikategorikan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sebagai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sedang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 </a:t>
            </a:r>
          </a:p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Keseimbangan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model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tercermin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dalam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data precision dan recall,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menunjukkan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bahwa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model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memberikan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hasil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seimbang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antara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kedua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kelas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</a:t>
            </a:r>
          </a:p>
          <a:p>
            <a:pPr>
              <a:lnSpc>
                <a:spcPct val="150000"/>
              </a:lnSpc>
              <a:buFont typeface="Asap Condensed"/>
              <a:buChar char="●"/>
            </a:pP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Penggunaan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model SVM ini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serta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memberikan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hasil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eksekusi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cukup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optimal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namun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masih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belum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dapat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memberikan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visualisasi yang optimal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mengklasifikasikan</a:t>
            </a:r>
            <a:r>
              <a:rPr lang="en-US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data.</a:t>
            </a: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10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633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1920000" y="2110050"/>
            <a:ext cx="5304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latin typeface="Asap Condensed"/>
                <a:ea typeface="Asap Condensed"/>
                <a:cs typeface="Asap Condensed"/>
                <a:sym typeface="Asap Condensed"/>
              </a:rPr>
              <a:t>eof</a:t>
            </a:r>
            <a:endParaRPr sz="4800" b="1"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11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Background</a:t>
            </a:r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Dalam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era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perkembangan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digital,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penggunaan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internet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sebagai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alat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utama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membawa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dampak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signifikan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terhadap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keamanan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aktivitas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sehari-hari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 Di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sisi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lain, internet  juga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membawa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risiko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kejahatan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digital,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halnya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malware.</a:t>
            </a:r>
          </a:p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Serangan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semakin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meningkat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berbagai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jenis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virus, worm, trojan, dan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sebagainya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</a:t>
            </a:r>
          </a:p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Kejahatan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digital,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khususnya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melalui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serangan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malware,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mengancam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keamanan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data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pribadi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pengendalian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perangkat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, dan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menyebarkan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konten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berbahaya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</a:t>
            </a:r>
          </a:p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Penyerang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semakin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pintar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dalam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menyembunyikan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menghindari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deteksi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oleh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sistem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keamanan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</a:t>
            </a:r>
          </a:p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nn-NO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Diversifikasi malware membuat deteksi semakin sulit, terutama karena mereka menyembunyikan diri dalam berbagai jenis file dan menggunakan teknik enkripsi.</a:t>
            </a:r>
            <a:endParaRPr lang="en-ID" dirty="0">
              <a:solidFill>
                <a:schemeClr val="tx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Untuk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itu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perlu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dilakukan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analisis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data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lebih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untuk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memahami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pola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jenis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serangan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 yang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berkembang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menggunakan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metode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klasifikasi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algoritma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i="1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SVM  (Support Vector Machine).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Klasifikasi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SVM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diharapkan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menjadi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kunci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untuk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mengelompokkan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jenis-jenis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berdasarkan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pola-pola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khas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dari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berbagai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jenis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 yang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berkembang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 </a:t>
            </a:r>
            <a:endParaRPr dirty="0">
              <a:solidFill>
                <a:schemeClr val="tx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6525" y="4275392"/>
            <a:ext cx="1019125" cy="7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2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sap Condensed"/>
                <a:ea typeface="Asap Condensed"/>
                <a:cs typeface="Asap Condensed"/>
                <a:sym typeface="Asap Condensed"/>
              </a:rPr>
              <a:t>Problem Statement</a:t>
            </a:r>
            <a:endParaRPr dirty="0"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Mengembangkan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model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klasifikasi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menggunakan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algoritma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SVM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untuk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mengidentifikasi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jenis-jenis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 yang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mengancam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pengguna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Android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pembatasan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pada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beberapa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fitur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dampak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signifikan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. 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Kemudian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divisualisasikan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dalam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bentuk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hyperplane.</a:t>
            </a:r>
          </a:p>
          <a:p>
            <a:pPr lvl="0">
              <a:lnSpc>
                <a:spcPct val="150000"/>
              </a:lnSpc>
              <a:buFont typeface="Asap Condensed"/>
              <a:buChar char="●"/>
            </a:pP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Mengevaluasi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keakuratan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model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klasifikasi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SVM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dalam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menghadapi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ancaman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malware Android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mengukur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performa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model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menggunakan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metrik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standar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akurasi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presisi</a:t>
            </a:r>
            <a:r>
              <a:rPr lang="en-ID" dirty="0">
                <a:solidFill>
                  <a:schemeClr val="tx1"/>
                </a:solidFill>
                <a:latin typeface="Asap Condensed"/>
                <a:ea typeface="Asap Condensed"/>
                <a:cs typeface="Asap Condensed"/>
                <a:sym typeface="Asap Condensed"/>
              </a:rPr>
              <a:t>, recall, dan F1 score.</a:t>
            </a:r>
            <a:endParaRPr dirty="0">
              <a:solidFill>
                <a:schemeClr val="tx1"/>
              </a:solidFill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3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sap Condensed"/>
                <a:ea typeface="Asap Condensed"/>
                <a:cs typeface="Asap Condensed"/>
                <a:sym typeface="Asap Condensed"/>
              </a:rPr>
              <a:t>Solution</a:t>
            </a:r>
            <a:endParaRPr dirty="0"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4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A8BE8B-624D-4F79-8CAC-AFA6C290EC62}"/>
              </a:ext>
            </a:extLst>
          </p:cNvPr>
          <p:cNvSpPr/>
          <p:nvPr/>
        </p:nvSpPr>
        <p:spPr>
          <a:xfrm>
            <a:off x="211491" y="1091793"/>
            <a:ext cx="5087019" cy="32830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algn="just">
              <a:lnSpc>
                <a:spcPct val="150000"/>
              </a:lnSpc>
              <a:buSzPts val="1800"/>
            </a:pP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Dalam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rangka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mengklasifikasikan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malware ke dalam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kategori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malware tertentu,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penelitian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ini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merancang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sebuah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model Machine Learning (ML) yang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inovatif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. Adapun model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klasifikasi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Machine Learning yang digunakan pada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penelitian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ini adalah menggunakan Support Vector Machine (SVM). Dalam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menerapkannya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tahapan-tahapan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utama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akan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dijalankan untuk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mengklasifikasikan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Malware menggunakan Support Vector Machine (SVM). Adapun tahapan-tahapan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tersebut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mencakup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Perumusan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Masalah, Studi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Literatur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, Pengumpulan Data,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Pemrosesan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Data,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Pemisahan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Data,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Normalisasi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Data, Modeling (SVM with Scikit-Learn), Evaluasi (Result), dan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Visualisasi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ea typeface="Asap Condensed"/>
                <a:cs typeface="Times New Roman" panose="02020603050405020304" pitchFamily="18" charset="0"/>
                <a:sym typeface="Asap Condensed"/>
              </a:rPr>
              <a:t> Data..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3B60B0-7002-4915-8471-E9B2D9483093}"/>
              </a:ext>
            </a:extLst>
          </p:cNvPr>
          <p:cNvSpPr/>
          <p:nvPr/>
        </p:nvSpPr>
        <p:spPr>
          <a:xfrm>
            <a:off x="4898401" y="442411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D" sz="1000" dirty="0">
                <a:latin typeface="Asap Condensed" panose="020B0604020202020204" charset="0"/>
              </a:rPr>
              <a:t>Gambar 1. Diagram </a:t>
            </a:r>
            <a:r>
              <a:rPr lang="en-ID" sz="1000" dirty="0" err="1">
                <a:latin typeface="Asap Condensed" panose="020B0604020202020204" charset="0"/>
              </a:rPr>
              <a:t>Tahapan</a:t>
            </a:r>
            <a:r>
              <a:rPr lang="en-ID" sz="1000" dirty="0">
                <a:latin typeface="Asap Condensed" panose="020B0604020202020204" charset="0"/>
              </a:rPr>
              <a:t> </a:t>
            </a:r>
            <a:r>
              <a:rPr lang="en-ID" sz="1000" dirty="0" err="1">
                <a:latin typeface="Asap Condensed" panose="020B0604020202020204" charset="0"/>
              </a:rPr>
              <a:t>Pengembangan</a:t>
            </a:r>
            <a:r>
              <a:rPr lang="en-ID" sz="1000" dirty="0">
                <a:latin typeface="Asap Condensed" panose="020B0604020202020204" charset="0"/>
              </a:rPr>
              <a:t> Model </a:t>
            </a:r>
            <a:r>
              <a:rPr lang="en-ID" sz="1000" dirty="0" err="1">
                <a:latin typeface="Asap Condensed" panose="020B0604020202020204" charset="0"/>
              </a:rPr>
              <a:t>Klasifikasi</a:t>
            </a:r>
            <a:r>
              <a:rPr lang="en-ID" sz="1000" dirty="0">
                <a:latin typeface="Asap Condensed" panose="020B0604020202020204" charset="0"/>
              </a:rPr>
              <a:t> </a:t>
            </a:r>
          </a:p>
          <a:p>
            <a:pPr algn="ctr"/>
            <a:r>
              <a:rPr lang="en-ID" sz="1000" dirty="0">
                <a:latin typeface="Asap Condensed" panose="020B0604020202020204" charset="0"/>
              </a:rPr>
              <a:t>Android Malware </a:t>
            </a:r>
            <a:r>
              <a:rPr lang="en-ID" sz="1000" dirty="0" err="1">
                <a:latin typeface="Asap Condensed" panose="020B0604020202020204" charset="0"/>
              </a:rPr>
              <a:t>Menggunakan</a:t>
            </a:r>
            <a:r>
              <a:rPr lang="en-ID" sz="1000" dirty="0">
                <a:latin typeface="Asap Condensed" panose="020B0604020202020204" charset="0"/>
              </a:rPr>
              <a:t> SVM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488CB8-4362-B3DD-42CF-A7FB1A638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76" y="285364"/>
            <a:ext cx="1801239" cy="40895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5AF1C-2D62-4CC7-9B37-7D62D3A218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7" r="1332" b="1143"/>
          <a:stretch/>
        </p:blipFill>
        <p:spPr>
          <a:xfrm>
            <a:off x="4494276" y="1017725"/>
            <a:ext cx="3819225" cy="3416401"/>
          </a:xfrm>
          <a:prstGeom prst="rect">
            <a:avLst/>
          </a:prstGeom>
        </p:spPr>
      </p:pic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15872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ID" dirty="0" err="1">
                <a:latin typeface="Asap Condensed"/>
                <a:ea typeface="Asap Condensed"/>
                <a:cs typeface="Asap Condensed"/>
                <a:sym typeface="Asap Condensed"/>
              </a:rPr>
              <a:t>Visualisasi</a:t>
            </a:r>
            <a:r>
              <a:rPr lang="en-ID" dirty="0">
                <a:latin typeface="Asap Condensed"/>
                <a:ea typeface="Asap Condensed"/>
                <a:cs typeface="Asap Condensed"/>
                <a:sym typeface="Asap Condensed"/>
              </a:rPr>
              <a:t> Data </a:t>
            </a:r>
            <a:r>
              <a:rPr lang="en-ID" dirty="0" err="1">
                <a:latin typeface="Asap Condensed"/>
                <a:ea typeface="Asap Condensed"/>
                <a:cs typeface="Asap Condensed"/>
                <a:sym typeface="Asap Condensed"/>
              </a:rPr>
              <a:t>Sebelum</a:t>
            </a:r>
            <a:r>
              <a:rPr lang="en-ID" dirty="0">
                <a:latin typeface="Asap Condensed"/>
                <a:ea typeface="Asap Condensed"/>
                <a:cs typeface="Asap Condensed"/>
                <a:sym typeface="Asap Condensed"/>
              </a:rPr>
              <a:t> </a:t>
            </a:r>
            <a:r>
              <a:rPr lang="en-ID" dirty="0" err="1">
                <a:latin typeface="Asap Condensed"/>
                <a:ea typeface="Asap Condensed"/>
                <a:cs typeface="Asap Condensed"/>
                <a:sym typeface="Asap Condensed"/>
              </a:rPr>
              <a:t>Implementasi</a:t>
            </a:r>
            <a:r>
              <a:rPr lang="en-ID" dirty="0">
                <a:latin typeface="Asap Condensed"/>
                <a:ea typeface="Asap Condensed"/>
                <a:cs typeface="Asap Condensed"/>
                <a:sym typeface="Asap Condensed"/>
              </a:rPr>
              <a:t> SVM</a:t>
            </a:r>
            <a:endParaRPr dirty="0"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68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114300" indent="0" algn="just">
              <a:buNone/>
            </a:pPr>
            <a:r>
              <a:rPr lang="en-US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Tahap</a:t>
            </a:r>
            <a:r>
              <a:rPr lang="en-US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Awal</a:t>
            </a:r>
            <a:r>
              <a:rPr lang="en-US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Pemrosesan</a:t>
            </a:r>
            <a:r>
              <a:rPr lang="en-US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Data</a:t>
            </a:r>
          </a:p>
          <a:p>
            <a:pPr marL="4508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Dataset malware memiliki berbagai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fokus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fitur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: remote_app_bytes,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tcp_packets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vulume_bytes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, dan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remote_app_packets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4508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Fitur-fitur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ini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dipilih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dianggap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akurat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visualisasi data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class benign (0) dan malicious (1).</a:t>
            </a:r>
          </a:p>
          <a:p>
            <a:pPr marL="165100" indent="0" algn="just">
              <a:buNone/>
            </a:pPr>
            <a:endParaRPr lang="en-US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6510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Visualisasi Data</a:t>
            </a:r>
          </a:p>
          <a:p>
            <a:pPr marL="4508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Visualisasi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sebelum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pengklasifikasian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SVM.</a:t>
            </a:r>
          </a:p>
          <a:p>
            <a:pPr marL="4508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Fitur yang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dievaluasi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: remote_app_bytes,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tcp_packets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vulume_bytes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,  dan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remote_app_packets</a:t>
            </a:r>
            <a:r>
              <a:rPr lang="en-US" i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0" indent="174625" algn="just">
              <a:buNone/>
            </a:pPr>
            <a:r>
              <a:rPr lang="en-US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Hasil Visualisasi</a:t>
            </a:r>
          </a:p>
          <a:p>
            <a:pPr marL="4508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Data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diklasifikasikan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SVM.</a:t>
            </a:r>
          </a:p>
          <a:p>
            <a:pPr marL="4508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Secara visual, data malicious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cenderung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mendekati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angka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sedangkan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data benign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cenderung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besar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4508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Memberikan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gambaran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awal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terkait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perbedaan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karakteristik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antara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class benign dan malicious pada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fitur-fitur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tertentu</a:t>
            </a:r>
            <a:r>
              <a:rPr lang="en-US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5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2651EB-05EC-4FD8-AE4F-375B4E7F97C2}"/>
              </a:ext>
            </a:extLst>
          </p:cNvPr>
          <p:cNvSpPr/>
          <p:nvPr/>
        </p:nvSpPr>
        <p:spPr>
          <a:xfrm>
            <a:off x="4907820" y="4583059"/>
            <a:ext cx="302358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000" dirty="0">
                <a:latin typeface="Asap Condensed" panose="020B0604020202020204" charset="0"/>
              </a:rPr>
              <a:t>Gambar 2. Scatter Plot </a:t>
            </a:r>
            <a:r>
              <a:rPr lang="en-ID" sz="1000" dirty="0" err="1">
                <a:latin typeface="Asap Condensed" panose="020B0604020202020204" charset="0"/>
              </a:rPr>
              <a:t>Visualisasi</a:t>
            </a:r>
            <a:r>
              <a:rPr lang="en-ID" sz="1000" dirty="0">
                <a:latin typeface="Asap Condensed" panose="020B0604020202020204" charset="0"/>
              </a:rPr>
              <a:t>  </a:t>
            </a:r>
            <a:r>
              <a:rPr lang="en-ID" sz="1000" dirty="0" err="1">
                <a:latin typeface="Asap Condensed" panose="020B0604020202020204" charset="0"/>
              </a:rPr>
              <a:t>Klasifikasi</a:t>
            </a:r>
            <a:r>
              <a:rPr lang="en-ID" sz="1000" dirty="0">
                <a:latin typeface="Asap Condensed" panose="020B0604020202020204" charset="0"/>
              </a:rPr>
              <a:t> Data Malware</a:t>
            </a:r>
          </a:p>
        </p:txBody>
      </p:sp>
    </p:spTree>
    <p:extLst>
      <p:ext uri="{BB962C8B-B14F-4D97-AF65-F5344CB8AC3E}">
        <p14:creationId xmlns:p14="http://schemas.microsoft.com/office/powerpoint/2010/main" val="5195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26208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/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Pemodelan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Hyperplane 2D dan 3D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SVM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4006300" cy="3401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14300" indent="0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Hyperplane dalam SVM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Bidang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pemisah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data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menjadi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dua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(benign dan malicious) 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Dipilih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memaksimalkan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margin (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jarak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)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antara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hyperplane dan support vectors.</a:t>
            </a:r>
          </a:p>
          <a:p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Support Vectors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Titik-titik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terdekat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masing-masing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Menentukan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posisi hyperplane dan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mempengaruhi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pemisahan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Outliers dan </a:t>
            </a:r>
            <a:r>
              <a:rPr lang="en-US" sz="900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Pengaruhnya</a:t>
            </a:r>
            <a:endParaRPr lang="en-US" sz="900" b="1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Beberapa data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dekat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dengan hyperplane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disebut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support vectors.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Dataset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android_traffic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sulit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dipisahkan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dengan baik oleh SVM.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Outliers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mempengaruhi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struktur margin dan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klasifikasi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SVM.</a:t>
            </a:r>
          </a:p>
          <a:p>
            <a:pPr marL="114300" indent="0">
              <a:buNone/>
            </a:pPr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Visualisasi 3D Hyperplane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Gambar visualisasi model SVM dalam bentuk 3D.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Tampak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bahwa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hyperplane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belum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optimal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memisahkan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Beberapa data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masih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berada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di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luar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hyperplane.</a:t>
            </a:r>
          </a:p>
          <a:p>
            <a:pPr marL="114300" indent="0">
              <a:buNone/>
            </a:pPr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Heatmap </a:t>
            </a:r>
            <a:r>
              <a:rPr lang="en-US" sz="900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Korelasi</a:t>
            </a:r>
            <a:endParaRPr lang="en-US" sz="900" b="1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Label benign (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biru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) memiliki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korelasi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tinggi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dengan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tcp_packets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dan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vulume_bytes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 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daripada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label malicious (orange).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Korelasi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dapat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membantu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interpretasi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pengaruh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fitur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terhadap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6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36F7F-41D0-4264-90FD-9DD9E4D2E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537" y="1305810"/>
            <a:ext cx="2302063" cy="23594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C93E7-E42B-4D39-8A07-9CA12514B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593" y="1384694"/>
            <a:ext cx="2378708" cy="23630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952002-3906-4D89-9E4F-13E2A3222C65}"/>
              </a:ext>
            </a:extLst>
          </p:cNvPr>
          <p:cNvSpPr/>
          <p:nvPr/>
        </p:nvSpPr>
        <p:spPr>
          <a:xfrm>
            <a:off x="4681805" y="3919299"/>
            <a:ext cx="41504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000" dirty="0">
                <a:latin typeface="Asap Condensed" panose="020B0604020202020204" charset="0"/>
              </a:rPr>
              <a:t>Gambar 3. </a:t>
            </a:r>
            <a:r>
              <a:rPr lang="en-ID" sz="1000" dirty="0" err="1">
                <a:latin typeface="Asap Condensed" panose="020B0604020202020204" charset="0"/>
              </a:rPr>
              <a:t>Visualisasi</a:t>
            </a:r>
            <a:r>
              <a:rPr lang="en-ID" sz="1000" dirty="0">
                <a:latin typeface="Asap Condensed" panose="020B0604020202020204" charset="0"/>
              </a:rPr>
              <a:t> Hyperplane 2D dan 3D </a:t>
            </a:r>
            <a:r>
              <a:rPr lang="en-ID" sz="1000" dirty="0" err="1">
                <a:latin typeface="Asap Condensed" panose="020B0604020202020204" charset="0"/>
              </a:rPr>
              <a:t>Melalui</a:t>
            </a:r>
            <a:r>
              <a:rPr lang="en-ID" sz="1000" dirty="0">
                <a:latin typeface="Asap Condensed" panose="020B0604020202020204" charset="0"/>
              </a:rPr>
              <a:t> </a:t>
            </a:r>
            <a:r>
              <a:rPr lang="en-ID" sz="1000" dirty="0" err="1">
                <a:latin typeface="Asap Condensed" panose="020B0604020202020204" charset="0"/>
              </a:rPr>
              <a:t>Pemodelan</a:t>
            </a:r>
            <a:r>
              <a:rPr lang="en-ID" sz="1000" dirty="0">
                <a:latin typeface="Asap Condensed" panose="020B0604020202020204" charset="0"/>
              </a:rPr>
              <a:t> SVM Data Malware</a:t>
            </a:r>
          </a:p>
        </p:txBody>
      </p:sp>
    </p:spTree>
    <p:extLst>
      <p:ext uri="{BB962C8B-B14F-4D97-AF65-F5344CB8AC3E}">
        <p14:creationId xmlns:p14="http://schemas.microsoft.com/office/powerpoint/2010/main" val="2111903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226208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/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Evaluasi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Kinerja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SVM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Matriks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Kebingungan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(Confusion Matrix)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226208" y="1017724"/>
            <a:ext cx="4187142" cy="379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en-US" sz="800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Akurasi</a:t>
            </a:r>
            <a:r>
              <a:rPr lang="en-US" sz="8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  </a:t>
            </a:r>
          </a:p>
          <a:p>
            <a:pPr marL="114300" indent="0" algn="just">
              <a:buNone/>
            </a:pP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Keakuratan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SVM dalam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mengklasifikasikan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malware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menjadi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dua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(benign dan malicious)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68,96%,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tingkat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keberhasilan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cukup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baik.</a:t>
            </a:r>
          </a:p>
          <a:p>
            <a:pPr marL="114300" indent="0" algn="just">
              <a:buNone/>
            </a:pPr>
            <a:endParaRPr lang="en-US" sz="800" b="1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Confusion Matrix:</a:t>
            </a:r>
            <a:endParaRPr lang="en-US" sz="8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True Negative (TN): Terdapat 829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sampel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benar-benar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diklasifikasikan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negatif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oleh model.</a:t>
            </a:r>
          </a:p>
          <a:p>
            <a:pPr marL="114300" indent="0" algn="just">
              <a:buNone/>
            </a:pP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False Positive (FP):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Sebanyak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109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sampel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seharusnya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negatif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namun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keliru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diprediksi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  </a:t>
            </a:r>
          </a:p>
          <a:p>
            <a:pPr marL="114300" indent="0" algn="just">
              <a:buNone/>
            </a:pP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oleh model.</a:t>
            </a:r>
          </a:p>
          <a:p>
            <a:pPr marL="114300" indent="0" algn="just">
              <a:buNone/>
            </a:pP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False Negative (FN): Terdapat 378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sampel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yang salah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diklasifikasikan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negatif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oleh model.</a:t>
            </a:r>
          </a:p>
          <a:p>
            <a:pPr marL="114300" indent="0" algn="just">
              <a:buNone/>
            </a:pP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True Positive (TP): Model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berhasil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mengklasifikasikan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253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sampel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sebagai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dengan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benar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endParaRPr lang="en-US" sz="800" b="1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Interpretasi</a:t>
            </a:r>
            <a:r>
              <a:rPr lang="en-US" sz="8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Confusion Matrix:</a:t>
            </a:r>
          </a:p>
          <a:p>
            <a:pPr marL="114300" indent="0" algn="just">
              <a:buNone/>
            </a:pP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Keberhasilan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dalam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mengklasifikasikan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True Negative (TN) dan True Positive (TP)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memberikan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</a:p>
          <a:p>
            <a:pPr marL="114300" indent="0" algn="just">
              <a:buNone/>
            </a:pP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indikasi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bahwa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cukup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dalam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mengidentifikasi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sampel-sampel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sebenarnya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negatif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dan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114300" indent="0" algn="just">
              <a:buNone/>
            </a:pPr>
            <a:endParaRPr lang="en-US" sz="800" b="1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Visualisasi </a:t>
            </a:r>
            <a:r>
              <a:rPr lang="en-US" sz="800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Matriks</a:t>
            </a:r>
            <a:r>
              <a:rPr lang="en-US" sz="8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Konfusi</a:t>
            </a:r>
            <a:r>
              <a:rPr lang="en-US" sz="8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:</a:t>
            </a:r>
            <a:endParaRPr lang="en-US" sz="8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Matriks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konfusi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memberikan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gambaran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kinerja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dengan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membandingkan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prediksi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dengan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nilai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sebenarnya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8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TN, FP, FN, 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dan </a:t>
            </a:r>
            <a:r>
              <a:rPr lang="en-US" sz="8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TP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memberikan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informasi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tentang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ketepatan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klasifikasi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model.</a:t>
            </a:r>
          </a:p>
          <a:p>
            <a:pPr marL="114300" indent="0" algn="just">
              <a:buNone/>
            </a:pPr>
            <a:endParaRPr lang="en-US" sz="800" b="1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Kesimpulan:</a:t>
            </a:r>
            <a:endParaRPr lang="en-US" sz="8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Model SVM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memberikan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akurasi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sekitar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68,96%,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kemampuan yang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cukup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memprediksi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klasifikasi</a:t>
            </a:r>
            <a:r>
              <a:rPr lang="en-US" sz="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malware.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7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56D69-761C-4006-8EDE-41AC1DE536EF}"/>
              </a:ext>
            </a:extLst>
          </p:cNvPr>
          <p:cNvSpPr/>
          <p:nvPr/>
        </p:nvSpPr>
        <p:spPr>
          <a:xfrm>
            <a:off x="4852345" y="4413146"/>
            <a:ext cx="325762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000" dirty="0">
                <a:latin typeface="Asap Condensed" panose="020B0604020202020204" charset="0"/>
              </a:rPr>
              <a:t>Gambar 4. </a:t>
            </a:r>
            <a:r>
              <a:rPr lang="it-IT" sz="1000" dirty="0">
                <a:latin typeface="Asap Condensed" panose="020B0604020202020204" charset="0"/>
              </a:rPr>
              <a:t>Visualisasi Data Confusion Matrix Klasifikasi Malware</a:t>
            </a:r>
            <a:endParaRPr lang="en-ID" sz="1000" dirty="0">
              <a:latin typeface="Asap Condensed" panose="020B060402020202020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795580-561A-A8E9-2AFB-C6DDF4AAB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508" y="1017724"/>
            <a:ext cx="4187142" cy="32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04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311700" y="48769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/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Evaluasi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Kinerja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SVM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Menggunakan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Kurva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ROC dan </a:t>
            </a:r>
            <a:r>
              <a:rPr lang="en-US" sz="20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Kurva</a:t>
            </a:r>
            <a:r>
              <a:rPr lang="en-US" sz="20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AUC</a:t>
            </a: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68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ROC Curve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Memvisualisasikan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hubungan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antara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True Positive Rate (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sensitivitas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) dan False 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    Positive Rate.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Garis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ROC di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atas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garis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acak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biru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putus-putus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)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kinerja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lebih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    baik.</a:t>
            </a:r>
          </a:p>
          <a:p>
            <a:pPr marL="114300" indent="0">
              <a:buNone/>
            </a:pPr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Area Under the Curve (AUC)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Memberikan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gambaran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agregat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tentang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seberapa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baik model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membedakan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  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antara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dan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negatif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900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Interpretasi</a:t>
            </a: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Gambar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Garis orange yang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mengidentifikasikan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kurva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ROC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berada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tepat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diatas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garis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biru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(garis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acak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).</a:t>
            </a:r>
          </a:p>
          <a:p>
            <a:pPr marL="114300" indent="0">
              <a:buNone/>
            </a:pPr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Kesimpulan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Model memiliki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tingkat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sensitivitas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yang baik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dibandingkan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dengan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spesifisitas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  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acak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- AUC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memberikan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gambaran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tentang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kemampuan model dalam </a:t>
            </a:r>
          </a:p>
          <a:p>
            <a:pPr marL="114300" indent="0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   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membedakan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8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EA41F6-9A0B-4361-BD49-CAE43B9D8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52475"/>
            <a:ext cx="4061812" cy="30863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DFEAB9A-CAE8-4554-9BC9-7A6D855CFFD0}"/>
              </a:ext>
            </a:extLst>
          </p:cNvPr>
          <p:cNvSpPr/>
          <p:nvPr/>
        </p:nvSpPr>
        <p:spPr>
          <a:xfrm>
            <a:off x="4857075" y="4204808"/>
            <a:ext cx="34916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000" dirty="0">
                <a:latin typeface="Asap Condensed" panose="020B0604020202020204" charset="0"/>
              </a:rPr>
              <a:t>Gambar 5. </a:t>
            </a:r>
            <a:r>
              <a:rPr lang="it-IT" sz="1000" dirty="0">
                <a:latin typeface="Asap Condensed" panose="020B0604020202020204" charset="0"/>
              </a:rPr>
              <a:t>Visualisasi Kurva ROC Klasifikasi Dataset Android Malware</a:t>
            </a:r>
            <a:endParaRPr lang="en-ID" sz="1000" dirty="0">
              <a:latin typeface="Asap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31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96837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 algn="just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Analisis Precision-Recall </a:t>
            </a:r>
            <a:r>
              <a:rPr lang="en-US" sz="900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Curva</a:t>
            </a:r>
            <a:endParaRPr lang="en-US" sz="900" b="1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Secara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keseluruhan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, model yang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dapat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dianggap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sebagai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yang baik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benign.</a:t>
            </a:r>
          </a:p>
          <a:p>
            <a:pPr marL="114300" indent="0" algn="just">
              <a:buNone/>
            </a:pPr>
            <a:endParaRPr lang="en-US" sz="900" b="1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 Benign (0)</a:t>
            </a:r>
          </a:p>
          <a:p>
            <a:pPr marL="92075" indent="0" algn="just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Precision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0,69,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bahwa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69%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prediksi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benign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adalah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benar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92075" indent="0" algn="just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Recall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0,88,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bahwa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mampu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mengidentifikasi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88%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semua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sampel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benign.</a:t>
            </a:r>
          </a:p>
          <a:p>
            <a:pPr marL="92075" indent="0" algn="just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F1-score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0,77,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mencerminkan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keseimbangan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yang baik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antara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precision dan recall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benign.</a:t>
            </a:r>
          </a:p>
          <a:p>
            <a:pPr marL="250825" indent="-158750" algn="just">
              <a:buFontTx/>
              <a:buChar char="-"/>
            </a:pPr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92075" indent="0" algn="just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 Malicious </a:t>
            </a:r>
          </a:p>
          <a:p>
            <a:pPr marL="92075" indent="0" algn="just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Precision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0,70,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bahwa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70%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prediksi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malicious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adalah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benar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  <a:p>
            <a:pPr marL="92075" indent="0" algn="just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Recall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0,40,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bahwa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40%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dinyatakan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gagal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mengidentifikasi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sebagian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sampel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malicious.</a:t>
            </a:r>
          </a:p>
          <a:p>
            <a:pPr marL="92075" indent="0" algn="just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F1-score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0,51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atau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51%,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mencerminkan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keseimbangan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yang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cukup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antara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precision dan recall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malicious.</a:t>
            </a:r>
          </a:p>
          <a:p>
            <a:pPr marL="92075" indent="0" algn="just">
              <a:buNone/>
            </a:pPr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92075" indent="0" algn="just">
              <a:buNone/>
            </a:pPr>
            <a:r>
              <a:rPr lang="en-US" sz="900" b="1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Kesimpulan </a:t>
            </a:r>
            <a:r>
              <a:rPr lang="en-US" sz="900" b="1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Umum</a:t>
            </a:r>
            <a:endParaRPr lang="en-US" sz="900" b="1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250825" indent="-158750" algn="just">
              <a:buFontTx/>
              <a:buChar char="-"/>
            </a:pPr>
            <a:endParaRPr lang="en-US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92075" indent="0" algn="just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Dalam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kasus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ini,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nilai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recall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benign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adalah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0,88,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sedangkan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nilai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presisi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adalah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0,69. Hal ini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bahwa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mampu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mengidentifikasi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88%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semua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sampel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benign,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tetapi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hanya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69%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prediksi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benign yang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benar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 </a:t>
            </a:r>
            <a:r>
              <a:rPr lang="sv-SE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Hal ini menunjukkan bahwa model juga cukup akurat dalam memprediksi kelas yang benar.</a:t>
            </a:r>
          </a:p>
          <a:p>
            <a:pPr marL="92075" indent="0" algn="just">
              <a:buNone/>
            </a:pPr>
            <a:endParaRPr lang="sv-SE" sz="900" dirty="0">
              <a:solidFill>
                <a:schemeClr val="tx1"/>
              </a:solidFill>
              <a:latin typeface="Asap Condensed" panose="020B0604020202020204" charset="0"/>
              <a:cs typeface="Times New Roman" panose="02020603050405020304" pitchFamily="18" charset="0"/>
            </a:endParaRPr>
          </a:p>
          <a:p>
            <a:pPr marL="92075" indent="0" algn="just">
              <a:buNone/>
            </a:pP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- Nilai recall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malicious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adalah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0,40,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sedangkan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nilai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presisi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adalah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0,70. Hal ini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bahwa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gagal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mengidentifikasi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sebagian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sampel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malicious,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tetapi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hanya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70%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dari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prediksi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positif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untuk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malicious yang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benar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 Nilai recall yang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rendah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pada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kelas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malicious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menunjukkan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bahwa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tidak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mampu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mengidentifikasi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sebagian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besar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serangan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malware. Hal ini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dapat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menyebabkan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serangan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malware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tidak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terdeteksi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dan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dapat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menyebabkan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9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kerugian</a:t>
            </a:r>
            <a:r>
              <a:rPr lang="en-US" sz="9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sap Condensed"/>
                <a:ea typeface="Asap Condensed"/>
                <a:cs typeface="Asap Condensed"/>
                <a:sym typeface="Asap Condensed"/>
              </a:rPr>
              <a:t>9</a:t>
            </a:fld>
            <a:endParaRPr>
              <a:latin typeface="Asap Condensed"/>
              <a:ea typeface="Asap Condensed"/>
              <a:cs typeface="Asap Condensed"/>
              <a:sym typeface="Asap Condense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55363-DFD2-420E-B841-B010964D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386" y="1152475"/>
            <a:ext cx="4541914" cy="3208298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F64EE87-63CE-4961-945A-020738B5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716" y="496377"/>
            <a:ext cx="8520600" cy="572700"/>
          </a:xfrm>
        </p:spPr>
        <p:txBody>
          <a:bodyPr>
            <a:no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Evaluasi</a:t>
            </a:r>
            <a:r>
              <a:rPr lang="en-US" sz="1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Kinerja</a:t>
            </a:r>
            <a:r>
              <a:rPr lang="en-US" sz="1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Model SVM </a:t>
            </a:r>
            <a:r>
              <a:rPr lang="en-US" sz="1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Menggunakan</a:t>
            </a:r>
            <a:r>
              <a:rPr lang="en-US" sz="1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Kurva</a:t>
            </a:r>
            <a:r>
              <a:rPr lang="en-US" sz="1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  <a:t> Precision-Recall</a:t>
            </a:r>
            <a:br>
              <a:rPr lang="en-US" sz="1800" dirty="0">
                <a:solidFill>
                  <a:schemeClr val="tx1"/>
                </a:solidFill>
                <a:latin typeface="Asap Condensed" panose="020B0604020202020204" charset="0"/>
                <a:cs typeface="Times New Roman" panose="02020603050405020304" pitchFamily="18" charset="0"/>
              </a:rPr>
            </a:br>
            <a:endParaRPr lang="en-ID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BE391F-A439-4DFD-AD65-74BA137826B5}"/>
              </a:ext>
            </a:extLst>
          </p:cNvPr>
          <p:cNvSpPr/>
          <p:nvPr/>
        </p:nvSpPr>
        <p:spPr>
          <a:xfrm>
            <a:off x="4815512" y="4416996"/>
            <a:ext cx="34916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1000" dirty="0">
                <a:latin typeface="Asap Condensed" panose="020B0604020202020204" charset="0"/>
              </a:rPr>
              <a:t>Gambar 6. </a:t>
            </a:r>
            <a:r>
              <a:rPr lang="it-IT" sz="1000" dirty="0">
                <a:latin typeface="Asap Condensed" panose="020B0604020202020204" charset="0"/>
              </a:rPr>
              <a:t>Visualisasi Precision-Recall Curve Klasifikasi Data Malwar</a:t>
            </a:r>
            <a:endParaRPr lang="en-ID" sz="1000" dirty="0">
              <a:latin typeface="Asap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8792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1437</Words>
  <Application>Microsoft Office PowerPoint</Application>
  <PresentationFormat>On-screen Show (16:9)</PresentationFormat>
  <Paragraphs>136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Asap Condensed</vt:lpstr>
      <vt:lpstr>Arial</vt:lpstr>
      <vt:lpstr>Simple Light</vt:lpstr>
      <vt:lpstr>Network Traffic Analysis for Android Malware Detection using Support Vector Machine (SVM) Classification</vt:lpstr>
      <vt:lpstr>Background</vt:lpstr>
      <vt:lpstr>Problem Statement</vt:lpstr>
      <vt:lpstr>Solution</vt:lpstr>
      <vt:lpstr>Visualisasi Data Sebelum Implementasi SVM</vt:lpstr>
      <vt:lpstr>Pemodelan Hyperplane 2D dan 3D Menggunakan Algoritma SVM</vt:lpstr>
      <vt:lpstr>Evaluasi Kinerja Model SVM Menggunakan Matriks Kebingungan (Confusion Matrix)</vt:lpstr>
      <vt:lpstr>Evaluasi Kinerja Model SVM Menggunakan Kurva ROC dan Kurva AUC</vt:lpstr>
      <vt:lpstr>Evaluasi Kinerja Model SVM Menggunakan Kurva Precision-Recall 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Attendance System Based on Capsule Neural Network</dc:title>
  <dc:creator>Asus</dc:creator>
  <cp:lastModifiedBy>chesya ivana</cp:lastModifiedBy>
  <cp:revision>19</cp:revision>
  <dcterms:modified xsi:type="dcterms:W3CDTF">2023-12-05T09:43:22Z</dcterms:modified>
</cp:coreProperties>
</file>