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c889700ec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c889700ec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c889700ec_6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c889700ec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c889700ec_6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c889700ec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c889700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ac889700e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c889700ec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ac889700ec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c889700ec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ac889700ec_3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ac889700ec_6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ac889700ec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c889700ec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c889700e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c889700e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c889700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c889700ec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c889700e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c889700ec_3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c889700ec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2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2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Google Shape;43;p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3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63" name="Google Shape;63;p3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Google Shape;73;p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5" name="Google Shape;95;p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Google Shape;109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Google Shape;131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Google Shape;142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4" name="Google Shape;164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9" name="Google Shape;169;p7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0" name="Google Shape;170;p7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1" name="Google Shape;171;p7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-1" y="-1"/>
            <a:ext cx="12193060" cy="68692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39" name="Google Shape;339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40" name="Google Shape;340;p1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3"/>
          <p:cNvSpPr txBox="1"/>
          <p:nvPr>
            <p:ph type="ctrTitle"/>
          </p:nvPr>
        </p:nvSpPr>
        <p:spPr>
          <a:xfrm>
            <a:off x="1378425" y="5199797"/>
            <a:ext cx="9435152" cy="789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San Antonio Pet Adoption </a:t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0" y="0"/>
            <a:ext cx="12192000" cy="5058957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1" name="Google Shape;361;p13"/>
          <p:cNvSpPr txBox="1"/>
          <p:nvPr>
            <p:ph idx="1" type="subTitle"/>
          </p:nvPr>
        </p:nvSpPr>
        <p:spPr>
          <a:xfrm>
            <a:off x="1759237" y="6003836"/>
            <a:ext cx="8673427" cy="40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descr="Dog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223" y="626940"/>
            <a:ext cx="3864547" cy="386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"/>
          <p:cNvSpPr txBox="1"/>
          <p:nvPr>
            <p:ph idx="4294967295" type="title"/>
          </p:nvPr>
        </p:nvSpPr>
        <p:spPr>
          <a:xfrm>
            <a:off x="36506" y="183900"/>
            <a:ext cx="34989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>
                <a:highlight>
                  <a:srgbClr val="FFFFFF"/>
                </a:highlight>
              </a:rPr>
              <a:t>Percentages of </a:t>
            </a:r>
            <a:r>
              <a:rPr lang="en-US" sz="3300">
                <a:highlight>
                  <a:srgbClr val="FFFFFF"/>
                </a:highlight>
              </a:rPr>
              <a:t>Spayed/Neutered</a:t>
            </a:r>
            <a:endParaRPr sz="3300">
              <a:highlight>
                <a:srgbClr val="FFFFFF"/>
              </a:highlight>
            </a:endParaRPr>
          </a:p>
        </p:txBody>
      </p:sp>
      <p:sp>
        <p:nvSpPr>
          <p:cNvPr id="485" name="Google Shape;485;p22"/>
          <p:cNvSpPr txBox="1"/>
          <p:nvPr/>
        </p:nvSpPr>
        <p:spPr>
          <a:xfrm>
            <a:off x="1870650" y="1247100"/>
            <a:ext cx="94518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Paw Prints" id="486" name="Google Shape;4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7784" y="3902909"/>
            <a:ext cx="2456400" cy="24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9066" y="3586750"/>
            <a:ext cx="4348059" cy="31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75" y="3521728"/>
            <a:ext cx="3834450" cy="317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6700" y="178774"/>
            <a:ext cx="4673298" cy="3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/>
          <p:nvPr>
            <p:ph type="title"/>
          </p:nvPr>
        </p:nvSpPr>
        <p:spPr>
          <a:xfrm>
            <a:off x="796075" y="2349925"/>
            <a:ext cx="36612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Vaccinated vs. Not Vaccinated</a:t>
            </a:r>
            <a:endParaRPr/>
          </a:p>
        </p:txBody>
      </p:sp>
      <p:sp>
        <p:nvSpPr>
          <p:cNvPr id="495" name="Google Shape;495;p23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descr="Paw Prints" id="496" name="Google Shape;4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4275"/>
            <a:ext cx="1533725" cy="15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76" y="987100"/>
            <a:ext cx="5375125" cy="35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3"/>
          <p:cNvSpPr txBox="1"/>
          <p:nvPr/>
        </p:nvSpPr>
        <p:spPr>
          <a:xfrm>
            <a:off x="5295025" y="4245025"/>
            <a:ext cx="52026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ckwell"/>
                <a:ea typeface="Rockwell"/>
                <a:cs typeface="Rockwell"/>
                <a:sym typeface="Rockwell"/>
              </a:rPr>
              <a:t>Vaccinated vs Not Vaccinated: 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ckwell"/>
              <a:buChar char="●"/>
            </a:pPr>
            <a:r>
              <a:rPr lang="en-US" sz="1500">
                <a:latin typeface="Rockwell"/>
                <a:ea typeface="Rockwell"/>
                <a:cs typeface="Rockwell"/>
                <a:sym typeface="Rockwell"/>
              </a:rPr>
              <a:t>76.2% are Vaccinated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ckwell"/>
              <a:buChar char="●"/>
            </a:pPr>
            <a:r>
              <a:rPr lang="en-US" sz="1500">
                <a:latin typeface="Rockwell"/>
                <a:ea typeface="Rockwell"/>
                <a:cs typeface="Rockwell"/>
                <a:sym typeface="Rockwell"/>
              </a:rPr>
              <a:t>23.8% are NOT Vaccinated</a:t>
            </a:r>
            <a:endParaRPr sz="15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*These figures are representing All the shelters within a 150 mile radius of San Antonio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/>
        </p:nvSpPr>
        <p:spPr>
          <a:xfrm>
            <a:off x="1622550" y="388150"/>
            <a:ext cx="89469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ckwell"/>
                <a:ea typeface="Rockwell"/>
                <a:cs typeface="Rockwell"/>
                <a:sym typeface="Rockwell"/>
              </a:rPr>
              <a:t>Compared: Adopted dogs that are Vaccinated or Not to Adoptable dogs that are Vaccinated or Not</a:t>
            </a:r>
            <a:endParaRPr b="1" sz="1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04" name="Google Shape;5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5" y="1714075"/>
            <a:ext cx="5042178" cy="3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825" y="1714075"/>
            <a:ext cx="4905325" cy="3817006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2016750" y="5531075"/>
            <a:ext cx="81585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*The above pie charts are a representation of overall adopted dogs that are vaccinated(left)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and the overall dogs that are adoptable and vaccinated (right) with in a 150 mile radius of San Antonio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12" name="Google Shape;512;p2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32" name="Google Shape;532;p25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5"/>
          <p:cNvSpPr/>
          <p:nvPr/>
        </p:nvSpPr>
        <p:spPr>
          <a:xfrm>
            <a:off x="-1" y="-1"/>
            <a:ext cx="12193060" cy="68692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36" name="Google Shape;536;p2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37" name="Google Shape;537;p25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5"/>
          <p:cNvSpPr txBox="1"/>
          <p:nvPr>
            <p:ph type="title"/>
          </p:nvPr>
        </p:nvSpPr>
        <p:spPr>
          <a:xfrm>
            <a:off x="1378425" y="5199797"/>
            <a:ext cx="9435152" cy="789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en-US" sz="3100">
                <a:solidFill>
                  <a:schemeClr val="lt1"/>
                </a:solidFill>
              </a:rPr>
              <a:t>An in-depth look at the largest shelter within a 150-mile radius of San Antonio. </a:t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0" y="0"/>
            <a:ext cx="12192000" cy="5058957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58" name="Google Shape;5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819" y="1259431"/>
            <a:ext cx="5629325" cy="26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64" name="Google Shape;564;p2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65" name="Google Shape;565;p2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4795976" y="15154"/>
              <a:ext cx="5788026" cy="6847185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84" name="Google Shape;584;p26"/>
          <p:cNvGrpSpPr/>
          <p:nvPr/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585" name="Google Shape;585;p26"/>
            <p:cNvSpPr/>
            <p:nvPr/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6" name="Google Shape;586;p26"/>
            <p:cNvSpPr/>
            <p:nvPr/>
          </p:nvSpPr>
          <p:spPr>
            <a:xfrm rot="10800000">
              <a:off x="3574311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88" name="Google Shape;588;p26"/>
          <p:cNvSpPr txBox="1"/>
          <p:nvPr>
            <p:ph idx="1" type="subTitle"/>
          </p:nvPr>
        </p:nvSpPr>
        <p:spPr>
          <a:xfrm>
            <a:off x="801825" y="2053338"/>
            <a:ext cx="59418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Total Number of Dogs: </a:t>
            </a:r>
            <a:r>
              <a:rPr b="1" lang="en-US"/>
              <a:t>668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Number of</a:t>
            </a:r>
            <a:r>
              <a:rPr lang="en-US"/>
              <a:t> Unique Breeds: </a:t>
            </a:r>
            <a:r>
              <a:rPr b="1" lang="en-US"/>
              <a:t>60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Most Common Breed and Total: </a:t>
            </a:r>
            <a:r>
              <a:rPr b="1" lang="en-US"/>
              <a:t>Chihuahua - 77</a:t>
            </a:r>
            <a:endParaRPr b="1"/>
          </a:p>
        </p:txBody>
      </p:sp>
      <p:pic>
        <p:nvPicPr>
          <p:cNvPr id="589" name="Google Shape;589;p26"/>
          <p:cNvPicPr preferRelativeResize="0"/>
          <p:nvPr/>
        </p:nvPicPr>
        <p:blipFill rotWithShape="1">
          <a:blip r:embed="rId3">
            <a:alphaModFix/>
          </a:blip>
          <a:srcRect b="-1" l="14998" r="37188" t="0"/>
          <a:stretch/>
        </p:blipFill>
        <p:spPr>
          <a:xfrm>
            <a:off x="7551503" y="2"/>
            <a:ext cx="463467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6"/>
          <p:cNvSpPr txBox="1"/>
          <p:nvPr/>
        </p:nvSpPr>
        <p:spPr>
          <a:xfrm>
            <a:off x="7882750" y="275900"/>
            <a:ext cx="39939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Upon a more in depth look at the larger shelters in the given radius, we concluded SNIPSA was the largest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91" name="Google Shape;5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362" y="1515813"/>
            <a:ext cx="4634676" cy="313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26"/>
          <p:cNvSpPr txBox="1"/>
          <p:nvPr/>
        </p:nvSpPr>
        <p:spPr>
          <a:xfrm>
            <a:off x="801825" y="1204950"/>
            <a:ext cx="594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SNIPSA Demographics</a:t>
            </a:r>
            <a:endParaRPr b="1" sz="2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7"/>
          <p:cNvSpPr txBox="1"/>
          <p:nvPr>
            <p:ph type="title"/>
          </p:nvPr>
        </p:nvSpPr>
        <p:spPr>
          <a:xfrm>
            <a:off x="823950" y="2339675"/>
            <a:ext cx="3651900" cy="24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Vaccinated vs. Not Vaccinated</a:t>
            </a:r>
            <a:endParaRPr/>
          </a:p>
        </p:txBody>
      </p:sp>
      <p:pic>
        <p:nvPicPr>
          <p:cNvPr id="598" name="Google Shape;5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875" y="191800"/>
            <a:ext cx="4771975" cy="33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875" y="3521725"/>
            <a:ext cx="5069220" cy="3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7"/>
          <p:cNvSpPr txBox="1"/>
          <p:nvPr/>
        </p:nvSpPr>
        <p:spPr>
          <a:xfrm>
            <a:off x="9511800" y="2687975"/>
            <a:ext cx="26802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ckwell"/>
                <a:ea typeface="Rockwell"/>
                <a:cs typeface="Rockwell"/>
                <a:sym typeface="Rockwell"/>
              </a:rPr>
              <a:t>SNIPSA shelter 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ckwell"/>
                <a:ea typeface="Rockwell"/>
                <a:cs typeface="Rockwell"/>
                <a:sym typeface="Rockwell"/>
              </a:rPr>
              <a:t>vs 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ockwell"/>
                <a:ea typeface="Rockwell"/>
                <a:cs typeface="Rockwell"/>
                <a:sym typeface="Rockwell"/>
              </a:rPr>
              <a:t>Overall Data</a:t>
            </a:r>
            <a:endParaRPr b="1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01" name="Google Shape;601;p27"/>
          <p:cNvSpPr txBox="1"/>
          <p:nvPr/>
        </p:nvSpPr>
        <p:spPr>
          <a:xfrm>
            <a:off x="823950" y="1712950"/>
            <a:ext cx="3651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SNIPSA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/>
          <p:nvPr/>
        </p:nvSpPr>
        <p:spPr>
          <a:xfrm>
            <a:off x="0" y="-1"/>
            <a:ext cx="12192000" cy="68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07" name="Google Shape;607;p28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608" name="Google Shape;608;p28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28"/>
          <p:cNvSpPr/>
          <p:nvPr/>
        </p:nvSpPr>
        <p:spPr>
          <a:xfrm>
            <a:off x="1923665" y="0"/>
            <a:ext cx="10268400" cy="686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0" name="Google Shape;630;p28"/>
          <p:cNvSpPr txBox="1"/>
          <p:nvPr>
            <p:ph type="title"/>
          </p:nvPr>
        </p:nvSpPr>
        <p:spPr>
          <a:xfrm>
            <a:off x="4768125" y="-141150"/>
            <a:ext cx="41223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300">
                <a:solidFill>
                  <a:schemeClr val="accent1"/>
                </a:solidFill>
              </a:rPr>
              <a:t>Gender and Spay/Neuter</a:t>
            </a:r>
            <a:endParaRPr b="1" sz="3300">
              <a:solidFill>
                <a:schemeClr val="accent1"/>
              </a:solidFill>
            </a:endParaRPr>
          </a:p>
        </p:txBody>
      </p:sp>
      <p:sp>
        <p:nvSpPr>
          <p:cNvPr id="631" name="Google Shape;631;p28"/>
          <p:cNvSpPr/>
          <p:nvPr/>
        </p:nvSpPr>
        <p:spPr>
          <a:xfrm rot="5400000">
            <a:off x="1797884" y="954920"/>
            <a:ext cx="300900" cy="259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Paw Prints" id="632" name="Google Shape;6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23675" cy="19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849" y="1093950"/>
            <a:ext cx="3478646" cy="24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100" y="1301026"/>
            <a:ext cx="3065600" cy="21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28"/>
          <p:cNvSpPr txBox="1"/>
          <p:nvPr/>
        </p:nvSpPr>
        <p:spPr>
          <a:xfrm>
            <a:off x="4082588" y="893425"/>
            <a:ext cx="1010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SNIPSA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8859825" y="893425"/>
            <a:ext cx="1498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Overall Sample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3885688" y="3814250"/>
            <a:ext cx="1010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SNIPSA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38" name="Google Shape;6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6050" y="4315600"/>
            <a:ext cx="3248550" cy="23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8"/>
          <p:cNvSpPr txBox="1"/>
          <p:nvPr/>
        </p:nvSpPr>
        <p:spPr>
          <a:xfrm>
            <a:off x="8859825" y="3814250"/>
            <a:ext cx="1498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Overall Sample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40" name="Google Shape;64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2275" y="4238814"/>
            <a:ext cx="3478650" cy="241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9"/>
          <p:cNvSpPr/>
          <p:nvPr/>
        </p:nvSpPr>
        <p:spPr>
          <a:xfrm>
            <a:off x="0" y="-1"/>
            <a:ext cx="12192000" cy="68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46" name="Google Shape;646;p29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647" name="Google Shape;647;p29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9"/>
          <p:cNvSpPr/>
          <p:nvPr/>
        </p:nvSpPr>
        <p:spPr>
          <a:xfrm>
            <a:off x="1923665" y="0"/>
            <a:ext cx="10268400" cy="686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69" name="Google Shape;669;p29"/>
          <p:cNvSpPr txBox="1"/>
          <p:nvPr>
            <p:ph type="title"/>
          </p:nvPr>
        </p:nvSpPr>
        <p:spPr>
          <a:xfrm>
            <a:off x="4973225" y="206350"/>
            <a:ext cx="390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</a:rPr>
              <a:t>Dog Ages </a:t>
            </a:r>
            <a:endParaRPr b="1" sz="3300">
              <a:solidFill>
                <a:schemeClr val="accent1"/>
              </a:solidFill>
            </a:endParaRPr>
          </a:p>
        </p:txBody>
      </p:sp>
      <p:sp>
        <p:nvSpPr>
          <p:cNvPr id="670" name="Google Shape;670;p29"/>
          <p:cNvSpPr/>
          <p:nvPr/>
        </p:nvSpPr>
        <p:spPr>
          <a:xfrm rot="5400000">
            <a:off x="1797884" y="954920"/>
            <a:ext cx="300900" cy="259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Paw Prints" id="671" name="Google Shape;6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34525"/>
            <a:ext cx="1818725" cy="18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888" y="2033326"/>
            <a:ext cx="4379624" cy="3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29"/>
          <p:cNvSpPr txBox="1"/>
          <p:nvPr/>
        </p:nvSpPr>
        <p:spPr>
          <a:xfrm>
            <a:off x="4103975" y="1606725"/>
            <a:ext cx="1391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SNIPSA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74" name="Google Shape;6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075" y="2033325"/>
            <a:ext cx="4917100" cy="34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9"/>
          <p:cNvSpPr txBox="1"/>
          <p:nvPr/>
        </p:nvSpPr>
        <p:spPr>
          <a:xfrm>
            <a:off x="8982225" y="1606725"/>
            <a:ext cx="170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Overall Sample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0"/>
          <p:cNvSpPr/>
          <p:nvPr/>
        </p:nvSpPr>
        <p:spPr>
          <a:xfrm>
            <a:off x="0" y="-1"/>
            <a:ext cx="12192000" cy="68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81" name="Google Shape;681;p30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682" name="Google Shape;682;p30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30"/>
          <p:cNvSpPr/>
          <p:nvPr/>
        </p:nvSpPr>
        <p:spPr>
          <a:xfrm>
            <a:off x="1923665" y="0"/>
            <a:ext cx="10268400" cy="686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04" name="Google Shape;704;p30"/>
          <p:cNvSpPr txBox="1"/>
          <p:nvPr>
            <p:ph type="title"/>
          </p:nvPr>
        </p:nvSpPr>
        <p:spPr>
          <a:xfrm>
            <a:off x="4656725" y="-131275"/>
            <a:ext cx="390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</a:rPr>
              <a:t>Dog Sizes</a:t>
            </a:r>
            <a:endParaRPr b="1" sz="3300">
              <a:solidFill>
                <a:schemeClr val="accent1"/>
              </a:solidFill>
            </a:endParaRPr>
          </a:p>
        </p:txBody>
      </p:sp>
      <p:sp>
        <p:nvSpPr>
          <p:cNvPr id="705" name="Google Shape;705;p30"/>
          <p:cNvSpPr/>
          <p:nvPr/>
        </p:nvSpPr>
        <p:spPr>
          <a:xfrm rot="5400000">
            <a:off x="1797884" y="954920"/>
            <a:ext cx="300900" cy="259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Paw Prints" id="706" name="Google Shape;7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34525"/>
            <a:ext cx="1818725" cy="18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875" y="2231650"/>
            <a:ext cx="4318000" cy="33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30"/>
          <p:cNvSpPr txBox="1"/>
          <p:nvPr/>
        </p:nvSpPr>
        <p:spPr>
          <a:xfrm>
            <a:off x="3758175" y="1590325"/>
            <a:ext cx="1391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SNIPSA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09" name="Google Shape;7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453" y="2366963"/>
            <a:ext cx="4981975" cy="32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0"/>
          <p:cNvSpPr txBox="1"/>
          <p:nvPr/>
        </p:nvSpPr>
        <p:spPr>
          <a:xfrm>
            <a:off x="8800475" y="1548625"/>
            <a:ext cx="168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Overall Sample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"/>
          <p:cNvSpPr txBox="1"/>
          <p:nvPr>
            <p:ph type="ctrTitle"/>
          </p:nvPr>
        </p:nvSpPr>
        <p:spPr>
          <a:xfrm>
            <a:off x="1759236" y="2075504"/>
            <a:ext cx="8679900" cy="1748700"/>
          </a:xfrm>
          <a:prstGeom prst="rect">
            <a:avLst/>
          </a:prstGeom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716" name="Google Shape;716;p31"/>
          <p:cNvSpPr txBox="1"/>
          <p:nvPr>
            <p:ph idx="1" type="subTitle"/>
          </p:nvPr>
        </p:nvSpPr>
        <p:spPr>
          <a:xfrm>
            <a:off x="1759237" y="3906266"/>
            <a:ext cx="8673300" cy="13227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type="title"/>
          </p:nvPr>
        </p:nvSpPr>
        <p:spPr>
          <a:xfrm>
            <a:off x="888631" y="2817301"/>
            <a:ext cx="3501300" cy="1223400"/>
          </a:xfrm>
          <a:prstGeom prst="rect">
            <a:avLst/>
          </a:prstGeom>
        </p:spPr>
        <p:txBody>
          <a:bodyPr anchorCtr="0" anchor="ctr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Research Questions</a:t>
            </a:r>
            <a:endParaRPr b="1" sz="4500"/>
          </a:p>
        </p:txBody>
      </p:sp>
      <p:sp>
        <p:nvSpPr>
          <p:cNvPr id="368" name="Google Shape;368;p14"/>
          <p:cNvSpPr txBox="1"/>
          <p:nvPr>
            <p:ph idx="1" type="body"/>
          </p:nvPr>
        </p:nvSpPr>
        <p:spPr>
          <a:xfrm>
            <a:off x="4717600" y="196650"/>
            <a:ext cx="7191600" cy="646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For the purposes of this project, we looked for demographic information related to adopted and adoptable dogs in shelters within a 150-mile radius of San Antonio, between January and November 2020. Specific research questions included: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How many animal shelters are within 150-mile radius of San Antonio?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How many dogs were in these shelters between January and November 2020?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Out of the total number of dogs, how many were adopted during this time? How many dogs are still adoptable as of November 2020?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For the total number of dogs and adopted/adoptable comparisons in these shelters:</a:t>
            </a:r>
            <a:endParaRPr sz="19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What were the </a:t>
            </a:r>
            <a:r>
              <a:rPr lang="en-US"/>
              <a:t>top breeds represented</a:t>
            </a:r>
            <a:r>
              <a:rPr lang="en-US" sz="1600"/>
              <a:t>?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What was the gender breakdown?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What were the sizes of these dogs?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What were the ages of these dogs?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What percentage of these </a:t>
            </a:r>
            <a:r>
              <a:rPr lang="en-US"/>
              <a:t>dogs</a:t>
            </a:r>
            <a:r>
              <a:rPr lang="en-US" sz="1600"/>
              <a:t> were vaccinated?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What percentage of these dogs were spayed/neutered?</a:t>
            </a: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Which shelter in the 150-mile radius has the most dogs?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How do the demographics of the largest shelter compare to the overall shelter population?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aw Prints" id="369" name="Google Shape;3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02225"/>
            <a:ext cx="1755775" cy="1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"/>
          <p:cNvSpPr txBox="1"/>
          <p:nvPr>
            <p:ph type="title"/>
          </p:nvPr>
        </p:nvSpPr>
        <p:spPr>
          <a:xfrm>
            <a:off x="940700" y="2535750"/>
            <a:ext cx="34989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</a:pPr>
            <a:r>
              <a:rPr b="1" lang="en-US"/>
              <a:t>Overall Sample Information</a:t>
            </a:r>
            <a:endParaRPr b="1"/>
          </a:p>
        </p:txBody>
      </p:sp>
      <p:sp>
        <p:nvSpPr>
          <p:cNvPr id="375" name="Google Shape;375;p15"/>
          <p:cNvSpPr txBox="1"/>
          <p:nvPr/>
        </p:nvSpPr>
        <p:spPr>
          <a:xfrm>
            <a:off x="4604375" y="2245525"/>
            <a:ext cx="51321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Paw Prints" id="376" name="Google Shape;3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8675" y="-116475"/>
            <a:ext cx="2148875" cy="21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5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Shelters Represented in the Sample 150-Mile Radius of San Antonio: </a:t>
            </a:r>
            <a:r>
              <a:rPr b="1" lang="en-US"/>
              <a:t>123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Number of Dogs in these shelters between January and November 2020: </a:t>
            </a:r>
            <a:r>
              <a:rPr b="1" lang="en-US"/>
              <a:t>7478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Adopted Dogs as of November 15, 2020: </a:t>
            </a:r>
            <a:r>
              <a:rPr b="1" lang="en-US"/>
              <a:t>5824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Adoptable Dogs as of November 15, 2020: </a:t>
            </a:r>
            <a:r>
              <a:rPr b="1" lang="en-US"/>
              <a:t>1654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/>
          <p:nvPr>
            <p:ph type="title"/>
          </p:nvPr>
        </p:nvSpPr>
        <p:spPr>
          <a:xfrm>
            <a:off x="935106" y="2817301"/>
            <a:ext cx="3501300" cy="1223400"/>
          </a:xfrm>
          <a:prstGeom prst="rect">
            <a:avLst/>
          </a:prstGeom>
        </p:spPr>
        <p:txBody>
          <a:bodyPr anchorCtr="0" anchor="ctr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Data</a:t>
            </a:r>
            <a:endParaRPr b="1" sz="5000"/>
          </a:p>
        </p:txBody>
      </p:sp>
      <p:sp>
        <p:nvSpPr>
          <p:cNvPr id="383" name="Google Shape;383;p16"/>
          <p:cNvSpPr txBox="1"/>
          <p:nvPr>
            <p:ph idx="1" type="body"/>
          </p:nvPr>
        </p:nvSpPr>
        <p:spPr>
          <a:xfrm>
            <a:off x="5109983" y="802809"/>
            <a:ext cx="6275100" cy="525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Petfinder</a:t>
            </a:r>
            <a:endParaRPr/>
          </a:p>
          <a:p>
            <a:pPr indent="-354330" lvl="0" marL="457200" rtl="0" algn="l">
              <a:spcBef>
                <a:spcPts val="100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Directory of around 11,000 pet shelters and adoption organizations across the United States, Canada, and Mexico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Updated daily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API accessible databases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Petpy library for Python/Pandas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Kaggle</a:t>
            </a:r>
            <a:endParaRPr/>
          </a:p>
          <a:p>
            <a:pPr indent="-354330" lvl="0" marL="457200" rtl="0" algn="l">
              <a:spcBef>
                <a:spcPts val="100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2018 Petfinder Dataset showing shelter names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Clean-Up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</p:txBody>
      </p:sp>
      <p:pic>
        <p:nvPicPr>
          <p:cNvPr descr="Paw Prints" id="384" name="Google Shape;3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0575" y="0"/>
            <a:ext cx="1755775" cy="1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/>
          <p:nvPr>
            <p:ph type="title"/>
          </p:nvPr>
        </p:nvSpPr>
        <p:spPr>
          <a:xfrm>
            <a:off x="3350841" y="2584355"/>
            <a:ext cx="5490300" cy="1689300"/>
          </a:xfrm>
          <a:prstGeom prst="rect">
            <a:avLst/>
          </a:prstGeom>
        </p:spPr>
        <p:txBody>
          <a:bodyPr anchorCtr="0" anchor="ctr" bIns="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Adopted vs. Adoptable Dogs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274788" y="-15796"/>
            <a:ext cx="7911916" cy="6889592"/>
          </a:xfrm>
          <a:custGeom>
            <a:rect b="b" l="l" r="r" t="t"/>
            <a:pathLst>
              <a:path extrusionOk="0" h="6889592" w="7911916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cap="flat" cmpd="sng" w="9525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6249750" y="-6726"/>
            <a:ext cx="5931659" cy="6871452"/>
          </a:xfrm>
          <a:custGeom>
            <a:rect b="b" l="l" r="r" t="t"/>
            <a:pathLst>
              <a:path extrusionOk="0" h="6871452" w="5931659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cap="flat" cmpd="sng" w="9525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5433528" y="-3116"/>
            <a:ext cx="6766974" cy="6864232"/>
          </a:xfrm>
          <a:custGeom>
            <a:rect b="b" l="l" r="r" t="t"/>
            <a:pathLst>
              <a:path extrusionOk="0" h="6864232" w="6766974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cap="flat" cmpd="sng" w="9525">
            <a:solidFill>
              <a:schemeClr val="dk1">
                <a:alpha val="9803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6953136" y="0"/>
            <a:ext cx="5238864" cy="6858000"/>
          </a:xfrm>
          <a:custGeom>
            <a:rect b="b" l="l" r="r" t="t"/>
            <a:pathLst>
              <a:path extrusionOk="0" h="6864726" w="5238864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99825" y="2306844"/>
            <a:ext cx="35007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accent1"/>
                </a:solidFill>
              </a:rPr>
              <a:t>Top 5 Breeds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18"/>
          <p:cNvSpPr txBox="1"/>
          <p:nvPr>
            <p:ph idx="1" type="body"/>
          </p:nvPr>
        </p:nvSpPr>
        <p:spPr>
          <a:xfrm>
            <a:off x="3323103" y="836012"/>
            <a:ext cx="62697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68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1600"/>
              <a:t>Adoptable Breeds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Labrador Retriever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Pit Bull Terrier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Shepherd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Terrier</a:t>
            </a:r>
            <a:endParaRPr sz="1600"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American Staffordshire Terrier</a:t>
            </a:r>
            <a:endParaRPr sz="1600"/>
          </a:p>
        </p:txBody>
      </p:sp>
      <p:pic>
        <p:nvPicPr>
          <p:cNvPr descr="Paw Prints" id="401" name="Google Shape;4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18325" cy="20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8"/>
          <p:cNvSpPr txBox="1"/>
          <p:nvPr>
            <p:ph idx="2" type="body"/>
          </p:nvPr>
        </p:nvSpPr>
        <p:spPr>
          <a:xfrm>
            <a:off x="3321897" y="3606537"/>
            <a:ext cx="6272100" cy="23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Adopted Breeds</a:t>
            </a:r>
            <a:endParaRPr sz="1600"/>
          </a:p>
          <a:p>
            <a:pPr indent="-341630" lvl="0" marL="457200" rtl="0" algn="l">
              <a:spcBef>
                <a:spcPts val="1000"/>
              </a:spcBef>
              <a:spcAft>
                <a:spcPts val="0"/>
              </a:spcAft>
              <a:buSzPts val="1780"/>
              <a:buAutoNum type="arabicPeriod"/>
            </a:pPr>
            <a:r>
              <a:rPr lang="en-US" sz="1600"/>
              <a:t>Labrador Retriever</a:t>
            </a:r>
            <a:endParaRPr sz="1600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-US" sz="1600"/>
              <a:t>Chihuahua</a:t>
            </a:r>
            <a:endParaRPr sz="1600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-US" sz="1600"/>
              <a:t>Terrier</a:t>
            </a:r>
            <a:endParaRPr sz="1600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-US" sz="1600"/>
              <a:t>Pit Bull Terrier</a:t>
            </a:r>
            <a:endParaRPr sz="1600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-US" sz="1600"/>
              <a:t>Dachshund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/>
          <p:nvPr/>
        </p:nvSpPr>
        <p:spPr>
          <a:xfrm>
            <a:off x="0" y="-1"/>
            <a:ext cx="12192000" cy="68692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08" name="Google Shape;408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9" name="Google Shape;409;p1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9"/>
          <p:cNvSpPr/>
          <p:nvPr/>
        </p:nvSpPr>
        <p:spPr>
          <a:xfrm>
            <a:off x="1923665" y="0"/>
            <a:ext cx="10268336" cy="6869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1" name="Google Shape;431;p19"/>
          <p:cNvSpPr txBox="1"/>
          <p:nvPr>
            <p:ph type="title"/>
          </p:nvPr>
        </p:nvSpPr>
        <p:spPr>
          <a:xfrm>
            <a:off x="3897200" y="-9850"/>
            <a:ext cx="62310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accent1"/>
                </a:solidFill>
              </a:rPr>
              <a:t>Gender </a:t>
            </a:r>
            <a:endParaRPr b="1"/>
          </a:p>
        </p:txBody>
      </p:sp>
      <p:sp>
        <p:nvSpPr>
          <p:cNvPr id="432" name="Google Shape;432;p19"/>
          <p:cNvSpPr/>
          <p:nvPr/>
        </p:nvSpPr>
        <p:spPr>
          <a:xfrm rot="5400000">
            <a:off x="1797903" y="954813"/>
            <a:ext cx="300774" cy="25928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3" name="Google Shape;433;p19"/>
          <p:cNvSpPr txBox="1"/>
          <p:nvPr>
            <p:ph idx="1" type="body"/>
          </p:nvPr>
        </p:nvSpPr>
        <p:spPr>
          <a:xfrm>
            <a:off x="5791000" y="699651"/>
            <a:ext cx="2403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8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1500"/>
              <a:t>Total Sample (</a:t>
            </a:r>
            <a:r>
              <a:rPr i="1" lang="en-US" sz="1500"/>
              <a:t>N</a:t>
            </a:r>
            <a:r>
              <a:rPr lang="en-US" sz="1500"/>
              <a:t>= 7478)</a:t>
            </a:r>
            <a:endParaRPr sz="1500"/>
          </a:p>
        </p:txBody>
      </p:sp>
      <p:pic>
        <p:nvPicPr>
          <p:cNvPr descr="Paw Prints" id="434" name="Google Shape;4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75" y="5067075"/>
            <a:ext cx="1611375" cy="16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700" y="1093950"/>
            <a:ext cx="4378014" cy="31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275" y="4388275"/>
            <a:ext cx="3621100" cy="24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9"/>
          <p:cNvSpPr txBox="1"/>
          <p:nvPr>
            <p:ph idx="1" type="body"/>
          </p:nvPr>
        </p:nvSpPr>
        <p:spPr>
          <a:xfrm>
            <a:off x="3045825" y="3762700"/>
            <a:ext cx="218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84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1500"/>
              <a:t>Adoptable</a:t>
            </a:r>
            <a:r>
              <a:rPr lang="en-US" sz="1500"/>
              <a:t> Sample </a:t>
            </a:r>
            <a:endParaRPr sz="1500"/>
          </a:p>
          <a:p>
            <a:pPr indent="-11684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1500"/>
              <a:t>(</a:t>
            </a:r>
            <a:r>
              <a:rPr i="1" lang="en-US" sz="1500"/>
              <a:t>n</a:t>
            </a:r>
            <a:r>
              <a:rPr lang="en-US" sz="1500"/>
              <a:t>= 1654)</a:t>
            </a:r>
            <a:endParaRPr sz="1500"/>
          </a:p>
        </p:txBody>
      </p:sp>
      <p:pic>
        <p:nvPicPr>
          <p:cNvPr id="438" name="Google Shape;438;p19"/>
          <p:cNvPicPr preferRelativeResize="0"/>
          <p:nvPr/>
        </p:nvPicPr>
        <p:blipFill rotWithShape="1">
          <a:blip r:embed="rId6">
            <a:alphaModFix/>
          </a:blip>
          <a:srcRect b="0" l="-97770" r="100000" t="2229"/>
          <a:stretch/>
        </p:blipFill>
        <p:spPr>
          <a:xfrm>
            <a:off x="2596352" y="4316274"/>
            <a:ext cx="4119549" cy="2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9"/>
          <p:cNvSpPr txBox="1"/>
          <p:nvPr>
            <p:ph idx="1" type="body"/>
          </p:nvPr>
        </p:nvSpPr>
        <p:spPr>
          <a:xfrm>
            <a:off x="9160325" y="3762700"/>
            <a:ext cx="218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84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1500"/>
              <a:t>Adopted Sample </a:t>
            </a:r>
            <a:endParaRPr sz="1500"/>
          </a:p>
          <a:p>
            <a:pPr indent="-11684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1500"/>
              <a:t>(</a:t>
            </a:r>
            <a:r>
              <a:rPr i="1" lang="en-US" sz="1500"/>
              <a:t>n</a:t>
            </a:r>
            <a:r>
              <a:rPr lang="en-US" sz="1500"/>
              <a:t>= 5824)</a:t>
            </a:r>
            <a:endParaRPr sz="1500"/>
          </a:p>
        </p:txBody>
      </p:sp>
      <p:pic>
        <p:nvPicPr>
          <p:cNvPr id="440" name="Google Shape;44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1580" y="4369050"/>
            <a:ext cx="4213295" cy="24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"/>
          <p:cNvSpPr txBox="1"/>
          <p:nvPr>
            <p:ph idx="4294967295" type="title"/>
          </p:nvPr>
        </p:nvSpPr>
        <p:spPr>
          <a:xfrm>
            <a:off x="5086852" y="66475"/>
            <a:ext cx="2311200" cy="19182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Dog Size </a:t>
            </a:r>
            <a:endParaRPr b="1"/>
          </a:p>
        </p:txBody>
      </p:sp>
      <p:pic>
        <p:nvPicPr>
          <p:cNvPr descr="Paw Prints" id="446" name="Google Shape;4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0877" y="2"/>
            <a:ext cx="2051125" cy="20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350" y="1914050"/>
            <a:ext cx="5654675" cy="44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250" y="1837850"/>
            <a:ext cx="5834300" cy="45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62550" y="656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54" name="Google Shape;454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5" name="Google Shape;455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21"/>
          <p:cNvSpPr txBox="1"/>
          <p:nvPr>
            <p:ph type="title"/>
          </p:nvPr>
        </p:nvSpPr>
        <p:spPr>
          <a:xfrm>
            <a:off x="3798102" y="381011"/>
            <a:ext cx="66777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Dog Age and Status</a:t>
            </a:r>
            <a:r>
              <a:rPr lang="en-US" sz="36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descr="Paw Prints" id="477" name="Google Shape;4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9050" y="0"/>
            <a:ext cx="1697700" cy="16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850" y="2389525"/>
            <a:ext cx="6290150" cy="38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75" y="2289950"/>
            <a:ext cx="5505097" cy="38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