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Catamaran"/>
      <p:regular r:id="rId29"/>
      <p:bold r:id="rId30"/>
    </p:embeddedFont>
    <p:embeddedFont>
      <p:font typeface="Catamaran Light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tamara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tamaranLight-regular.fntdata"/><Relationship Id="rId30" Type="http://schemas.openxmlformats.org/officeDocument/2006/relationships/font" Target="fonts/Catamaran-bold.fntdata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CatamaranLight-bold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3879c921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53879c92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3879c9211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53879c92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05db84a52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05db84a5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05db84a5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505db84a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-speak about how the features in the dataset have little to no correlation to one another.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05db84a52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505db84a5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3879c9211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53879c92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-convert categorical data into numerical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-standardize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-resolve missing bmi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-resolve </a:t>
            </a:r>
            <a:r>
              <a:rPr lang="en"/>
              <a:t>imbalance</a:t>
            </a:r>
            <a:r>
              <a:rPr lang="en"/>
              <a:t> of no stroke records compared to stroke records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623cd5f9c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623cd5f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623cd5f9c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623cd5f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3879c9211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3879c92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Explain the process for converting BMI null values into mean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-show before and after count of BMI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05db84a52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05db84a5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few stroke results compared to the amount patients in the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we solved the issue of an imbalanced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 there are a lot of people at risk of having a stroke and they might not be aware of it.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5623cd5f9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5623cd5f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-Using the RandomOverSampler function </a:t>
            </a:r>
            <a:r>
              <a:rPr lang="en"/>
              <a:t>from the imblearn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5623cd5f9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5623cd5f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525b8d5822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525b8d58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3879c9211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53879c92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2f7c811ed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2f7c811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9a005a3e6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9a005a3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2f7c811ed_0_4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2f7c811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on the steps for the road map? Should we change or add any steps?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</a:t>
            </a:r>
            <a:r>
              <a:rPr lang="en"/>
              <a:t>process</a:t>
            </a:r>
            <a:r>
              <a:rPr lang="en"/>
              <a:t> for converting BMI null values into mean values.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623cd5f9c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623cd5f9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⬢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302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302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dc.gov/stroke/signs_symptoms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fedesoriano/stroke-prediction-dataset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251700" y="1750975"/>
            <a:ext cx="8640600" cy="102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Project 4 - 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Machine Learning Integration</a:t>
            </a:r>
            <a:endParaRPr sz="3700"/>
          </a:p>
        </p:txBody>
      </p:sp>
      <p:sp>
        <p:nvSpPr>
          <p:cNvPr id="199" name="Google Shape;199;p12"/>
          <p:cNvSpPr txBox="1"/>
          <p:nvPr/>
        </p:nvSpPr>
        <p:spPr>
          <a:xfrm>
            <a:off x="1642200" y="3181525"/>
            <a:ext cx="585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Group 6:</a:t>
            </a:r>
            <a:endParaRPr b="1" sz="17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Gerardo Angulo, </a:t>
            </a:r>
            <a:r>
              <a:rPr b="1" lang="en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Justin Ho, Rebecca Watson, Ray Yoon</a:t>
            </a:r>
            <a:endParaRPr b="1" sz="17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Data</a:t>
            </a:r>
            <a:endParaRPr/>
          </a:p>
        </p:txBody>
      </p:sp>
      <p:sp>
        <p:nvSpPr>
          <p:cNvPr id="311" name="Google Shape;311;p21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  <p:sp>
        <p:nvSpPr>
          <p:cNvPr id="317" name="Google Shape;31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8" name="Google Shape;318;p22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2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23" name="Google Shape;3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00" y="1772613"/>
            <a:ext cx="3448050" cy="277416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2"/>
          <p:cNvSpPr txBox="1"/>
          <p:nvPr/>
        </p:nvSpPr>
        <p:spPr>
          <a:xfrm>
            <a:off x="507350" y="1556675"/>
            <a:ext cx="6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325" name="Google Shape;3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222" y="1556675"/>
            <a:ext cx="4218929" cy="29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  <p:sp>
        <p:nvSpPr>
          <p:cNvPr id="331" name="Google Shape;331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838" y="1572150"/>
            <a:ext cx="3448050" cy="2647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34" name="Google Shape;334;p2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38" name="Google Shape;3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00" y="1340225"/>
            <a:ext cx="4415375" cy="31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1575"/>
            <a:ext cx="3953540" cy="360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2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46" name="Google Shape;346;p24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0" name="Google Shape;350;p24"/>
          <p:cNvSpPr txBox="1"/>
          <p:nvPr/>
        </p:nvSpPr>
        <p:spPr>
          <a:xfrm>
            <a:off x="682050" y="820775"/>
            <a:ext cx="3606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Exploring the Data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850" y="1361575"/>
            <a:ext cx="3872750" cy="34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774525" y="874775"/>
            <a:ext cx="6003600" cy="62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 b="0" sz="1400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400" y="1823975"/>
            <a:ext cx="37909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25" y="1731500"/>
            <a:ext cx="3705225" cy="2647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2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61" name="Google Shape;361;p25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</a:t>
            </a:r>
            <a:r>
              <a:rPr lang="en"/>
              <a:t>Implementation</a:t>
            </a:r>
            <a:endParaRPr/>
          </a:p>
        </p:txBody>
      </p:sp>
      <p:sp>
        <p:nvSpPr>
          <p:cNvPr id="370" name="Google Shape;370;p26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the Data</a:t>
            </a:r>
            <a:endParaRPr/>
          </a:p>
        </p:txBody>
      </p:sp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779100" y="1480425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"/>
              <a:buChar char="⬢"/>
            </a:pPr>
            <a:r>
              <a:rPr lang="en" sz="17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-Convert categorical data using pd.get_dummies()</a:t>
            </a:r>
            <a:endParaRPr sz="17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"/>
              <a:buChar char="⬢"/>
            </a:pPr>
            <a:r>
              <a:rPr lang="en" sz="17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Split data into training and testing sets</a:t>
            </a:r>
            <a:endParaRPr sz="17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tamaran"/>
              <a:buChar char="⬢"/>
            </a:pPr>
            <a:r>
              <a:rPr lang="en" sz="17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-Standardize the data using StandardScaler()</a:t>
            </a:r>
            <a:endParaRPr sz="3000"/>
          </a:p>
        </p:txBody>
      </p:sp>
      <p:sp>
        <p:nvSpPr>
          <p:cNvPr id="377" name="Google Shape;377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8" name="Google Shape;378;p2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79" name="Google Shape;379;p2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Model</a:t>
            </a:r>
            <a:endParaRPr/>
          </a:p>
        </p:txBody>
      </p:sp>
      <p:sp>
        <p:nvSpPr>
          <p:cNvPr id="388" name="Google Shape;388;p28"/>
          <p:cNvSpPr txBox="1"/>
          <p:nvPr>
            <p:ph idx="1" type="body"/>
          </p:nvPr>
        </p:nvSpPr>
        <p:spPr>
          <a:xfrm>
            <a:off x="446850" y="1480425"/>
            <a:ext cx="8250300" cy="176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We used SKLearns SVC model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t/>
            </a:r>
            <a:endParaRPr/>
          </a:p>
        </p:txBody>
      </p:sp>
      <p:sp>
        <p:nvSpPr>
          <p:cNvPr id="389" name="Google Shape;389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0" name="Google Shape;390;p2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91" name="Google Shape;391;p2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95" name="Google Shape;3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50" y="2046125"/>
            <a:ext cx="3910324" cy="26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600" y="1882462"/>
            <a:ext cx="4814901" cy="296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 Dataset</a:t>
            </a:r>
            <a:endParaRPr/>
          </a:p>
        </p:txBody>
      </p:sp>
      <p:grpSp>
        <p:nvGrpSpPr>
          <p:cNvPr id="408" name="Google Shape;408;p3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09" name="Google Shape;409;p3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13" name="Google Shape;4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300" y="1548400"/>
            <a:ext cx="4200185" cy="29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875" y="1548400"/>
            <a:ext cx="4200175" cy="295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idx="4294967295" type="ctrTitle"/>
          </p:nvPr>
        </p:nvSpPr>
        <p:spPr>
          <a:xfrm>
            <a:off x="855300" y="1098650"/>
            <a:ext cx="7433400" cy="114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795,000 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05" name="Google Shape;205;p13"/>
          <p:cNvSpPr txBox="1"/>
          <p:nvPr>
            <p:ph idx="4294967295" type="subTitle"/>
          </p:nvPr>
        </p:nvSpPr>
        <p:spPr>
          <a:xfrm>
            <a:off x="855300" y="2496692"/>
            <a:ext cx="7433400" cy="22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People every year in the US have a stroke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610,000 of these people are first or new strokes.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According to the CDC website: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https://www.cdc.gov/stroke/facts.htm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779100" y="836000"/>
            <a:ext cx="73476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the Imbalanced Dataset</a:t>
            </a:r>
            <a:endParaRPr/>
          </a:p>
        </p:txBody>
      </p:sp>
      <p:sp>
        <p:nvSpPr>
          <p:cNvPr id="420" name="Google Shape;420;p31"/>
          <p:cNvSpPr txBox="1"/>
          <p:nvPr>
            <p:ph idx="1" type="body"/>
          </p:nvPr>
        </p:nvSpPr>
        <p:spPr>
          <a:xfrm>
            <a:off x="779100" y="1503550"/>
            <a:ext cx="7948800" cy="8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Upsampling data so the dataset is not skewed towards ‘no stroke’ values</a:t>
            </a:r>
            <a:endParaRPr/>
          </a:p>
        </p:txBody>
      </p:sp>
      <p:pic>
        <p:nvPicPr>
          <p:cNvPr id="421" name="Google Shape;4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5150"/>
            <a:ext cx="3773739" cy="26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977" y="2335150"/>
            <a:ext cx="4857376" cy="2474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31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24" name="Google Shape;424;p31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/>
          <p:nvPr>
            <p:ph type="title"/>
          </p:nvPr>
        </p:nvSpPr>
        <p:spPr>
          <a:xfrm>
            <a:off x="693600" y="589575"/>
            <a:ext cx="8022600" cy="91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Different Models</a:t>
            </a:r>
            <a:endParaRPr/>
          </a:p>
        </p:txBody>
      </p:sp>
      <p:sp>
        <p:nvSpPr>
          <p:cNvPr id="433" name="Google Shape;433;p32"/>
          <p:cNvSpPr txBox="1"/>
          <p:nvPr>
            <p:ph idx="1" type="body"/>
          </p:nvPr>
        </p:nvSpPr>
        <p:spPr>
          <a:xfrm>
            <a:off x="369900" y="1508288"/>
            <a:ext cx="84042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⬢"/>
            </a:pPr>
            <a:r>
              <a:rPr lang="en" sz="2000"/>
              <a:t>Create a pipeline to streamline the process of creating and testing each model with the processed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⬢"/>
            </a:pPr>
            <a:r>
              <a:rPr lang="en" sz="2000"/>
              <a:t>The models we tried were:	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SVC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Logistic Regression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/>
              <a:t>Decision Tree Classifier</a:t>
            </a:r>
            <a:endParaRPr sz="2000"/>
          </a:p>
        </p:txBody>
      </p:sp>
      <p:grpSp>
        <p:nvGrpSpPr>
          <p:cNvPr id="434" name="Google Shape;434;p32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35" name="Google Shape;435;p32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39" name="Google Shape;4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00" y="3711800"/>
            <a:ext cx="8404201" cy="12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Accurate Model</a:t>
            </a:r>
            <a:endParaRPr/>
          </a:p>
        </p:txBody>
      </p:sp>
      <p:grpSp>
        <p:nvGrpSpPr>
          <p:cNvPr id="445" name="Google Shape;445;p3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46" name="Google Shape;446;p3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0" name="Google Shape;450;p33"/>
          <p:cNvSpPr txBox="1"/>
          <p:nvPr/>
        </p:nvSpPr>
        <p:spPr>
          <a:xfrm>
            <a:off x="658925" y="1456575"/>
            <a:ext cx="361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tamaran"/>
                <a:ea typeface="Catamaran"/>
                <a:cs typeface="Catamaran"/>
                <a:sym typeface="Catamaran"/>
              </a:rPr>
              <a:t>Random Tree Classifier Model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Char char="●"/>
            </a:pPr>
            <a:r>
              <a:rPr b="1" lang="en" sz="2000">
                <a:latin typeface="Catamaran"/>
                <a:ea typeface="Catamaran"/>
                <a:cs typeface="Catamaran"/>
                <a:sym typeface="Catamaran"/>
              </a:rPr>
              <a:t>Accuracy of 97.3%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451" name="Google Shape;4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00" y="1604325"/>
            <a:ext cx="4561974" cy="306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type="ctrTitle"/>
          </p:nvPr>
        </p:nvSpPr>
        <p:spPr>
          <a:xfrm>
            <a:off x="2177975" y="2895953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457" name="Google Shape;457;p34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63" name="Google Shape;463;p35"/>
          <p:cNvSpPr txBox="1"/>
          <p:nvPr/>
        </p:nvSpPr>
        <p:spPr>
          <a:xfrm>
            <a:off x="7841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Gerardo Angulo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64" name="Google Shape;464;p35"/>
          <p:cNvSpPr txBox="1"/>
          <p:nvPr/>
        </p:nvSpPr>
        <p:spPr>
          <a:xfrm>
            <a:off x="27638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Justin Ho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4743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Rebecca Watson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6723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Ray Yoon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467" name="Google Shape;467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68" name="Google Shape;468;p35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2" name="Google Shape;472;p35"/>
          <p:cNvSpPr txBox="1"/>
          <p:nvPr/>
        </p:nvSpPr>
        <p:spPr>
          <a:xfrm>
            <a:off x="991650" y="2075550"/>
            <a:ext cx="111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Insert photo here 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2989600" y="2075550"/>
            <a:ext cx="111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Insert photo here 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4677325" y="2075550"/>
            <a:ext cx="140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Insert photo here 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6734050" y="2087100"/>
            <a:ext cx="13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Light"/>
                <a:ea typeface="Catamaran Light"/>
                <a:cs typeface="Catamaran Light"/>
                <a:sym typeface="Catamaran Light"/>
              </a:rPr>
              <a:t>Insert photo here 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675200" y="828938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Early action is important for strokes</a:t>
            </a:r>
            <a:endParaRPr sz="4800"/>
          </a:p>
        </p:txBody>
      </p:sp>
      <p:sp>
        <p:nvSpPr>
          <p:cNvPr id="211" name="Google Shape;211;p14"/>
          <p:cNvSpPr txBox="1"/>
          <p:nvPr>
            <p:ph idx="1" type="body"/>
          </p:nvPr>
        </p:nvSpPr>
        <p:spPr>
          <a:xfrm>
            <a:off x="423400" y="1438525"/>
            <a:ext cx="73692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Know the warning </a:t>
            </a:r>
            <a:r>
              <a:rPr b="1" lang="en" sz="3200">
                <a:solidFill>
                  <a:schemeClr val="accen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signs and symptoms</a:t>
            </a:r>
            <a:r>
              <a:rPr b="1" lang="en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 of stroke so that you can act fast. The chances of survival are greater when emergency treatment begins quickly.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12" name="Google Shape;212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3" name="Google Shape;213;p14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4" name="Google Shape;214;p14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474950" y="215200"/>
            <a:ext cx="787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Background</a:t>
            </a:r>
            <a:endParaRPr sz="300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474950" y="1039775"/>
            <a:ext cx="779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tamaran"/>
              <a:buChar char="●"/>
            </a:pPr>
            <a:r>
              <a:rPr b="1" lang="en" sz="2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team at the medical research facility has been researching brain strokes. We created a website to help spread awareness and to highlight the main causes of stroke.</a:t>
            </a:r>
            <a:endParaRPr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496450" y="2294700"/>
            <a:ext cx="320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Objective</a:t>
            </a:r>
            <a:endParaRPr b="1" sz="24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474950" y="2848800"/>
            <a:ext cx="7873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tamaran"/>
              <a:buChar char="●"/>
            </a:pPr>
            <a:r>
              <a:rPr b="1" lang="en" sz="2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To create a machine learning model that can accurately classify a patient as either at risk of having a stroke or not at risk.</a:t>
            </a:r>
            <a:endParaRPr b="1" sz="2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tamaran"/>
              <a:buChar char="●"/>
            </a:pPr>
            <a:r>
              <a:rPr b="1" lang="en" sz="2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In order to give user’s a tool to identify whether they are at risk of having a brain stroke or not.</a:t>
            </a:r>
            <a:endParaRPr b="1" sz="2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232" name="Google Shape;232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16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236" name="Google Shape;236;p16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38" name="Google Shape;238;p16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239" name="Google Shape;239;p16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242" name="Google Shape;242;p16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44" name="Google Shape;244;p16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245" name="Google Shape;245;p16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47" name="Google Shape;247;p16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248" name="Google Shape;248;p1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250" name="Google Shape;250;p16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251" name="Google Shape;251;p16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253" name="Google Shape;253;p16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Find Data Sources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" name="Google Shape;254;p16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Analyze Data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Data Model Optimization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ETL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" name="Google Shape;257;p16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Data Model Implementation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Visualizations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59" name="Google Shape;259;p1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60" name="Google Shape;260;p1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676075" y="828925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269" name="Google Shape;269;p17"/>
          <p:cNvSpPr txBox="1"/>
          <p:nvPr>
            <p:ph idx="2" type="body"/>
          </p:nvPr>
        </p:nvSpPr>
        <p:spPr>
          <a:xfrm>
            <a:off x="492125" y="3845275"/>
            <a:ext cx="7461600" cy="6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Link: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https://www.kaggle.com/datasets/fedesoriano/stroke-prediction-dataset</a:t>
            </a:r>
            <a:endParaRPr b="1"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270" name="Google Shape;27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00" y="1488452"/>
            <a:ext cx="6963850" cy="22748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7"/>
          <p:cNvSpPr txBox="1"/>
          <p:nvPr/>
        </p:nvSpPr>
        <p:spPr>
          <a:xfrm>
            <a:off x="123125" y="734575"/>
            <a:ext cx="36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sz="3300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&amp; Data Delivery </a:t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</a:t>
            </a:r>
            <a:endParaRPr/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779100" y="1503550"/>
            <a:ext cx="7488600" cy="3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⬢"/>
            </a:pPr>
            <a:r>
              <a:rPr lang="en" sz="2100"/>
              <a:t>Converted csv dataset to </a:t>
            </a:r>
            <a:r>
              <a:rPr lang="en" sz="2100"/>
              <a:t>pandas dataframes</a:t>
            </a:r>
            <a:endParaRPr sz="2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⬢"/>
            </a:pPr>
            <a:r>
              <a:rPr lang="en" sz="2100"/>
              <a:t>Checked data types and data values for each column</a:t>
            </a:r>
            <a:endParaRPr sz="2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⬢"/>
            </a:pPr>
            <a:r>
              <a:rPr lang="en" sz="2100"/>
              <a:t>Converted all binary columns to have 0 and 1 data values</a:t>
            </a:r>
            <a:endParaRPr sz="2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⬢"/>
            </a:pPr>
            <a:r>
              <a:rPr lang="en" sz="2100"/>
              <a:t>Checked ID column for any duplicates</a:t>
            </a:r>
            <a:endParaRPr sz="2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⬢"/>
            </a:pPr>
            <a:r>
              <a:rPr lang="en" sz="2100"/>
              <a:t>Removed any unnecessary columns (i,e. ID column)</a:t>
            </a:r>
            <a:endParaRPr sz="2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⬢"/>
            </a:pPr>
            <a:r>
              <a:rPr lang="en" sz="2100"/>
              <a:t>Checked every column for null values</a:t>
            </a:r>
            <a:endParaRPr sz="2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⬢"/>
            </a:pPr>
            <a:r>
              <a:rPr lang="en" sz="2100">
                <a:highlight>
                  <a:srgbClr val="FFFFFF"/>
                </a:highlight>
              </a:rPr>
              <a:t>Converted BMI null values (201 or 4% of values) to predicted values</a:t>
            </a:r>
            <a:endParaRPr sz="2100"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⬢"/>
            </a:pPr>
            <a:r>
              <a:rPr lang="en" sz="2100">
                <a:highlight>
                  <a:srgbClr val="FFFFFF"/>
                </a:highlight>
              </a:rPr>
              <a:t>Load encoded data to a sqlite database</a:t>
            </a:r>
            <a:endParaRPr sz="2100">
              <a:highlight>
                <a:srgbClr val="FFFFFF"/>
              </a:highlight>
            </a:endParaRPr>
          </a:p>
        </p:txBody>
      </p:sp>
      <p:sp>
        <p:nvSpPr>
          <p:cNvPr id="285" name="Google Shape;285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6" name="Google Shape;28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87" name="Google Shape;287;p1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6" name="Google Shape;296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7" name="Google Shape;297;p2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01" name="Google Shape;301;p20"/>
          <p:cNvSpPr txBox="1"/>
          <p:nvPr/>
        </p:nvSpPr>
        <p:spPr>
          <a:xfrm>
            <a:off x="728275" y="1001775"/>
            <a:ext cx="784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Char char="-"/>
            </a:pPr>
            <a:r>
              <a:rPr b="1" lang="en" sz="18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Using a decision tree model that predicts the missing values</a:t>
            </a:r>
            <a:endParaRPr b="1" sz="18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Char char="-"/>
            </a:pPr>
            <a:r>
              <a:rPr b="1" lang="en" sz="18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Code originally written by Thomas Konstantin</a:t>
            </a:r>
            <a:endParaRPr b="1" sz="18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02" name="Google Shape;3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00" y="1936650"/>
            <a:ext cx="3692925" cy="9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00" y="3446875"/>
            <a:ext cx="3618350" cy="9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6750" y="1936650"/>
            <a:ext cx="4917252" cy="30110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0"/>
          <p:cNvSpPr txBox="1"/>
          <p:nvPr/>
        </p:nvSpPr>
        <p:spPr>
          <a:xfrm>
            <a:off x="994150" y="381475"/>
            <a:ext cx="685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Filling in Missing Values from ‘bmi’ Column</a:t>
            </a:r>
            <a:endParaRPr sz="280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