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311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69" r:id="rId15"/>
    <p:sldId id="270" r:id="rId16"/>
    <p:sldId id="271" r:id="rId17"/>
    <p:sldId id="272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FFCC"/>
    <a:srgbClr val="E09994"/>
    <a:srgbClr val="ECC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1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87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985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3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5532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5020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22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223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980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1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957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758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523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04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27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73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969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2ACF-DC44-4D3A-BE6E-9D8F8F014E33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160D-CCC8-4762-BD3E-FA420C2CF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23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2478" y="1733176"/>
            <a:ext cx="85908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6000" b="1" dirty="0">
                <a:latin typeface="Clarendon" panose="02040604040505020204" pitchFamily="18" charset="0"/>
              </a:rPr>
              <a:t>Módulo </a:t>
            </a:r>
            <a:r>
              <a:rPr lang="es-ES_tradnl" sz="6000" b="1" dirty="0" smtClean="0">
                <a:latin typeface="Clarendon" panose="02040604040505020204" pitchFamily="18" charset="0"/>
              </a:rPr>
              <a:t>VI</a:t>
            </a:r>
          </a:p>
          <a:p>
            <a:pPr algn="ctr"/>
            <a:endParaRPr lang="es-MX" sz="6000" dirty="0"/>
          </a:p>
          <a:p>
            <a:pPr algn="ctr"/>
            <a:r>
              <a:rPr lang="es-ES_tradnl" sz="6000" b="1" dirty="0">
                <a:solidFill>
                  <a:srgbClr val="FF0000"/>
                </a:solidFill>
                <a:latin typeface="Jokerman" panose="04090605060D06020702" pitchFamily="82" charset="0"/>
              </a:rPr>
              <a:t>Si</a:t>
            </a:r>
            <a:r>
              <a:rPr lang="es-ES_tradnl" sz="6000" b="1" dirty="0">
                <a:solidFill>
                  <a:srgbClr val="0070C0"/>
                </a:solidFill>
                <a:latin typeface="Jokerman" panose="04090605060D06020702" pitchFamily="82" charset="0"/>
              </a:rPr>
              <a:t>mu</a:t>
            </a:r>
            <a:r>
              <a:rPr lang="es-ES_tradnl" sz="6000" b="1" dirty="0">
                <a:solidFill>
                  <a:srgbClr val="FFFF00"/>
                </a:solidFill>
                <a:latin typeface="Jokerman" panose="04090605060D06020702" pitchFamily="82" charset="0"/>
              </a:rPr>
              <a:t>la</a:t>
            </a:r>
            <a:r>
              <a:rPr lang="es-ES_tradnl" sz="6000" b="1" dirty="0">
                <a:solidFill>
                  <a:schemeClr val="accent4">
                    <a:lumMod val="75000"/>
                  </a:schemeClr>
                </a:solidFill>
                <a:latin typeface="Jokerman" panose="04090605060D06020702" pitchFamily="82" charset="0"/>
              </a:rPr>
              <a:t>ci</a:t>
            </a:r>
            <a:r>
              <a:rPr lang="es-ES_tradnl" sz="6000" b="1" dirty="0">
                <a:solidFill>
                  <a:schemeClr val="accent2">
                    <a:lumMod val="75000"/>
                  </a:schemeClr>
                </a:solidFill>
                <a:latin typeface="Jokerman" panose="04090605060D06020702" pitchFamily="82" charset="0"/>
              </a:rPr>
              <a:t>ón</a:t>
            </a:r>
            <a:r>
              <a:rPr lang="es-ES_tradnl" sz="6000" b="1" dirty="0">
                <a:latin typeface="Jokerman" panose="04090605060D06020702" pitchFamily="82" charset="0"/>
              </a:rPr>
              <a:t> </a:t>
            </a:r>
            <a:r>
              <a:rPr lang="es-ES_tradnl" sz="6000" b="1" dirty="0" smtClean="0">
                <a:solidFill>
                  <a:srgbClr val="00B050"/>
                </a:solidFill>
                <a:latin typeface="Jokerman" panose="04090605060D06020702" pitchFamily="82" charset="0"/>
              </a:rPr>
              <a:t>Es</a:t>
            </a:r>
            <a:r>
              <a:rPr lang="es-ES_tradnl" sz="6000" b="1" dirty="0" smtClean="0">
                <a:solidFill>
                  <a:srgbClr val="0000CC"/>
                </a:solidFill>
                <a:latin typeface="Jokerman" panose="04090605060D06020702" pitchFamily="82" charset="0"/>
              </a:rPr>
              <a:t>to</a:t>
            </a:r>
            <a:r>
              <a:rPr lang="es-ES_tradnl" sz="6000" b="1" dirty="0" smtClean="0">
                <a:solidFill>
                  <a:schemeClr val="accent2"/>
                </a:solidFill>
                <a:latin typeface="Jokerman" panose="04090605060D06020702" pitchFamily="82" charset="0"/>
              </a:rPr>
              <a:t>cás</a:t>
            </a:r>
            <a:r>
              <a:rPr lang="es-ES_tradnl" sz="6000" b="1" dirty="0" smtClean="0">
                <a:solidFill>
                  <a:srgbClr val="66FF33"/>
                </a:solidFill>
                <a:latin typeface="Jokerman" panose="04090605060D06020702" pitchFamily="82" charset="0"/>
              </a:rPr>
              <a:t>ti</a:t>
            </a:r>
            <a:r>
              <a:rPr lang="es-ES_tradnl" sz="6000" b="1" dirty="0" smtClean="0">
                <a:solidFill>
                  <a:srgbClr val="BD2D4F"/>
                </a:solidFill>
                <a:latin typeface="Jokerman" panose="04090605060D06020702" pitchFamily="82" charset="0"/>
              </a:rPr>
              <a:t>ca</a:t>
            </a:r>
            <a:endParaRPr lang="es-MX" sz="6000" dirty="0">
              <a:solidFill>
                <a:srgbClr val="BD2D4F"/>
              </a:solidFill>
              <a:latin typeface="Jokerman" panose="04090605060D06020702" pitchFamily="8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914470" y="5966213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endParaRPr lang="es-MX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3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305140"/>
              </p:ext>
            </p:extLst>
          </p:nvPr>
        </p:nvGraphicFramePr>
        <p:xfrm>
          <a:off x="734610" y="285537"/>
          <a:ext cx="370205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3" imgW="1498320" imgH="469800" progId="Equation.3">
                  <p:embed/>
                </p:oleObj>
              </mc:Choice>
              <mc:Fallback>
                <p:oleObj name="Equation" r:id="rId3" imgW="1498320" imgH="46980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10" y="285537"/>
                        <a:ext cx="3702050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012520" y="694593"/>
            <a:ext cx="2663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000" dirty="0"/>
              <a:t>Estadístico de prueba</a:t>
            </a:r>
            <a:endParaRPr lang="en-US" sz="2000" dirty="0"/>
          </a:p>
        </p:txBody>
      </p:sp>
      <p:sp>
        <p:nvSpPr>
          <p:cNvPr id="4" name="TextBox 2"/>
          <p:cNvSpPr txBox="1"/>
          <p:nvPr/>
        </p:nvSpPr>
        <p:spPr>
          <a:xfrm>
            <a:off x="222250" y="1860550"/>
            <a:ext cx="3168650" cy="430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Región de Rechazo</a:t>
            </a:r>
            <a:r>
              <a:rPr lang="es-MX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:</a:t>
            </a:r>
            <a:endParaRPr lang="en-US" sz="2200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110978"/>
              </p:ext>
            </p:extLst>
          </p:nvPr>
        </p:nvGraphicFramePr>
        <p:xfrm>
          <a:off x="599281" y="2308159"/>
          <a:ext cx="17256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5" imgW="698400" imgH="253800" progId="Equation.3">
                  <p:embed/>
                </p:oleObj>
              </mc:Choice>
              <mc:Fallback>
                <p:oleObj name="Equation" r:id="rId5" imgW="698400" imgH="25380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" y="2308159"/>
                        <a:ext cx="1725613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025669"/>
              </p:ext>
            </p:extLst>
          </p:nvPr>
        </p:nvGraphicFramePr>
        <p:xfrm>
          <a:off x="599281" y="3247082"/>
          <a:ext cx="213201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7" imgW="863280" imgH="457200" progId="Equation.3">
                  <p:embed/>
                </p:oleObj>
              </mc:Choice>
              <mc:Fallback>
                <p:oleObj name="Equation" r:id="rId7" imgW="863280" imgH="457200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" y="3247082"/>
                        <a:ext cx="2132012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258762" y="4706633"/>
            <a:ext cx="3207591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2.8 no es mayor que 16.919, por lo que el estadístico de prueba </a:t>
            </a:r>
            <a:r>
              <a:rPr lang="es-MX" sz="2200" b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NO</a:t>
            </a: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 cae en la región de rechazo.</a:t>
            </a:r>
            <a:endParaRPr lang="en-US" sz="2200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052863" y="5322186"/>
            <a:ext cx="502607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2200" b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Conclusión</a:t>
            </a: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: </a:t>
            </a:r>
            <a:r>
              <a:rPr lang="es-MX" sz="22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H</a:t>
            </a:r>
            <a:r>
              <a:rPr lang="es-MX" sz="2200" b="1" baseline="-25000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0</a:t>
            </a:r>
            <a:r>
              <a:rPr lang="es-MX" sz="22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 </a:t>
            </a:r>
            <a:r>
              <a:rPr lang="es-MX" sz="2200" b="1" dirty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NO se </a:t>
            </a:r>
            <a:r>
              <a:rPr lang="es-MX" sz="22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rechaza</a:t>
            </a:r>
          </a:p>
          <a:p>
            <a:r>
              <a:rPr lang="es-MX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Los </a:t>
            </a: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valores generados sí parecen venir de una distribución uniforme</a:t>
            </a:r>
            <a:endParaRPr lang="en-US" sz="2200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84661" y="1544974"/>
            <a:ext cx="45624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9982" y="3071382"/>
            <a:ext cx="2305050" cy="353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137378"/>
            <a:ext cx="9144000" cy="886204"/>
          </a:xfrm>
          <a:prstGeom prst="roundRect">
            <a:avLst>
              <a:gd name="adj" fmla="val 21667"/>
            </a:avLst>
          </a:prstGeom>
          <a:solidFill>
            <a:schemeClr val="bg1"/>
          </a:solidFill>
        </p:spPr>
        <p:txBody>
          <a:bodyPr/>
          <a:lstStyle/>
          <a:p>
            <a:pPr algn="just" eaLnBrk="0" hangingPunct="0">
              <a:lnSpc>
                <a:spcPct val="90000"/>
              </a:lnSpc>
              <a:defRPr/>
            </a:pPr>
            <a:r>
              <a:rPr lang="es-MX" sz="2200" b="1" kern="0" dirty="0" smtClean="0">
                <a:solidFill>
                  <a:schemeClr val="tx2"/>
                </a:solidFill>
                <a:latin typeface="Bookman Old Style" panose="02050604050505020204" pitchFamily="18" charset="0"/>
                <a:ea typeface="+mj-ea"/>
                <a:cs typeface="+mj-cs"/>
              </a:rPr>
              <a:t>Ejemplo 2: Suponga los siguientes 100 números resultado de un generador.</a:t>
            </a:r>
          </a:p>
          <a:p>
            <a:pPr eaLnBrk="0" hangingPunct="0">
              <a:lnSpc>
                <a:spcPct val="90000"/>
              </a:lnSpc>
              <a:defRPr/>
            </a:pPr>
            <a:endParaRPr lang="es-MX" sz="2200" b="1" kern="0" dirty="0" smtClean="0">
              <a:solidFill>
                <a:schemeClr val="tx2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Realizar la prueba estadística ji-cuadrada para probar si los valores provienen de una distribución uniforme.  </a:t>
            </a:r>
          </a:p>
          <a:p>
            <a:endParaRPr lang="es-MX" sz="2200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Usar 8 intervalos y un nivel de significancia </a:t>
            </a:r>
            <a:r>
              <a:rPr lang="es-MX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de </a:t>
            </a:r>
            <a:r>
              <a:rPr lang="el-GR" sz="2200" dirty="0" smtClean="0">
                <a:latin typeface="Candara" panose="020E0502030303020204" pitchFamily="34" charset="0"/>
                <a:cs typeface="Adobe Devanagari" panose="02040503050201020203" pitchFamily="18" charset="0"/>
              </a:rPr>
              <a:t>α</a:t>
            </a:r>
            <a:r>
              <a:rPr lang="es-MX" sz="2200" dirty="0" smtClean="0">
                <a:latin typeface="Candara" panose="020E0502030303020204" pitchFamily="34" charset="0"/>
                <a:cs typeface="Adobe Devanagari" panose="02040503050201020203" pitchFamily="18" charset="0"/>
              </a:rPr>
              <a:t> </a:t>
            </a:r>
            <a:r>
              <a:rPr lang="es-MX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= </a:t>
            </a:r>
            <a:r>
              <a:rPr lang="es-MX" sz="20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0.05</a:t>
            </a: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.</a:t>
            </a:r>
            <a:endParaRPr lang="en-US" sz="2200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eaLnBrk="0" hangingPunct="0">
              <a:lnSpc>
                <a:spcPct val="90000"/>
              </a:lnSpc>
              <a:defRPr/>
            </a:pPr>
            <a:endParaRPr lang="en-US" sz="2200" b="1" kern="0" dirty="0">
              <a:solidFill>
                <a:schemeClr val="tx2"/>
              </a:solidFill>
              <a:latin typeface="Bookman Old Style" panose="0205060405050502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9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5273" y="270681"/>
            <a:ext cx="7924800" cy="671015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cap="none" dirty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b. </a:t>
            </a:r>
            <a:r>
              <a:rPr lang="en-GB" sz="2800" b="1" cap="none" dirty="0" err="1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Prueba</a:t>
            </a:r>
            <a:r>
              <a:rPr lang="en-GB" sz="2800" b="1" cap="none" dirty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 de K</a:t>
            </a:r>
            <a:r>
              <a:rPr lang="en-GB" sz="2800" b="1" cap="none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olmogorov-Smirnov </a:t>
            </a:r>
            <a:r>
              <a:rPr lang="en-GB" sz="2800" b="1" cap="none" dirty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(KS)</a:t>
            </a:r>
            <a:endParaRPr lang="en-US" sz="2800" b="1" cap="none" dirty="0">
              <a:solidFill>
                <a:srgbClr val="C00000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0" y="839507"/>
                <a:ext cx="9144000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273050" algn="just"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450850" algn="l"/>
                  </a:tabLst>
                </a:pP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Para el test se usa “</a:t>
                </a:r>
                <a:r>
                  <a:rPr lang="es-ES" sz="2000" b="1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Distribuciones </a:t>
                </a:r>
                <a:r>
                  <a:rPr lang="es-ES" sz="2000" b="1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de </a:t>
                </a:r>
                <a:r>
                  <a:rPr lang="es-ES" sz="2000" b="1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Probabilidad Acumulada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".</a:t>
                </a:r>
                <a:endParaRPr lang="es-MX" sz="2000" dirty="0">
                  <a:latin typeface="Bookman Old Style" panose="02050604050505020204" pitchFamily="18" charset="0"/>
                  <a:ea typeface="Times New Roman" panose="02020603050405020304" pitchFamily="18" charset="0"/>
                  <a:cs typeface="Adobe Devanagari" panose="02040503050201020203" pitchFamily="18" charset="0"/>
                </a:endParaRPr>
              </a:p>
              <a:p>
                <a:pPr marL="450850" indent="-273050" algn="just">
                  <a:spcAft>
                    <a:spcPts val="0"/>
                  </a:spcAft>
                  <a:tabLst>
                    <a:tab pos="450850" algn="l"/>
                  </a:tabLst>
                </a:pPr>
                <a:endParaRPr lang="es-MX" sz="2000" dirty="0">
                  <a:latin typeface="Bookman Old Style" panose="02050604050505020204" pitchFamily="18" charset="0"/>
                  <a:ea typeface="Times New Roman" panose="02020603050405020304" pitchFamily="18" charset="0"/>
                  <a:cs typeface="Adobe Devanagari" panose="02040503050201020203" pitchFamily="18" charset="0"/>
                </a:endParaRPr>
              </a:p>
              <a:p>
                <a:pPr marL="450850" indent="-273050" algn="just"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450850" algn="l"/>
                  </a:tabLst>
                </a:pP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Tiene 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la ventaja de que </a:t>
                </a: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es independientemente 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del tamaño de la muestra </a:t>
                </a: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(</a:t>
                </a:r>
                <a:r>
                  <a:rPr lang="es-ES" sz="2000" b="1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n</a:t>
                </a: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), frente al 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test </a:t>
                </a:r>
                <a:r>
                  <a:rPr lang="es-ES" sz="2000" spc="-15" dirty="0" err="1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chi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-cuadrado que sólo converge cuando n es muy grande</a:t>
                </a: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.</a:t>
                </a:r>
              </a:p>
              <a:p>
                <a:pPr marL="450850" indent="-273050" algn="just">
                  <a:spcAft>
                    <a:spcPts val="0"/>
                  </a:spcAft>
                  <a:tabLst>
                    <a:tab pos="450850" algn="l"/>
                  </a:tabLst>
                </a:pPr>
                <a:endParaRPr lang="es-MX" sz="2000" dirty="0">
                  <a:latin typeface="Bookman Old Style" panose="02050604050505020204" pitchFamily="18" charset="0"/>
                  <a:ea typeface="Times New Roman" panose="02020603050405020304" pitchFamily="18" charset="0"/>
                  <a:cs typeface="Adobe Devanagari" panose="02040503050201020203" pitchFamily="18" charset="0"/>
                </a:endParaRPr>
              </a:p>
              <a:p>
                <a:pPr marL="450850" indent="-273050" algn="just"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450850" algn="l"/>
                  </a:tabLst>
                </a:pP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Las 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entradas en las tablas </a:t>
                </a:r>
                <a:r>
                  <a:rPr lang="es-ES" sz="2000" spc="-15" dirty="0" err="1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chi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-cuadrado son sólo aproximación, mientras que las entradas de las tablas </a:t>
                </a:r>
                <a:r>
                  <a:rPr lang="es-ES" sz="2000" b="1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KS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 son valores exactos y válidos tanto para valores pequeños de </a:t>
                </a:r>
                <a:r>
                  <a:rPr lang="es-ES" sz="2000" b="1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n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 como para valores grandes de </a:t>
                </a:r>
                <a:r>
                  <a:rPr lang="es-ES" sz="2000" b="1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n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.</a:t>
                </a:r>
                <a:endParaRPr lang="es-MX" sz="2000" dirty="0">
                  <a:latin typeface="Bookman Old Style" panose="02050604050505020204" pitchFamily="18" charset="0"/>
                  <a:ea typeface="Times New Roman" panose="02020603050405020304" pitchFamily="18" charset="0"/>
                  <a:cs typeface="Adobe Devanagari" panose="02040503050201020203" pitchFamily="18" charset="0"/>
                </a:endParaRPr>
              </a:p>
              <a:p>
                <a:pPr marL="450850" indent="-273050" algn="just">
                  <a:spcAft>
                    <a:spcPts val="0"/>
                  </a:spcAft>
                  <a:tabLst>
                    <a:tab pos="450850" algn="l"/>
                  </a:tabLst>
                </a:pPr>
                <a:endParaRPr lang="es-MX" sz="2000" dirty="0">
                  <a:latin typeface="Bookman Old Style" panose="02050604050505020204" pitchFamily="18" charset="0"/>
                  <a:ea typeface="Times New Roman" panose="02020603050405020304" pitchFamily="18" charset="0"/>
                  <a:cs typeface="Adobe Devanagari" panose="02040503050201020203" pitchFamily="18" charset="0"/>
                </a:endParaRPr>
              </a:p>
              <a:p>
                <a:pPr marL="450850" indent="-273050" algn="just"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450850" algn="l"/>
                  </a:tabLst>
                </a:pP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En el 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test </a:t>
                </a:r>
                <a:r>
                  <a:rPr lang="es-ES" sz="2000" spc="-15" dirty="0" err="1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chi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-cuadrado </a:t>
                </a: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las 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observaciones </a:t>
                </a: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caen 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dentro de un número finito de categorías. </a:t>
                </a: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Hay situaciones 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en las </a:t>
                </a: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cantidades 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aleatorias toman </a:t>
                </a: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valores infinitos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, es decir, pueden caer dentro de un número de categorías infinito (</a:t>
                </a:r>
                <a14:m>
                  <m:oMath xmlns:m="http://schemas.openxmlformats.org/officeDocument/2006/math">
                    <m:r>
                      <a:rPr lang="es-ES" sz="2000" i="1" spc="-1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 panose="02040503050201020203" pitchFamily="18" charset="0"/>
                      </a:rPr>
                      <m:t>∀</m:t>
                    </m:r>
                    <m:sSub>
                      <m:sSubPr>
                        <m:ctrlPr>
                          <a:rPr lang="es-ES" sz="2000" i="1" spc="-1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dobe Devanagari" panose="02040503050201020203" pitchFamily="18" charset="0"/>
                          </a:rPr>
                        </m:ctrlPr>
                      </m:sSubPr>
                      <m:e>
                        <m:r>
                          <a:rPr lang="es-MX" sz="2000" b="0" i="1" spc="-1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dobe Devanagari" panose="02040503050201020203" pitchFamily="18" charset="0"/>
                          </a:rPr>
                          <m:t>𝑟</m:t>
                        </m:r>
                      </m:e>
                      <m:sub>
                        <m:r>
                          <a:rPr lang="es-MX" sz="2000" b="0" i="1" spc="-1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dobe Devanagari" panose="02040503050201020203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i="1" spc="-1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 panose="02040503050201020203" pitchFamily="18" charset="0"/>
                      </a:rPr>
                      <m:t>∈</m:t>
                    </m:r>
                    <m:r>
                      <a:rPr lang="es-ES" sz="2000" i="1" spc="-1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 panose="02040503050201020203" pitchFamily="18" charset="0"/>
                      </a:rPr>
                      <m:t>ℝ</m:t>
                    </m:r>
                    <m:r>
                      <a:rPr lang="es-MX" sz="2000" b="0" i="1" spc="-1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 panose="02040503050201020203" pitchFamily="18" charset="0"/>
                      </a:rPr>
                      <m:t>  </m:t>
                    </m:r>
                    <m:r>
                      <a:rPr lang="es-MX" sz="2000" b="0" i="1" spc="-1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 panose="02040503050201020203" pitchFamily="18" charset="0"/>
                      </a:rPr>
                      <m:t>𝑒𝑛</m:t>
                    </m:r>
                  </m:oMath>
                </a14:m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 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[0,1</a:t>
                </a: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]).</a:t>
                </a:r>
              </a:p>
              <a:p>
                <a:pPr marL="450850" indent="-273050" algn="just"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450850" algn="l"/>
                  </a:tabLst>
                </a:pPr>
                <a:endParaRPr lang="es-ES" sz="2000" spc="-15" dirty="0">
                  <a:latin typeface="Bookman Old Style" panose="02050604050505020204" pitchFamily="18" charset="0"/>
                  <a:ea typeface="Times New Roman" panose="02020603050405020304" pitchFamily="18" charset="0"/>
                  <a:cs typeface="Adobe Devanagari" panose="02040503050201020203" pitchFamily="18" charset="0"/>
                </a:endParaRPr>
              </a:p>
              <a:p>
                <a:pPr marL="450850" indent="-273050" algn="just"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450850" algn="l"/>
                  </a:tabLst>
                </a:pP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Por tanto, 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en el test de </a:t>
                </a:r>
                <a:r>
                  <a:rPr lang="es-ES" sz="2000" b="1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KS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 no </a:t>
                </a: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se definen 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clases o grupos de datos </a:t>
                </a: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se utilizan 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funciones de distribución</a:t>
                </a:r>
                <a:r>
                  <a:rPr lang="es-ES" sz="2000" spc="-15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.</a:t>
                </a:r>
                <a:r>
                  <a:rPr lang="es-ES" sz="2000" spc="-15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dobe Devanagari" panose="02040503050201020203" pitchFamily="18" charset="0"/>
                  </a:rPr>
                  <a:t> </a:t>
                </a:r>
                <a:endParaRPr lang="es-MX" sz="2000" dirty="0"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9507"/>
                <a:ext cx="9144000" cy="5632311"/>
              </a:xfrm>
              <a:prstGeom prst="rect">
                <a:avLst/>
              </a:prstGeom>
              <a:blipFill>
                <a:blip r:embed="rId2"/>
                <a:stretch>
                  <a:fillRect t="-649" r="-667" b="-97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02358" y="272256"/>
                <a:ext cx="9041642" cy="2166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/>
                </a:pPr>
                <a:r>
                  <a:rPr lang="es-MX" sz="2200" dirty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Hipótesis nula. </a:t>
                </a:r>
                <a:r>
                  <a:rPr lang="es-MX" sz="2200" b="1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H</a:t>
                </a:r>
                <a:r>
                  <a:rPr lang="es-MX" sz="2200" b="1" baseline="-250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o</a:t>
                </a:r>
                <a:r>
                  <a:rPr lang="es-MX" sz="2200" dirty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: 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Los datos analizados siguen una</a:t>
                </a:r>
              </a:p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90000"/>
                  <a:defRPr/>
                </a:pPr>
                <a:r>
                  <a:rPr lang="es-MX" sz="2200" dirty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                                 distribución uniforme.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</m:ctrlPr>
                      </m:sSubPr>
                      <m:e>
                        <m:r>
                          <a:rPr lang="es-MX" sz="2200" i="1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𝑟</m:t>
                        </m:r>
                      </m:e>
                      <m:sub>
                        <m:r>
                          <a:rPr lang="es-MX" sz="2200" i="1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𝑖</m:t>
                        </m:r>
                      </m:sub>
                    </m:sSub>
                    <m:r>
                      <a:rPr lang="es-MX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 panose="02040503050201020203" pitchFamily="18" charset="0"/>
                      </a:rPr>
                      <m:t>~</m:t>
                    </m:r>
                    <m:r>
                      <a:rPr lang="es-MX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 panose="02040503050201020203" pitchFamily="18" charset="0"/>
                      </a:rPr>
                      <m:t>𝑈</m:t>
                    </m:r>
                    <m:r>
                      <a:rPr lang="es-MX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 panose="02040503050201020203" pitchFamily="18" charset="0"/>
                      </a:rPr>
                      <m:t>(0,1)</m:t>
                    </m:r>
                  </m:oMath>
                </a14:m>
                <a:endParaRPr lang="es-MX" sz="2200" i="1" dirty="0">
                  <a:latin typeface="Bookman Old Style" panose="02050604050505020204" pitchFamily="18" charset="0"/>
                  <a:cs typeface="Adobe Devanagari" panose="02040503050201020203" pitchFamily="18" charset="0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/>
                </a:pPr>
                <a:r>
                  <a:rPr lang="es-MX" sz="2200" dirty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Hipótesis alternativa. </a:t>
                </a:r>
                <a:r>
                  <a:rPr lang="es-MX" sz="2200" b="1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H</a:t>
                </a:r>
                <a:r>
                  <a:rPr lang="es-MX" sz="2200" b="1" baseline="-250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a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: Los </a:t>
                </a:r>
                <a:r>
                  <a:rPr lang="es-MX" sz="2200" dirty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datos analizados 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no siguen una</a:t>
                </a:r>
              </a:p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90000"/>
                  <a:defRPr/>
                </a:pPr>
                <a:r>
                  <a:rPr lang="es-MX" sz="2200" dirty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                                        </a:t>
                </a:r>
                <a:r>
                  <a:rPr lang="es-MX" sz="2200" dirty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distribución 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uniforme.</a:t>
                </a:r>
                <a:endParaRPr lang="es-MX" sz="2200" i="1" dirty="0">
                  <a:latin typeface="Bookman Old Style" panose="02050604050505020204" pitchFamily="18" charset="0"/>
                  <a:cs typeface="Adobe Devanagari" panose="02040503050201020203" pitchFamily="18" charset="0"/>
                </a:endParaRPr>
              </a:p>
              <a:p>
                <a:pPr marL="342900" indent="-342900" algn="just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/>
                </a:pPr>
                <a:endParaRPr lang="es-MX" sz="2800" dirty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8" y="272256"/>
                <a:ext cx="9041642" cy="2166747"/>
              </a:xfrm>
              <a:prstGeom prst="rect">
                <a:avLst/>
              </a:prstGeom>
              <a:blipFill>
                <a:blip r:embed="rId2"/>
                <a:stretch>
                  <a:fillRect l="-607" t="-197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382138" y="2444637"/>
            <a:ext cx="3502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u="sng" dirty="0" smtClean="0">
                <a:solidFill>
                  <a:srgbClr val="FF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Estadístico de contraste</a:t>
            </a:r>
            <a:endParaRPr lang="es-MX" sz="2200" u="sng" dirty="0">
              <a:solidFill>
                <a:srgbClr val="FF0000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333296" y="3244334"/>
                <a:ext cx="3741794" cy="523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</m:ctrlPr>
                        </m:sSub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MX" sz="2800" i="1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MX" sz="2800" i="1"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=</m:t>
                      </m:r>
                      <m:r>
                        <a:rPr lang="es-MX" sz="2800" i="1"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𝑚</m:t>
                      </m:r>
                      <m:r>
                        <a:rPr lang="es-MX" sz="2800" i="1"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á</m:t>
                      </m:r>
                      <m:r>
                        <a:rPr lang="es-MX" sz="2800" i="1"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2800" i="1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i="1">
                                  <a:latin typeface="Cambria Math" panose="02040503050406030204" pitchFamily="18" charset="0"/>
                                  <a:cs typeface="Adobe Devanagari" panose="02040503050201020203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  <a:cs typeface="Adobe Devanagari" panose="02040503050201020203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MX" sz="2800" i="1">
                                  <a:latin typeface="Cambria Math" panose="02040503050406030204" pitchFamily="18" charset="0"/>
                                  <a:cs typeface="Adobe Devanagari" panose="02040503050201020203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2800" i="1">
                                  <a:latin typeface="Cambria Math" panose="02040503050406030204" pitchFamily="18" charset="0"/>
                                  <a:cs typeface="Adobe Devanagari" panose="020405030502010202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800" i="1">
                                      <a:latin typeface="Cambria Math" panose="02040503050406030204" pitchFamily="18" charset="0"/>
                                      <a:cs typeface="Adobe Devanagari" panose="020405030502010202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800" i="1">
                                      <a:latin typeface="Cambria Math" panose="02040503050406030204" pitchFamily="18" charset="0"/>
                                      <a:cs typeface="Adobe Devanagari" panose="02040503050201020203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800" i="1">
                                      <a:latin typeface="Cambria Math" panose="02040503050406030204" pitchFamily="18" charset="0"/>
                                      <a:cs typeface="Adobe Devanagari" panose="02040503050201020203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2800" i="1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800" i="1">
                                  <a:latin typeface="Cambria Math" panose="02040503050406030204" pitchFamily="18" charset="0"/>
                                  <a:cs typeface="Adobe Devanagari" panose="02040503050201020203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  <a:cs typeface="Adobe Devanagari" panose="02040503050201020203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800" i="1">
                                  <a:latin typeface="Cambria Math" panose="02040503050406030204" pitchFamily="18" charset="0"/>
                                  <a:cs typeface="Adobe Devanagari" panose="02040503050201020203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296" y="3244334"/>
                <a:ext cx="37417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2503090" y="4661679"/>
                <a:ext cx="4572000" cy="14228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s-MX" sz="2800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𝐷</m:t>
                        </m:r>
                      </m:e>
                      <m:sub>
                        <m:r>
                          <a:rPr lang="es-MX" sz="2800" i="1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𝑛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 </m:t>
                        </m:r>
                      </m:sub>
                    </m:sSub>
                    <m:r>
                      <a:rPr lang="es-MX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 panose="02040503050201020203" pitchFamily="18" charset="0"/>
                      </a:rPr>
                      <m:t>≤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 panose="02040503050201020203" pitchFamily="18" charset="0"/>
                      </a:rPr>
                      <m:t> </m:t>
                    </m:r>
                    <m:sSub>
                      <m:sSubPr>
                        <m:ctrlP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dobe Devanagari" panose="02040503050201020203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dobe Devanagari" panose="02040503050201020203" pitchFamily="18" charset="0"/>
                          </a:rPr>
                          <m:t>𝐷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dobe Devanagari" panose="02040503050201020203" pitchFamily="18" charset="0"/>
                          </a:rPr>
                          <m:t>𝛼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dobe Devanagari" panose="02040503050201020203" pitchFamily="18" charset="0"/>
                          </a:rPr>
                          <m:t>,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dobe Devanagari" panose="02040503050201020203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sz="2800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 </a:t>
                </a:r>
                <a:r>
                  <a:rPr lang="el-GR" sz="2800" dirty="0" smtClean="0">
                    <a:cs typeface="Adobe Devanagari" panose="02040503050201020203" pitchFamily="18" charset="0"/>
                  </a:rPr>
                  <a:t>⇒ </a:t>
                </a:r>
                <a:r>
                  <a:rPr lang="es-MX" sz="2800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Aceptar </a:t>
                </a:r>
                <a:r>
                  <a:rPr lang="es-MX" sz="2800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H</a:t>
                </a:r>
                <a:r>
                  <a:rPr lang="es-MX" sz="2800" baseline="-25000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0</a:t>
                </a:r>
              </a:p>
              <a:p>
                <a:r>
                  <a:rPr lang="es-MX" sz="2800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 </a:t>
                </a:r>
              </a:p>
              <a:p>
                <a:r>
                  <a:rPr lang="es-MX" sz="2800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𝐷</m:t>
                        </m:r>
                      </m:e>
                      <m:sub>
                        <m:r>
                          <a:rPr lang="es-MX" sz="2800" i="1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𝑛</m:t>
                        </m:r>
                        <m:r>
                          <a:rPr lang="es-MX" sz="2800" i="1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 </m:t>
                        </m:r>
                      </m:sub>
                    </m:sSub>
                    <m:r>
                      <a:rPr lang="es-MX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 panose="02040503050201020203" pitchFamily="18" charset="0"/>
                      </a:rPr>
                      <m:t>&gt;</m:t>
                    </m:r>
                    <m: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 panose="02040503050201020203" pitchFamily="18" charset="0"/>
                      </a:rPr>
                      <m:t> </m:t>
                    </m:r>
                    <m:sSub>
                      <m:sSubPr>
                        <m:ctrlP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dobe Devanagari" panose="02040503050201020203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dobe Devanagari" panose="02040503050201020203" pitchFamily="18" charset="0"/>
                          </a:rPr>
                          <m:t>𝐷</m:t>
                        </m:r>
                      </m:e>
                      <m:sub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dobe Devanagari" panose="02040503050201020203" pitchFamily="18" charset="0"/>
                          </a:rPr>
                          <m:t>𝛼</m:t>
                        </m:r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dobe Devanagari" panose="02040503050201020203" pitchFamily="18" charset="0"/>
                          </a:rPr>
                          <m:t>,</m:t>
                        </m:r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dobe Devanagari" panose="02040503050201020203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l-GR" sz="2800" dirty="0">
                    <a:cs typeface="Adobe Devanagari" panose="02040503050201020203" pitchFamily="18" charset="0"/>
                  </a:rPr>
                  <a:t>⇒ </a:t>
                </a:r>
                <a:r>
                  <a:rPr lang="es-MX" sz="2800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Rechazar H</a:t>
                </a:r>
                <a:r>
                  <a:rPr lang="es-MX" sz="2800" baseline="-25000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090" y="4661679"/>
                <a:ext cx="4572000" cy="1422825"/>
              </a:xfrm>
              <a:prstGeom prst="rect">
                <a:avLst/>
              </a:prstGeom>
              <a:blipFill>
                <a:blip r:embed="rId4"/>
                <a:stretch>
                  <a:fillRect l="-2800" t="-7296" b="-1244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0" y="0"/>
                <a:ext cx="9144000" cy="666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200" dirty="0" smtClean="0">
                    <a:solidFill>
                      <a:srgbClr val="C00000"/>
                    </a:solidFill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Procedimiento</a:t>
                </a:r>
              </a:p>
              <a:p>
                <a:pPr marL="457200" indent="-457200">
                  <a:buAutoNum type="arabicPeriod"/>
                </a:pP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Generar una muestra de números aleatorios uniformes de tamaño </a:t>
                </a:r>
                <a:r>
                  <a:rPr lang="es-MX" sz="2200" b="1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n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Ordenar dichos números en orden ascendente</a:t>
                </a:r>
              </a:p>
              <a:p>
                <a:pPr marL="457200" indent="-457200">
                  <a:buAutoNum type="arabicPeriod"/>
                </a:pP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Calcular la distribución acumulada de los números generados con la siguiente expresión: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Adobe Devanagari" panose="02040503050201020203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Adobe Devanagari" panose="02040503050201020203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Adobe Devanagari" panose="02040503050201020203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MX" sz="2400" dirty="0" smtClean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  <a:p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Donde </a:t>
                </a:r>
                <a:r>
                  <a:rPr lang="es-MX" sz="2200" b="1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i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es la posición que ocupa el número aleatorio </a:t>
                </a:r>
                <a:r>
                  <a:rPr lang="es-MX" sz="2200" b="1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x</a:t>
                </a:r>
                <a:r>
                  <a:rPr lang="es-MX" sz="2200" b="1" baseline="-250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i</a:t>
                </a:r>
                <a:r>
                  <a:rPr lang="es-MX" sz="2200" b="1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en el vector ordenado obtenido en el paso 2</a:t>
                </a:r>
              </a:p>
              <a:p>
                <a:endParaRPr lang="es-MX" sz="2400" dirty="0" smtClean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  <a:p>
                <a:r>
                  <a:rPr lang="es-MX" sz="2400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4. 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Calcular el estado de prueba </a:t>
                </a:r>
                <a:r>
                  <a:rPr lang="es-MX" sz="2200" dirty="0" err="1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Kolmogorov-Smirnov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del modo siguiente: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smtClean="0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𝐷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𝑛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  <a:cs typeface="Adobe Devanagari" panose="02040503050201020203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Adobe Devanagari" panose="02040503050201020203" pitchFamily="18" charset="0"/>
                      </a:rPr>
                      <m:t>𝑚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Adobe Devanagari" panose="02040503050201020203" pitchFamily="18" charset="0"/>
                      </a:rPr>
                      <m:t>á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Adobe Devanagari" panose="02040503050201020203" pitchFamily="18" charset="0"/>
                      </a:rPr>
                      <m:t>𝑥</m:t>
                    </m:r>
                    <m:d>
                      <m:dPr>
                        <m:begChr m:val="|"/>
                        <m:endChr m:val="|"/>
                        <m:ctrlPr>
                          <a:rPr lang="es-MX" sz="2400" b="0" i="1" smtClean="0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  <a:cs typeface="Adobe Devanagari" panose="02040503050201020203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  <a:cs typeface="Adobe Devanagari" panose="02040503050201020203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  <a:cs typeface="Adobe Devanagari" panose="02040503050201020203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sz="2400" b="0" i="1" smtClean="0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  <a:cs typeface="Adobe Devanagari" panose="02040503050201020203" pitchFamily="18" charset="0"/>
                      </a:rPr>
                      <m:t>   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 panose="02040503050201020203" pitchFamily="18" charset="0"/>
                      </a:rPr>
                      <m:t>∀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dobe Devanagari" panose="02040503050201020203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dobe Devanagari" panose="02040503050201020203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dobe Devanagari" panose="02040503050201020203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400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 </a:t>
                </a:r>
              </a:p>
              <a:p>
                <a:pPr algn="ctr"/>
                <a:endParaRPr lang="es-MX" sz="2400" dirty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  <a:p>
                <a:pPr algn="just"/>
                <a:r>
                  <a:rPr lang="es-MX" sz="2400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5. 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Si </a:t>
                </a:r>
                <a:r>
                  <a:rPr lang="es-MX" sz="2200" b="1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D</a:t>
                </a:r>
                <a:r>
                  <a:rPr lang="es-MX" sz="2200" b="1" baseline="-250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n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es menor </a:t>
                </a:r>
                <a:r>
                  <a:rPr lang="es-MX" sz="2200" b="1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D</a:t>
                </a:r>
                <a:r>
                  <a:rPr lang="el-GR" sz="2200" b="1" baseline="-25000" dirty="0" smtClean="0">
                    <a:latin typeface="Candara" panose="020E0502030303020204" pitchFamily="34" charset="0"/>
                    <a:cs typeface="Adobe Devanagari" panose="02040503050201020203" pitchFamily="18" charset="0"/>
                  </a:rPr>
                  <a:t>α</a:t>
                </a:r>
                <a:r>
                  <a:rPr lang="es-MX" sz="2200" b="1" baseline="-250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,n</a:t>
                </a:r>
                <a:r>
                  <a:rPr lang="es-MX" sz="2200" b="1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entonces no se puede rechazar la hipótesis de que los números generados provienen de un distribución uniforme. La Distribución de </a:t>
                </a:r>
                <a:r>
                  <a:rPr lang="es-MX" sz="2200" b="1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D</a:t>
                </a:r>
                <a:r>
                  <a:rPr lang="es-MX" sz="2200" b="1" baseline="-250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n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ha sido tabulada como una función de </a:t>
                </a:r>
                <a:r>
                  <a:rPr lang="es-MX" sz="2200" b="1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n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y alfa para cuando </a:t>
                </a:r>
                <a:r>
                  <a:rPr lang="es-MX" sz="2200" b="1" dirty="0" err="1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F</a:t>
                </a:r>
                <a:r>
                  <a:rPr lang="es-MX" sz="2200" b="1" baseline="-25000" dirty="0" err="1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n</a:t>
                </a:r>
                <a:r>
                  <a:rPr lang="es-MX" sz="2200" b="1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(x)=F</a:t>
                </a:r>
                <a:r>
                  <a:rPr lang="es-MX" sz="2200" b="1" baseline="-250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0</a:t>
                </a:r>
                <a:r>
                  <a:rPr lang="es-MX" sz="2200" b="1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(x)</a:t>
                </a:r>
                <a:endParaRPr lang="es-MX" sz="2200" b="1" dirty="0">
                  <a:latin typeface="Bookman Old Style" panose="02050604050505020204" pitchFamily="18" charset="0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668813"/>
              </a:xfrm>
              <a:prstGeom prst="rect">
                <a:avLst/>
              </a:prstGeom>
              <a:blipFill>
                <a:blip r:embed="rId2"/>
                <a:stretch>
                  <a:fillRect l="-1000" t="-548" r="-867" b="-9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8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58603" cy="683974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459" y="-1"/>
            <a:ext cx="4348542" cy="2361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5622823" y="3681061"/>
                <a:ext cx="2772041" cy="110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b="0" i="1" dirty="0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</m:ctrlPr>
                        </m:sSub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0.05,</m:t>
                          </m:r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MX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dobe Devanagari" panose="02040503050201020203" pitchFamily="18" charset="0"/>
                        </a:rPr>
                        <m:t>≈</m:t>
                      </m:r>
                      <m:r>
                        <a:rPr lang="es-MX" sz="3200" i="1" dirty="0" smtClean="0"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 </m:t>
                      </m:r>
                      <m:f>
                        <m:fPr>
                          <m:ctrlPr>
                            <a:rPr lang="es-MX" sz="3200" i="1" dirty="0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</m:ctrlPr>
                        </m:fPr>
                        <m:num>
                          <m:r>
                            <a:rPr lang="es-MX" sz="3200" i="1" dirty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1.36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3200" i="1" dirty="0" smtClean="0">
                                  <a:latin typeface="Cambria Math" panose="02040503050406030204" pitchFamily="18" charset="0"/>
                                  <a:cs typeface="Adobe Devanagari" panose="02040503050201020203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3200" b="0" i="1" dirty="0" smtClean="0">
                                  <a:latin typeface="Cambria Math" panose="02040503050406030204" pitchFamily="18" charset="0"/>
                                  <a:cs typeface="Adobe Devanagari" panose="02040503050201020203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MX" sz="3200" dirty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23" y="3681061"/>
                <a:ext cx="2772041" cy="1109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6305265" y="2856867"/>
            <a:ext cx="1511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Si n &gt; 50</a:t>
            </a:r>
            <a:endParaRPr lang="es-MX" sz="3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90000"/>
              </a:lnSpc>
              <a:defRPr/>
            </a:pPr>
            <a:r>
              <a:rPr lang="es-MX" sz="2200" b="1" kern="0" dirty="0">
                <a:solidFill>
                  <a:schemeClr val="tx2"/>
                </a:solidFill>
                <a:latin typeface="Bookman Old Style" panose="02050604050505020204" pitchFamily="18" charset="0"/>
              </a:rPr>
              <a:t>Ejemplo </a:t>
            </a:r>
            <a:r>
              <a:rPr lang="es-MX" sz="2200" b="1" kern="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3: </a:t>
            </a:r>
            <a:r>
              <a:rPr lang="es-MX" sz="2200" b="1" kern="0" dirty="0">
                <a:solidFill>
                  <a:schemeClr val="tx2"/>
                </a:solidFill>
                <a:latin typeface="Bookman Old Style" panose="02050604050505020204" pitchFamily="18" charset="0"/>
              </a:rPr>
              <a:t>Suponga los siguientes </a:t>
            </a:r>
            <a:r>
              <a:rPr lang="es-MX" sz="2200" b="1" kern="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30 </a:t>
            </a:r>
            <a:r>
              <a:rPr lang="es-MX" sz="2200" b="1" kern="0" dirty="0">
                <a:solidFill>
                  <a:schemeClr val="tx2"/>
                </a:solidFill>
                <a:latin typeface="Bookman Old Style" panose="02050604050505020204" pitchFamily="18" charset="0"/>
              </a:rPr>
              <a:t>números resultado de un generador.</a:t>
            </a:r>
          </a:p>
          <a:p>
            <a:pPr eaLnBrk="0" hangingPunct="0">
              <a:lnSpc>
                <a:spcPct val="90000"/>
              </a:lnSpc>
              <a:defRPr/>
            </a:pPr>
            <a:endParaRPr lang="es-MX" sz="2000" b="1" kern="0" dirty="0">
              <a:solidFill>
                <a:schemeClr val="tx2"/>
              </a:solidFill>
            </a:endParaRPr>
          </a:p>
          <a:p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Realizar la prueba </a:t>
            </a:r>
            <a:r>
              <a:rPr lang="es-MX" sz="2200" b="1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KS</a:t>
            </a:r>
            <a:r>
              <a:rPr lang="es-MX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 para </a:t>
            </a: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probar si los valores provienen de una distribución uniforme.  </a:t>
            </a:r>
          </a:p>
          <a:p>
            <a:endParaRPr lang="es-MX" sz="2200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Usar </a:t>
            </a:r>
            <a:r>
              <a:rPr lang="es-MX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un </a:t>
            </a: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nivel de significancia </a:t>
            </a:r>
            <a:r>
              <a:rPr lang="es-MX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de </a:t>
            </a:r>
            <a:r>
              <a:rPr lang="el-GR" sz="2200" dirty="0" smtClean="0">
                <a:latin typeface="Candara" panose="020E0502030303020204" pitchFamily="34" charset="0"/>
                <a:cs typeface="Adobe Devanagari" panose="02040503050201020203" pitchFamily="18" charset="0"/>
              </a:rPr>
              <a:t>α</a:t>
            </a:r>
            <a:r>
              <a:rPr lang="es-MX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= </a:t>
            </a: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0.05.</a:t>
            </a:r>
            <a:endParaRPr lang="en-US" sz="2200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pic>
        <p:nvPicPr>
          <p:cNvPr id="3" name="Imagen 2" descr="2.9 Pruebas estadísticas para los números aleatorios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31" t="45742" r="37247" b="43408"/>
          <a:stretch/>
        </p:blipFill>
        <p:spPr>
          <a:xfrm>
            <a:off x="806156" y="2869400"/>
            <a:ext cx="7531688" cy="24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544728" cy="6858001"/>
          </a:xfrm>
          <a:prstGeom prst="rect">
            <a:avLst/>
          </a:prstGeom>
        </p:spPr>
      </p:pic>
      <p:sp>
        <p:nvSpPr>
          <p:cNvPr id="3" name="Cerrar llave 2"/>
          <p:cNvSpPr/>
          <p:nvPr/>
        </p:nvSpPr>
        <p:spPr>
          <a:xfrm>
            <a:off x="3671248" y="232012"/>
            <a:ext cx="354842" cy="6625988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206635" y="2156859"/>
                <a:ext cx="3928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𝐷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𝑛</m:t>
                        </m:r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  <a:cs typeface="Adobe Devanagari" panose="02040503050201020203" pitchFamily="18" charset="0"/>
                      </a:rPr>
                      <m:t>=</m:t>
                    </m:r>
                    <m:r>
                      <a:rPr lang="es-MX" sz="2400" i="1">
                        <a:latin typeface="Cambria Math" panose="02040503050406030204" pitchFamily="18" charset="0"/>
                        <a:cs typeface="Adobe Devanagari" panose="02040503050201020203" pitchFamily="18" charset="0"/>
                      </a:rPr>
                      <m:t>𝑚</m:t>
                    </m:r>
                    <m:r>
                      <a:rPr lang="es-MX" sz="2400" i="1">
                        <a:latin typeface="Cambria Math" panose="02040503050406030204" pitchFamily="18" charset="0"/>
                        <a:cs typeface="Adobe Devanagari" panose="02040503050201020203" pitchFamily="18" charset="0"/>
                      </a:rPr>
                      <m:t>á</m:t>
                    </m:r>
                    <m:r>
                      <a:rPr lang="es-MX" sz="2400" i="1">
                        <a:latin typeface="Cambria Math" panose="02040503050406030204" pitchFamily="18" charset="0"/>
                        <a:cs typeface="Adobe Devanagari" panose="02040503050201020203" pitchFamily="18" charset="0"/>
                      </a:rPr>
                      <m:t>𝑥</m:t>
                    </m:r>
                    <m:d>
                      <m:dPr>
                        <m:begChr m:val="|"/>
                        <m:endChr m:val="|"/>
                        <m:ctrlPr>
                          <a:rPr lang="es-MX" sz="2400" i="1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400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b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MX" sz="2400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s-MX" sz="2400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  <a:cs typeface="Adobe Devanagari" panose="02040503050201020203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  <a:cs typeface="Adobe Devanagari" panose="02040503050201020203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sz="2400" i="1">
                                    <a:latin typeface="Cambria Math" panose="02040503050406030204" pitchFamily="18" charset="0"/>
                                    <a:cs typeface="Adobe Devanagari" panose="02040503050201020203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sz="2400" i="1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sz="2400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b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2400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2400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 = 0.23</a:t>
                </a:r>
                <a:endParaRPr lang="es-MX" sz="2400" dirty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635" y="2156859"/>
                <a:ext cx="3928383" cy="461665"/>
              </a:xfrm>
              <a:prstGeom prst="rect">
                <a:avLst/>
              </a:prstGeom>
              <a:blipFill>
                <a:blip r:embed="rId3"/>
                <a:stretch>
                  <a:fillRect l="-311" t="-7895" r="-1863" b="-315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4026090" y="3878779"/>
                <a:ext cx="5117910" cy="277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400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y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</m:ctrlPr>
                      </m:sSubPr>
                      <m:e>
                        <m:r>
                          <a:rPr lang="es-MX" sz="2400" b="0" i="1" dirty="0" smtClean="0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𝐷</m:t>
                        </m:r>
                      </m:e>
                      <m:sub>
                        <m:r>
                          <a:rPr lang="es-MX" sz="2400" b="0" i="1" dirty="0" smtClean="0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0.05,30</m:t>
                        </m:r>
                      </m:sub>
                    </m:sSub>
                  </m:oMath>
                </a14:m>
                <a:r>
                  <a:rPr lang="es-MX" sz="2400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= 0.24170</a:t>
                </a:r>
              </a:p>
              <a:p>
                <a:pPr algn="ctr"/>
                <a:endParaRPr lang="es-MX" sz="2400" dirty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  <a:p>
                <a:pPr algn="ctr"/>
                <a:r>
                  <a:rPr lang="es-MX" sz="2400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Como D</a:t>
                </a:r>
                <a:r>
                  <a:rPr lang="es-MX" sz="2400" baseline="-25000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n</a:t>
                </a:r>
                <a:r>
                  <a:rPr lang="es-MX" sz="2400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dirty="0" smtClean="0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</m:ctrlPr>
                      </m:sSubPr>
                      <m:e>
                        <m:r>
                          <a:rPr lang="es-MX" sz="2400" b="0" i="1" dirty="0" smtClean="0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𝐷</m:t>
                        </m:r>
                      </m:e>
                      <m:sub>
                        <m:r>
                          <a:rPr lang="es-MX" sz="2400" b="0" i="1" dirty="0" smtClean="0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0.5,30</m:t>
                        </m:r>
                      </m:sub>
                    </m:sSub>
                  </m:oMath>
                </a14:m>
                <a:endParaRPr lang="es-MX" sz="2400" dirty="0" smtClean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  <a:p>
                <a:endParaRPr lang="es-MX" sz="2800" dirty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  <a:p>
                <a:pPr algn="just"/>
                <a:r>
                  <a:rPr lang="es-MX" sz="2400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Por lo tanto, </a:t>
                </a:r>
                <a:r>
                  <a:rPr lang="es-MX" sz="2400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no se puede rechazar la hipótesis de que los números generados provienen de un distribución uniforme</a:t>
                </a:r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90" y="3878779"/>
                <a:ext cx="5117910" cy="2779094"/>
              </a:xfrm>
              <a:prstGeom prst="rect">
                <a:avLst/>
              </a:prstGeom>
              <a:blipFill>
                <a:blip r:embed="rId4"/>
                <a:stretch>
                  <a:fillRect l="-1786" t="-1096" r="-1786" b="-37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angular 6"/>
          <p:cNvCxnSpPr/>
          <p:nvPr/>
        </p:nvCxnSpPr>
        <p:spPr>
          <a:xfrm rot="10800000" flipV="1">
            <a:off x="3544728" y="2618523"/>
            <a:ext cx="4220848" cy="1260255"/>
          </a:xfrm>
          <a:prstGeom prst="bentConnector3">
            <a:avLst>
              <a:gd name="adj1" fmla="val 441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" y="56463"/>
            <a:ext cx="8966579" cy="612277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cap="none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2</a:t>
            </a:r>
            <a:r>
              <a:rPr lang="es-MX" sz="2800" b="1" cap="none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. PRUEBAS DE INDEPENDENCIA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0" y="844906"/>
            <a:ext cx="90348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Bookman Old Style" panose="02050604050505020204" pitchFamily="18" charset="0"/>
              </a:rPr>
              <a:t>Para probar la independencia de </a:t>
            </a:r>
            <a:r>
              <a:rPr lang="es-MX" sz="2400" dirty="0" smtClean="0">
                <a:latin typeface="Bookman Old Style" panose="02050604050505020204" pitchFamily="18" charset="0"/>
              </a:rPr>
              <a:t>los números </a:t>
            </a:r>
            <a:r>
              <a:rPr lang="es-MX" sz="2400" dirty="0">
                <a:latin typeface="Bookman Old Style" panose="02050604050505020204" pitchFamily="18" charset="0"/>
              </a:rPr>
              <a:t>de un conjunto r</a:t>
            </a:r>
            <a:r>
              <a:rPr lang="es-MX" sz="2400" baseline="-25000" dirty="0">
                <a:latin typeface="Bookman Old Style" panose="02050604050505020204" pitchFamily="18" charset="0"/>
              </a:rPr>
              <a:t>i </a:t>
            </a:r>
            <a:r>
              <a:rPr lang="es-MX" sz="2400" dirty="0">
                <a:latin typeface="Bookman Old Style" panose="02050604050505020204" pitchFamily="18" charset="0"/>
              </a:rPr>
              <a:t>primero es preciso </a:t>
            </a:r>
            <a:r>
              <a:rPr lang="es-MX" sz="2400" dirty="0" smtClean="0">
                <a:latin typeface="Bookman Old Style" panose="02050604050505020204" pitchFamily="18" charset="0"/>
              </a:rPr>
              <a:t>formular las </a:t>
            </a:r>
            <a:r>
              <a:rPr lang="es-MX" sz="2400" dirty="0">
                <a:latin typeface="Bookman Old Style" panose="02050604050505020204" pitchFamily="18" charset="0"/>
              </a:rPr>
              <a:t>siguientes hipótesis</a:t>
            </a:r>
            <a:r>
              <a:rPr lang="es-MX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endParaRPr lang="es-MX" sz="2400" dirty="0" smtClean="0">
              <a:latin typeface="Bookman Old Style" panose="02050604050505020204" pitchFamily="18" charset="0"/>
            </a:endParaRPr>
          </a:p>
          <a:p>
            <a:pPr algn="just"/>
            <a:endParaRPr lang="es-MX" sz="2400" dirty="0">
              <a:latin typeface="Bookman Old Style" panose="02050604050505020204" pitchFamily="18" charset="0"/>
            </a:endParaRP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Bookman Old Style" panose="02050604050505020204" pitchFamily="18" charset="0"/>
              <a:buChar char="■"/>
            </a:pPr>
            <a:r>
              <a:rPr lang="es-MX" sz="24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Hipótesis nula. </a:t>
            </a:r>
            <a:r>
              <a:rPr lang="es-MX" sz="24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			</a:t>
            </a:r>
            <a:r>
              <a:rPr lang="es-MX" sz="2400" b="1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H</a:t>
            </a:r>
            <a:r>
              <a:rPr lang="es-MX" sz="2400" b="1" baseline="-250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o</a:t>
            </a:r>
            <a:r>
              <a:rPr lang="es-MX" sz="24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: </a:t>
            </a:r>
            <a:r>
              <a:rPr lang="es-MX" sz="2400" dirty="0">
                <a:latin typeface="Bookman Old Style" panose="02050604050505020204" pitchFamily="18" charset="0"/>
              </a:rPr>
              <a:t>L</a:t>
            </a:r>
            <a:r>
              <a:rPr lang="es-MX" sz="2400" dirty="0" smtClean="0">
                <a:latin typeface="Bookman Old Style" panose="02050604050505020204" pitchFamily="18" charset="0"/>
              </a:rPr>
              <a:t>os </a:t>
            </a:r>
            <a:r>
              <a:rPr lang="es-MX" sz="2400" dirty="0">
                <a:latin typeface="Bookman Old Style" panose="02050604050505020204" pitchFamily="18" charset="0"/>
              </a:rPr>
              <a:t>números del conjunto </a:t>
            </a:r>
            <a:r>
              <a:rPr lang="es-MX" sz="2400" dirty="0" err="1" smtClean="0">
                <a:latin typeface="Bookman Old Style" panose="02050604050505020204" pitchFamily="18" charset="0"/>
              </a:rPr>
              <a:t>r</a:t>
            </a:r>
            <a:r>
              <a:rPr lang="es-MX" sz="2400" baseline="-25000" dirty="0" err="1" smtClean="0">
                <a:latin typeface="Bookman Old Style" panose="02050604050505020204" pitchFamily="18" charset="0"/>
              </a:rPr>
              <a:t>i</a:t>
            </a:r>
            <a:endParaRPr lang="es-MX" sz="2400" baseline="-25000" dirty="0" smtClean="0">
              <a:latin typeface="Bookman Old Style" panose="02050604050505020204" pitchFamily="18" charset="0"/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s-MX" sz="2400" baseline="-25000" dirty="0">
                <a:latin typeface="Bookman Old Style" panose="02050604050505020204" pitchFamily="18" charset="0"/>
              </a:rPr>
              <a:t>	</a:t>
            </a:r>
            <a:r>
              <a:rPr lang="es-MX" sz="2400" baseline="-25000" dirty="0" smtClean="0">
                <a:latin typeface="Bookman Old Style" panose="02050604050505020204" pitchFamily="18" charset="0"/>
              </a:rPr>
              <a:t>								</a:t>
            </a:r>
            <a:r>
              <a:rPr lang="es-MX" sz="2400" dirty="0" smtClean="0">
                <a:latin typeface="Bookman Old Style" panose="02050604050505020204" pitchFamily="18" charset="0"/>
              </a:rPr>
              <a:t> son independientes</a:t>
            </a:r>
            <a:r>
              <a:rPr lang="es-MX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buClr>
                <a:schemeClr val="bg2">
                  <a:lumMod val="50000"/>
                </a:schemeClr>
              </a:buClr>
            </a:pPr>
            <a:endParaRPr lang="es-MX" sz="2400" dirty="0">
              <a:latin typeface="Bookman Old Style" panose="02050604050505020204" pitchFamily="18" charset="0"/>
            </a:endParaRPr>
          </a:p>
          <a:p>
            <a:pPr marL="342900" indent="-342900" algn="just">
              <a:buClr>
                <a:schemeClr val="bg2">
                  <a:lumMod val="50000"/>
                </a:schemeClr>
              </a:buClr>
              <a:buFont typeface="Bookman Old Style" panose="02050604050505020204" pitchFamily="18" charset="0"/>
              <a:buChar char="■"/>
            </a:pPr>
            <a:r>
              <a:rPr lang="es-MX" sz="24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Hipótesis alternativa. </a:t>
            </a:r>
            <a:r>
              <a:rPr lang="es-MX" sz="2400" b="1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H</a:t>
            </a:r>
            <a:r>
              <a:rPr lang="es-MX" sz="2400" b="1" baseline="-250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a</a:t>
            </a:r>
            <a:r>
              <a:rPr lang="es-MX" sz="24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: </a:t>
            </a:r>
            <a:r>
              <a:rPr lang="es-MX" sz="2400" dirty="0">
                <a:latin typeface="Bookman Old Style" panose="02050604050505020204" pitchFamily="18" charset="0"/>
              </a:rPr>
              <a:t>L</a:t>
            </a:r>
            <a:r>
              <a:rPr lang="es-MX" sz="2400" dirty="0" smtClean="0">
                <a:latin typeface="Bookman Old Style" panose="02050604050505020204" pitchFamily="18" charset="0"/>
              </a:rPr>
              <a:t>os </a:t>
            </a:r>
            <a:r>
              <a:rPr lang="es-MX" sz="2400" dirty="0">
                <a:latin typeface="Bookman Old Style" panose="02050604050505020204" pitchFamily="18" charset="0"/>
              </a:rPr>
              <a:t>números del conjunto r</a:t>
            </a:r>
            <a:r>
              <a:rPr lang="es-MX" sz="2400" baseline="-25000" dirty="0">
                <a:latin typeface="Bookman Old Style" panose="02050604050505020204" pitchFamily="18" charset="0"/>
              </a:rPr>
              <a:t>i</a:t>
            </a:r>
            <a:r>
              <a:rPr lang="es-MX" sz="2400" dirty="0">
                <a:latin typeface="Bookman Old Style" panose="02050604050505020204" pitchFamily="18" charset="0"/>
              </a:rPr>
              <a:t> </a:t>
            </a:r>
            <a:r>
              <a:rPr lang="es-MX" sz="2400" dirty="0" smtClean="0">
                <a:latin typeface="Bookman Old Style" panose="02050604050505020204" pitchFamily="18" charset="0"/>
              </a:rPr>
              <a:t>no</a:t>
            </a:r>
          </a:p>
          <a:p>
            <a:pPr algn="just">
              <a:buClr>
                <a:schemeClr val="bg2">
                  <a:lumMod val="50000"/>
                </a:schemeClr>
              </a:buClr>
            </a:pPr>
            <a:r>
              <a:rPr lang="es-MX" sz="2400" dirty="0">
                <a:latin typeface="Bookman Old Style" panose="02050604050505020204" pitchFamily="18" charset="0"/>
              </a:rPr>
              <a:t> </a:t>
            </a:r>
            <a:r>
              <a:rPr lang="es-MX" sz="2400" dirty="0" smtClean="0">
                <a:latin typeface="Bookman Old Style" panose="02050604050505020204" pitchFamily="18" charset="0"/>
              </a:rPr>
              <a:t>                                          son independientes.</a:t>
            </a:r>
            <a:endParaRPr lang="es-MX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" y="56463"/>
            <a:ext cx="8966579" cy="571334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cap="none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a) Prueba de corridas arriba y abajo</a:t>
            </a:r>
            <a:endParaRPr lang="en-US" sz="2800" b="1" cap="none" dirty="0" smtClean="0">
              <a:solidFill>
                <a:srgbClr val="C00000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9182" y="1035975"/>
            <a:ext cx="90348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200" dirty="0">
                <a:latin typeface="Bookman Old Style" panose="02050604050505020204" pitchFamily="18" charset="0"/>
              </a:rPr>
              <a:t>El procedimiento de esta prueba consiste en determinar una </a:t>
            </a:r>
            <a:r>
              <a:rPr lang="es-MX" sz="2200" dirty="0" smtClean="0">
                <a:latin typeface="Bookman Old Style" panose="02050604050505020204" pitchFamily="18" charset="0"/>
              </a:rPr>
              <a:t>secuencia de </a:t>
            </a:r>
            <a:r>
              <a:rPr lang="es-MX" sz="2200" dirty="0">
                <a:latin typeface="Bookman Old Style" panose="02050604050505020204" pitchFamily="18" charset="0"/>
              </a:rPr>
              <a:t>números </a:t>
            </a:r>
            <a:r>
              <a:rPr lang="es-MX" sz="2200" i="1" dirty="0">
                <a:latin typeface="Bookman Old Style" panose="02050604050505020204" pitchFamily="18" charset="0"/>
              </a:rPr>
              <a:t>(S) </a:t>
            </a:r>
            <a:r>
              <a:rPr lang="es-MX" sz="2200" dirty="0">
                <a:latin typeface="Bookman Old Style" panose="02050604050505020204" pitchFamily="18" charset="0"/>
              </a:rPr>
              <a:t>que sólo contiene unos y ceros, de acuerdo con </a:t>
            </a:r>
            <a:r>
              <a:rPr lang="es-MX" sz="2200" dirty="0" smtClean="0">
                <a:latin typeface="Bookman Old Style" panose="02050604050505020204" pitchFamily="18" charset="0"/>
              </a:rPr>
              <a:t>una comparación </a:t>
            </a:r>
            <a:r>
              <a:rPr lang="es-MX" sz="2200" dirty="0">
                <a:latin typeface="Bookman Old Style" panose="02050604050505020204" pitchFamily="18" charset="0"/>
              </a:rPr>
              <a:t>entre </a:t>
            </a:r>
            <a:r>
              <a:rPr lang="es-MX" sz="2200" i="1" dirty="0">
                <a:latin typeface="Bookman Old Style" panose="02050604050505020204" pitchFamily="18" charset="0"/>
              </a:rPr>
              <a:t>r</a:t>
            </a:r>
            <a:r>
              <a:rPr lang="es-MX" sz="2200" i="1" baseline="-25000" dirty="0">
                <a:latin typeface="Bookman Old Style" panose="02050604050505020204" pitchFamily="18" charset="0"/>
              </a:rPr>
              <a:t>i</a:t>
            </a:r>
            <a:r>
              <a:rPr lang="es-MX" sz="2200" i="1" dirty="0">
                <a:latin typeface="Bookman Old Style" panose="02050604050505020204" pitchFamily="18" charset="0"/>
              </a:rPr>
              <a:t> </a:t>
            </a:r>
            <a:r>
              <a:rPr lang="es-MX" sz="2200" dirty="0">
                <a:latin typeface="Bookman Old Style" panose="02050604050505020204" pitchFamily="18" charset="0"/>
              </a:rPr>
              <a:t>y </a:t>
            </a:r>
            <a:r>
              <a:rPr lang="es-MX" sz="2200" i="1" dirty="0">
                <a:latin typeface="Bookman Old Style" panose="02050604050505020204" pitchFamily="18" charset="0"/>
              </a:rPr>
              <a:t>r</a:t>
            </a:r>
            <a:r>
              <a:rPr lang="es-MX" sz="2200" i="1" baseline="-25000" dirty="0">
                <a:latin typeface="Bookman Old Style" panose="02050604050505020204" pitchFamily="18" charset="0"/>
              </a:rPr>
              <a:t>i-1</a:t>
            </a:r>
            <a:r>
              <a:rPr lang="es-MX" sz="2200" dirty="0">
                <a:latin typeface="Bookman Old Style" panose="02050604050505020204" pitchFamily="18" charset="0"/>
              </a:rPr>
              <a:t>. La secuencia de unos y ceros se construye </a:t>
            </a:r>
            <a:r>
              <a:rPr lang="es-MX" sz="2200" dirty="0" smtClean="0">
                <a:latin typeface="Bookman Old Style" panose="02050604050505020204" pitchFamily="18" charset="0"/>
              </a:rPr>
              <a:t>de la siguiente manera</a:t>
            </a:r>
            <a:r>
              <a:rPr lang="es-MX" sz="2200" dirty="0">
                <a:latin typeface="Bookman Old Style" panose="02050604050505020204" pitchFamily="18" charset="0"/>
              </a:rPr>
              <a:t>: </a:t>
            </a:r>
            <a:endParaRPr lang="es-MX" sz="2200" dirty="0" smtClean="0">
              <a:latin typeface="Bookman Old Style" panose="02050604050505020204" pitchFamily="18" charset="0"/>
            </a:endParaRPr>
          </a:p>
          <a:p>
            <a:pPr algn="just"/>
            <a:endParaRPr lang="es-MX" sz="2200" dirty="0" smtClean="0">
              <a:latin typeface="Bookman Old Style" panose="02050604050505020204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s-MX" sz="2200" dirty="0">
                <a:latin typeface="Bookman Old Style" panose="02050604050505020204" pitchFamily="18" charset="0"/>
              </a:rPr>
              <a:t>S</a:t>
            </a:r>
            <a:r>
              <a:rPr lang="es-MX" sz="2200" dirty="0" smtClean="0">
                <a:latin typeface="Bookman Old Style" panose="02050604050505020204" pitchFamily="18" charset="0"/>
              </a:rPr>
              <a:t>e </a:t>
            </a:r>
            <a:r>
              <a:rPr lang="es-MX" sz="2200" dirty="0">
                <a:latin typeface="Bookman Old Style" panose="02050604050505020204" pitchFamily="18" charset="0"/>
              </a:rPr>
              <a:t>coloca un cero si el número </a:t>
            </a:r>
            <a:r>
              <a:rPr lang="es-MX" sz="2200" i="1" dirty="0" err="1">
                <a:latin typeface="Bookman Old Style" panose="02050604050505020204" pitchFamily="18" charset="0"/>
              </a:rPr>
              <a:t>r</a:t>
            </a:r>
            <a:r>
              <a:rPr lang="es-MX" sz="2200" i="1" baseline="-25000" dirty="0" err="1">
                <a:latin typeface="Bookman Old Style" panose="02050604050505020204" pitchFamily="18" charset="0"/>
              </a:rPr>
              <a:t>i</a:t>
            </a:r>
            <a:r>
              <a:rPr lang="es-MX" sz="2200" i="1" baseline="-25000" dirty="0">
                <a:latin typeface="Bookman Old Style" panose="02050604050505020204" pitchFamily="18" charset="0"/>
              </a:rPr>
              <a:t> </a:t>
            </a:r>
            <a:r>
              <a:rPr lang="es-MX" sz="2200" i="1" baseline="-25000" dirty="0" smtClean="0">
                <a:latin typeface="Bookman Old Style" panose="02050604050505020204" pitchFamily="18" charset="0"/>
              </a:rPr>
              <a:t> </a:t>
            </a:r>
            <a:r>
              <a:rPr lang="es-MX" sz="2200" dirty="0" smtClean="0">
                <a:latin typeface="Bookman Old Style" panose="02050604050505020204" pitchFamily="18" charset="0"/>
              </a:rPr>
              <a:t>≤ </a:t>
            </a:r>
            <a:r>
              <a:rPr lang="es-MX" sz="2200" i="1" dirty="0" smtClean="0">
                <a:latin typeface="Bookman Old Style" panose="02050604050505020204" pitchFamily="18" charset="0"/>
              </a:rPr>
              <a:t>r</a:t>
            </a:r>
            <a:r>
              <a:rPr lang="es-MX" sz="2200" i="1" baseline="-25000" dirty="0" smtClean="0">
                <a:latin typeface="Bookman Old Style" panose="02050604050505020204" pitchFamily="18" charset="0"/>
              </a:rPr>
              <a:t>i-1</a:t>
            </a:r>
            <a:r>
              <a:rPr lang="es-MX" sz="2200" dirty="0" smtClean="0">
                <a:latin typeface="Bookman Old Style" panose="02050604050505020204" pitchFamily="18" charset="0"/>
              </a:rPr>
              <a:t>; </a:t>
            </a:r>
            <a:r>
              <a:rPr lang="es-MX" sz="2200" dirty="0">
                <a:latin typeface="Bookman Old Style" panose="02050604050505020204" pitchFamily="18" charset="0"/>
              </a:rPr>
              <a:t>en caso de ser mayor que el número </a:t>
            </a:r>
            <a:r>
              <a:rPr lang="es-MX" sz="2200" i="1" dirty="0" smtClean="0">
                <a:latin typeface="Bookman Old Style" panose="02050604050505020204" pitchFamily="18" charset="0"/>
              </a:rPr>
              <a:t>r</a:t>
            </a:r>
            <a:r>
              <a:rPr lang="es-MX" sz="2200" i="1" baseline="-25000" dirty="0" smtClean="0">
                <a:latin typeface="Bookman Old Style" panose="02050604050505020204" pitchFamily="18" charset="0"/>
              </a:rPr>
              <a:t>i-1</a:t>
            </a:r>
            <a:r>
              <a:rPr lang="es-MX" sz="2200" dirty="0" smtClean="0">
                <a:latin typeface="Bookman Old Style" panose="02050604050505020204" pitchFamily="18" charset="0"/>
              </a:rPr>
              <a:t>, se pone </a:t>
            </a:r>
            <a:r>
              <a:rPr lang="es-MX" sz="2200" dirty="0">
                <a:latin typeface="Bookman Old Style" panose="02050604050505020204" pitchFamily="18" charset="0"/>
              </a:rPr>
              <a:t>un uno. </a:t>
            </a:r>
            <a:endParaRPr lang="es-MX" sz="2200" dirty="0" smtClean="0">
              <a:latin typeface="Bookman Old Style" panose="02050604050505020204" pitchFamily="18" charset="0"/>
            </a:endParaRPr>
          </a:p>
          <a:p>
            <a:pPr algn="just"/>
            <a:endParaRPr lang="es-MX" sz="2200" dirty="0" smtClean="0">
              <a:latin typeface="Bookman Old Style" panose="02050604050505020204" pitchFamily="18" charset="0"/>
            </a:endParaRPr>
          </a:p>
          <a:p>
            <a:pPr marL="514350" indent="-514350" algn="just">
              <a:buFont typeface="+mj-lt"/>
              <a:buAutoNum type="romanLcPeriod" startAt="2"/>
            </a:pPr>
            <a:r>
              <a:rPr lang="es-MX" sz="2200" dirty="0" smtClean="0">
                <a:latin typeface="Bookman Old Style" panose="02050604050505020204" pitchFamily="18" charset="0"/>
              </a:rPr>
              <a:t>Posteriormente </a:t>
            </a:r>
            <a:r>
              <a:rPr lang="es-MX" sz="2200" dirty="0">
                <a:latin typeface="Bookman Old Style" panose="02050604050505020204" pitchFamily="18" charset="0"/>
              </a:rPr>
              <a:t>se determina el número de </a:t>
            </a:r>
            <a:r>
              <a:rPr lang="es-MX" sz="2200" dirty="0" smtClean="0">
                <a:latin typeface="Bookman Old Style" panose="02050604050505020204" pitchFamily="18" charset="0"/>
              </a:rPr>
              <a:t>corridas observadas</a:t>
            </a:r>
            <a:r>
              <a:rPr lang="es-MX" sz="2200" dirty="0">
                <a:latin typeface="Bookman Old Style" panose="02050604050505020204" pitchFamily="18" charset="0"/>
              </a:rPr>
              <a:t>, </a:t>
            </a:r>
            <a:r>
              <a:rPr lang="es-MX" sz="2200" i="1" dirty="0">
                <a:latin typeface="Bookman Old Style" panose="02050604050505020204" pitchFamily="18" charset="0"/>
              </a:rPr>
              <a:t>C</a:t>
            </a:r>
            <a:r>
              <a:rPr lang="es-MX" sz="2200" i="1" baseline="-25000" dirty="0">
                <a:latin typeface="Bookman Old Style" panose="02050604050505020204" pitchFamily="18" charset="0"/>
              </a:rPr>
              <a:t>0</a:t>
            </a:r>
            <a:r>
              <a:rPr lang="es-MX" sz="2200" i="1" dirty="0">
                <a:latin typeface="Bookman Old Style" panose="02050604050505020204" pitchFamily="18" charset="0"/>
              </a:rPr>
              <a:t> </a:t>
            </a:r>
            <a:r>
              <a:rPr lang="es-MX" sz="2200" dirty="0">
                <a:latin typeface="Bookman Old Style" panose="02050604050505020204" pitchFamily="18" charset="0"/>
              </a:rPr>
              <a:t>(</a:t>
            </a:r>
            <a:r>
              <a:rPr lang="es-MX" sz="2200" i="1" dirty="0">
                <a:latin typeface="Bookman Old Style" panose="02050604050505020204" pitchFamily="18" charset="0"/>
              </a:rPr>
              <a:t>una corrida se identifica como la cantidad de unos </a:t>
            </a:r>
            <a:r>
              <a:rPr lang="es-MX" sz="2200" i="1" dirty="0" smtClean="0">
                <a:latin typeface="Bookman Old Style" panose="02050604050505020204" pitchFamily="18" charset="0"/>
              </a:rPr>
              <a:t>y ceros </a:t>
            </a:r>
            <a:r>
              <a:rPr lang="es-MX" sz="2200" i="1" dirty="0">
                <a:latin typeface="Bookman Old Style" panose="02050604050505020204" pitchFamily="18" charset="0"/>
              </a:rPr>
              <a:t>consecutivos</a:t>
            </a:r>
            <a:r>
              <a:rPr lang="es-MX" sz="2200" dirty="0" smtClean="0">
                <a:latin typeface="Bookman Old Style" panose="02050604050505020204" pitchFamily="18" charset="0"/>
              </a:rPr>
              <a:t>).</a:t>
            </a:r>
          </a:p>
          <a:p>
            <a:pPr algn="just"/>
            <a:endParaRPr lang="es-MX" sz="2200" dirty="0" smtClean="0">
              <a:latin typeface="Bookman Old Style" panose="02050604050505020204" pitchFamily="18" charset="0"/>
            </a:endParaRPr>
          </a:p>
          <a:p>
            <a:pPr marL="514350" indent="-514350" algn="just">
              <a:buFont typeface="+mj-lt"/>
              <a:buAutoNum type="romanLcPeriod" startAt="3"/>
            </a:pPr>
            <a:r>
              <a:rPr lang="es-MX" sz="2200" dirty="0" smtClean="0">
                <a:latin typeface="Bookman Old Style" panose="02050604050505020204" pitchFamily="18" charset="0"/>
              </a:rPr>
              <a:t>Luego </a:t>
            </a:r>
            <a:r>
              <a:rPr lang="es-MX" sz="2200" dirty="0">
                <a:latin typeface="Bookman Old Style" panose="02050604050505020204" pitchFamily="18" charset="0"/>
              </a:rPr>
              <a:t>se calcula el valor esperado, la varianza </a:t>
            </a:r>
            <a:r>
              <a:rPr lang="es-MX" sz="2200" dirty="0" smtClean="0">
                <a:latin typeface="Bookman Old Style" panose="02050604050505020204" pitchFamily="18" charset="0"/>
              </a:rPr>
              <a:t>del número </a:t>
            </a:r>
            <a:r>
              <a:rPr lang="es-MX" sz="2200" dirty="0">
                <a:latin typeface="Bookman Old Style" panose="02050604050505020204" pitchFamily="18" charset="0"/>
              </a:rPr>
              <a:t>de corridas y el estadístico </a:t>
            </a:r>
            <a:r>
              <a:rPr lang="es-MX" sz="2200" i="1" dirty="0">
                <a:latin typeface="Bookman Old Style" panose="02050604050505020204" pitchFamily="18" charset="0"/>
              </a:rPr>
              <a:t>Z</a:t>
            </a:r>
            <a:r>
              <a:rPr lang="es-MX" sz="2200" i="1" baseline="-25000" dirty="0">
                <a:latin typeface="Bookman Old Style" panose="02050604050505020204" pitchFamily="18" charset="0"/>
              </a:rPr>
              <a:t>0</a:t>
            </a:r>
            <a:r>
              <a:rPr lang="es-MX" sz="2200" dirty="0">
                <a:latin typeface="Bookman Old Style" panose="02050604050505020204" pitchFamily="18" charset="0"/>
              </a:rPr>
              <a:t>, mediante las ecuaciones:</a:t>
            </a:r>
          </a:p>
        </p:txBody>
      </p:sp>
    </p:spTree>
    <p:extLst>
      <p:ext uri="{BB962C8B-B14F-4D97-AF65-F5344CB8AC3E}">
        <p14:creationId xmlns:p14="http://schemas.microsoft.com/office/powerpoint/2010/main" val="4168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1194"/>
            <a:ext cx="9010735" cy="61005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_tradnl" sz="2000" b="1" dirty="0" smtClean="0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</a:rPr>
              <a:t>5.2   </a:t>
            </a:r>
            <a:r>
              <a:rPr lang="es-ES_tradnl" sz="2000" b="1" cap="none" dirty="0" smtClean="0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</a:rPr>
              <a:t>Técnicas para la generación de números </a:t>
            </a:r>
            <a:r>
              <a:rPr lang="es-ES_tradnl" sz="2000" b="1" cap="none" dirty="0" err="1" smtClean="0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</a:rPr>
              <a:t>pseudoaleatorios</a:t>
            </a:r>
            <a:r>
              <a:rPr lang="es-ES_tradnl" sz="2000" b="1" cap="none" dirty="0" smtClean="0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</a:rPr>
              <a:t> y generación </a:t>
            </a:r>
            <a:br>
              <a:rPr lang="es-ES_tradnl" sz="2000" b="1" cap="none" dirty="0" smtClean="0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</a:rPr>
            </a:br>
            <a:r>
              <a:rPr lang="es-ES_tradnl" sz="2000" b="1" cap="none" dirty="0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s-ES_tradnl" sz="2000" b="1" cap="none" dirty="0" smtClean="0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</a:rPr>
              <a:t>         </a:t>
            </a:r>
            <a:r>
              <a:rPr lang="es-ES_tradnl" sz="2000" b="1" cap="none" dirty="0" smtClean="0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</a:rPr>
              <a:t>de variables aleatorios</a:t>
            </a:r>
            <a:r>
              <a:rPr lang="es-MX" sz="2000" b="1" dirty="0">
                <a:solidFill>
                  <a:srgbClr val="FFFF00"/>
                </a:solidFill>
                <a:latin typeface="Candara" panose="020E0502030303020204" pitchFamily="34" charset="0"/>
              </a:rPr>
              <a:t/>
            </a:r>
            <a:br>
              <a:rPr lang="es-MX" sz="2000" b="1" dirty="0">
                <a:solidFill>
                  <a:srgbClr val="FFFF00"/>
                </a:solidFill>
                <a:latin typeface="Candara" panose="020E0502030303020204" pitchFamily="34" charset="0"/>
              </a:rPr>
            </a:br>
            <a:r>
              <a:rPr lang="es-MX" sz="2000" b="1" dirty="0" smtClean="0">
                <a:solidFill>
                  <a:srgbClr val="FFFF00"/>
                </a:solidFill>
                <a:latin typeface="Candara" panose="020E0502030303020204" pitchFamily="34" charset="0"/>
              </a:rPr>
              <a:t>        </a:t>
            </a:r>
            <a:r>
              <a:rPr lang="es-ES_tradnl" sz="2000" dirty="0" smtClean="0">
                <a:latin typeface="Candara" panose="020E0502030303020204" pitchFamily="34" charset="0"/>
              </a:rPr>
              <a:t>5.2.1   </a:t>
            </a:r>
            <a:r>
              <a:rPr lang="es-ES_tradnl" sz="2000" cap="none" dirty="0" smtClean="0">
                <a:latin typeface="Candara" panose="020E0502030303020204" pitchFamily="34" charset="0"/>
              </a:rPr>
              <a:t>Métodos </a:t>
            </a:r>
            <a:r>
              <a:rPr lang="es-ES_tradnl" sz="2000" cap="none" dirty="0" err="1">
                <a:latin typeface="Candara" panose="020E0502030303020204" pitchFamily="34" charset="0"/>
              </a:rPr>
              <a:t>C</a:t>
            </a:r>
            <a:r>
              <a:rPr lang="es-ES_tradnl" sz="2000" cap="none" dirty="0" err="1" smtClean="0">
                <a:latin typeface="Candara" panose="020E0502030303020204" pitchFamily="34" charset="0"/>
              </a:rPr>
              <a:t>ongruenciales</a:t>
            </a:r>
            <a:r>
              <a:rPr lang="es-MX" sz="2000" dirty="0">
                <a:latin typeface="Candara" panose="020E0502030303020204" pitchFamily="34" charset="0"/>
              </a:rPr>
              <a:t/>
            </a:r>
            <a:br>
              <a:rPr lang="es-MX" sz="2000" dirty="0">
                <a:latin typeface="Candara" panose="020E0502030303020204" pitchFamily="34" charset="0"/>
              </a:rPr>
            </a:br>
            <a:r>
              <a:rPr lang="es-ES_tradnl" sz="2000" dirty="0">
                <a:latin typeface="Candara" panose="020E0502030303020204" pitchFamily="34" charset="0"/>
              </a:rPr>
              <a:t>   </a:t>
            </a:r>
            <a:r>
              <a:rPr lang="es-ES_tradnl" sz="2000" dirty="0" smtClean="0">
                <a:latin typeface="Candara" panose="020E0502030303020204" pitchFamily="34" charset="0"/>
              </a:rPr>
              <a:t>         5.2.1.1   </a:t>
            </a:r>
            <a:r>
              <a:rPr lang="es-ES_tradnl" sz="2000" cap="none" dirty="0" smtClean="0">
                <a:latin typeface="Candara" panose="020E0502030303020204" pitchFamily="34" charset="0"/>
              </a:rPr>
              <a:t>Mixto, </a:t>
            </a:r>
            <a:r>
              <a:rPr lang="es-ES_tradnl" sz="2000" cap="none" dirty="0">
                <a:latin typeface="Candara" panose="020E0502030303020204" pitchFamily="34" charset="0"/>
              </a:rPr>
              <a:t>M</a:t>
            </a:r>
            <a:r>
              <a:rPr lang="es-ES_tradnl" sz="2000" cap="none" dirty="0" smtClean="0">
                <a:latin typeface="Candara" panose="020E0502030303020204" pitchFamily="34" charset="0"/>
              </a:rPr>
              <a:t>ultiplicativo y Combinación </a:t>
            </a:r>
            <a:r>
              <a:rPr lang="es-ES_tradnl" sz="2000" cap="none" dirty="0">
                <a:latin typeface="Candara" panose="020E0502030303020204" pitchFamily="34" charset="0"/>
              </a:rPr>
              <a:t>L</a:t>
            </a:r>
            <a:r>
              <a:rPr lang="es-ES_tradnl" sz="2000" cap="none" dirty="0" smtClean="0">
                <a:latin typeface="Candara" panose="020E0502030303020204" pitchFamily="34" charset="0"/>
              </a:rPr>
              <a:t>ineal</a:t>
            </a:r>
            <a:r>
              <a:rPr lang="es-MX" sz="2000" dirty="0">
                <a:latin typeface="Candara" panose="020E0502030303020204" pitchFamily="34" charset="0"/>
              </a:rPr>
              <a:t/>
            </a:r>
            <a:br>
              <a:rPr lang="es-MX" sz="2000" dirty="0">
                <a:latin typeface="Candara" panose="020E0502030303020204" pitchFamily="34" charset="0"/>
              </a:rPr>
            </a:br>
            <a:r>
              <a:rPr lang="es-MX" sz="2000" dirty="0" smtClean="0">
                <a:latin typeface="Candara" panose="020E0502030303020204" pitchFamily="34" charset="0"/>
              </a:rPr>
              <a:t>         </a:t>
            </a:r>
            <a:r>
              <a:rPr lang="es-ES_tradnl" sz="2000" dirty="0" smtClean="0">
                <a:latin typeface="Candara" panose="020E0502030303020204" pitchFamily="34" charset="0"/>
              </a:rPr>
              <a:t>5.2.2   </a:t>
            </a:r>
            <a:r>
              <a:rPr lang="es-ES_tradnl" sz="2000" cap="none" dirty="0" smtClean="0">
                <a:latin typeface="Candara" panose="020E0502030303020204" pitchFamily="34" charset="0"/>
              </a:rPr>
              <a:t>Test de números </a:t>
            </a:r>
            <a:r>
              <a:rPr lang="es-ES_tradnl" sz="2000" cap="none" dirty="0" err="1" smtClean="0">
                <a:latin typeface="Candara" panose="020E0502030303020204" pitchFamily="34" charset="0"/>
              </a:rPr>
              <a:t>pseudoaleatorios</a:t>
            </a:r>
            <a:r>
              <a:rPr lang="es-MX" sz="2000" dirty="0">
                <a:latin typeface="Candara" panose="020E0502030303020204" pitchFamily="34" charset="0"/>
              </a:rPr>
              <a:t/>
            </a:r>
            <a:br>
              <a:rPr lang="es-MX" sz="2000" dirty="0">
                <a:latin typeface="Candara" panose="020E0502030303020204" pitchFamily="34" charset="0"/>
              </a:rPr>
            </a:br>
            <a:r>
              <a:rPr lang="es-ES_tradnl" sz="2000" dirty="0">
                <a:latin typeface="Candara" panose="020E0502030303020204" pitchFamily="34" charset="0"/>
              </a:rPr>
              <a:t>   </a:t>
            </a:r>
            <a:r>
              <a:rPr lang="es-ES_tradnl" sz="2000" dirty="0" smtClean="0">
                <a:latin typeface="Candara" panose="020E0502030303020204" pitchFamily="34" charset="0"/>
              </a:rPr>
              <a:t>          </a:t>
            </a:r>
            <a:r>
              <a:rPr lang="es-ES_tradnl" sz="2000" b="1" dirty="0" smtClean="0">
                <a:latin typeface="Candara" panose="020E0502030303020204" pitchFamily="34" charset="0"/>
              </a:rPr>
              <a:t>5.2.2.1   </a:t>
            </a:r>
            <a:r>
              <a:rPr lang="es-ES_tradnl" sz="2000" b="1" cap="none" dirty="0" smtClean="0">
                <a:latin typeface="Candara" panose="020E0502030303020204" pitchFamily="34" charset="0"/>
              </a:rPr>
              <a:t>Pruebas de uniformidad: K- S y Chi-Cuadrada</a:t>
            </a:r>
            <a:r>
              <a:rPr lang="es-MX" sz="2000" b="1" dirty="0">
                <a:latin typeface="Candara" panose="020E0502030303020204" pitchFamily="34" charset="0"/>
              </a:rPr>
              <a:t/>
            </a:r>
            <a:br>
              <a:rPr lang="es-MX" sz="2000" b="1" dirty="0">
                <a:latin typeface="Candara" panose="020E0502030303020204" pitchFamily="34" charset="0"/>
              </a:rPr>
            </a:br>
            <a:r>
              <a:rPr lang="es-ES_tradnl" sz="2000" b="1" dirty="0">
                <a:latin typeface="Candara" panose="020E0502030303020204" pitchFamily="34" charset="0"/>
              </a:rPr>
              <a:t>   </a:t>
            </a:r>
            <a:r>
              <a:rPr lang="es-ES_tradnl" sz="2000" b="1" dirty="0" smtClean="0">
                <a:latin typeface="Candara" panose="020E0502030303020204" pitchFamily="34" charset="0"/>
              </a:rPr>
              <a:t>           5.2.2.2   </a:t>
            </a:r>
            <a:r>
              <a:rPr lang="es-ES_tradnl" sz="2000" b="1" cap="none" dirty="0" smtClean="0">
                <a:latin typeface="Candara" panose="020E0502030303020204" pitchFamily="34" charset="0"/>
              </a:rPr>
              <a:t>Pruebas de Independencia: Corridas, </a:t>
            </a:r>
            <a:r>
              <a:rPr lang="es-ES_tradnl" sz="2000" b="1" cap="none" dirty="0" smtClean="0">
                <a:latin typeface="Candara" panose="020E0502030303020204" pitchFamily="34" charset="0"/>
              </a:rPr>
              <a:t>Pó</a:t>
            </a:r>
            <a:r>
              <a:rPr lang="es-ES_tradnl" sz="2000" b="1" cap="none" dirty="0" smtClean="0">
                <a:latin typeface="Candara" panose="020E0502030303020204" pitchFamily="34" charset="0"/>
              </a:rPr>
              <a:t>ker, Gap</a:t>
            </a:r>
            <a:r>
              <a:rPr lang="es-MX" sz="2000" b="1" dirty="0">
                <a:latin typeface="Candara" panose="020E0502030303020204" pitchFamily="34" charset="0"/>
              </a:rPr>
              <a:t/>
            </a:r>
            <a:br>
              <a:rPr lang="es-MX" sz="2000" b="1" dirty="0">
                <a:latin typeface="Candara" panose="020E0502030303020204" pitchFamily="34" charset="0"/>
              </a:rPr>
            </a:br>
            <a:r>
              <a:rPr lang="es-MX" sz="2000" dirty="0" smtClean="0">
                <a:latin typeface="Candara" panose="020E0502030303020204" pitchFamily="34" charset="0"/>
              </a:rPr>
              <a:t>         </a:t>
            </a:r>
            <a:r>
              <a:rPr lang="es-ES_tradnl" sz="2000" dirty="0" smtClean="0">
                <a:latin typeface="Candara" panose="020E0502030303020204" pitchFamily="34" charset="0"/>
              </a:rPr>
              <a:t>5.2.3   </a:t>
            </a:r>
            <a:r>
              <a:rPr lang="es-ES_tradnl" sz="2000" cap="none" dirty="0" smtClean="0">
                <a:latin typeface="Candara" panose="020E0502030303020204" pitchFamily="34" charset="0"/>
              </a:rPr>
              <a:t>Técnicas para simulación  de variables aleatorias</a:t>
            </a:r>
            <a:r>
              <a:rPr lang="es-MX" sz="2000" dirty="0">
                <a:latin typeface="Candara" panose="020E0502030303020204" pitchFamily="34" charset="0"/>
              </a:rPr>
              <a:t/>
            </a:r>
            <a:br>
              <a:rPr lang="es-MX" sz="2000" dirty="0">
                <a:latin typeface="Candara" panose="020E0502030303020204" pitchFamily="34" charset="0"/>
              </a:rPr>
            </a:br>
            <a:r>
              <a:rPr lang="es-MX" sz="2000" dirty="0" smtClean="0">
                <a:latin typeface="Candara" panose="020E0502030303020204" pitchFamily="34" charset="0"/>
              </a:rPr>
              <a:t>              </a:t>
            </a:r>
            <a:r>
              <a:rPr lang="es-ES_tradnl" sz="2000" dirty="0" smtClean="0">
                <a:latin typeface="Candara" panose="020E0502030303020204" pitchFamily="34" charset="0"/>
              </a:rPr>
              <a:t>5.2.3.1   </a:t>
            </a:r>
            <a:r>
              <a:rPr lang="es-ES_tradnl" sz="2000" cap="none" dirty="0" smtClean="0">
                <a:latin typeface="Candara" panose="020E0502030303020204" pitchFamily="34" charset="0"/>
              </a:rPr>
              <a:t>Técnica de la Transformada inversa</a:t>
            </a:r>
            <a:r>
              <a:rPr lang="es-MX" sz="2000" dirty="0">
                <a:latin typeface="Candara" panose="020E0502030303020204" pitchFamily="34" charset="0"/>
              </a:rPr>
              <a:t/>
            </a:r>
            <a:br>
              <a:rPr lang="es-MX" sz="2000" dirty="0">
                <a:latin typeface="Candara" panose="020E0502030303020204" pitchFamily="34" charset="0"/>
              </a:rPr>
            </a:br>
            <a:r>
              <a:rPr lang="es-MX" sz="2000" dirty="0" smtClean="0">
                <a:latin typeface="Candara" panose="020E0502030303020204" pitchFamily="34" charset="0"/>
              </a:rPr>
              <a:t>              </a:t>
            </a:r>
            <a:r>
              <a:rPr lang="es-ES_tradnl" sz="2000" dirty="0" smtClean="0">
                <a:latin typeface="Candara" panose="020E0502030303020204" pitchFamily="34" charset="0"/>
              </a:rPr>
              <a:t>5.2.3.2   </a:t>
            </a:r>
            <a:r>
              <a:rPr lang="es-ES_tradnl" sz="2000" cap="none" dirty="0" smtClean="0">
                <a:latin typeface="Candara" panose="020E0502030303020204" pitchFamily="34" charset="0"/>
              </a:rPr>
              <a:t>Técnica de Aceptación y Rechazo</a:t>
            </a:r>
            <a:r>
              <a:rPr lang="es-MX" sz="2000" dirty="0">
                <a:latin typeface="Candara" panose="020E0502030303020204" pitchFamily="34" charset="0"/>
              </a:rPr>
              <a:t/>
            </a:r>
            <a:br>
              <a:rPr lang="es-MX" sz="2000" dirty="0">
                <a:latin typeface="Candara" panose="020E0502030303020204" pitchFamily="34" charset="0"/>
              </a:rPr>
            </a:br>
            <a:r>
              <a:rPr lang="es-MX" sz="2000" dirty="0" smtClean="0">
                <a:latin typeface="Candara" panose="020E0502030303020204" pitchFamily="34" charset="0"/>
              </a:rPr>
              <a:t>              </a:t>
            </a:r>
            <a:r>
              <a:rPr lang="es-ES_tradnl" sz="2000" dirty="0" smtClean="0">
                <a:latin typeface="Candara" panose="020E0502030303020204" pitchFamily="34" charset="0"/>
              </a:rPr>
              <a:t>5.2.3.3   </a:t>
            </a:r>
            <a:r>
              <a:rPr lang="es-ES_tradnl" sz="2000" cap="none" dirty="0" smtClean="0">
                <a:latin typeface="Candara" panose="020E0502030303020204" pitchFamily="34" charset="0"/>
              </a:rPr>
              <a:t>Técnicas de la Composición</a:t>
            </a:r>
            <a:r>
              <a:rPr lang="es-MX" sz="2000" dirty="0">
                <a:latin typeface="Candara" panose="020E0502030303020204" pitchFamily="34" charset="0"/>
              </a:rPr>
              <a:t/>
            </a:r>
            <a:br>
              <a:rPr lang="es-MX" sz="2000" dirty="0">
                <a:latin typeface="Candara" panose="020E0502030303020204" pitchFamily="34" charset="0"/>
              </a:rPr>
            </a:br>
            <a:r>
              <a:rPr lang="es-MX" sz="2000" dirty="0" smtClean="0">
                <a:latin typeface="Candara" panose="020E0502030303020204" pitchFamily="34" charset="0"/>
              </a:rPr>
              <a:t>              </a:t>
            </a:r>
            <a:r>
              <a:rPr lang="es-ES_tradnl" sz="2000" dirty="0" smtClean="0">
                <a:latin typeface="Candara" panose="020E0502030303020204" pitchFamily="34" charset="0"/>
              </a:rPr>
              <a:t>5.2.3.4   </a:t>
            </a:r>
            <a:r>
              <a:rPr lang="es-ES_tradnl" sz="2000" cap="none" dirty="0" smtClean="0">
                <a:latin typeface="Candara" panose="020E0502030303020204" pitchFamily="34" charset="0"/>
              </a:rPr>
              <a:t>Método Polar para la generación de variables  aleatorias normales</a:t>
            </a:r>
            <a:r>
              <a:rPr lang="es-MX" sz="2000" dirty="0">
                <a:latin typeface="Candara" panose="020E0502030303020204" pitchFamily="34" charset="0"/>
              </a:rPr>
              <a:t/>
            </a:r>
            <a:br>
              <a:rPr lang="es-MX" sz="2000" dirty="0">
                <a:latin typeface="Candara" panose="020E0502030303020204" pitchFamily="34" charset="0"/>
              </a:rPr>
            </a:br>
            <a:r>
              <a:rPr lang="es-MX" sz="2000" dirty="0" smtClean="0">
                <a:latin typeface="Candara" panose="020E0502030303020204" pitchFamily="34" charset="0"/>
              </a:rPr>
              <a:t>              </a:t>
            </a:r>
            <a:r>
              <a:rPr lang="es-ES_tradnl" sz="2000" dirty="0" smtClean="0">
                <a:latin typeface="Candara" panose="020E0502030303020204" pitchFamily="34" charset="0"/>
              </a:rPr>
              <a:t>5.2.3.5   </a:t>
            </a:r>
            <a:r>
              <a:rPr lang="es-ES_tradnl" sz="2000" cap="none" dirty="0" smtClean="0">
                <a:latin typeface="Candara" panose="020E0502030303020204" pitchFamily="34" charset="0"/>
              </a:rPr>
              <a:t>Simulación de un proceso de tipo </a:t>
            </a:r>
            <a:r>
              <a:rPr lang="es-ES_tradnl" sz="2000" cap="none" dirty="0" err="1">
                <a:latin typeface="Candara" panose="020E0502030303020204" pitchFamily="34" charset="0"/>
              </a:rPr>
              <a:t>P</a:t>
            </a:r>
            <a:r>
              <a:rPr lang="es-ES_tradnl" sz="2000" cap="none" dirty="0" err="1" smtClean="0">
                <a:latin typeface="Candara" panose="020E0502030303020204" pitchFamily="34" charset="0"/>
              </a:rPr>
              <a:t>oisson</a:t>
            </a:r>
            <a:endParaRPr lang="es-MX" sz="2000" cap="none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9" y="852199"/>
            <a:ext cx="3191771" cy="114170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9" y="852199"/>
            <a:ext cx="3591277" cy="11989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860" y="2803785"/>
            <a:ext cx="3648281" cy="128461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74209" y="49131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Bookman Old Style" panose="02050604050505020204" pitchFamily="18" charset="0"/>
              </a:rPr>
              <a:t>Media</a:t>
            </a:r>
            <a:endParaRPr lang="es-MX" dirty="0">
              <a:latin typeface="Bookman Old Style" panose="020506040505050202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245241" y="49131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Bookman Old Style" panose="02050604050505020204" pitchFamily="18" charset="0"/>
              </a:rPr>
              <a:t>Varianza</a:t>
            </a:r>
            <a:endParaRPr lang="es-MX" dirty="0">
              <a:latin typeface="Bookman Old Style" panose="020506040505050202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550112" y="2434453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Bookman Old Style" panose="02050604050505020204" pitchFamily="18" charset="0"/>
              </a:rPr>
              <a:t>estadístico </a:t>
            </a:r>
            <a:r>
              <a:rPr lang="es-MX" i="1" dirty="0">
                <a:latin typeface="Bookman Old Style" panose="02050604050505020204" pitchFamily="18" charset="0"/>
              </a:rPr>
              <a:t>Z</a:t>
            </a:r>
            <a:r>
              <a:rPr lang="es-MX" i="1" baseline="-25000" dirty="0">
                <a:latin typeface="Bookman Old Style" panose="02050604050505020204" pitchFamily="18" charset="0"/>
              </a:rPr>
              <a:t>0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3073" y="5171230"/>
            <a:ext cx="90053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buFont typeface="+mj-lt"/>
              <a:buAutoNum type="romanLcPeriod" startAt="4"/>
            </a:pPr>
            <a:r>
              <a:rPr lang="es-MX" sz="2200" dirty="0">
                <a:latin typeface="Bookman Old Style" panose="02050604050505020204" pitchFamily="18" charset="0"/>
              </a:rPr>
              <a:t>Si el estadístico </a:t>
            </a:r>
            <a:r>
              <a:rPr lang="es-MX" sz="2200" i="1" dirty="0">
                <a:latin typeface="Bookman Old Style" panose="02050604050505020204" pitchFamily="18" charset="0"/>
              </a:rPr>
              <a:t>Z</a:t>
            </a:r>
            <a:r>
              <a:rPr lang="es-MX" sz="2200" i="1" baseline="-25000" dirty="0">
                <a:latin typeface="Bookman Old Style" panose="02050604050505020204" pitchFamily="18" charset="0"/>
              </a:rPr>
              <a:t>0</a:t>
            </a:r>
            <a:r>
              <a:rPr lang="es-MX" sz="2200" i="1" dirty="0">
                <a:latin typeface="Bookman Old Style" panose="02050604050505020204" pitchFamily="18" charset="0"/>
              </a:rPr>
              <a:t> </a:t>
            </a:r>
            <a:r>
              <a:rPr lang="es-MX" sz="2200" dirty="0">
                <a:latin typeface="Bookman Old Style" panose="02050604050505020204" pitchFamily="18" charset="0"/>
              </a:rPr>
              <a:t>es menor que el valor crítico de </a:t>
            </a:r>
            <a:r>
              <a:rPr lang="es-MX" sz="2200" i="1" dirty="0" smtClean="0">
                <a:latin typeface="Bookman Old Style" panose="02050604050505020204" pitchFamily="18" charset="0"/>
              </a:rPr>
              <a:t>Z</a:t>
            </a:r>
            <a:r>
              <a:rPr lang="el-GR" sz="2200" i="1" baseline="-25000" dirty="0" smtClean="0">
                <a:latin typeface="Candara" panose="020E0502030303020204" pitchFamily="34" charset="0"/>
              </a:rPr>
              <a:t>α</a:t>
            </a:r>
            <a:r>
              <a:rPr lang="es-MX" sz="2200" i="1" baseline="-25000" dirty="0" smtClean="0">
                <a:latin typeface="Candara" panose="020E0502030303020204" pitchFamily="34" charset="0"/>
              </a:rPr>
              <a:t>/</a:t>
            </a:r>
            <a:r>
              <a:rPr lang="es-MX" sz="2200" i="1" baseline="-25000" dirty="0" smtClean="0">
                <a:latin typeface="Bookman Old Style" panose="02050604050505020204" pitchFamily="18" charset="0"/>
              </a:rPr>
              <a:t>2</a:t>
            </a:r>
            <a:r>
              <a:rPr lang="es-MX" sz="2200" dirty="0">
                <a:latin typeface="Bookman Old Style" panose="02050604050505020204" pitchFamily="18" charset="0"/>
              </a:rPr>
              <a:t>, se concluye </a:t>
            </a:r>
            <a:r>
              <a:rPr lang="es-MX" sz="2200" dirty="0" smtClean="0">
                <a:latin typeface="Bookman Old Style" panose="02050604050505020204" pitchFamily="18" charset="0"/>
              </a:rPr>
              <a:t>que los </a:t>
            </a:r>
            <a:r>
              <a:rPr lang="es-MX" sz="2200" dirty="0">
                <a:latin typeface="Bookman Old Style" panose="02050604050505020204" pitchFamily="18" charset="0"/>
              </a:rPr>
              <a:t>números del conjunto </a:t>
            </a:r>
            <a:r>
              <a:rPr lang="es-MX" sz="2200" i="1" dirty="0">
                <a:latin typeface="Bookman Old Style" panose="02050604050505020204" pitchFamily="18" charset="0"/>
              </a:rPr>
              <a:t>r</a:t>
            </a:r>
            <a:r>
              <a:rPr lang="es-MX" sz="2200" i="1" baseline="-25000" dirty="0">
                <a:latin typeface="Bookman Old Style" panose="02050604050505020204" pitchFamily="18" charset="0"/>
              </a:rPr>
              <a:t>i</a:t>
            </a:r>
            <a:r>
              <a:rPr lang="es-MX" sz="2200" i="1" dirty="0">
                <a:latin typeface="Bookman Old Style" panose="02050604050505020204" pitchFamily="18" charset="0"/>
              </a:rPr>
              <a:t> </a:t>
            </a:r>
            <a:r>
              <a:rPr lang="es-MX" sz="2200" dirty="0" smtClean="0">
                <a:latin typeface="Bookman Old Style" panose="02050604050505020204" pitchFamily="18" charset="0"/>
              </a:rPr>
              <a:t>son independientes </a:t>
            </a:r>
            <a:r>
              <a:rPr lang="es-MX" sz="2200" dirty="0">
                <a:latin typeface="Bookman Old Style" panose="02050604050505020204" pitchFamily="18" charset="0"/>
              </a:rPr>
              <a:t>y se acepta </a:t>
            </a:r>
            <a:r>
              <a:rPr lang="es-MX" sz="2200" i="1" dirty="0">
                <a:latin typeface="Bookman Old Style" panose="02050604050505020204" pitchFamily="18" charset="0"/>
              </a:rPr>
              <a:t>H</a:t>
            </a:r>
            <a:r>
              <a:rPr lang="es-MX" sz="2200" i="1" baseline="-25000" dirty="0">
                <a:latin typeface="Bookman Old Style" panose="02050604050505020204" pitchFamily="18" charset="0"/>
              </a:rPr>
              <a:t>0</a:t>
            </a:r>
            <a:r>
              <a:rPr lang="es-MX" sz="22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0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4624" y="29528"/>
            <a:ext cx="90416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200" b="1" kern="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Ejemplo: Realizar </a:t>
            </a:r>
            <a:r>
              <a:rPr lang="es-MX" sz="2200" b="1" kern="0" dirty="0">
                <a:solidFill>
                  <a:schemeClr val="tx2"/>
                </a:solidFill>
                <a:latin typeface="Bookman Old Style" panose="02050604050505020204" pitchFamily="18" charset="0"/>
              </a:rPr>
              <a:t>la prueba de corridas arriba y abajo con un nivel de aceptación de 95% </a:t>
            </a:r>
            <a:r>
              <a:rPr lang="es-MX" sz="2200" b="1" kern="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a los siguientes 40 números </a:t>
            </a:r>
            <a:r>
              <a:rPr lang="es-MX" sz="2200" b="1" kern="0" dirty="0">
                <a:solidFill>
                  <a:schemeClr val="tx2"/>
                </a:solidFill>
                <a:latin typeface="Bookman Old Style" panose="02050604050505020204" pitchFamily="18" charset="0"/>
              </a:rPr>
              <a:t>r</a:t>
            </a:r>
            <a:r>
              <a:rPr lang="es-MX" sz="2200" b="1" kern="0" baseline="-25000" dirty="0">
                <a:solidFill>
                  <a:schemeClr val="tx2"/>
                </a:solidFill>
                <a:latin typeface="Bookman Old Style" panose="02050604050505020204" pitchFamily="18" charset="0"/>
              </a:rPr>
              <a:t>i</a:t>
            </a:r>
            <a:r>
              <a:rPr lang="es-MX" sz="2200" b="1" kern="0" dirty="0">
                <a:solidFill>
                  <a:schemeClr val="tx2"/>
                </a:solidFill>
                <a:latin typeface="Bookman Old Style" panose="02050604050505020204" pitchFamily="18" charset="0"/>
              </a:rPr>
              <a:t>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0657" y="3859298"/>
            <a:ext cx="9113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Realizamos la asignación de unos y ceros por renglón (o fila). Por lo tanto, la secuencia S es: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00199"/>
            <a:ext cx="9106267" cy="17573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8" y="4796068"/>
            <a:ext cx="8987282" cy="174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024"/>
            <a:ext cx="9144000" cy="188339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435832" y="6277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1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68820" y="6277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2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81311" y="6277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3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81053" y="6277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4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78209" y="6277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5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937939" y="6277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6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1809" y="10363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7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435832" y="11182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8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95618" y="11037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9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914891" y="103638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10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874621" y="107733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11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466856" y="14876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12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372514" y="147480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13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117993" y="14876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14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017735" y="14876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15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914891" y="14876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16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874621" y="14731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17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58491" y="19512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18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372514" y="19512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19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305502" y="19512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20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232300" y="19512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21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017735" y="19512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22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7874621" y="19512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23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8769760" y="19512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24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47125" y="2582769"/>
            <a:ext cx="72330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Obteniéndose un valor de C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0</a:t>
            </a:r>
            <a:r>
              <a:rPr lang="es-MX" sz="2200" dirty="0" smtClean="0">
                <a:latin typeface="Bookman Old Style" panose="02050604050505020204" pitchFamily="18" charset="0"/>
              </a:rPr>
              <a:t> = 24 y con un </a:t>
            </a:r>
            <a:r>
              <a:rPr lang="el-GR" sz="2200" dirty="0" smtClean="0">
                <a:latin typeface="Bookman Old Style" panose="02050604050505020204" pitchFamily="18" charset="0"/>
              </a:rPr>
              <a:t>α</a:t>
            </a:r>
            <a:r>
              <a:rPr lang="es-MX" sz="2200" dirty="0" smtClean="0">
                <a:latin typeface="Bookman Old Style" panose="02050604050505020204" pitchFamily="18" charset="0"/>
              </a:rPr>
              <a:t>=0.05</a:t>
            </a:r>
            <a:endParaRPr lang="es-MX" sz="2200" dirty="0">
              <a:latin typeface="Bookman Old Style" panose="02050604050505020204" pitchFamily="18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35" y="3109190"/>
            <a:ext cx="8496374" cy="356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0"/>
            <a:ext cx="8734567" cy="685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64" y="191068"/>
            <a:ext cx="76851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Como el estadístico Z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0</a:t>
            </a:r>
            <a:r>
              <a:rPr lang="es-MX" sz="2200" dirty="0" smtClean="0">
                <a:latin typeface="Bookman Old Style" panose="02050604050505020204" pitchFamily="18" charset="0"/>
              </a:rPr>
              <a:t> es menor que el valor de tablas</a:t>
            </a:r>
            <a:endParaRPr lang="es-MX" sz="2200" dirty="0"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3016157" y="1078173"/>
                <a:ext cx="2585131" cy="1443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MX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s-MX" sz="2800" dirty="0" smtClean="0">
                  <a:latin typeface="Bookman Old Style" panose="0205060405050502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0.8955 &lt;1.96</m:t>
                      </m:r>
                    </m:oMath>
                  </m:oMathPara>
                </a14:m>
                <a:endParaRPr lang="es-MX" sz="28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157" y="1078173"/>
                <a:ext cx="2585131" cy="1443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218364" y="2977415"/>
            <a:ext cx="89256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200" dirty="0" smtClean="0">
                <a:latin typeface="Bookman Old Style" panose="02050604050505020204" pitchFamily="18" charset="0"/>
              </a:rPr>
              <a:t>Se acepta H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0</a:t>
            </a:r>
            <a:r>
              <a:rPr lang="es-MX" sz="2200" dirty="0" smtClean="0">
                <a:latin typeface="Bookman Old Style" panose="02050604050505020204" pitchFamily="18" charset="0"/>
              </a:rPr>
              <a:t> y se concluye que los números del conjunto 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i</a:t>
            </a:r>
            <a:r>
              <a:rPr lang="es-MX" sz="2200" dirty="0" smtClean="0">
                <a:latin typeface="Bookman Old Style" panose="02050604050505020204" pitchFamily="18" charset="0"/>
              </a:rPr>
              <a:t> son independientes, de acuerdo a esta prueba.</a:t>
            </a:r>
            <a:endParaRPr lang="es-MX" sz="2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257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b) </a:t>
            </a:r>
            <a:r>
              <a:rPr lang="es-MX" sz="2800" b="1" dirty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Prueba de corridas arriba y </a:t>
            </a:r>
            <a:r>
              <a:rPr lang="es-MX" sz="28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debajo de la media</a:t>
            </a:r>
            <a:endParaRPr lang="en-US" sz="2800" b="1" dirty="0">
              <a:solidFill>
                <a:srgbClr val="C00000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63772" y="957645"/>
            <a:ext cx="887104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200" dirty="0">
                <a:latin typeface="Bookman Old Style" panose="02050604050505020204" pitchFamily="18" charset="0"/>
              </a:rPr>
              <a:t>El procedimiento de esta prueba consiste en determinar una </a:t>
            </a:r>
            <a:r>
              <a:rPr lang="es-MX" sz="2200" dirty="0" smtClean="0">
                <a:latin typeface="Bookman Old Style" panose="02050604050505020204" pitchFamily="18" charset="0"/>
              </a:rPr>
              <a:t>secuencia de </a:t>
            </a:r>
            <a:r>
              <a:rPr lang="es-MX" sz="2200" dirty="0">
                <a:latin typeface="Bookman Old Style" panose="02050604050505020204" pitchFamily="18" charset="0"/>
              </a:rPr>
              <a:t>números </a:t>
            </a:r>
            <a:r>
              <a:rPr lang="es-MX" sz="2200" i="1" dirty="0">
                <a:latin typeface="Bookman Old Style" panose="02050604050505020204" pitchFamily="18" charset="0"/>
              </a:rPr>
              <a:t>(S) </a:t>
            </a:r>
            <a:r>
              <a:rPr lang="es-MX" sz="2200" dirty="0">
                <a:latin typeface="Bookman Old Style" panose="02050604050505020204" pitchFamily="18" charset="0"/>
              </a:rPr>
              <a:t>que sólo contiene unos y ceros, de acuerdo con </a:t>
            </a:r>
            <a:r>
              <a:rPr lang="es-MX" sz="2200" dirty="0" smtClean="0">
                <a:latin typeface="Bookman Old Style" panose="02050604050505020204" pitchFamily="18" charset="0"/>
              </a:rPr>
              <a:t>una comparación </a:t>
            </a:r>
            <a:r>
              <a:rPr lang="es-MX" sz="2200" dirty="0">
                <a:latin typeface="Bookman Old Style" panose="02050604050505020204" pitchFamily="18" charset="0"/>
              </a:rPr>
              <a:t>entre </a:t>
            </a:r>
            <a:r>
              <a:rPr lang="es-MX" sz="2200" b="1" i="1" dirty="0">
                <a:latin typeface="Bookman Old Style" panose="02050604050505020204" pitchFamily="18" charset="0"/>
              </a:rPr>
              <a:t>r</a:t>
            </a:r>
            <a:r>
              <a:rPr lang="es-MX" sz="2200" b="1" i="1" baseline="-25000" dirty="0">
                <a:latin typeface="Bookman Old Style" panose="02050604050505020204" pitchFamily="18" charset="0"/>
              </a:rPr>
              <a:t>i</a:t>
            </a:r>
            <a:r>
              <a:rPr lang="es-MX" sz="2200" b="1" i="1" dirty="0">
                <a:latin typeface="Bookman Old Style" panose="02050604050505020204" pitchFamily="18" charset="0"/>
              </a:rPr>
              <a:t> </a:t>
            </a:r>
            <a:r>
              <a:rPr lang="es-MX" sz="2200" dirty="0">
                <a:latin typeface="Bookman Old Style" panose="02050604050505020204" pitchFamily="18" charset="0"/>
              </a:rPr>
              <a:t>y </a:t>
            </a:r>
            <a:r>
              <a:rPr lang="es-MX" sz="2200" b="1" i="1" dirty="0" smtClean="0">
                <a:latin typeface="Bookman Old Style" panose="02050604050505020204" pitchFamily="18" charset="0"/>
              </a:rPr>
              <a:t>0.5</a:t>
            </a:r>
            <a:r>
              <a:rPr lang="es-MX" sz="2200" dirty="0" smtClean="0">
                <a:latin typeface="Bookman Old Style" panose="02050604050505020204" pitchFamily="18" charset="0"/>
              </a:rPr>
              <a:t>. </a:t>
            </a:r>
          </a:p>
          <a:p>
            <a:pPr algn="just"/>
            <a:endParaRPr lang="es-MX" sz="2200" dirty="0" smtClean="0">
              <a:latin typeface="Bookman Old Style" panose="0205060405050502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s-MX" sz="2200" dirty="0" smtClean="0">
                <a:latin typeface="Bookman Old Style" panose="02050604050505020204" pitchFamily="18" charset="0"/>
              </a:rPr>
              <a:t>Posteriormente se determina el número de corridas observadas </a:t>
            </a:r>
            <a:r>
              <a:rPr lang="es-MX" sz="2200" b="1" dirty="0" smtClean="0">
                <a:latin typeface="Bookman Old Style" panose="02050604050505020204" pitchFamily="18" charset="0"/>
              </a:rPr>
              <a:t>C</a:t>
            </a:r>
            <a:r>
              <a:rPr lang="es-MX" sz="2200" b="1" baseline="-25000" dirty="0" smtClean="0">
                <a:latin typeface="Bookman Old Style" panose="02050604050505020204" pitchFamily="18" charset="0"/>
              </a:rPr>
              <a:t>0</a:t>
            </a:r>
            <a:r>
              <a:rPr lang="es-MX" sz="2200" dirty="0" smtClean="0">
                <a:latin typeface="Bookman Old Style" panose="02050604050505020204" pitchFamily="18" charset="0"/>
              </a:rPr>
              <a:t>, y los valores de </a:t>
            </a:r>
            <a:r>
              <a:rPr lang="es-MX" sz="2200" b="1" dirty="0" smtClean="0">
                <a:latin typeface="Bookman Old Style" panose="02050604050505020204" pitchFamily="18" charset="0"/>
              </a:rPr>
              <a:t>n</a:t>
            </a:r>
            <a:r>
              <a:rPr lang="es-MX" sz="2200" b="1" baseline="-25000" dirty="0" smtClean="0">
                <a:latin typeface="Bookman Old Style" panose="02050604050505020204" pitchFamily="18" charset="0"/>
              </a:rPr>
              <a:t>0</a:t>
            </a:r>
            <a:r>
              <a:rPr lang="es-MX" sz="2200" dirty="0" smtClean="0">
                <a:latin typeface="Bookman Old Style" panose="02050604050505020204" pitchFamily="18" charset="0"/>
              </a:rPr>
              <a:t> y </a:t>
            </a:r>
            <a:r>
              <a:rPr lang="es-MX" sz="2200" b="1" dirty="0" smtClean="0">
                <a:latin typeface="Bookman Old Style" panose="02050604050505020204" pitchFamily="18" charset="0"/>
              </a:rPr>
              <a:t>n</a:t>
            </a:r>
            <a:r>
              <a:rPr lang="es-MX" sz="2200" b="1" baseline="-25000" dirty="0" smtClean="0">
                <a:latin typeface="Bookman Old Style" panose="02050604050505020204" pitchFamily="18" charset="0"/>
              </a:rPr>
              <a:t>1</a:t>
            </a:r>
            <a:r>
              <a:rPr lang="es-MX" sz="2200" dirty="0" smtClean="0">
                <a:latin typeface="Bookman Old Style" panose="02050604050505020204" pitchFamily="18" charset="0"/>
              </a:rPr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s-MX" sz="2200" dirty="0" smtClean="0">
                <a:latin typeface="Bookman Old Style" panose="02050604050505020204" pitchFamily="18" charset="0"/>
              </a:rPr>
              <a:t>C</a:t>
            </a:r>
            <a:r>
              <a:rPr lang="es-MX" sz="2200" b="1" baseline="-25000" dirty="0" smtClean="0">
                <a:latin typeface="Bookman Old Style" panose="02050604050505020204" pitchFamily="18" charset="0"/>
              </a:rPr>
              <a:t>0</a:t>
            </a:r>
            <a:r>
              <a:rPr lang="es-MX" sz="2200" dirty="0" smtClean="0">
                <a:latin typeface="Bookman Old Style" panose="02050604050505020204" pitchFamily="18" charset="0"/>
              </a:rPr>
              <a:t> es el numero de corridas en la secuencia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s-MX" sz="2200" dirty="0" smtClean="0">
                <a:latin typeface="Bookman Old Style" panose="02050604050505020204" pitchFamily="18" charset="0"/>
              </a:rPr>
              <a:t>n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0</a:t>
            </a:r>
            <a:r>
              <a:rPr lang="es-MX" sz="2200" dirty="0" smtClean="0">
                <a:latin typeface="Bookman Old Style" panose="02050604050505020204" pitchFamily="18" charset="0"/>
              </a:rPr>
              <a:t> es igual a la cantidad de ceros en la secuencia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s-MX" sz="2200" dirty="0" smtClean="0">
                <a:latin typeface="Bookman Old Style" panose="02050604050505020204" pitchFamily="18" charset="0"/>
              </a:rPr>
              <a:t>n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1</a:t>
            </a:r>
            <a:r>
              <a:rPr lang="es-MX" sz="2200" dirty="0" smtClean="0">
                <a:latin typeface="Bookman Old Style" panose="02050604050505020204" pitchFamily="18" charset="0"/>
              </a:rPr>
              <a:t> es igual a la cantidad de unos en la secuencia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s-MX" sz="2200" dirty="0" smtClean="0">
                <a:latin typeface="Bookman Old Style" panose="02050604050505020204" pitchFamily="18" charset="0"/>
              </a:rPr>
              <a:t>Se cumple que n= n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0</a:t>
            </a:r>
            <a:r>
              <a:rPr lang="es-MX" sz="2200" dirty="0" smtClean="0">
                <a:latin typeface="Bookman Old Style" panose="02050604050505020204" pitchFamily="18" charset="0"/>
              </a:rPr>
              <a:t> + n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1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s-MX" sz="2200" dirty="0" smtClean="0">
                <a:latin typeface="Bookman Old Style" panose="02050604050505020204" pitchFamily="18" charset="0"/>
              </a:rPr>
              <a:t>Se calcula el valor esperado, la varianza del número de corridas y el estadístico </a:t>
            </a:r>
            <a:r>
              <a:rPr lang="es-MX" sz="2200" b="1" dirty="0" smtClean="0">
                <a:latin typeface="Bookman Old Style" panose="02050604050505020204" pitchFamily="18" charset="0"/>
              </a:rPr>
              <a:t>Z</a:t>
            </a:r>
            <a:r>
              <a:rPr lang="es-MX" sz="2200" b="1" baseline="-25000" dirty="0" smtClean="0">
                <a:latin typeface="Bookman Old Style" panose="02050604050505020204" pitchFamily="18" charset="0"/>
              </a:rPr>
              <a:t>0</a:t>
            </a:r>
            <a:r>
              <a:rPr lang="es-MX" sz="2200" dirty="0" smtClean="0">
                <a:latin typeface="Bookman Old Style" panose="02050604050505020204" pitchFamily="18" charset="0"/>
              </a:rPr>
              <a:t>, con las siguientes ecuaciones:</a:t>
            </a:r>
            <a:endParaRPr lang="es-MX" sz="2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9" y="115672"/>
            <a:ext cx="8842670" cy="2286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71190" y="2949643"/>
                <a:ext cx="8811947" cy="1582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MX" sz="2200" dirty="0" smtClean="0">
                    <a:latin typeface="Bookman Old Style" panose="02050604050505020204" pitchFamily="18" charset="0"/>
                  </a:rPr>
                  <a:t>Si el estadístico está dentro del intervalo: </a:t>
                </a:r>
                <a14:m>
                  <m:oMath xmlns:m="http://schemas.openxmlformats.org/officeDocument/2006/math"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s-MX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s-MX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s-MX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s-MX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s-MX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s-MX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s-MX" sz="2200" dirty="0" smtClean="0">
                    <a:latin typeface="Bookman Old Style" panose="02050604050505020204" pitchFamily="18" charset="0"/>
                  </a:rPr>
                  <a:t>, se concluye que los números del conjunto r</a:t>
                </a:r>
                <a:r>
                  <a:rPr lang="es-MX" sz="2200" baseline="-25000" dirty="0" smtClean="0">
                    <a:latin typeface="Bookman Old Style" panose="02050604050505020204" pitchFamily="18" charset="0"/>
                  </a:rPr>
                  <a:t>i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 son independientes. De lo contrario se rechaza que el conjunto de r</a:t>
                </a:r>
                <a:r>
                  <a:rPr lang="es-MX" sz="2200" baseline="-25000" dirty="0" smtClean="0">
                    <a:latin typeface="Bookman Old Style" panose="02050604050505020204" pitchFamily="18" charset="0"/>
                  </a:rPr>
                  <a:t>i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 es independiente (Se rechaza H</a:t>
                </a:r>
                <a:r>
                  <a:rPr lang="es-MX" sz="2200" baseline="-25000" dirty="0" smtClean="0">
                    <a:latin typeface="Bookman Old Style" panose="02050604050505020204" pitchFamily="18" charset="0"/>
                  </a:rPr>
                  <a:t>0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).</a:t>
                </a:r>
                <a:endParaRPr lang="es-MX" sz="22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90" y="2949643"/>
                <a:ext cx="8811947" cy="1582356"/>
              </a:xfrm>
              <a:prstGeom prst="rect">
                <a:avLst/>
              </a:prstGeom>
              <a:blipFill>
                <a:blip r:embed="rId3"/>
                <a:stretch>
                  <a:fillRect l="-899" t="-2317" r="-830" b="-733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8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9182" y="245660"/>
            <a:ext cx="90348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kern="0" dirty="0">
                <a:solidFill>
                  <a:schemeClr val="tx2"/>
                </a:solidFill>
                <a:latin typeface="Bookman Old Style" panose="02050604050505020204" pitchFamily="18" charset="0"/>
              </a:rPr>
              <a:t>Ejemplo: Realizar la prueba de corridas arriba y debajo de la media, con un nivel de </a:t>
            </a:r>
            <a:r>
              <a:rPr lang="es-MX" sz="2200" b="1" kern="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aceptación de 95%, al siguiente conjunto de número r</a:t>
            </a:r>
            <a:r>
              <a:rPr lang="es-MX" sz="2200" b="1" kern="0" baseline="-2500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i</a:t>
            </a:r>
            <a:r>
              <a:rPr lang="es-MX" sz="2200" b="1" kern="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:</a:t>
            </a:r>
            <a:endParaRPr lang="es-MX" sz="2200" b="1" kern="0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" y="1470835"/>
            <a:ext cx="9114618" cy="2036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4" y="4145795"/>
            <a:ext cx="9036866" cy="221406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37311" y="6434077"/>
            <a:ext cx="48349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200" dirty="0">
                <a:latin typeface="Bookman Old Style" panose="02050604050505020204" pitchFamily="18" charset="0"/>
              </a:rPr>
              <a:t>Obteniéndose un valor de C</a:t>
            </a:r>
            <a:r>
              <a:rPr lang="es-MX" sz="2200" baseline="-25000" dirty="0">
                <a:latin typeface="Bookman Old Style" panose="02050604050505020204" pitchFamily="18" charset="0"/>
              </a:rPr>
              <a:t>0</a:t>
            </a:r>
            <a:r>
              <a:rPr lang="es-MX" sz="2200" dirty="0">
                <a:latin typeface="Bookman Old Style" panose="02050604050505020204" pitchFamily="18" charset="0"/>
              </a:rPr>
              <a:t> = </a:t>
            </a:r>
            <a:r>
              <a:rPr lang="es-MX" sz="2200" dirty="0" smtClean="0">
                <a:latin typeface="Bookman Old Style" panose="02050604050505020204" pitchFamily="18" charset="0"/>
              </a:rPr>
              <a:t>21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38513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0918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200" dirty="0" smtClean="0">
                <a:latin typeface="Bookman Old Style" panose="02050604050505020204" pitchFamily="18" charset="0"/>
              </a:rPr>
              <a:t>A partir de la secuencia anterior se determina que hay 21 corridas, 23 ceros y 27 unos. Por lo tanto, </a:t>
            </a:r>
          </a:p>
          <a:p>
            <a:pPr algn="just"/>
            <a:endParaRPr lang="es-MX" sz="2200" dirty="0" smtClean="0">
              <a:latin typeface="Bookman Old Style" panose="02050604050505020204" pitchFamily="18" charset="0"/>
            </a:endParaRPr>
          </a:p>
          <a:p>
            <a:pPr algn="ctr"/>
            <a:r>
              <a:rPr lang="es-MX" sz="2200" dirty="0" smtClean="0">
                <a:latin typeface="Bookman Old Style" panose="02050604050505020204" pitchFamily="18" charset="0"/>
              </a:rPr>
              <a:t>C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0</a:t>
            </a:r>
            <a:r>
              <a:rPr lang="es-MX" sz="2200" dirty="0" smtClean="0">
                <a:latin typeface="Bookman Old Style" panose="02050604050505020204" pitchFamily="18" charset="0"/>
              </a:rPr>
              <a:t>=21; n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0</a:t>
            </a:r>
            <a:r>
              <a:rPr lang="es-MX" sz="2200" dirty="0" smtClean="0">
                <a:latin typeface="Bookman Old Style" panose="02050604050505020204" pitchFamily="18" charset="0"/>
              </a:rPr>
              <a:t>=23; n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1</a:t>
            </a:r>
            <a:r>
              <a:rPr lang="es-MX" sz="2200" dirty="0" smtClean="0">
                <a:latin typeface="Bookman Old Style" panose="02050604050505020204" pitchFamily="18" charset="0"/>
              </a:rPr>
              <a:t>=27.</a:t>
            </a:r>
            <a:endParaRPr lang="es-MX" sz="2200" dirty="0">
              <a:latin typeface="Bookman Old Style" panose="0205060405050502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5" y="2065931"/>
            <a:ext cx="8969469" cy="36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0"/>
            <a:ext cx="8734567" cy="685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5535" y="0"/>
            <a:ext cx="892563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2800" b="1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5.2.2. </a:t>
            </a:r>
            <a:r>
              <a:rPr lang="es-ES" sz="2800" b="1" spc="-15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Tests</a:t>
            </a:r>
            <a:r>
              <a:rPr lang="es-ES" sz="2800" b="1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de números </a:t>
            </a:r>
            <a:r>
              <a:rPr lang="es-ES" sz="2800" b="1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aleatorios</a:t>
            </a:r>
          </a:p>
          <a:p>
            <a:pPr algn="just"/>
            <a:endParaRPr lang="es-ES" sz="3200" b="1" spc="-15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MX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Las </a:t>
            </a:r>
            <a:r>
              <a:rPr lang="es-MX" sz="2200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dos propiedades </a:t>
            </a:r>
            <a:r>
              <a:rPr lang="es-MX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que deben satisfacer </a:t>
            </a:r>
            <a:r>
              <a:rPr lang="es-MX" sz="2200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los números de un conjunto r</a:t>
            </a:r>
            <a:r>
              <a:rPr lang="es-MX" sz="2200" spc="-15" baseline="-250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i</a:t>
            </a:r>
            <a:r>
              <a:rPr lang="es-MX" sz="2200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s-MX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son </a:t>
            </a:r>
            <a:r>
              <a:rPr lang="es-MX" sz="2200" b="1" spc="-15" dirty="0" smtClean="0">
                <a:solidFill>
                  <a:srgbClr val="C00000"/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UNIFORMIDAD</a:t>
            </a:r>
            <a:r>
              <a:rPr lang="es-MX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s-MX" sz="2200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e </a:t>
            </a:r>
            <a:r>
              <a:rPr lang="es-MX" sz="2200" b="1" spc="-15" dirty="0" smtClean="0">
                <a:solidFill>
                  <a:srgbClr val="C00000"/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INDEPENDENCIA</a:t>
            </a:r>
            <a:r>
              <a:rPr lang="es-MX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es-MX" sz="2200" spc="-15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MX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Para lograrlo hay que:</a:t>
            </a:r>
            <a:endParaRPr lang="es-MX" sz="2200" spc="-15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 </a:t>
            </a:r>
            <a:endParaRPr lang="es-MX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714375" algn="l"/>
              </a:tabLst>
            </a:pPr>
            <a:r>
              <a:rPr lang="es-ES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Checar las salidas </a:t>
            </a:r>
            <a:r>
              <a:rPr lang="es-ES" sz="2200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ofrecidas por los generadores de números </a:t>
            </a:r>
            <a:r>
              <a:rPr lang="es-ES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aleatorios para </a:t>
            </a:r>
            <a:r>
              <a:rPr lang="es-ES" sz="2200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comprobar la </a:t>
            </a:r>
            <a:r>
              <a:rPr lang="es-ES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aleatoriedad.</a:t>
            </a:r>
            <a:endParaRPr lang="es-MX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8100" algn="just">
              <a:spcAft>
                <a:spcPts val="0"/>
              </a:spcAft>
            </a:pPr>
            <a:r>
              <a:rPr lang="es-ES" sz="2200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  </a:t>
            </a:r>
            <a:endParaRPr lang="es-MX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Tener en cuenta que la </a:t>
            </a:r>
            <a:r>
              <a:rPr lang="es-ES" sz="2200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secuencia </a:t>
            </a:r>
            <a:r>
              <a:rPr lang="es-ES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generada en los métodos viene </a:t>
            </a:r>
            <a:r>
              <a:rPr lang="es-ES" sz="2200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totalmente determinada por el valor inicial de la </a:t>
            </a:r>
            <a:r>
              <a:rPr lang="es-ES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semilla.</a:t>
            </a:r>
            <a:endParaRPr lang="es-MX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76200" algn="just">
              <a:spcAft>
                <a:spcPts val="0"/>
              </a:spcAft>
            </a:pPr>
            <a:r>
              <a:rPr lang="es-ES" sz="2200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 </a:t>
            </a:r>
            <a:endParaRPr lang="es-MX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  <a:tab pos="714375" algn="l"/>
              </a:tabLst>
            </a:pPr>
            <a:r>
              <a:rPr lang="es-ES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Construir una </a:t>
            </a:r>
            <a:r>
              <a:rPr lang="es-ES" sz="2200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serie de </a:t>
            </a:r>
            <a:r>
              <a:rPr lang="es-ES" sz="2200" spc="-15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tests</a:t>
            </a:r>
            <a:r>
              <a:rPr lang="es-ES" sz="2200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s-ES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para que </a:t>
            </a:r>
            <a:r>
              <a:rPr lang="es-ES" sz="2200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pasen los números aleatorios, </a:t>
            </a:r>
            <a:r>
              <a:rPr lang="es-ES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y así tendremos </a:t>
            </a:r>
            <a:r>
              <a:rPr lang="es-ES" sz="2200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el problema </a:t>
            </a:r>
            <a:r>
              <a:rPr lang="es-ES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resuelto y podrán </a:t>
            </a:r>
            <a:r>
              <a:rPr lang="es-ES" sz="2200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ser considerados </a:t>
            </a:r>
            <a:r>
              <a:rPr lang="es-ES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para los efectos requeridos como </a:t>
            </a:r>
            <a:r>
              <a:rPr lang="es-ES" sz="2200" spc="-15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números aleatorios</a:t>
            </a:r>
            <a:r>
              <a:rPr lang="es-ES" sz="2200" spc="-15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es-MX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32053" y="834239"/>
                <a:ext cx="8811947" cy="2327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MX" sz="2200" dirty="0" smtClean="0">
                    <a:latin typeface="Bookman Old Style" panose="02050604050505020204" pitchFamily="18" charset="0"/>
                  </a:rPr>
                  <a:t>Como el valor de Z</a:t>
                </a:r>
                <a:r>
                  <a:rPr lang="es-MX" sz="2200" baseline="-25000" dirty="0" smtClean="0">
                    <a:latin typeface="Bookman Old Style" panose="02050604050505020204" pitchFamily="18" charset="0"/>
                  </a:rPr>
                  <a:t>0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 cae dentro del intervalo, </a:t>
                </a:r>
                <a14:m>
                  <m:oMath xmlns:m="http://schemas.openxmlformats.org/officeDocument/2006/math"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s-MX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s-MX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s-MX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s-MX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s-MX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s-MX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s-MX" sz="2200" dirty="0" smtClean="0">
                    <a:latin typeface="Bookman Old Style" panose="02050604050505020204" pitchFamily="18" charset="0"/>
                  </a:rPr>
                  <a:t>,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MX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1.96</m:t>
                    </m:r>
                    <m:r>
                      <a:rPr lang="es-MX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s-MX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=−1.248414</m:t>
                    </m:r>
                    <m:r>
                      <a:rPr lang="es-MX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1.96</m:t>
                    </m:r>
                  </m:oMath>
                </a14:m>
                <a:r>
                  <a:rPr lang="es-MX" sz="2200" dirty="0" smtClean="0">
                    <a:latin typeface="Bookman Old Style" panose="02050604050505020204" pitchFamily="18" charset="0"/>
                  </a:rPr>
                  <a:t> se concluye que los números del conjunto r</a:t>
                </a:r>
                <a:r>
                  <a:rPr lang="es-MX" sz="2200" baseline="-25000" dirty="0" smtClean="0">
                    <a:latin typeface="Bookman Old Style" panose="02050604050505020204" pitchFamily="18" charset="0"/>
                  </a:rPr>
                  <a:t>i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 son independientes con un nivel de confianza de 95%. (Se acepta H</a:t>
                </a:r>
                <a:r>
                  <a:rPr lang="es-MX" sz="2200" baseline="-25000" dirty="0" smtClean="0">
                    <a:latin typeface="Bookman Old Style" panose="02050604050505020204" pitchFamily="18" charset="0"/>
                  </a:rPr>
                  <a:t>0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).</a:t>
                </a:r>
                <a:endParaRPr lang="es-MX" sz="22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53" y="834239"/>
                <a:ext cx="8811947" cy="2327368"/>
              </a:xfrm>
              <a:prstGeom prst="rect">
                <a:avLst/>
              </a:prstGeom>
              <a:blipFill>
                <a:blip r:embed="rId2"/>
                <a:stretch>
                  <a:fillRect l="-899" r="-830" b="-18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5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3653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c</a:t>
            </a:r>
            <a:r>
              <a:rPr lang="es-MX" sz="28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) </a:t>
            </a:r>
            <a:r>
              <a:rPr lang="es-MX" sz="2800" b="1" dirty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Prueba de </a:t>
            </a:r>
            <a:r>
              <a:rPr lang="es-MX" sz="28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Póker</a:t>
            </a:r>
            <a:endParaRPr lang="en-US" sz="2800" b="1" dirty="0">
              <a:solidFill>
                <a:srgbClr val="C00000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59" y="668741"/>
            <a:ext cx="91369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200" dirty="0" smtClean="0">
                <a:latin typeface="Bookman Old Style" panose="02050604050505020204" pitchFamily="18" charset="0"/>
              </a:rPr>
              <a:t>Esta prueba consiste en visualizar el número 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i</a:t>
            </a:r>
            <a:r>
              <a:rPr lang="es-MX" sz="2200" dirty="0" smtClean="0">
                <a:latin typeface="Bookman Old Style" panose="02050604050505020204" pitchFamily="18" charset="0"/>
              </a:rPr>
              <a:t> con cinco decimales (Como si fuera una mano del juego de póker, con cinco cartas) y clasificarlos como:</a:t>
            </a:r>
          </a:p>
          <a:p>
            <a:pPr algn="just"/>
            <a:endParaRPr lang="es-MX" sz="22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08105"/>
              </p:ext>
            </p:extLst>
          </p:nvPr>
        </p:nvGraphicFramePr>
        <p:xfrm>
          <a:off x="362919" y="2115291"/>
          <a:ext cx="8425219" cy="379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591">
                  <a:extLst>
                    <a:ext uri="{9D8B030D-6E8A-4147-A177-3AD203B41FA5}">
                      <a16:colId xmlns:a16="http://schemas.microsoft.com/office/drawing/2014/main" val="1099374123"/>
                    </a:ext>
                  </a:extLst>
                </a:gridCol>
                <a:gridCol w="2661314">
                  <a:extLst>
                    <a:ext uri="{9D8B030D-6E8A-4147-A177-3AD203B41FA5}">
                      <a16:colId xmlns:a16="http://schemas.microsoft.com/office/drawing/2014/main" val="946950900"/>
                    </a:ext>
                  </a:extLst>
                </a:gridCol>
                <a:gridCol w="2661314">
                  <a:extLst>
                    <a:ext uri="{9D8B030D-6E8A-4147-A177-3AD203B41FA5}">
                      <a16:colId xmlns:a16="http://schemas.microsoft.com/office/drawing/2014/main" val="652313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Categoría</a:t>
                      </a:r>
                      <a:endParaRPr lang="es-MX" sz="2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Significado</a:t>
                      </a:r>
                      <a:endParaRPr lang="es-MX" sz="2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ejemplo</a:t>
                      </a:r>
                      <a:endParaRPr lang="es-MX" sz="2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80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Todos diferentes </a:t>
                      </a:r>
                      <a:r>
                        <a:rPr lang="es-MX" b="1" dirty="0" smtClean="0"/>
                        <a:t>(TD)</a:t>
                      </a:r>
                      <a:endParaRPr lang="es-MX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Como su nombre lo dice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0.24791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Exactamente un par </a:t>
                      </a:r>
                      <a:r>
                        <a:rPr lang="es-MX" b="1" dirty="0" smtClean="0"/>
                        <a:t>(1P)</a:t>
                      </a:r>
                      <a:endParaRPr lang="es-MX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Un solo</a:t>
                      </a:r>
                      <a:r>
                        <a:rPr lang="es-MX" baseline="0" dirty="0" smtClean="0"/>
                        <a:t> par y los demás diferentes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0.57</a:t>
                      </a:r>
                      <a:r>
                        <a:rPr lang="es-MX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s-MX" b="1" dirty="0" smtClean="0"/>
                        <a:t>2</a:t>
                      </a:r>
                      <a:r>
                        <a:rPr lang="es-MX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s-MX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49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Dos pares </a:t>
                      </a:r>
                      <a:r>
                        <a:rPr lang="es-MX" b="1" dirty="0" smtClean="0"/>
                        <a:t>(2P)</a:t>
                      </a:r>
                      <a:endParaRPr lang="es-MX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Dos pares y uno diferente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0.</a:t>
                      </a:r>
                      <a:r>
                        <a:rPr lang="es-MX" b="1" dirty="0" smtClean="0">
                          <a:solidFill>
                            <a:srgbClr val="C00000"/>
                          </a:solidFill>
                        </a:rPr>
                        <a:t>2323</a:t>
                      </a:r>
                      <a:r>
                        <a:rPr lang="es-MX" b="1" dirty="0" smtClean="0"/>
                        <a:t>5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1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Una tercia y un par </a:t>
                      </a:r>
                      <a:r>
                        <a:rPr lang="es-MX" b="1" dirty="0" smtClean="0"/>
                        <a:t>(TP)</a:t>
                      </a:r>
                      <a:endParaRPr lang="es-MX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Tres iguales y dos iguales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0.</a:t>
                      </a:r>
                      <a:r>
                        <a:rPr lang="es-MX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s-MX" b="1" dirty="0" smtClean="0"/>
                        <a:t>3</a:t>
                      </a:r>
                      <a:r>
                        <a:rPr lang="es-MX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s-MX" b="1" dirty="0" smtClean="0"/>
                        <a:t>33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Tercia </a:t>
                      </a:r>
                      <a:r>
                        <a:rPr lang="es-MX" b="1" dirty="0" smtClean="0"/>
                        <a:t>(T)</a:t>
                      </a:r>
                      <a:endParaRPr lang="es-MX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Tres</a:t>
                      </a:r>
                      <a:r>
                        <a:rPr lang="es-MX" baseline="0" dirty="0" smtClean="0"/>
                        <a:t> iguales y los demás diferentes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0.</a:t>
                      </a:r>
                      <a:r>
                        <a:rPr lang="es-MX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r>
                        <a:rPr lang="es-MX" b="1" dirty="0" smtClean="0"/>
                        <a:t>49</a:t>
                      </a:r>
                      <a:r>
                        <a:rPr lang="es-MX" b="1" dirty="0" smtClean="0">
                          <a:solidFill>
                            <a:srgbClr val="C00000"/>
                          </a:solidFill>
                        </a:rPr>
                        <a:t>33</a:t>
                      </a:r>
                      <a:endParaRPr lang="es-MX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08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Póker </a:t>
                      </a:r>
                      <a:r>
                        <a:rPr lang="es-MX" b="1" dirty="0" smtClean="0"/>
                        <a:t>(P)</a:t>
                      </a:r>
                      <a:endParaRPr lang="es-MX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Cuatro iguales y uno diferente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rgbClr val="C00000"/>
                          </a:solidFill>
                        </a:rPr>
                        <a:t>0.44</a:t>
                      </a:r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s-MX" b="1" dirty="0" smtClean="0">
                          <a:solidFill>
                            <a:srgbClr val="C00000"/>
                          </a:solidFill>
                        </a:rPr>
                        <a:t>44</a:t>
                      </a:r>
                      <a:endParaRPr lang="es-MX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44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Quintanilla </a:t>
                      </a:r>
                      <a:r>
                        <a:rPr lang="es-MX" b="1" dirty="0" smtClean="0"/>
                        <a:t>(Q)</a:t>
                      </a:r>
                      <a:endParaRPr lang="es-MX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Los cinco iguales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rgbClr val="C00000"/>
                          </a:solidFill>
                        </a:rPr>
                        <a:t>0.33333</a:t>
                      </a:r>
                      <a:endParaRPr lang="es-MX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2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6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16923" y="0"/>
            <a:ext cx="9160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La prueba póker se puede realizar a número 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i</a:t>
            </a:r>
            <a:r>
              <a:rPr lang="es-MX" sz="2200" dirty="0" smtClean="0">
                <a:latin typeface="Bookman Old Style" panose="02050604050505020204" pitchFamily="18" charset="0"/>
              </a:rPr>
              <a:t>, con tres, cuatro y cinco decimales.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09409" y="1603857"/>
            <a:ext cx="128112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3 decimales</a:t>
            </a:r>
          </a:p>
          <a:p>
            <a:pPr algn="ctr"/>
            <a:r>
              <a:rPr lang="es-MX" dirty="0" smtClean="0"/>
              <a:t>TD</a:t>
            </a:r>
          </a:p>
          <a:p>
            <a:pPr algn="ctr"/>
            <a:r>
              <a:rPr lang="es-MX" dirty="0" smtClean="0"/>
              <a:t>1P</a:t>
            </a:r>
          </a:p>
          <a:p>
            <a:pPr algn="ctr"/>
            <a:r>
              <a:rPr lang="es-MX" dirty="0"/>
              <a:t>T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690529" y="1234525"/>
            <a:ext cx="12811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4 decimales</a:t>
            </a:r>
          </a:p>
          <a:p>
            <a:pPr algn="ctr"/>
            <a:r>
              <a:rPr lang="es-MX" dirty="0" smtClean="0"/>
              <a:t>2P</a:t>
            </a:r>
          </a:p>
          <a:p>
            <a:pPr algn="ctr"/>
            <a:r>
              <a:rPr lang="es-MX" dirty="0" smtClean="0"/>
              <a:t>P </a:t>
            </a:r>
          </a:p>
          <a:p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4971649" y="1003692"/>
            <a:ext cx="12811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5</a:t>
            </a:r>
            <a:r>
              <a:rPr lang="es-MX" dirty="0" smtClean="0"/>
              <a:t> decimales</a:t>
            </a:r>
          </a:p>
          <a:p>
            <a:pPr algn="ctr"/>
            <a:r>
              <a:rPr lang="es-MX" dirty="0" smtClean="0"/>
              <a:t>TP</a:t>
            </a:r>
          </a:p>
          <a:p>
            <a:pPr algn="ctr"/>
            <a:r>
              <a:rPr lang="es-MX" dirty="0" smtClean="0"/>
              <a:t>Q</a:t>
            </a:r>
          </a:p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2107389" y="1003692"/>
            <a:ext cx="2864260" cy="20039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998207" y="769442"/>
            <a:ext cx="4490113" cy="23695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86620"/>
              </p:ext>
            </p:extLst>
          </p:nvPr>
        </p:nvGraphicFramePr>
        <p:xfrm>
          <a:off x="1195359" y="3355818"/>
          <a:ext cx="6790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721">
                  <a:extLst>
                    <a:ext uri="{9D8B030D-6E8A-4147-A177-3AD203B41FA5}">
                      <a16:colId xmlns:a16="http://schemas.microsoft.com/office/drawing/2014/main" val="2808245247"/>
                    </a:ext>
                  </a:extLst>
                </a:gridCol>
                <a:gridCol w="1920579">
                  <a:extLst>
                    <a:ext uri="{9D8B030D-6E8A-4147-A177-3AD203B41FA5}">
                      <a16:colId xmlns:a16="http://schemas.microsoft.com/office/drawing/2014/main" val="3937238949"/>
                    </a:ext>
                  </a:extLst>
                </a:gridCol>
                <a:gridCol w="2263650">
                  <a:extLst>
                    <a:ext uri="{9D8B030D-6E8A-4147-A177-3AD203B41FA5}">
                      <a16:colId xmlns:a16="http://schemas.microsoft.com/office/drawing/2014/main" val="307906810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Tabla</a:t>
                      </a:r>
                      <a:r>
                        <a:rPr lang="es-MX" baseline="0" dirty="0" smtClean="0">
                          <a:solidFill>
                            <a:schemeClr val="tx1"/>
                          </a:solidFill>
                        </a:rPr>
                        <a:t> de Probabilidades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58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Categoría</a:t>
                      </a:r>
                      <a:endParaRPr lang="es-MX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Probabilidad</a:t>
                      </a:r>
                      <a:endParaRPr lang="es-MX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Ei</a:t>
                      </a:r>
                      <a:endParaRPr lang="es-MX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61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Todos diferentes </a:t>
                      </a:r>
                      <a:r>
                        <a:rPr lang="es-MX" b="1" dirty="0" smtClean="0"/>
                        <a:t>(TD)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0.3024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0.3024n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0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Exactamente un par </a:t>
                      </a:r>
                      <a:r>
                        <a:rPr lang="es-MX" b="1" dirty="0" smtClean="0"/>
                        <a:t>(1P)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0.5040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0.5040n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7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Dos pares </a:t>
                      </a:r>
                      <a:r>
                        <a:rPr lang="es-MX" b="1" dirty="0" smtClean="0"/>
                        <a:t>(2P)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0.1080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0.1080n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2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Una tercia y un par </a:t>
                      </a:r>
                      <a:r>
                        <a:rPr lang="es-MX" b="1" dirty="0" smtClean="0"/>
                        <a:t>(TP)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0.0090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0.0090n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4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Tercia </a:t>
                      </a:r>
                      <a:r>
                        <a:rPr lang="es-MX" b="1" dirty="0" smtClean="0"/>
                        <a:t>(T)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0.0720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0.0720n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Póker </a:t>
                      </a:r>
                      <a:r>
                        <a:rPr lang="es-MX" b="1" dirty="0" smtClean="0"/>
                        <a:t>(P)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0.0045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0.0045n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33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Quintanilla </a:t>
                      </a:r>
                      <a:r>
                        <a:rPr lang="es-MX" b="1" dirty="0" smtClean="0"/>
                        <a:t>(Q)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0.0001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0.0001n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6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9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43300" y="128601"/>
                <a:ext cx="8795983" cy="8018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200" dirty="0" smtClean="0">
                    <a:latin typeface="Bookman Old Style" panose="02050604050505020204" pitchFamily="18" charset="0"/>
                  </a:rPr>
                  <a:t>La prueba póker requiere el estadístico de la distribución Chi-cuadrada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MX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,6</m:t>
                        </m:r>
                      </m:sub>
                      <m:sup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MX" sz="2200" dirty="0" smtClean="0">
                    <a:latin typeface="Bookman Old Style" panose="02050604050505020204" pitchFamily="18" charset="0"/>
                  </a:rPr>
                  <a:t> para números con cinco decimales.</a:t>
                </a:r>
                <a:endParaRPr lang="es-MX" sz="22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0" y="128601"/>
                <a:ext cx="8795983" cy="801823"/>
              </a:xfrm>
              <a:prstGeom prst="rect">
                <a:avLst/>
              </a:prstGeom>
              <a:blipFill>
                <a:blip r:embed="rId3"/>
                <a:stretch>
                  <a:fillRect l="-902" t="-4545" b="-128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43301" y="1214651"/>
                <a:ext cx="9000700" cy="4161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200" u="sng" dirty="0" smtClean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Procedimiento</a:t>
                </a:r>
              </a:p>
              <a:p>
                <a:pPr algn="just"/>
                <a:endParaRPr lang="es-MX" sz="2200" dirty="0" smtClean="0">
                  <a:solidFill>
                    <a:srgbClr val="C00000"/>
                  </a:solidFill>
                  <a:latin typeface="Bookman Old Style" panose="02050604050505020204" pitchFamily="18" charset="0"/>
                </a:endParaRPr>
              </a:p>
              <a:p>
                <a:pPr marL="342900" indent="-342900" algn="just">
                  <a:buAutoNum type="alphaLcParenR"/>
                </a:pPr>
                <a:r>
                  <a:rPr lang="es-MX" sz="2200" dirty="0" smtClean="0">
                    <a:latin typeface="Bookman Old Style" panose="02050604050505020204" pitchFamily="18" charset="0"/>
                  </a:rPr>
                  <a:t>Determinar la categoría de cada número del conjunto r</a:t>
                </a:r>
                <a:r>
                  <a:rPr lang="es-MX" sz="2200" baseline="-25000" dirty="0" smtClean="0">
                    <a:latin typeface="Bookman Old Style" panose="02050604050505020204" pitchFamily="18" charset="0"/>
                  </a:rPr>
                  <a:t>i</a:t>
                </a:r>
              </a:p>
              <a:p>
                <a:pPr marL="342900" indent="-342900" algn="just">
                  <a:buAutoNum type="alphaLcParenR"/>
                </a:pPr>
                <a:r>
                  <a:rPr lang="es-MX" sz="2200" dirty="0" smtClean="0">
                    <a:latin typeface="Bookman Old Style" panose="02050604050505020204" pitchFamily="18" charset="0"/>
                  </a:rPr>
                  <a:t>Contabilizar los números r</a:t>
                </a:r>
                <a:r>
                  <a:rPr lang="es-MX" sz="2200" baseline="-25000" dirty="0" smtClean="0">
                    <a:latin typeface="Bookman Old Style" panose="02050604050505020204" pitchFamily="18" charset="0"/>
                  </a:rPr>
                  <a:t>i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 de la misma categoría o clase para obtener la frecuencia observada (O</a:t>
                </a:r>
                <a:r>
                  <a:rPr lang="es-MX" sz="2200" baseline="-25000" dirty="0" smtClean="0">
                    <a:latin typeface="Bookman Old Style" panose="02050604050505020204" pitchFamily="18" charset="0"/>
                  </a:rPr>
                  <a:t>i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)</a:t>
                </a:r>
              </a:p>
              <a:p>
                <a:pPr marL="342900" indent="-342900" algn="just">
                  <a:buAutoNum type="alphaLcParenR"/>
                </a:pPr>
                <a:r>
                  <a:rPr lang="es-MX" sz="2200" dirty="0" smtClean="0">
                    <a:latin typeface="Bookman Old Style" panose="02050604050505020204" pitchFamily="18" charset="0"/>
                  </a:rPr>
                  <a:t>Calcular el estadístico de la prueba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MX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MX" sz="2200" dirty="0" smtClean="0">
                    <a:latin typeface="Bookman Old Style" panose="02050604050505020204" pitchFamily="18" charset="0"/>
                  </a:rPr>
                  <a:t>con la ecuación</a:t>
                </a:r>
              </a:p>
              <a:p>
                <a:pPr marL="342900" indent="-342900" algn="just">
                  <a:buAutoNum type="alphaLcParenR"/>
                </a:pPr>
                <a:endParaRPr lang="es-MX" sz="2200" dirty="0">
                  <a:latin typeface="Bookman Old Style" panose="02050604050505020204" pitchFamily="18" charset="0"/>
                </a:endParaRPr>
              </a:p>
              <a:p>
                <a:pPr marL="342900" indent="-342900" algn="just">
                  <a:buAutoNum type="alphaLcParenR"/>
                </a:pPr>
                <a:endParaRPr lang="es-MX" sz="2200" dirty="0" smtClean="0">
                  <a:latin typeface="Bookman Old Style" panose="02050604050505020204" pitchFamily="18" charset="0"/>
                </a:endParaRPr>
              </a:p>
              <a:p>
                <a:pPr marL="342900" indent="-342900" algn="just">
                  <a:buAutoNum type="alphaLcParenR"/>
                </a:pPr>
                <a:endParaRPr lang="es-MX" sz="2200" dirty="0">
                  <a:latin typeface="Bookman Old Style" panose="02050604050505020204" pitchFamily="18" charset="0"/>
                </a:endParaRPr>
              </a:p>
              <a:p>
                <a:pPr marL="342900" indent="-342900" algn="just">
                  <a:buAutoNum type="alphaLcParenR"/>
                </a:pPr>
                <a:endParaRPr lang="es-MX" sz="2200" dirty="0" smtClean="0">
                  <a:latin typeface="Bookman Old Style" panose="02050604050505020204" pitchFamily="18" charset="0"/>
                </a:endParaRPr>
              </a:p>
              <a:p>
                <a:pPr marL="342900" indent="-342900" algn="just">
                  <a:buAutoNum type="alphaLcParenR"/>
                </a:pPr>
                <a:endParaRPr lang="es-MX" sz="2200" dirty="0">
                  <a:latin typeface="Bookman Old Style" panose="02050604050505020204" pitchFamily="18" charset="0"/>
                </a:endParaRPr>
              </a:p>
              <a:p>
                <a:pPr marL="342900" indent="-342900" algn="just">
                  <a:buAutoNum type="alphaLcParenR"/>
                </a:pPr>
                <a:r>
                  <a:rPr lang="es-MX" sz="2200" dirty="0" smtClean="0">
                    <a:latin typeface="Bookman Old Style" panose="02050604050505020204" pitchFamily="18" charset="0"/>
                  </a:rPr>
                  <a:t>Comparar el estadístico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MX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MX" sz="2200" dirty="0" smtClean="0">
                    <a:latin typeface="Bookman Old Style" panose="02050604050505020204" pitchFamily="18" charset="0"/>
                  </a:rPr>
                  <a:t> con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,6</m:t>
                        </m:r>
                      </m:sub>
                      <m:sup>
                        <m:r>
                          <a:rPr lang="es-MX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MX" sz="2200" dirty="0" smtClean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1" y="1214651"/>
                <a:ext cx="9000700" cy="4161717"/>
              </a:xfrm>
              <a:prstGeom prst="rect">
                <a:avLst/>
              </a:prstGeom>
              <a:blipFill>
                <a:blip r:embed="rId4"/>
                <a:stretch>
                  <a:fillRect l="-881" t="-732" r="-881" b="-24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2593" y="3523078"/>
            <a:ext cx="29622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72011"/>
              </p:ext>
            </p:extLst>
          </p:nvPr>
        </p:nvGraphicFramePr>
        <p:xfrm>
          <a:off x="721703" y="5441688"/>
          <a:ext cx="17240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cuación" r:id="rId6" imgW="698400" imgH="253800" progId="Equation.3">
                  <p:embed/>
                </p:oleObj>
              </mc:Choice>
              <mc:Fallback>
                <p:oleObj name="Ecuación" r:id="rId6" imgW="698400" imgH="253800" progId="Equation.3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703" y="5441688"/>
                        <a:ext cx="1724025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ángulo 10"/>
          <p:cNvSpPr/>
          <p:nvPr/>
        </p:nvSpPr>
        <p:spPr>
          <a:xfrm>
            <a:off x="266129" y="5582859"/>
            <a:ext cx="4555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Si</a:t>
            </a:r>
            <a:endParaRPr lang="es-MX" sz="2200" dirty="0"/>
          </a:p>
        </p:txBody>
      </p:sp>
      <p:sp>
        <p:nvSpPr>
          <p:cNvPr id="13" name="Rectángulo 12"/>
          <p:cNvSpPr/>
          <p:nvPr/>
        </p:nvSpPr>
        <p:spPr>
          <a:xfrm>
            <a:off x="2445728" y="5629025"/>
            <a:ext cx="65982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Se acepta H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0</a:t>
            </a:r>
            <a:r>
              <a:rPr lang="es-MX" sz="2200" dirty="0" smtClean="0">
                <a:latin typeface="Bookman Old Style" panose="02050604050505020204" pitchFamily="18" charset="0"/>
              </a:rPr>
              <a:t>, o sea los 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i</a:t>
            </a:r>
            <a:r>
              <a:rPr lang="es-MX" sz="2200" dirty="0" smtClean="0">
                <a:latin typeface="Bookman Old Style" panose="02050604050505020204" pitchFamily="18" charset="0"/>
              </a:rPr>
              <a:t> son independientes</a:t>
            </a:r>
          </a:p>
          <a:p>
            <a:r>
              <a:rPr lang="es-MX" sz="2200" dirty="0" smtClean="0">
                <a:latin typeface="Bookman Old Style" panose="02050604050505020204" pitchFamily="18" charset="0"/>
              </a:rPr>
              <a:t>En caso contrario se rechaza la independencia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7910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36478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200" b="1" kern="0" dirty="0">
                <a:solidFill>
                  <a:schemeClr val="tx2"/>
                </a:solidFill>
                <a:latin typeface="Bookman Old Style" panose="02050604050505020204" pitchFamily="18" charset="0"/>
              </a:rPr>
              <a:t>Ejemplo: Realizar la prueba póker, con un nivel de aceptación de 95%, a los siguientes 30 </a:t>
            </a:r>
            <a:r>
              <a:rPr lang="es-MX" sz="2200" b="1" kern="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números, con cinco decimales.</a:t>
            </a:r>
            <a:endParaRPr lang="es-MX" sz="2200" b="1" kern="0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6" y="1394599"/>
            <a:ext cx="8102367" cy="207193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74007" y="3548417"/>
            <a:ext cx="87959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Primero clasifiquemos a los números de acuerdo a las claves.</a:t>
            </a:r>
            <a:endParaRPr lang="es-MX" sz="2200" dirty="0">
              <a:latin typeface="Bookman Old Style" panose="020506040505050202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06" y="4061190"/>
            <a:ext cx="8969993" cy="25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3300" y="128601"/>
            <a:ext cx="87959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Cálculos de la prueba de póker</a:t>
            </a:r>
            <a:endParaRPr lang="es-MX" sz="2200" dirty="0">
              <a:latin typeface="Bookman Old Style" panose="020506040505050202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5" y="752805"/>
            <a:ext cx="8697798" cy="41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8" y="0"/>
            <a:ext cx="8539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46711" y="150125"/>
                <a:ext cx="8795983" cy="114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200" dirty="0" smtClean="0">
                    <a:latin typeface="Bookman Old Style" panose="02050604050505020204" pitchFamily="18" charset="0"/>
                  </a:rPr>
                  <a:t>El estadístico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MX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MX" sz="2200" dirty="0" smtClean="0">
                    <a:latin typeface="Bookman Old Style" panose="02050604050505020204" pitchFamily="18" charset="0"/>
                  </a:rPr>
                  <a:t>= 30.0969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,6</m:t>
                        </m:r>
                      </m:sub>
                      <m:sup>
                        <m:r>
                          <a:rPr lang="es-MX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MX" sz="2200" dirty="0" smtClean="0">
                    <a:latin typeface="Bookman Old Style" panose="02050604050505020204" pitchFamily="18" charset="0"/>
                  </a:rPr>
                  <a:t> = 12.59.</a:t>
                </a:r>
              </a:p>
              <a:p>
                <a:endParaRPr lang="es-MX" sz="2200" dirty="0">
                  <a:latin typeface="Bookman Old Style" panose="02050604050505020204" pitchFamily="18" charset="0"/>
                </a:endParaRPr>
              </a:p>
              <a:p>
                <a:r>
                  <a:rPr lang="es-MX" sz="2200" dirty="0" smtClean="0">
                    <a:latin typeface="Bookman Old Style" panose="02050604050505020204" pitchFamily="18" charset="0"/>
                  </a:rPr>
                  <a:t>Por lo tanto como</a:t>
                </a:r>
                <a:endParaRPr lang="es-MX" sz="22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11" y="150125"/>
                <a:ext cx="8795983" cy="1140377"/>
              </a:xfrm>
              <a:prstGeom prst="rect">
                <a:avLst/>
              </a:prstGeom>
              <a:blipFill>
                <a:blip r:embed="rId3"/>
                <a:stretch>
                  <a:fillRect l="-901" t="-2139" b="-101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736156"/>
              </p:ext>
            </p:extLst>
          </p:nvPr>
        </p:nvGraphicFramePr>
        <p:xfrm>
          <a:off x="3314778" y="1441050"/>
          <a:ext cx="17240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cuación" r:id="rId4" imgW="698400" imgH="253800" progId="Equation.3">
                  <p:embed/>
                </p:oleObj>
              </mc:Choice>
              <mc:Fallback>
                <p:oleObj name="Ecuación" r:id="rId4" imgW="698400" imgH="253800" progId="Equation.3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78" y="1441050"/>
                        <a:ext cx="1724025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/>
          <p:cNvSpPr/>
          <p:nvPr/>
        </p:nvSpPr>
        <p:spPr>
          <a:xfrm>
            <a:off x="33691" y="2218660"/>
            <a:ext cx="90220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Se rechaza que los números del conjunto 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i</a:t>
            </a:r>
            <a:r>
              <a:rPr lang="es-MX" sz="2200" dirty="0" smtClean="0">
                <a:latin typeface="Bookman Old Style" panose="02050604050505020204" pitchFamily="18" charset="0"/>
              </a:rPr>
              <a:t> son independientes </a:t>
            </a:r>
            <a:endParaRPr lang="es-MX" sz="2200" dirty="0">
              <a:latin typeface="Bookman Old Style" panose="02050604050505020204" pitchFamily="18" charset="0"/>
            </a:endParaRPr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78" y="3577705"/>
            <a:ext cx="4800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0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3738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d</a:t>
            </a:r>
            <a:r>
              <a:rPr lang="es-MX" sz="28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) </a:t>
            </a:r>
            <a:r>
              <a:rPr lang="es-MX" sz="2800" b="1" dirty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Prueba de </a:t>
            </a:r>
            <a:r>
              <a:rPr lang="es-MX" sz="28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Series</a:t>
            </a:r>
            <a:endParaRPr lang="en-US" sz="2800" b="1" dirty="0">
              <a:solidFill>
                <a:srgbClr val="C00000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0" y="672489"/>
                <a:ext cx="9144000" cy="5574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Esta prueba se utiliza para comprobar el </a:t>
                </a:r>
                <a:r>
                  <a:rPr lang="es-MX" sz="2200" b="1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grado de aleatoriedad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entre números sucesivos. </a:t>
                </a:r>
              </a:p>
              <a:p>
                <a:pPr algn="just"/>
                <a:endParaRPr lang="es-MX" sz="2200" dirty="0">
                  <a:latin typeface="Bookman Old Style" panose="02050604050505020204" pitchFamily="18" charset="0"/>
                  <a:cs typeface="Adobe Devanagari" panose="02040503050201020203" pitchFamily="18" charset="0"/>
                </a:endParaRPr>
              </a:p>
              <a:p>
                <a:pPr algn="just"/>
                <a:r>
                  <a:rPr lang="es-MX" sz="2200" u="sng" dirty="0" smtClean="0">
                    <a:solidFill>
                      <a:srgbClr val="C00000"/>
                    </a:solidFill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Procedimiento</a:t>
                </a:r>
              </a:p>
              <a:p>
                <a:pPr algn="just"/>
                <a:r>
                  <a:rPr lang="es-MX" sz="2200" dirty="0" smtClean="0">
                    <a:solidFill>
                      <a:srgbClr val="C00000"/>
                    </a:solidFill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</a:t>
                </a:r>
                <a:endParaRPr lang="es-MX" sz="2200" dirty="0">
                  <a:solidFill>
                    <a:srgbClr val="C00000"/>
                  </a:solidFill>
                  <a:latin typeface="Bookman Old Style" panose="02050604050505020204" pitchFamily="18" charset="0"/>
                  <a:cs typeface="Adobe Devanagari" panose="02040503050201020203" pitchFamily="18" charset="0"/>
                </a:endParaRPr>
              </a:p>
              <a:p>
                <a:pPr marL="400050" indent="-400050">
                  <a:buFont typeface="+mj-lt"/>
                  <a:buAutoNum type="romanLcPeriod"/>
                </a:pPr>
                <a:r>
                  <a:rPr lang="es-MX" sz="2200" dirty="0">
                    <a:latin typeface="Bookman Old Style" panose="02050604050505020204" pitchFamily="18" charset="0"/>
                  </a:rPr>
                  <a:t>Crear una grafica de dispersión entre los 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números consecutivos (</a:t>
                </a:r>
                <a:r>
                  <a:rPr lang="es-MX" sz="2200" dirty="0">
                    <a:latin typeface="Bookman Old Style" panose="02050604050505020204" pitchFamily="18" charset="0"/>
                  </a:rPr>
                  <a:t>r</a:t>
                </a:r>
                <a:r>
                  <a:rPr lang="es-MX" sz="2200" baseline="-25000" dirty="0">
                    <a:latin typeface="Bookman Old Style" panose="02050604050505020204" pitchFamily="18" charset="0"/>
                  </a:rPr>
                  <a:t>i</a:t>
                </a:r>
                <a:r>
                  <a:rPr lang="es-MX" sz="2200" dirty="0">
                    <a:latin typeface="Bookman Old Style" panose="02050604050505020204" pitchFamily="18" charset="0"/>
                  </a:rPr>
                  <a:t> , 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r</a:t>
                </a:r>
                <a:r>
                  <a:rPr lang="es-MX" sz="2200" baseline="-25000" dirty="0" smtClean="0">
                    <a:latin typeface="Bookman Old Style" panose="02050604050505020204" pitchFamily="18" charset="0"/>
                  </a:rPr>
                  <a:t>i+1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).</a:t>
                </a:r>
              </a:p>
              <a:p>
                <a:pPr marL="400050" indent="-400050" algn="just">
                  <a:buFont typeface="+mj-lt"/>
                  <a:buAutoNum type="romanLcPeriod"/>
                </a:pPr>
                <a:r>
                  <a:rPr lang="es-MX" sz="2200" dirty="0">
                    <a:latin typeface="Bookman Old Style" panose="02050604050505020204" pitchFamily="18" charset="0"/>
                  </a:rPr>
                  <a:t>Dividir la gráfica en 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k </a:t>
                </a:r>
                <a:r>
                  <a:rPr lang="es-MX" sz="2200" dirty="0">
                    <a:latin typeface="Bookman Old Style" panose="02050604050505020204" pitchFamily="18" charset="0"/>
                  </a:rPr>
                  <a:t>casillas, siendo 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k </a:t>
                </a:r>
                <a:r>
                  <a:rPr lang="es-MX" sz="2200" dirty="0">
                    <a:latin typeface="Bookman Old Style" panose="02050604050505020204" pitchFamily="18" charset="0"/>
                  </a:rPr>
                  <a:t>el valor 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entero más </a:t>
                </a:r>
                <a:r>
                  <a:rPr lang="es-MX" sz="2200" dirty="0">
                    <a:latin typeface="Bookman Old Style" panose="02050604050505020204" pitchFamily="18" charset="0"/>
                  </a:rPr>
                  <a:t>cercano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z="2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s-MX" sz="2200" dirty="0" smtClean="0">
                    <a:latin typeface="Bookman Old Style" panose="02050604050505020204" pitchFamily="18" charset="0"/>
                  </a:rPr>
                  <a:t> (</a:t>
                </a:r>
                <a:r>
                  <a:rPr lang="es-MX" sz="2200" i="1" dirty="0" smtClean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hacia arriba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) que </a:t>
                </a:r>
                <a:r>
                  <a:rPr lang="es-MX" sz="2200" dirty="0">
                    <a:latin typeface="Bookman Old Style" panose="02050604050505020204" pitchFamily="18" charset="0"/>
                  </a:rPr>
                  <a:t>permita formar de 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preferencia una </a:t>
                </a:r>
                <a:r>
                  <a:rPr lang="es-MX" sz="2200" dirty="0">
                    <a:latin typeface="Bookman Old Style" panose="02050604050505020204" pitchFamily="18" charset="0"/>
                  </a:rPr>
                  <a:t>matriz cuadrada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.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s-MX" sz="2200" dirty="0">
                    <a:latin typeface="Bookman Old Style" panose="02050604050505020204" pitchFamily="18" charset="0"/>
                  </a:rPr>
                  <a:t>Se determina la frecuencia observada O</a:t>
                </a:r>
                <a:r>
                  <a:rPr lang="es-MX" sz="2200" baseline="-25000" dirty="0">
                    <a:latin typeface="Bookman Old Style" panose="02050604050505020204" pitchFamily="18" charset="0"/>
                  </a:rPr>
                  <a:t>i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, contabilizando </a:t>
                </a:r>
                <a:r>
                  <a:rPr lang="es-MX" sz="2200" dirty="0">
                    <a:latin typeface="Bookman Old Style" panose="02050604050505020204" pitchFamily="18" charset="0"/>
                  </a:rPr>
                  <a:t>el 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número </a:t>
                </a:r>
                <a:r>
                  <a:rPr lang="es-MX" sz="2200" dirty="0">
                    <a:latin typeface="Bookman Old Style" panose="02050604050505020204" pitchFamily="18" charset="0"/>
                  </a:rPr>
                  <a:t>de puntos en la casilla y 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su correspondiente </a:t>
                </a:r>
                <a:r>
                  <a:rPr lang="es-MX" sz="2200" dirty="0">
                    <a:latin typeface="Bookman Old Style" panose="02050604050505020204" pitchFamily="18" charset="0"/>
                  </a:rPr>
                  <a:t>frecuencia esperada 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E</a:t>
                </a:r>
                <a:r>
                  <a:rPr lang="es-MX" sz="2200" baseline="-25000" dirty="0" smtClean="0">
                    <a:latin typeface="Bookman Old Style" panose="02050604050505020204" pitchFamily="18" charset="0"/>
                  </a:rPr>
                  <a:t>i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.</a:t>
                </a:r>
              </a:p>
              <a:p>
                <a:pPr marL="400050" indent="-400050">
                  <a:buFont typeface="+mj-lt"/>
                  <a:buAutoNum type="romanLcPeriod"/>
                </a:pPr>
                <a:r>
                  <a:rPr lang="es-MX" sz="2200" dirty="0">
                    <a:latin typeface="Bookman Old Style" panose="02050604050505020204" pitchFamily="18" charset="0"/>
                  </a:rPr>
                  <a:t>De acuerdo con E</a:t>
                </a:r>
                <a:r>
                  <a:rPr lang="es-MX" sz="2200" baseline="-25000" dirty="0">
                    <a:latin typeface="Bookman Old Style" panose="02050604050505020204" pitchFamily="18" charset="0"/>
                  </a:rPr>
                  <a:t>i</a:t>
                </a:r>
                <a:r>
                  <a:rPr lang="es-MX" sz="2200" dirty="0">
                    <a:latin typeface="Bookman Old Style" panose="02050604050505020204" pitchFamily="18" charset="0"/>
                  </a:rPr>
                  <a:t> = (n-1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)/k, </a:t>
                </a:r>
                <a:r>
                  <a:rPr lang="es-MX" sz="2200" dirty="0">
                    <a:latin typeface="Bookman Old Style" panose="02050604050505020204" pitchFamily="18" charset="0"/>
                  </a:rPr>
                  <a:t>donde n-1 es el 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número de </a:t>
                </a:r>
                <a:r>
                  <a:rPr lang="es-MX" sz="2200" dirty="0">
                    <a:latin typeface="Bookman Old Style" panose="02050604050505020204" pitchFamily="18" charset="0"/>
                  </a:rPr>
                  <a:t>pares ordenados o puntos en la gráfica</a:t>
                </a:r>
                <a:r>
                  <a:rPr lang="es-MX" dirty="0" smtClean="0"/>
                  <a:t>.</a:t>
                </a:r>
              </a:p>
              <a:p>
                <a:pPr marL="400050" indent="-400050">
                  <a:buFont typeface="+mj-lt"/>
                  <a:buAutoNum type="romanLcPeriod"/>
                </a:pPr>
                <a:r>
                  <a:rPr lang="es-MX" sz="2200" dirty="0">
                    <a:latin typeface="Bookman Old Style" panose="02050604050505020204" pitchFamily="18" charset="0"/>
                  </a:rPr>
                  <a:t>Calcular el error o estadístico de 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prueba:</a:t>
                </a:r>
                <a:endParaRPr lang="es-MX" sz="2200" dirty="0">
                  <a:solidFill>
                    <a:srgbClr val="C00000"/>
                  </a:solidFill>
                  <a:latin typeface="Bookman Old Style" panose="02050604050505020204" pitchFamily="18" charset="0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2489"/>
                <a:ext cx="9144000" cy="5574603"/>
              </a:xfrm>
              <a:prstGeom prst="rect">
                <a:avLst/>
              </a:prstGeom>
              <a:blipFill>
                <a:blip r:embed="rId2"/>
                <a:stretch>
                  <a:fillRect l="-867" t="-656" r="-867" b="-21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1725" y="5600700"/>
            <a:ext cx="29622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03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48016" y="206443"/>
                <a:ext cx="8468437" cy="445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Font typeface="+mj-lt"/>
                  <a:buAutoNum type="romanLcPeriod" startAt="6"/>
                </a:pPr>
                <a:r>
                  <a:rPr lang="es-MX" sz="2200" dirty="0" smtClean="0">
                    <a:latin typeface="Bookman Old Style" panose="02050604050505020204" pitchFamily="18" charset="0"/>
                  </a:rPr>
                  <a:t>Comparar el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2200" dirty="0" smtClean="0">
                    <a:latin typeface="Bookman Old Style" panose="02050604050505020204" pitchFamily="18" charset="0"/>
                  </a:rPr>
                  <a:t>con el de tablas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MX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s-MX" sz="22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16" y="206443"/>
                <a:ext cx="8468437" cy="445699"/>
              </a:xfrm>
              <a:prstGeom prst="rect">
                <a:avLst/>
              </a:prstGeom>
              <a:blipFill>
                <a:blip r:embed="rId3"/>
                <a:stretch>
                  <a:fillRect l="-792" t="-8219" b="-2465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194963"/>
              </p:ext>
            </p:extLst>
          </p:nvPr>
        </p:nvGraphicFramePr>
        <p:xfrm>
          <a:off x="2545719" y="859163"/>
          <a:ext cx="17240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cuación" r:id="rId4" imgW="698400" imgH="253800" progId="Equation.3">
                  <p:embed/>
                </p:oleObj>
              </mc:Choice>
              <mc:Fallback>
                <p:oleObj name="Ecuación" r:id="rId4" imgW="698400" imgH="253800" progId="Equation.3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719" y="859163"/>
                        <a:ext cx="1724025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/>
          <p:cNvSpPr/>
          <p:nvPr/>
        </p:nvSpPr>
        <p:spPr>
          <a:xfrm>
            <a:off x="1962908" y="980334"/>
            <a:ext cx="4555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Si</a:t>
            </a:r>
            <a:endParaRPr lang="es-MX" sz="2200" dirty="0"/>
          </a:p>
        </p:txBody>
      </p:sp>
      <p:sp>
        <p:nvSpPr>
          <p:cNvPr id="5" name="Rectángulo 4"/>
          <p:cNvSpPr/>
          <p:nvPr/>
        </p:nvSpPr>
        <p:spPr>
          <a:xfrm>
            <a:off x="970603" y="1985073"/>
            <a:ext cx="65982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Se acepta H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0</a:t>
            </a:r>
            <a:r>
              <a:rPr lang="es-MX" sz="2200" dirty="0" smtClean="0">
                <a:latin typeface="Bookman Old Style" panose="02050604050505020204" pitchFamily="18" charset="0"/>
              </a:rPr>
              <a:t>, o sea los 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i</a:t>
            </a:r>
            <a:r>
              <a:rPr lang="es-MX" sz="2200" dirty="0" smtClean="0">
                <a:latin typeface="Bookman Old Style" panose="02050604050505020204" pitchFamily="18" charset="0"/>
              </a:rPr>
              <a:t> son independientes</a:t>
            </a:r>
          </a:p>
          <a:p>
            <a:r>
              <a:rPr lang="es-MX" sz="2200" dirty="0" smtClean="0">
                <a:latin typeface="Bookman Old Style" panose="02050604050505020204" pitchFamily="18" charset="0"/>
              </a:rPr>
              <a:t>En caso contrario se rechaza la independencia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2709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416988"/>
              </p:ext>
            </p:extLst>
          </p:nvPr>
        </p:nvGraphicFramePr>
        <p:xfrm>
          <a:off x="381000" y="4267200"/>
          <a:ext cx="419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Gráfico" r:id="rId3" imgW="3646080" imgH="2218320" progId="Excel.Sheet.8">
                  <p:embed/>
                </p:oleObj>
              </mc:Choice>
              <mc:Fallback>
                <p:oleObj name="Gráfico" r:id="rId3" imgW="3646080" imgH="2218320" progId="Excel.Sheet.8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419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310757"/>
              </p:ext>
            </p:extLst>
          </p:nvPr>
        </p:nvGraphicFramePr>
        <p:xfrm>
          <a:off x="4762500" y="4265612"/>
          <a:ext cx="4191000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Gráfico" r:id="rId5" imgW="3133440" imgH="1867680" progId="Excel.Sheet.8">
                  <p:embed/>
                </p:oleObj>
              </mc:Choice>
              <mc:Fallback>
                <p:oleObj name="Gráfico" r:id="rId5" imgW="3133440" imgH="1867680" progId="Excel.Sheet.8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4265612"/>
                        <a:ext cx="4191000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/>
          <p:cNvSpPr/>
          <p:nvPr/>
        </p:nvSpPr>
        <p:spPr>
          <a:xfrm>
            <a:off x="0" y="0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200" b="1" u="sng" dirty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Números aleatorios </a:t>
            </a:r>
            <a:endParaRPr lang="es-MX" sz="2200" b="1" u="sng" dirty="0" smtClean="0">
              <a:solidFill>
                <a:srgbClr val="C00000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es-MX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Se le llama así porque son </a:t>
            </a: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obtenidos al azar es decir, son resultado de un proceso en el cual su resultado no es predecible ya que todo número tiene la misma probabilidad de ser elegido y la elección de uno no depende de la elección del otro. </a:t>
            </a:r>
            <a:endParaRPr lang="es-MX" sz="2200" dirty="0" smtClean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es-MX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Aleatoriedad </a:t>
            </a: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→ carencia de propósito, causa, u orden. </a:t>
            </a:r>
            <a:endParaRPr lang="es-MX" sz="2200" dirty="0" smtClean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es-MX" sz="2200" b="1" u="sng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Números </a:t>
            </a:r>
            <a:r>
              <a:rPr lang="es-MX" sz="2200" b="1" u="sng" dirty="0" err="1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pseudoaleatorios</a:t>
            </a:r>
            <a:r>
              <a:rPr lang="es-MX" sz="2200" b="1" u="sng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 </a:t>
            </a:r>
          </a:p>
          <a:p>
            <a:pPr algn="just"/>
            <a:r>
              <a:rPr lang="es-MX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Sus </a:t>
            </a: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características son: </a:t>
            </a:r>
            <a:endParaRPr lang="es-MX" sz="2200" dirty="0" smtClean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es-MX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-</a:t>
            </a:r>
            <a:r>
              <a:rPr lang="es-MX" sz="2200" dirty="0" err="1">
                <a:latin typeface="Bookman Old Style" panose="02050604050505020204" pitchFamily="18" charset="0"/>
                <a:cs typeface="Adobe Devanagari" panose="02040503050201020203" pitchFamily="18" charset="0"/>
              </a:rPr>
              <a:t>Pseudo</a:t>
            </a: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 →falso </a:t>
            </a:r>
            <a:endParaRPr lang="es-MX" sz="2200" dirty="0" smtClean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es-MX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-</a:t>
            </a: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Se forman a partir de algoritmos determinísticos </a:t>
            </a:r>
            <a:endParaRPr lang="es-MX" sz="2200" dirty="0" smtClean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es-MX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-</a:t>
            </a: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Deben pertenecer a una distribución ~U(0, 1)</a:t>
            </a:r>
          </a:p>
        </p:txBody>
      </p:sp>
    </p:spTree>
    <p:extLst>
      <p:ext uri="{BB962C8B-B14F-4D97-AF65-F5344CB8AC3E}">
        <p14:creationId xmlns:p14="http://schemas.microsoft.com/office/powerpoint/2010/main" val="24942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3647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200" b="1" kern="0" dirty="0">
                <a:solidFill>
                  <a:schemeClr val="tx2"/>
                </a:solidFill>
                <a:latin typeface="Bookman Old Style" panose="02050604050505020204" pitchFamily="18" charset="0"/>
              </a:rPr>
              <a:t>Ejemplo: Realizar la prueba </a:t>
            </a:r>
            <a:r>
              <a:rPr lang="es-MX" sz="2200" b="1" kern="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de series, </a:t>
            </a:r>
            <a:r>
              <a:rPr lang="es-MX" sz="2200" b="1" kern="0" dirty="0">
                <a:solidFill>
                  <a:schemeClr val="tx2"/>
                </a:solidFill>
                <a:latin typeface="Bookman Old Style" panose="02050604050505020204" pitchFamily="18" charset="0"/>
              </a:rPr>
              <a:t>con un nivel de aceptación de 95%, a los siguientes 30 </a:t>
            </a:r>
            <a:r>
              <a:rPr lang="es-MX" sz="2200" b="1" kern="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números.</a:t>
            </a:r>
            <a:endParaRPr lang="es-MX" sz="2200" b="1" kern="0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2" y="1600727"/>
            <a:ext cx="8445196" cy="3251364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185271" y="1840753"/>
            <a:ext cx="0" cy="9442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5534" y="265078"/>
            <a:ext cx="904846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>
                <a:latin typeface="Bookman Old Style" panose="02050604050505020204" pitchFamily="18" charset="0"/>
              </a:rPr>
              <a:t>Generar la gráfica de dispersión con los 29 </a:t>
            </a:r>
            <a:r>
              <a:rPr lang="es-MX" sz="2200" dirty="0" smtClean="0">
                <a:latin typeface="Bookman Old Style" panose="02050604050505020204" pitchFamily="18" charset="0"/>
              </a:rPr>
              <a:t>pares ordenados</a:t>
            </a:r>
          </a:p>
          <a:p>
            <a:r>
              <a:rPr lang="es-MX" sz="2200" dirty="0">
                <a:latin typeface="Bookman Old Style" panose="02050604050505020204" pitchFamily="18" charset="0"/>
              </a:rPr>
              <a:t> </a:t>
            </a:r>
            <a:r>
              <a:rPr lang="es-MX" sz="2200" dirty="0" smtClean="0">
                <a:latin typeface="Bookman Old Style" panose="02050604050505020204" pitchFamily="18" charset="0"/>
              </a:rPr>
              <a:t>                      (x , y</a:t>
            </a:r>
            <a:r>
              <a:rPr lang="es-MX" sz="2200" dirty="0">
                <a:latin typeface="Bookman Old Style" panose="02050604050505020204" pitchFamily="18" charset="0"/>
              </a:rPr>
              <a:t>) = (r</a:t>
            </a:r>
            <a:r>
              <a:rPr lang="es-MX" sz="2200" baseline="-25000" dirty="0">
                <a:latin typeface="Bookman Old Style" panose="02050604050505020204" pitchFamily="18" charset="0"/>
              </a:rPr>
              <a:t>i</a:t>
            </a:r>
            <a:r>
              <a:rPr lang="es-MX" sz="2200" dirty="0">
                <a:latin typeface="Bookman Old Style" panose="02050604050505020204" pitchFamily="18" charset="0"/>
              </a:rPr>
              <a:t> , </a:t>
            </a:r>
            <a:r>
              <a:rPr lang="es-MX" sz="2200" dirty="0" smtClean="0">
                <a:latin typeface="Bookman Old Style" panose="02050604050505020204" pitchFamily="18" charset="0"/>
              </a:rPr>
              <a:t>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i+1</a:t>
            </a:r>
            <a:r>
              <a:rPr lang="es-MX" sz="2200" dirty="0">
                <a:latin typeface="Bookman Old Style" panose="02050604050505020204" pitchFamily="18" charset="0"/>
              </a:rPr>
              <a:t>) siguientes</a:t>
            </a:r>
            <a:r>
              <a:rPr lang="es-MX" sz="2200" dirty="0" smtClean="0">
                <a:latin typeface="Bookman Old Style" panose="02050604050505020204" pitchFamily="18" charset="0"/>
              </a:rPr>
              <a:t>:</a:t>
            </a:r>
          </a:p>
          <a:p>
            <a:endParaRPr lang="es-MX" sz="2200" dirty="0">
              <a:latin typeface="Bookman Old Style" panose="02050604050505020204" pitchFamily="18" charset="0"/>
            </a:endParaRPr>
          </a:p>
          <a:p>
            <a:endParaRPr lang="es-MX" sz="2200" dirty="0" smtClean="0">
              <a:latin typeface="Bookman Old Style" panose="02050604050505020204" pitchFamily="18" charset="0"/>
            </a:endParaRPr>
          </a:p>
          <a:p>
            <a:endParaRPr lang="es-MX" sz="2200" dirty="0">
              <a:latin typeface="Bookman Old Style" panose="02050604050505020204" pitchFamily="18" charset="0"/>
            </a:endParaRPr>
          </a:p>
          <a:p>
            <a:pPr algn="ctr"/>
            <a:r>
              <a:rPr lang="es-MX" sz="2200" dirty="0" smtClean="0">
                <a:latin typeface="Bookman Old Style" panose="02050604050505020204" pitchFamily="18" charset="0"/>
              </a:rPr>
              <a:t>(r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1</a:t>
            </a:r>
            <a:r>
              <a:rPr lang="es-MX" sz="2200" dirty="0" smtClean="0">
                <a:latin typeface="Bookman Old Style" panose="02050604050505020204" pitchFamily="18" charset="0"/>
              </a:rPr>
              <a:t>,r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2</a:t>
            </a:r>
            <a:r>
              <a:rPr lang="es-MX" sz="2200" dirty="0" smtClean="0">
                <a:latin typeface="Bookman Old Style" panose="02050604050505020204" pitchFamily="18" charset="0"/>
              </a:rPr>
              <a:t>) = 	(0.872, 0.219)</a:t>
            </a:r>
          </a:p>
          <a:p>
            <a:pPr algn="ctr"/>
            <a:r>
              <a:rPr lang="es-MX" sz="2200" dirty="0">
                <a:latin typeface="Bookman Old Style" panose="02050604050505020204" pitchFamily="18" charset="0"/>
              </a:rPr>
              <a:t>(</a:t>
            </a:r>
            <a:r>
              <a:rPr lang="es-MX" sz="2200" dirty="0" smtClean="0">
                <a:latin typeface="Bookman Old Style" panose="02050604050505020204" pitchFamily="18" charset="0"/>
              </a:rPr>
              <a:t>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2</a:t>
            </a:r>
            <a:r>
              <a:rPr lang="es-MX" sz="2200" dirty="0" smtClean="0">
                <a:latin typeface="Bookman Old Style" panose="02050604050505020204" pitchFamily="18" charset="0"/>
              </a:rPr>
              <a:t>,r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3</a:t>
            </a:r>
            <a:r>
              <a:rPr lang="es-MX" sz="2200" dirty="0" smtClean="0">
                <a:latin typeface="Bookman Old Style" panose="02050604050505020204" pitchFamily="18" charset="0"/>
              </a:rPr>
              <a:t>) </a:t>
            </a:r>
            <a:r>
              <a:rPr lang="es-MX" sz="2200" dirty="0">
                <a:latin typeface="Bookman Old Style" panose="02050604050505020204" pitchFamily="18" charset="0"/>
              </a:rPr>
              <a:t>= </a:t>
            </a:r>
            <a:r>
              <a:rPr lang="es-MX" sz="2200" dirty="0" smtClean="0">
                <a:latin typeface="Bookman Old Style" panose="02050604050505020204" pitchFamily="18" charset="0"/>
              </a:rPr>
              <a:t>	(0.219, 0.570)</a:t>
            </a:r>
            <a:endParaRPr lang="es-MX" sz="2200" dirty="0">
              <a:latin typeface="Bookman Old Style" panose="02050604050505020204" pitchFamily="18" charset="0"/>
            </a:endParaRPr>
          </a:p>
          <a:p>
            <a:pPr algn="ctr"/>
            <a:r>
              <a:rPr lang="es-MX" sz="2200" dirty="0">
                <a:latin typeface="Bookman Old Style" panose="02050604050505020204" pitchFamily="18" charset="0"/>
              </a:rPr>
              <a:t>(</a:t>
            </a:r>
            <a:r>
              <a:rPr lang="es-MX" sz="2200" dirty="0" smtClean="0">
                <a:latin typeface="Bookman Old Style" panose="02050604050505020204" pitchFamily="18" charset="0"/>
              </a:rPr>
              <a:t>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3</a:t>
            </a:r>
            <a:r>
              <a:rPr lang="es-MX" sz="2200" dirty="0" smtClean="0">
                <a:latin typeface="Bookman Old Style" panose="02050604050505020204" pitchFamily="18" charset="0"/>
              </a:rPr>
              <a:t>,r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4</a:t>
            </a:r>
            <a:r>
              <a:rPr lang="es-MX" sz="2200" dirty="0" smtClean="0">
                <a:latin typeface="Bookman Old Style" panose="02050604050505020204" pitchFamily="18" charset="0"/>
              </a:rPr>
              <a:t>) </a:t>
            </a:r>
            <a:r>
              <a:rPr lang="es-MX" sz="2200" dirty="0">
                <a:latin typeface="Bookman Old Style" panose="02050604050505020204" pitchFamily="18" charset="0"/>
              </a:rPr>
              <a:t>= </a:t>
            </a:r>
            <a:r>
              <a:rPr lang="es-MX" sz="2200" dirty="0" smtClean="0">
                <a:latin typeface="Bookman Old Style" panose="02050604050505020204" pitchFamily="18" charset="0"/>
              </a:rPr>
              <a:t>	(0.570, 0.618)</a:t>
            </a:r>
            <a:endParaRPr lang="es-MX" sz="2200" dirty="0">
              <a:latin typeface="Bookman Old Style" panose="02050604050505020204" pitchFamily="18" charset="0"/>
            </a:endParaRPr>
          </a:p>
          <a:p>
            <a:pPr algn="ctr"/>
            <a:r>
              <a:rPr lang="es-MX" sz="2200" dirty="0">
                <a:latin typeface="Bookman Old Style" panose="02050604050505020204" pitchFamily="18" charset="0"/>
              </a:rPr>
              <a:t>(</a:t>
            </a:r>
            <a:r>
              <a:rPr lang="es-MX" sz="2200" dirty="0" smtClean="0">
                <a:latin typeface="Bookman Old Style" panose="02050604050505020204" pitchFamily="18" charset="0"/>
              </a:rPr>
              <a:t>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5</a:t>
            </a:r>
            <a:r>
              <a:rPr lang="es-MX" sz="2200" dirty="0" smtClean="0">
                <a:latin typeface="Bookman Old Style" panose="02050604050505020204" pitchFamily="18" charset="0"/>
              </a:rPr>
              <a:t>,r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6</a:t>
            </a:r>
            <a:r>
              <a:rPr lang="es-MX" sz="2200" dirty="0" smtClean="0">
                <a:latin typeface="Bookman Old Style" panose="02050604050505020204" pitchFamily="18" charset="0"/>
              </a:rPr>
              <a:t>) </a:t>
            </a:r>
            <a:r>
              <a:rPr lang="es-MX" sz="2200" dirty="0">
                <a:latin typeface="Bookman Old Style" panose="02050604050505020204" pitchFamily="18" charset="0"/>
              </a:rPr>
              <a:t>= </a:t>
            </a:r>
            <a:r>
              <a:rPr lang="es-MX" sz="2200" dirty="0" smtClean="0">
                <a:latin typeface="Bookman Old Style" panose="02050604050505020204" pitchFamily="18" charset="0"/>
              </a:rPr>
              <a:t>	(0.618, 0.291)</a:t>
            </a:r>
            <a:endParaRPr lang="es-MX" sz="2200" dirty="0">
              <a:latin typeface="Bookman Old Style" panose="02050604050505020204" pitchFamily="18" charset="0"/>
            </a:endParaRPr>
          </a:p>
          <a:p>
            <a:pPr algn="ctr"/>
            <a:r>
              <a:rPr lang="es-MX" sz="2200" dirty="0">
                <a:latin typeface="Bookman Old Style" panose="02050604050505020204" pitchFamily="18" charset="0"/>
              </a:rPr>
              <a:t>(</a:t>
            </a:r>
            <a:r>
              <a:rPr lang="es-MX" sz="2200" dirty="0" smtClean="0">
                <a:latin typeface="Bookman Old Style" panose="02050604050505020204" pitchFamily="18" charset="0"/>
              </a:rPr>
              <a:t>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7</a:t>
            </a:r>
            <a:r>
              <a:rPr lang="es-MX" sz="2200" dirty="0" smtClean="0">
                <a:latin typeface="Bookman Old Style" panose="02050604050505020204" pitchFamily="18" charset="0"/>
              </a:rPr>
              <a:t>,r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8</a:t>
            </a:r>
            <a:r>
              <a:rPr lang="es-MX" sz="2200" dirty="0" smtClean="0">
                <a:latin typeface="Bookman Old Style" panose="02050604050505020204" pitchFamily="18" charset="0"/>
              </a:rPr>
              <a:t>) </a:t>
            </a:r>
            <a:r>
              <a:rPr lang="es-MX" sz="2200" dirty="0">
                <a:latin typeface="Bookman Old Style" panose="02050604050505020204" pitchFamily="18" charset="0"/>
              </a:rPr>
              <a:t>= </a:t>
            </a:r>
            <a:r>
              <a:rPr lang="es-MX" sz="2200" dirty="0" smtClean="0">
                <a:latin typeface="Bookman Old Style" panose="02050604050505020204" pitchFamily="18" charset="0"/>
              </a:rPr>
              <a:t>	(0.291, 0.913)</a:t>
            </a:r>
            <a:endParaRPr lang="es-MX" sz="2200" dirty="0">
              <a:latin typeface="Bookman Old Style" panose="02050604050505020204" pitchFamily="18" charset="0"/>
            </a:endParaRPr>
          </a:p>
          <a:p>
            <a:pPr algn="ctr"/>
            <a:r>
              <a:rPr lang="es-MX" sz="2200" dirty="0">
                <a:latin typeface="Bookman Old Style" panose="02050604050505020204" pitchFamily="18" charset="0"/>
              </a:rPr>
              <a:t>(</a:t>
            </a:r>
            <a:r>
              <a:rPr lang="es-MX" sz="2200" dirty="0" smtClean="0">
                <a:latin typeface="Bookman Old Style" panose="02050604050505020204" pitchFamily="18" charset="0"/>
              </a:rPr>
              <a:t>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9</a:t>
            </a:r>
            <a:r>
              <a:rPr lang="es-MX" sz="2200" dirty="0" smtClean="0">
                <a:latin typeface="Bookman Old Style" panose="02050604050505020204" pitchFamily="18" charset="0"/>
              </a:rPr>
              <a:t>,r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10</a:t>
            </a:r>
            <a:r>
              <a:rPr lang="es-MX" sz="2200" dirty="0" smtClean="0">
                <a:latin typeface="Bookman Old Style" panose="02050604050505020204" pitchFamily="18" charset="0"/>
              </a:rPr>
              <a:t>) </a:t>
            </a:r>
            <a:r>
              <a:rPr lang="es-MX" sz="2200" dirty="0">
                <a:latin typeface="Bookman Old Style" panose="02050604050505020204" pitchFamily="18" charset="0"/>
              </a:rPr>
              <a:t>= </a:t>
            </a:r>
            <a:r>
              <a:rPr lang="es-MX" sz="2200" dirty="0" smtClean="0">
                <a:latin typeface="Bookman Old Style" panose="02050604050505020204" pitchFamily="18" charset="0"/>
              </a:rPr>
              <a:t>	(0.913, 0.950)</a:t>
            </a:r>
            <a:endParaRPr lang="es-MX" sz="2200" dirty="0">
              <a:latin typeface="Bookman Old Style" panose="02050604050505020204" pitchFamily="18" charset="0"/>
            </a:endParaRPr>
          </a:p>
          <a:p>
            <a:pPr algn="ctr"/>
            <a:r>
              <a:rPr lang="es-MX" sz="2200" dirty="0" smtClean="0">
                <a:latin typeface="Bookman Old Style" panose="02050604050505020204" pitchFamily="18" charset="0"/>
              </a:rPr>
              <a:t>:</a:t>
            </a:r>
          </a:p>
          <a:p>
            <a:pPr algn="ctr"/>
            <a:r>
              <a:rPr lang="es-MX" sz="2200" dirty="0" smtClean="0">
                <a:latin typeface="Bookman Old Style" panose="02050604050505020204" pitchFamily="18" charset="0"/>
              </a:rPr>
              <a:t>:</a:t>
            </a:r>
          </a:p>
          <a:p>
            <a:pPr algn="ctr"/>
            <a:r>
              <a:rPr lang="es-MX" sz="2200" dirty="0">
                <a:latin typeface="Bookman Old Style" panose="02050604050505020204" pitchFamily="18" charset="0"/>
              </a:rPr>
              <a:t>(</a:t>
            </a:r>
            <a:r>
              <a:rPr lang="es-MX" sz="2200" dirty="0" smtClean="0">
                <a:latin typeface="Bookman Old Style" panose="02050604050505020204" pitchFamily="18" charset="0"/>
              </a:rPr>
              <a:t>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28</a:t>
            </a:r>
            <a:r>
              <a:rPr lang="es-MX" sz="2200" dirty="0" smtClean="0">
                <a:latin typeface="Bookman Old Style" panose="02050604050505020204" pitchFamily="18" charset="0"/>
              </a:rPr>
              <a:t>,r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29</a:t>
            </a:r>
            <a:r>
              <a:rPr lang="es-MX" sz="2200" dirty="0" smtClean="0">
                <a:latin typeface="Bookman Old Style" panose="02050604050505020204" pitchFamily="18" charset="0"/>
              </a:rPr>
              <a:t>) </a:t>
            </a:r>
            <a:r>
              <a:rPr lang="es-MX" sz="2200" dirty="0">
                <a:latin typeface="Bookman Old Style" panose="02050604050505020204" pitchFamily="18" charset="0"/>
              </a:rPr>
              <a:t>= </a:t>
            </a:r>
            <a:r>
              <a:rPr lang="es-MX" sz="2200" dirty="0" smtClean="0">
                <a:latin typeface="Bookman Old Style" panose="02050604050505020204" pitchFamily="18" charset="0"/>
              </a:rPr>
              <a:t>	(0.203, 0.868)</a:t>
            </a:r>
            <a:endParaRPr lang="es-MX" sz="2200" dirty="0">
              <a:latin typeface="Bookman Old Style" panose="02050604050505020204" pitchFamily="18" charset="0"/>
            </a:endParaRPr>
          </a:p>
          <a:p>
            <a:pPr algn="ctr"/>
            <a:r>
              <a:rPr lang="es-MX" sz="2200" dirty="0">
                <a:latin typeface="Bookman Old Style" panose="02050604050505020204" pitchFamily="18" charset="0"/>
              </a:rPr>
              <a:t>(</a:t>
            </a:r>
            <a:r>
              <a:rPr lang="es-MX" sz="2200" dirty="0" smtClean="0">
                <a:latin typeface="Bookman Old Style" panose="02050604050505020204" pitchFamily="18" charset="0"/>
              </a:rPr>
              <a:t>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29</a:t>
            </a:r>
            <a:r>
              <a:rPr lang="es-MX" sz="2200" dirty="0" smtClean="0">
                <a:latin typeface="Bookman Old Style" panose="02050604050505020204" pitchFamily="18" charset="0"/>
              </a:rPr>
              <a:t>,r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30</a:t>
            </a:r>
            <a:r>
              <a:rPr lang="es-MX" sz="2200" dirty="0" smtClean="0">
                <a:latin typeface="Bookman Old Style" panose="02050604050505020204" pitchFamily="18" charset="0"/>
              </a:rPr>
              <a:t>) </a:t>
            </a:r>
            <a:r>
              <a:rPr lang="es-MX" sz="2200" dirty="0">
                <a:latin typeface="Bookman Old Style" panose="02050604050505020204" pitchFamily="18" charset="0"/>
              </a:rPr>
              <a:t>= </a:t>
            </a:r>
            <a:r>
              <a:rPr lang="es-MX" sz="2200" dirty="0" smtClean="0">
                <a:latin typeface="Bookman Old Style" panose="02050604050505020204" pitchFamily="18" charset="0"/>
              </a:rPr>
              <a:t>	(0.868, 0.879)</a:t>
            </a:r>
          </a:p>
          <a:p>
            <a:endParaRPr lang="es-MX" sz="2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6" y="0"/>
            <a:ext cx="7888406" cy="575379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589361" y="169232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  <a:latin typeface="Albertus" panose="020E0702040304020204" pitchFamily="34" charset="0"/>
              </a:rPr>
              <a:t>5</a:t>
            </a:r>
            <a:endParaRPr lang="es-MX" b="1" dirty="0">
              <a:solidFill>
                <a:srgbClr val="00B050"/>
              </a:solidFill>
              <a:latin typeface="Albertus" panose="020E0702040304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89361" y="29911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  <a:latin typeface="Albertus" panose="020E0702040304020204" pitchFamily="34" charset="0"/>
              </a:rPr>
              <a:t>3</a:t>
            </a:r>
            <a:endParaRPr lang="es-MX" b="1" dirty="0">
              <a:solidFill>
                <a:srgbClr val="00B050"/>
              </a:solidFill>
              <a:latin typeface="Albertus" panose="020E07020403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89361" y="431871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  <a:latin typeface="Albertus" panose="020E0702040304020204" pitchFamily="34" charset="0"/>
              </a:rPr>
              <a:t>3</a:t>
            </a:r>
            <a:endParaRPr lang="es-MX" b="1" dirty="0">
              <a:solidFill>
                <a:srgbClr val="00B050"/>
              </a:solidFill>
              <a:latin typeface="Albertus" panose="020E0702040304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677468" y="169232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  <a:latin typeface="Albertus" panose="020E0702040304020204" pitchFamily="34" charset="0"/>
              </a:rPr>
              <a:t>1</a:t>
            </a:r>
            <a:endParaRPr lang="es-MX" b="1" dirty="0">
              <a:solidFill>
                <a:srgbClr val="00B050"/>
              </a:solidFill>
              <a:latin typeface="Albertus" panose="020E07020403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877033" y="169232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  <a:latin typeface="Albertus" panose="020E0702040304020204" pitchFamily="34" charset="0"/>
              </a:rPr>
              <a:t>2</a:t>
            </a:r>
            <a:endParaRPr lang="es-MX" b="1" dirty="0">
              <a:solidFill>
                <a:srgbClr val="00B050"/>
              </a:solidFill>
              <a:latin typeface="Albertus" panose="020E0702040304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844341" y="312205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  <a:latin typeface="Albertus" panose="020E0702040304020204" pitchFamily="34" charset="0"/>
              </a:rPr>
              <a:t>6</a:t>
            </a:r>
            <a:endParaRPr lang="es-MX" b="1" dirty="0">
              <a:solidFill>
                <a:srgbClr val="00B050"/>
              </a:solidFill>
              <a:latin typeface="Albertus" panose="020E0702040304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877033" y="29911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  <a:latin typeface="Albertus" panose="020E0702040304020204" pitchFamily="34" charset="0"/>
              </a:rPr>
              <a:t>1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753155" y="43978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  <a:latin typeface="Albertus" panose="020E0702040304020204" pitchFamily="34" charset="0"/>
              </a:rPr>
              <a:t>3</a:t>
            </a:r>
            <a:endParaRPr lang="es-MX" b="1" dirty="0">
              <a:solidFill>
                <a:srgbClr val="00B050"/>
              </a:solidFill>
              <a:latin typeface="Albertus" panose="020E0702040304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916949" y="410528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  <a:latin typeface="Albertus" panose="020E0702040304020204" pitchFamily="34" charset="0"/>
              </a:rPr>
              <a:t>5</a:t>
            </a:r>
            <a:endParaRPr lang="es-MX" b="1" dirty="0">
              <a:solidFill>
                <a:srgbClr val="00B050"/>
              </a:solidFill>
              <a:latin typeface="Albertus" panose="020E0702040304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28851" y="5882447"/>
            <a:ext cx="8222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>
                <a:latin typeface="Bookman Old Style" panose="02050604050505020204" pitchFamily="18" charset="0"/>
              </a:rPr>
              <a:t>Se contabiliza el número de puntos en cada casilla O</a:t>
            </a:r>
            <a:r>
              <a:rPr lang="es-MX" sz="2200" baseline="-25000" dirty="0">
                <a:latin typeface="Bookman Old Style" panose="02050604050505020204" pitchFamily="18" charset="0"/>
              </a:rPr>
              <a:t>i</a:t>
            </a:r>
            <a:r>
              <a:rPr lang="es-MX" sz="2200" dirty="0">
                <a:latin typeface="Bookman Old Style" panose="02050604050505020204" pitchFamily="18" charset="0"/>
              </a:rPr>
              <a:t> y se calcula </a:t>
            </a:r>
            <a:r>
              <a:rPr lang="es-MX" sz="2200" dirty="0" smtClean="0">
                <a:latin typeface="Bookman Old Style" panose="02050604050505020204" pitchFamily="18" charset="0"/>
              </a:rPr>
              <a:t>la frecuencia </a:t>
            </a:r>
            <a:r>
              <a:rPr lang="es-MX" sz="2200" dirty="0">
                <a:latin typeface="Bookman Old Style" panose="02050604050505020204" pitchFamily="18" charset="0"/>
              </a:rPr>
              <a:t>esperada E</a:t>
            </a:r>
            <a:r>
              <a:rPr lang="es-MX" sz="2200" baseline="-25000" dirty="0">
                <a:latin typeface="Bookman Old Style" panose="02050604050505020204" pitchFamily="18" charset="0"/>
              </a:rPr>
              <a:t>i</a:t>
            </a:r>
            <a:r>
              <a:rPr lang="es-MX" sz="2200" dirty="0">
                <a:latin typeface="Bookman Old Style" panose="02050604050505020204" pitchFamily="18" charset="0"/>
              </a:rPr>
              <a:t> de acuerdo </a:t>
            </a:r>
            <a:r>
              <a:rPr lang="es-MX" sz="2200" b="1" dirty="0">
                <a:latin typeface="Bookman Old Style" panose="02050604050505020204" pitchFamily="18" charset="0"/>
              </a:rPr>
              <a:t>E</a:t>
            </a:r>
            <a:r>
              <a:rPr lang="es-MX" sz="2200" b="1" baseline="-25000" dirty="0">
                <a:latin typeface="Bookman Old Style" panose="02050604050505020204" pitchFamily="18" charset="0"/>
              </a:rPr>
              <a:t>i</a:t>
            </a:r>
            <a:r>
              <a:rPr lang="es-MX" sz="2200" b="1" dirty="0">
                <a:latin typeface="Bookman Old Style" panose="02050604050505020204" pitchFamily="18" charset="0"/>
              </a:rPr>
              <a:t> = 29/9</a:t>
            </a:r>
            <a:r>
              <a:rPr lang="es-MX" sz="22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83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511950"/>
                  </p:ext>
                </p:extLst>
              </p:nvPr>
            </p:nvGraphicFramePr>
            <p:xfrm>
              <a:off x="1583141" y="286602"/>
              <a:ext cx="6364406" cy="4582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4775">
                      <a:extLst>
                        <a:ext uri="{9D8B030D-6E8A-4147-A177-3AD203B41FA5}">
                          <a16:colId xmlns:a16="http://schemas.microsoft.com/office/drawing/2014/main" val="888788778"/>
                        </a:ext>
                      </a:extLst>
                    </a:gridCol>
                    <a:gridCol w="1023583">
                      <a:extLst>
                        <a:ext uri="{9D8B030D-6E8A-4147-A177-3AD203B41FA5}">
                          <a16:colId xmlns:a16="http://schemas.microsoft.com/office/drawing/2014/main" val="4245333188"/>
                        </a:ext>
                      </a:extLst>
                    </a:gridCol>
                    <a:gridCol w="979076">
                      <a:extLst>
                        <a:ext uri="{9D8B030D-6E8A-4147-A177-3AD203B41FA5}">
                          <a16:colId xmlns:a16="http://schemas.microsoft.com/office/drawing/2014/main" val="1264097870"/>
                        </a:ext>
                      </a:extLst>
                    </a:gridCol>
                    <a:gridCol w="2996972">
                      <a:extLst>
                        <a:ext uri="{9D8B030D-6E8A-4147-A177-3AD203B41FA5}">
                          <a16:colId xmlns:a16="http://schemas.microsoft.com/office/drawing/2014/main" val="728241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Intervalo i</a:t>
                          </a:r>
                          <a:endParaRPr lang="es-MX" dirty="0">
                            <a:solidFill>
                              <a:schemeClr val="tx1"/>
                            </a:solidFill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O</a:t>
                          </a:r>
                          <a:r>
                            <a:rPr lang="es-MX" baseline="-2500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i</a:t>
                          </a:r>
                          <a:endParaRPr lang="es-MX" baseline="-25000" dirty="0">
                            <a:solidFill>
                              <a:schemeClr val="tx1"/>
                            </a:solidFill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E</a:t>
                          </a:r>
                          <a:r>
                            <a:rPr lang="es-MX" baseline="-2500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i</a:t>
                          </a:r>
                          <a:endParaRPr lang="es-MX" baseline="-25000" dirty="0">
                            <a:solidFill>
                              <a:schemeClr val="tx1"/>
                            </a:solidFill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MX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𝝌</m:t>
                                    </m:r>
                                  </m:e>
                                  <m:sub>
                                    <m:r>
                                      <a:rPr lang="es-MX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s-MX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MX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MX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s-MX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s-MX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MX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s-MX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s-MX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s-MX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s-MX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MX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𝑬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MX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𝒊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s-MX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s-MX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MX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MX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𝒊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MX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s-MX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𝑬</m:t>
                                            </m:r>
                                          </m:e>
                                          <m:sub>
                                            <m:r>
                                              <a:rPr lang="es-MX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s-MX" dirty="0">
                            <a:solidFill>
                              <a:schemeClr val="tx1"/>
                            </a:solidFill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6211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1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3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3.22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0.015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67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2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3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MX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3.22</a:t>
                          </a:r>
                          <a:endParaRPr kumimoji="0" lang="es-MX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ookman Old Style" panose="0205060405050502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0.015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317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3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5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MX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3.22</a:t>
                          </a:r>
                          <a:endParaRPr kumimoji="0" lang="es-MX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ookman Old Style" panose="0205060405050502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0.984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4060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4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3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MX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3.22</a:t>
                          </a:r>
                          <a:endParaRPr kumimoji="0" lang="es-MX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ookman Old Style" panose="0205060405050502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0.015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2455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5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6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MX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3.22</a:t>
                          </a:r>
                          <a:endParaRPr kumimoji="0" lang="es-MX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ookman Old Style" panose="0205060405050502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2.400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431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6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1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MX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3.22</a:t>
                          </a:r>
                          <a:endParaRPr kumimoji="0" lang="es-MX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ookman Old Style" panose="0205060405050502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1.531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156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7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5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MX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3.22</a:t>
                          </a:r>
                          <a:endParaRPr kumimoji="0" lang="es-MX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ookman Old Style" panose="0205060405050502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0.984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114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8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1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MX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3.22</a:t>
                          </a:r>
                          <a:endParaRPr kumimoji="0" lang="es-MX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ookman Old Style" panose="0205060405050502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1.531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2235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9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2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MX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3.22</a:t>
                          </a:r>
                          <a:endParaRPr kumimoji="0" lang="es-MX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ookman Old Style" panose="0205060405050502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0.462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2191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Total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29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29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7.937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508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511950"/>
                  </p:ext>
                </p:extLst>
              </p:nvPr>
            </p:nvGraphicFramePr>
            <p:xfrm>
              <a:off x="1583141" y="286602"/>
              <a:ext cx="6364406" cy="4582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4775">
                      <a:extLst>
                        <a:ext uri="{9D8B030D-6E8A-4147-A177-3AD203B41FA5}">
                          <a16:colId xmlns:a16="http://schemas.microsoft.com/office/drawing/2014/main" val="888788778"/>
                        </a:ext>
                      </a:extLst>
                    </a:gridCol>
                    <a:gridCol w="1023583">
                      <a:extLst>
                        <a:ext uri="{9D8B030D-6E8A-4147-A177-3AD203B41FA5}">
                          <a16:colId xmlns:a16="http://schemas.microsoft.com/office/drawing/2014/main" val="4245333188"/>
                        </a:ext>
                      </a:extLst>
                    </a:gridCol>
                    <a:gridCol w="979076">
                      <a:extLst>
                        <a:ext uri="{9D8B030D-6E8A-4147-A177-3AD203B41FA5}">
                          <a16:colId xmlns:a16="http://schemas.microsoft.com/office/drawing/2014/main" val="1264097870"/>
                        </a:ext>
                      </a:extLst>
                    </a:gridCol>
                    <a:gridCol w="2996972">
                      <a:extLst>
                        <a:ext uri="{9D8B030D-6E8A-4147-A177-3AD203B41FA5}">
                          <a16:colId xmlns:a16="http://schemas.microsoft.com/office/drawing/2014/main" val="72824123"/>
                        </a:ext>
                      </a:extLst>
                    </a:gridCol>
                  </a:tblGrid>
                  <a:tr h="87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Intervalo i</a:t>
                          </a:r>
                          <a:endParaRPr lang="es-MX" dirty="0">
                            <a:solidFill>
                              <a:schemeClr val="tx1"/>
                            </a:solidFill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O</a:t>
                          </a:r>
                          <a:r>
                            <a:rPr lang="es-MX" baseline="-2500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i</a:t>
                          </a:r>
                          <a:endParaRPr lang="es-MX" baseline="-25000" dirty="0">
                            <a:solidFill>
                              <a:schemeClr val="tx1"/>
                            </a:solidFill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E</a:t>
                          </a:r>
                          <a:r>
                            <a:rPr lang="es-MX" baseline="-2500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i</a:t>
                          </a:r>
                          <a:endParaRPr lang="es-MX" baseline="-25000" dirty="0">
                            <a:solidFill>
                              <a:schemeClr val="tx1"/>
                            </a:solidFill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2602" t="-1399" r="-813" b="-437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6211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1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3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3.22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0.015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67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2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3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MX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3.22</a:t>
                          </a:r>
                          <a:endParaRPr kumimoji="0" lang="es-MX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ookman Old Style" panose="0205060405050502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0.015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317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3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5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MX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3.22</a:t>
                          </a:r>
                          <a:endParaRPr kumimoji="0" lang="es-MX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ookman Old Style" panose="0205060405050502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0.984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4060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4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3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MX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3.22</a:t>
                          </a:r>
                          <a:endParaRPr kumimoji="0" lang="es-MX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ookman Old Style" panose="0205060405050502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0.015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2455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5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6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MX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3.22</a:t>
                          </a:r>
                          <a:endParaRPr kumimoji="0" lang="es-MX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ookman Old Style" panose="0205060405050502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2.400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431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6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1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MX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3.22</a:t>
                          </a:r>
                          <a:endParaRPr kumimoji="0" lang="es-MX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ookman Old Style" panose="0205060405050502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1.531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156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7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5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MX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3.22</a:t>
                          </a:r>
                          <a:endParaRPr kumimoji="0" lang="es-MX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ookman Old Style" panose="0205060405050502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0.984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114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8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1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MX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3.22</a:t>
                          </a:r>
                          <a:endParaRPr kumimoji="0" lang="es-MX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ookman Old Style" panose="0205060405050502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1.531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2235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9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2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MX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3.22</a:t>
                          </a:r>
                          <a:endParaRPr kumimoji="0" lang="es-MX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ookman Old Style" panose="0205060405050502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0.462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2191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Total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29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29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latin typeface="Bookman Old Style" panose="02050604050505020204" pitchFamily="18" charset="0"/>
                            </a:rPr>
                            <a:t>7.937</a:t>
                          </a:r>
                          <a:endParaRPr lang="es-MX" dirty="0">
                            <a:latin typeface="Bookman Old Style" panose="020506040505050202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5083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0" y="5340023"/>
                <a:ext cx="9007522" cy="806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200" dirty="0" smtClean="0">
                    <a:latin typeface="Bookman Old Style" panose="02050604050505020204" pitchFamily="18" charset="0"/>
                  </a:rPr>
                  <a:t>El valor de tablas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0.05,8</m:t>
                        </m:r>
                      </m:sub>
                      <m:sup>
                        <m:r>
                          <a:rPr lang="es-MX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MX" sz="2200" dirty="0">
                    <a:latin typeface="Bookman Old Style" panose="02050604050505020204" pitchFamily="18" charset="0"/>
                  </a:rPr>
                  <a:t> = 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15.507 es mayor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MX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MX" sz="2200" dirty="0">
                    <a:latin typeface="Bookman Old Style" panose="02050604050505020204" pitchFamily="18" charset="0"/>
                  </a:rPr>
                  <a:t>= 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7.937,</a:t>
                </a:r>
              </a:p>
              <a:p>
                <a:pPr algn="ctr"/>
                <a:r>
                  <a:rPr lang="es-MX" sz="2200" dirty="0" smtClean="0">
                    <a:latin typeface="Bookman Old Style" panose="02050604050505020204" pitchFamily="18" charset="0"/>
                  </a:rPr>
                  <a:t> </a:t>
                </a:r>
                <a:r>
                  <a:rPr lang="es-MX" sz="2200" dirty="0">
                    <a:latin typeface="Bookman Old Style" panose="02050604050505020204" pitchFamily="18" charset="0"/>
                  </a:rPr>
                  <a:t>por lo cual no podemos rechazar la hipótesis 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de independencia</a:t>
                </a:r>
                <a:r>
                  <a:rPr lang="es-MX" sz="2200" dirty="0">
                    <a:latin typeface="Bookman Old Style" panose="0205060405050502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40023"/>
                <a:ext cx="9007522" cy="806631"/>
              </a:xfrm>
              <a:prstGeom prst="rect">
                <a:avLst/>
              </a:prstGeom>
              <a:blipFill>
                <a:blip r:embed="rId3"/>
                <a:stretch>
                  <a:fillRect t="-3030" r="-609" b="-1515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5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6" y="122198"/>
            <a:ext cx="8384222" cy="6735801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6114197" y="1978925"/>
            <a:ext cx="477672" cy="30025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532263" y="2142700"/>
            <a:ext cx="5581934" cy="272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6291618" y="668740"/>
            <a:ext cx="27295" cy="131018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3300" y="680072"/>
            <a:ext cx="889151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200" dirty="0">
                <a:latin typeface="Bookman Old Style" panose="02050604050505020204" pitchFamily="18" charset="0"/>
              </a:rPr>
              <a:t>Consiste en comparar los números con el propósito </a:t>
            </a:r>
            <a:r>
              <a:rPr lang="es-MX" sz="2200" dirty="0" smtClean="0">
                <a:latin typeface="Bookman Old Style" panose="02050604050505020204" pitchFamily="18" charset="0"/>
              </a:rPr>
              <a:t>de verificar </a:t>
            </a:r>
            <a:r>
              <a:rPr lang="es-MX" sz="2200" dirty="0">
                <a:latin typeface="Bookman Old Style" panose="02050604050505020204" pitchFamily="18" charset="0"/>
              </a:rPr>
              <a:t>el tamaño del “hueco” que existe </a:t>
            </a:r>
            <a:r>
              <a:rPr lang="es-MX" sz="2200" dirty="0" smtClean="0">
                <a:latin typeface="Bookman Old Style" panose="02050604050505020204" pitchFamily="18" charset="0"/>
              </a:rPr>
              <a:t>entre ocurrencias </a:t>
            </a:r>
            <a:r>
              <a:rPr lang="es-MX" sz="2200" dirty="0">
                <a:latin typeface="Bookman Old Style" panose="02050604050505020204" pitchFamily="18" charset="0"/>
              </a:rPr>
              <a:t>sucesivas de un </a:t>
            </a:r>
            <a:r>
              <a:rPr lang="es-MX" sz="2200" dirty="0" smtClean="0">
                <a:latin typeface="Bookman Old Style" panose="02050604050505020204" pitchFamily="18" charset="0"/>
              </a:rPr>
              <a:t>número.</a:t>
            </a:r>
          </a:p>
          <a:p>
            <a:endParaRPr lang="es-MX" sz="2200" dirty="0">
              <a:latin typeface="Bookman Old Style" panose="02050604050505020204" pitchFamily="18" charset="0"/>
            </a:endParaRPr>
          </a:p>
          <a:p>
            <a:r>
              <a:rPr lang="es-MX" sz="2200" u="sng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Procedimiento</a:t>
            </a:r>
          </a:p>
          <a:p>
            <a:endParaRPr lang="es-MX" sz="2200" dirty="0">
              <a:latin typeface="Bookman Old Style" panose="02050604050505020204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s-MX" sz="2200" dirty="0">
                <a:latin typeface="Bookman Old Style" panose="02050604050505020204" pitchFamily="18" charset="0"/>
              </a:rPr>
              <a:t>Definir un intervalo de </a:t>
            </a:r>
            <a:r>
              <a:rPr lang="es-MX" sz="2200" dirty="0" smtClean="0">
                <a:latin typeface="Bookman Old Style" panose="02050604050505020204" pitchFamily="18" charset="0"/>
              </a:rPr>
              <a:t>prueba (</a:t>
            </a:r>
            <a:r>
              <a:rPr lang="es-MX" sz="2200" dirty="0">
                <a:latin typeface="Bookman Old Style" panose="02050604050505020204" pitchFamily="18" charset="0"/>
              </a:rPr>
              <a:t>α,β), donde (α,β) є (0,1</a:t>
            </a:r>
            <a:r>
              <a:rPr lang="es-MX" sz="2200" dirty="0" smtClean="0">
                <a:latin typeface="Bookman Old Style" panose="02050604050505020204" pitchFamily="18" charset="0"/>
              </a:rPr>
              <a:t>)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s-MX" sz="2200" dirty="0">
                <a:latin typeface="Bookman Old Style" panose="02050604050505020204" pitchFamily="18" charset="0"/>
              </a:rPr>
              <a:t>Se construye una secuencia de 1 y 0 de esta manera: </a:t>
            </a:r>
            <a:r>
              <a:rPr lang="es-MX" sz="2200" dirty="0" smtClean="0">
                <a:latin typeface="Bookman Old Style" panose="02050604050505020204" pitchFamily="18" charset="0"/>
              </a:rPr>
              <a:t>se asigna </a:t>
            </a:r>
            <a:r>
              <a:rPr lang="es-MX" sz="2200" dirty="0">
                <a:latin typeface="Bookman Old Style" panose="02050604050505020204" pitchFamily="18" charset="0"/>
              </a:rPr>
              <a:t>un 1 si el r</a:t>
            </a:r>
            <a:r>
              <a:rPr lang="es-MX" sz="2200" baseline="-25000" dirty="0">
                <a:latin typeface="Bookman Old Style" panose="02050604050505020204" pitchFamily="18" charset="0"/>
              </a:rPr>
              <a:t>i</a:t>
            </a:r>
            <a:r>
              <a:rPr lang="es-MX" sz="2200" dirty="0">
                <a:latin typeface="Bookman Old Style" panose="02050604050505020204" pitchFamily="18" charset="0"/>
              </a:rPr>
              <a:t> pertenece al intervalo (</a:t>
            </a:r>
            <a:r>
              <a:rPr lang="el-GR" sz="2200" dirty="0">
                <a:latin typeface="Bookman Old Style" panose="02050604050505020204" pitchFamily="18" charset="0"/>
              </a:rPr>
              <a:t>α,β), </a:t>
            </a:r>
            <a:r>
              <a:rPr lang="es-MX" sz="2200" dirty="0">
                <a:latin typeface="Bookman Old Style" panose="02050604050505020204" pitchFamily="18" charset="0"/>
              </a:rPr>
              <a:t>y un 0 </a:t>
            </a:r>
            <a:r>
              <a:rPr lang="es-MX" sz="2200" dirty="0" smtClean="0">
                <a:latin typeface="Bookman Old Style" panose="02050604050505020204" pitchFamily="18" charset="0"/>
              </a:rPr>
              <a:t>si no </a:t>
            </a:r>
            <a:r>
              <a:rPr lang="es-MX" sz="2200" dirty="0">
                <a:latin typeface="Bookman Old Style" panose="02050604050505020204" pitchFamily="18" charset="0"/>
              </a:rPr>
              <a:t>pertenece</a:t>
            </a:r>
            <a:r>
              <a:rPr lang="es-MX" sz="2200" dirty="0" smtClean="0">
                <a:latin typeface="Bookman Old Style" panose="02050604050505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s-MX" sz="2200" dirty="0" smtClean="0">
                <a:latin typeface="Bookman Old Style" panose="02050604050505020204" pitchFamily="18" charset="0"/>
              </a:rPr>
              <a:t>Se determina el </a:t>
            </a:r>
            <a:r>
              <a:rPr lang="es-MX" sz="2200" dirty="0">
                <a:latin typeface="Bookman Old Style" panose="02050604050505020204" pitchFamily="18" charset="0"/>
              </a:rPr>
              <a:t>tamaño del hueco </a:t>
            </a:r>
            <a:r>
              <a:rPr lang="es-MX" sz="2200" b="1" dirty="0" smtClean="0">
                <a:latin typeface="Bookman Old Style" panose="02050604050505020204" pitchFamily="18" charset="0"/>
              </a:rPr>
              <a:t>i</a:t>
            </a:r>
            <a:r>
              <a:rPr lang="es-MX" sz="2200" dirty="0" smtClean="0">
                <a:latin typeface="Bookman Old Style" panose="02050604050505020204" pitchFamily="18" charset="0"/>
              </a:rPr>
              <a:t>, este se </a:t>
            </a:r>
            <a:r>
              <a:rPr lang="es-MX" sz="2200" dirty="0">
                <a:latin typeface="Bookman Old Style" panose="02050604050505020204" pitchFamily="18" charset="0"/>
              </a:rPr>
              <a:t>define como el número de </a:t>
            </a:r>
            <a:r>
              <a:rPr lang="es-MX" sz="2200" dirty="0" smtClean="0">
                <a:latin typeface="Bookman Old Style" panose="02050604050505020204" pitchFamily="18" charset="0"/>
              </a:rPr>
              <a:t>ceros existentes </a:t>
            </a:r>
            <a:r>
              <a:rPr lang="es-MX" sz="2200" dirty="0">
                <a:latin typeface="Bookman Old Style" panose="02050604050505020204" pitchFamily="18" charset="0"/>
              </a:rPr>
              <a:t>entre unos consecutivos</a:t>
            </a:r>
            <a:r>
              <a:rPr lang="es-MX" sz="2200" dirty="0" smtClean="0">
                <a:latin typeface="Bookman Old Style" panose="02050604050505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s-MX" sz="2200" dirty="0">
                <a:latin typeface="Bookman Old Style" panose="02050604050505020204" pitchFamily="18" charset="0"/>
              </a:rPr>
              <a:t>A partir del conjunto anterior se determina </a:t>
            </a:r>
            <a:r>
              <a:rPr lang="es-MX" sz="2200" dirty="0" smtClean="0">
                <a:latin typeface="Bookman Old Style" panose="02050604050505020204" pitchFamily="18" charset="0"/>
              </a:rPr>
              <a:t>la frecuencia </a:t>
            </a:r>
            <a:r>
              <a:rPr lang="es-MX" sz="2200" dirty="0">
                <a:latin typeface="Bookman Old Style" panose="02050604050505020204" pitchFamily="18" charset="0"/>
              </a:rPr>
              <a:t>O</a:t>
            </a:r>
            <a:r>
              <a:rPr lang="es-MX" sz="2200" baseline="-25000" dirty="0">
                <a:latin typeface="Bookman Old Style" panose="02050604050505020204" pitchFamily="18" charset="0"/>
              </a:rPr>
              <a:t>i</a:t>
            </a:r>
            <a:r>
              <a:rPr lang="es-MX" sz="2200" dirty="0">
                <a:latin typeface="Bookman Old Style" panose="02050604050505020204" pitchFamily="18" charset="0"/>
              </a:rPr>
              <a:t>, contabilizando el </a:t>
            </a:r>
            <a:r>
              <a:rPr lang="es-MX" sz="2200" dirty="0" smtClean="0">
                <a:latin typeface="Bookman Old Style" panose="02050604050505020204" pitchFamily="18" charset="0"/>
              </a:rPr>
              <a:t>número </a:t>
            </a:r>
            <a:r>
              <a:rPr lang="es-MX" sz="2200" dirty="0">
                <a:latin typeface="Bookman Old Style" panose="02050604050505020204" pitchFamily="18" charset="0"/>
              </a:rPr>
              <a:t>de </a:t>
            </a:r>
            <a:r>
              <a:rPr lang="es-MX" sz="2200" dirty="0" smtClean="0">
                <a:latin typeface="Bookman Old Style" panose="02050604050505020204" pitchFamily="18" charset="0"/>
              </a:rPr>
              <a:t>ocurrencias de </a:t>
            </a:r>
            <a:r>
              <a:rPr lang="es-MX" sz="2200" dirty="0">
                <a:latin typeface="Bookman Old Style" panose="02050604050505020204" pitchFamily="18" charset="0"/>
              </a:rPr>
              <a:t>cada tamaño de hueco y su </a:t>
            </a:r>
            <a:r>
              <a:rPr lang="es-MX" sz="2200" dirty="0" smtClean="0">
                <a:latin typeface="Bookman Old Style" panose="02050604050505020204" pitchFamily="18" charset="0"/>
              </a:rPr>
              <a:t>correspondiente frecuencia </a:t>
            </a:r>
            <a:r>
              <a:rPr lang="es-MX" sz="2200" dirty="0">
                <a:latin typeface="Bookman Old Style" panose="02050604050505020204" pitchFamily="18" charset="0"/>
              </a:rPr>
              <a:t>esperada E</a:t>
            </a:r>
            <a:r>
              <a:rPr lang="es-MX" sz="2200" baseline="-25000" dirty="0">
                <a:latin typeface="Bookman Old Style" panose="02050604050505020204" pitchFamily="18" charset="0"/>
              </a:rPr>
              <a:t>i</a:t>
            </a:r>
            <a:r>
              <a:rPr lang="es-MX" sz="2200" dirty="0">
                <a:latin typeface="Bookman Old Style" panose="02050604050505020204" pitchFamily="18" charset="0"/>
              </a:rPr>
              <a:t>, de acuerdo </a:t>
            </a:r>
            <a:r>
              <a:rPr lang="es-MX" sz="2200" dirty="0" smtClean="0">
                <a:latin typeface="Bookman Old Style" panose="02050604050505020204" pitchFamily="18" charset="0"/>
              </a:rPr>
              <a:t>con </a:t>
            </a:r>
            <a:r>
              <a:rPr lang="nn-NO" sz="2200" dirty="0" smtClean="0">
                <a:latin typeface="Bookman Old Style" panose="02050604050505020204" pitchFamily="18" charset="0"/>
              </a:rPr>
              <a:t>E</a:t>
            </a:r>
            <a:r>
              <a:rPr lang="nn-NO" sz="2200" baseline="-25000" dirty="0" smtClean="0">
                <a:latin typeface="Bookman Old Style" panose="02050604050505020204" pitchFamily="18" charset="0"/>
              </a:rPr>
              <a:t>i</a:t>
            </a:r>
            <a:r>
              <a:rPr lang="nn-NO" sz="2200" dirty="0" smtClean="0">
                <a:latin typeface="Bookman Old Style" panose="02050604050505020204" pitchFamily="18" charset="0"/>
              </a:rPr>
              <a:t> </a:t>
            </a:r>
            <a:r>
              <a:rPr lang="nn-NO" sz="2200" dirty="0">
                <a:latin typeface="Bookman Old Style" panose="02050604050505020204" pitchFamily="18" charset="0"/>
              </a:rPr>
              <a:t>= (h)(β-α)(1-(β-α))</a:t>
            </a:r>
            <a:r>
              <a:rPr lang="nn-NO" sz="2200" baseline="30000" dirty="0" smtClean="0">
                <a:latin typeface="Bookman Old Style" panose="02050604050505020204" pitchFamily="18" charset="0"/>
              </a:rPr>
              <a:t>i</a:t>
            </a:r>
            <a:r>
              <a:rPr lang="nn-NO" sz="2200" dirty="0" smtClean="0">
                <a:latin typeface="Bookman Old Style" panose="02050604050505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nn-NO" sz="2200" dirty="0" smtClean="0">
                <a:latin typeface="Bookman Old Style" panose="02050604050505020204" pitchFamily="18" charset="0"/>
              </a:rPr>
              <a:t>Se calculan las frecuencias observadas y esperadas en la prueba de huecos.</a:t>
            </a:r>
            <a:endParaRPr lang="es-MX" sz="2200" dirty="0">
              <a:latin typeface="Bookman Old Style" panose="020506040505050202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0"/>
            <a:ext cx="3889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e</a:t>
            </a:r>
            <a:r>
              <a:rPr lang="es-MX" sz="28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) </a:t>
            </a:r>
            <a:r>
              <a:rPr lang="es-MX" sz="2800" b="1" dirty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Prueba de </a:t>
            </a:r>
            <a:r>
              <a:rPr lang="es-MX" sz="28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huecos</a:t>
            </a:r>
            <a:endParaRPr lang="en-US" sz="2800" b="1" dirty="0">
              <a:solidFill>
                <a:srgbClr val="C00000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6477" y="157920"/>
            <a:ext cx="86936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LcPeriod" startAt="6"/>
            </a:pPr>
            <a:r>
              <a:rPr lang="es-MX" sz="2200" dirty="0">
                <a:latin typeface="Bookman Old Style" panose="02050604050505020204" pitchFamily="18" charset="0"/>
              </a:rPr>
              <a:t>Después se procede a calcular el error </a:t>
            </a:r>
            <a:r>
              <a:rPr lang="es-MX" sz="2200" dirty="0" smtClean="0">
                <a:latin typeface="Bookman Old Style" panose="02050604050505020204" pitchFamily="18" charset="0"/>
              </a:rPr>
              <a:t>o estadístico </a:t>
            </a:r>
            <a:r>
              <a:rPr lang="es-MX" sz="2200" dirty="0">
                <a:latin typeface="Bookman Old Style" panose="02050604050505020204" pitchFamily="18" charset="0"/>
              </a:rPr>
              <a:t>de prueba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2364" y="714802"/>
            <a:ext cx="29622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36477" y="2347400"/>
                <a:ext cx="8468437" cy="445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Font typeface="+mj-lt"/>
                  <a:buAutoNum type="romanLcPeriod" startAt="7"/>
                </a:pPr>
                <a:r>
                  <a:rPr lang="es-MX" sz="2200" dirty="0" smtClean="0">
                    <a:latin typeface="Bookman Old Style" panose="02050604050505020204" pitchFamily="18" charset="0"/>
                  </a:rPr>
                  <a:t>Comparar el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2200" dirty="0" smtClean="0">
                    <a:latin typeface="Bookman Old Style" panose="02050604050505020204" pitchFamily="18" charset="0"/>
                  </a:rPr>
                  <a:t>con el de tablas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MX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s-MX" sz="22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" y="2347400"/>
                <a:ext cx="8468437" cy="445699"/>
              </a:xfrm>
              <a:prstGeom prst="rect">
                <a:avLst/>
              </a:prstGeom>
              <a:blipFill>
                <a:blip r:embed="rId4"/>
                <a:stretch>
                  <a:fillRect l="-791" t="-8219" b="-2602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979975"/>
              </p:ext>
            </p:extLst>
          </p:nvPr>
        </p:nvGraphicFramePr>
        <p:xfrm>
          <a:off x="3211488" y="3168397"/>
          <a:ext cx="17240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cuación" r:id="rId5" imgW="698400" imgH="253800" progId="Equation.3">
                  <p:embed/>
                </p:oleObj>
              </mc:Choice>
              <mc:Fallback>
                <p:oleObj name="Ecuación" r:id="rId5" imgW="698400" imgH="253800" progId="Equation.3">
                  <p:embed/>
                  <p:pic>
                    <p:nvPicPr>
                      <p:cNvPr id="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488" y="3168397"/>
                        <a:ext cx="1724025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2364577" y="3293781"/>
            <a:ext cx="4555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Si</a:t>
            </a:r>
            <a:endParaRPr lang="es-MX" sz="2200" dirty="0"/>
          </a:p>
        </p:txBody>
      </p:sp>
      <p:sp>
        <p:nvSpPr>
          <p:cNvPr id="7" name="Rectángulo 6"/>
          <p:cNvSpPr/>
          <p:nvPr/>
        </p:nvSpPr>
        <p:spPr>
          <a:xfrm>
            <a:off x="1071554" y="4225350"/>
            <a:ext cx="65982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Se acepta H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0</a:t>
            </a:r>
            <a:r>
              <a:rPr lang="es-MX" sz="2200" dirty="0" smtClean="0">
                <a:latin typeface="Bookman Old Style" panose="02050604050505020204" pitchFamily="18" charset="0"/>
              </a:rPr>
              <a:t>, o sea los r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i</a:t>
            </a:r>
            <a:r>
              <a:rPr lang="es-MX" sz="2200" dirty="0" smtClean="0">
                <a:latin typeface="Bookman Old Style" panose="02050604050505020204" pitchFamily="18" charset="0"/>
              </a:rPr>
              <a:t> son independientes</a:t>
            </a:r>
          </a:p>
          <a:p>
            <a:r>
              <a:rPr lang="es-MX" sz="2200" dirty="0" smtClean="0">
                <a:latin typeface="Bookman Old Style" panose="02050604050505020204" pitchFamily="18" charset="0"/>
              </a:rPr>
              <a:t>En caso contrario se rechaza la independencia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41094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36478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200" b="1" kern="0" dirty="0">
                <a:solidFill>
                  <a:schemeClr val="tx2"/>
                </a:solidFill>
                <a:latin typeface="Bookman Old Style" panose="02050604050505020204" pitchFamily="18" charset="0"/>
              </a:rPr>
              <a:t>Ejemplo: Realizar la prueba </a:t>
            </a:r>
            <a:r>
              <a:rPr lang="es-MX" sz="2200" b="1" kern="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de huecos, </a:t>
            </a:r>
            <a:r>
              <a:rPr lang="es-MX" sz="2200" b="1" kern="0" dirty="0">
                <a:solidFill>
                  <a:schemeClr val="tx2"/>
                </a:solidFill>
                <a:latin typeface="Bookman Old Style" panose="02050604050505020204" pitchFamily="18" charset="0"/>
              </a:rPr>
              <a:t>con un nivel de aceptación de 95%, a los siguientes 30 </a:t>
            </a:r>
            <a:r>
              <a:rPr lang="es-MX" sz="2200" b="1" kern="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números, para el intervalo (</a:t>
            </a:r>
            <a:r>
              <a:rPr lang="el-GR" sz="2200" b="1" kern="0" dirty="0" smtClean="0">
                <a:solidFill>
                  <a:schemeClr val="tx2"/>
                </a:solidFill>
                <a:latin typeface="Candara" panose="020E0502030303020204" pitchFamily="34" charset="0"/>
              </a:rPr>
              <a:t>α</a:t>
            </a:r>
            <a:r>
              <a:rPr lang="es-MX" sz="2200" b="1" kern="0" dirty="0" smtClean="0">
                <a:solidFill>
                  <a:schemeClr val="tx2"/>
                </a:solidFill>
                <a:latin typeface="Candara" panose="020E0502030303020204" pitchFamily="34" charset="0"/>
              </a:rPr>
              <a:t>,</a:t>
            </a:r>
            <a:r>
              <a:rPr lang="el-GR" sz="2200" b="1" kern="0" dirty="0" smtClean="0">
                <a:solidFill>
                  <a:schemeClr val="tx2"/>
                </a:solidFill>
                <a:latin typeface="Candara" panose="020E0502030303020204" pitchFamily="34" charset="0"/>
              </a:rPr>
              <a:t>β</a:t>
            </a:r>
            <a:r>
              <a:rPr lang="es-MX" sz="2200" b="1" kern="0" dirty="0" smtClean="0">
                <a:solidFill>
                  <a:schemeClr val="tx2"/>
                </a:solidFill>
                <a:latin typeface="Candara" panose="020E0502030303020204" pitchFamily="34" charset="0"/>
              </a:rPr>
              <a:t>)= (0.8,1)</a:t>
            </a:r>
            <a:endParaRPr lang="es-MX" sz="2200" b="1" kern="0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2" y="1429818"/>
            <a:ext cx="8445196" cy="325136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9182" y="5145205"/>
            <a:ext cx="90348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Tomado a los números por renglón:</a:t>
            </a:r>
          </a:p>
          <a:p>
            <a:endParaRPr lang="es-MX" sz="2200" dirty="0">
              <a:latin typeface="Bookman Old Style" panose="02050604050505020204" pitchFamily="18" charset="0"/>
            </a:endParaRPr>
          </a:p>
          <a:p>
            <a:r>
              <a:rPr lang="es-MX" sz="2200" b="1" dirty="0" smtClean="0">
                <a:latin typeface="Bookman Old Style" panose="02050604050505020204" pitchFamily="18" charset="0"/>
              </a:rPr>
              <a:t>S={1,1,0,0,0,0,0,0,0,1,0,1,0,1,0,0,0,0,0,0,0,0,0,0,1,1,0,0,0,1}</a:t>
            </a:r>
            <a:endParaRPr lang="es-MX" sz="22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1195" y="177422"/>
            <a:ext cx="26420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Prueba de huecos</a:t>
            </a:r>
            <a:endParaRPr lang="es-MX" sz="2200" dirty="0"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2542933"/>
                  </p:ext>
                </p:extLst>
              </p:nvPr>
            </p:nvGraphicFramePr>
            <p:xfrm>
              <a:off x="81885" y="608309"/>
              <a:ext cx="8993875" cy="3992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413">
                      <a:extLst>
                        <a:ext uri="{9D8B030D-6E8A-4147-A177-3AD203B41FA5}">
                          <a16:colId xmlns:a16="http://schemas.microsoft.com/office/drawing/2014/main" val="1474304420"/>
                        </a:ext>
                      </a:extLst>
                    </a:gridCol>
                    <a:gridCol w="1187356">
                      <a:extLst>
                        <a:ext uri="{9D8B030D-6E8A-4147-A177-3AD203B41FA5}">
                          <a16:colId xmlns:a16="http://schemas.microsoft.com/office/drawing/2014/main" val="3843420480"/>
                        </a:ext>
                      </a:extLst>
                    </a:gridCol>
                    <a:gridCol w="3764372">
                      <a:extLst>
                        <a:ext uri="{9D8B030D-6E8A-4147-A177-3AD203B41FA5}">
                          <a16:colId xmlns:a16="http://schemas.microsoft.com/office/drawing/2014/main" val="2372126076"/>
                        </a:ext>
                      </a:extLst>
                    </a:gridCol>
                    <a:gridCol w="2895734">
                      <a:extLst>
                        <a:ext uri="{9D8B030D-6E8A-4147-A177-3AD203B41FA5}">
                          <a16:colId xmlns:a16="http://schemas.microsoft.com/office/drawing/2014/main" val="28960281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Tamaño del hueco ( </a:t>
                          </a:r>
                          <a:r>
                            <a:rPr lang="es-MX" sz="1600" b="0" i="1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i </a:t>
                          </a:r>
                          <a:r>
                            <a:rPr lang="es-MX" sz="1600" b="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)</a:t>
                          </a:r>
                          <a:endParaRPr lang="es-MX" sz="1600" b="0" dirty="0">
                            <a:solidFill>
                              <a:schemeClr val="tx1"/>
                            </a:solidFill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O</a:t>
                          </a:r>
                          <a:r>
                            <a:rPr lang="es-MX" b="0" baseline="-2500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i</a:t>
                          </a:r>
                          <a:endParaRPr lang="es-MX" b="0" baseline="-25000" dirty="0">
                            <a:solidFill>
                              <a:schemeClr val="tx1"/>
                            </a:solidFill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E</a:t>
                          </a:r>
                          <a:r>
                            <a:rPr lang="es-MX" b="0" baseline="-2500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i</a:t>
                          </a: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=(h)(</a:t>
                          </a:r>
                          <a:r>
                            <a:rPr lang="el-GR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β</a:t>
                          </a: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-</a:t>
                          </a:r>
                          <a:r>
                            <a:rPr lang="el-GR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α</a:t>
                          </a: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)(1-(</a:t>
                          </a:r>
                          <a:r>
                            <a:rPr lang="el-GR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β</a:t>
                          </a: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-</a:t>
                          </a:r>
                          <a:r>
                            <a:rPr lang="el-GR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α</a:t>
                          </a: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))</a:t>
                          </a:r>
                          <a:r>
                            <a:rPr lang="es-MX" b="0" baseline="3000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i</a:t>
                          </a:r>
                        </a:p>
                        <a:p>
                          <a:pPr algn="ctr"/>
                          <a:endParaRPr lang="es-MX" b="0" baseline="30000" dirty="0" smtClean="0">
                            <a:solidFill>
                              <a:schemeClr val="tx1"/>
                            </a:solidFill>
                            <a:latin typeface="Candara" panose="020E0502030303020204" pitchFamily="34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E</a:t>
                          </a:r>
                          <a:r>
                            <a:rPr lang="es-MX" b="0" baseline="-2500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i</a:t>
                          </a: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=(7)(</a:t>
                          </a: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1-0.8)(1-(1-0.8))</a:t>
                          </a:r>
                          <a:r>
                            <a:rPr lang="es-MX" b="0" baseline="3000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i</a:t>
                          </a:r>
                        </a:p>
                        <a:p>
                          <a:pPr algn="ctr"/>
                          <a:endParaRPr lang="es-MX" b="0" baseline="30000" dirty="0">
                            <a:solidFill>
                              <a:schemeClr val="tx1"/>
                            </a:solidFill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MX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𝝌</m:t>
                                    </m:r>
                                  </m:e>
                                  <m:sub>
                                    <m:r>
                                      <a:rPr lang="es-MX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s-MX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MX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MX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s-MX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s-MX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MX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s-MX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s-MX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s-MX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s-MX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MX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𝑬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MX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𝒊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s-MX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s-MX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MX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MX" b="1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𝒊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MX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s-MX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𝑬</m:t>
                                            </m:r>
                                          </m:e>
                                          <m:sub>
                                            <m:r>
                                              <a:rPr lang="es-MX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434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2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1.4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0.257143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339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1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2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1.12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0.691429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022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2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0.896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0.896000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836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3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1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0.7168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0.111889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163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4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0.5344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0.573440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6979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  <a:cs typeface="Calibri" panose="020F0502020204030204" pitchFamily="34" charset="0"/>
                            </a:rPr>
                            <a:t>≥5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2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2.29376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0.037622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13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Total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7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7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2.567522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5175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2542933"/>
                  </p:ext>
                </p:extLst>
              </p:nvPr>
            </p:nvGraphicFramePr>
            <p:xfrm>
              <a:off x="81885" y="608309"/>
              <a:ext cx="8993875" cy="3992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413">
                      <a:extLst>
                        <a:ext uri="{9D8B030D-6E8A-4147-A177-3AD203B41FA5}">
                          <a16:colId xmlns:a16="http://schemas.microsoft.com/office/drawing/2014/main" val="1474304420"/>
                        </a:ext>
                      </a:extLst>
                    </a:gridCol>
                    <a:gridCol w="1187356">
                      <a:extLst>
                        <a:ext uri="{9D8B030D-6E8A-4147-A177-3AD203B41FA5}">
                          <a16:colId xmlns:a16="http://schemas.microsoft.com/office/drawing/2014/main" val="3843420480"/>
                        </a:ext>
                      </a:extLst>
                    </a:gridCol>
                    <a:gridCol w="3764372">
                      <a:extLst>
                        <a:ext uri="{9D8B030D-6E8A-4147-A177-3AD203B41FA5}">
                          <a16:colId xmlns:a16="http://schemas.microsoft.com/office/drawing/2014/main" val="2372126076"/>
                        </a:ext>
                      </a:extLst>
                    </a:gridCol>
                    <a:gridCol w="2895734">
                      <a:extLst>
                        <a:ext uri="{9D8B030D-6E8A-4147-A177-3AD203B41FA5}">
                          <a16:colId xmlns:a16="http://schemas.microsoft.com/office/drawing/2014/main" val="2896028198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Tamaño del </a:t>
                          </a:r>
                          <a:r>
                            <a:rPr lang="es-MX" sz="1600" b="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hueco ( </a:t>
                          </a:r>
                          <a:r>
                            <a:rPr lang="es-MX" sz="1600" b="0" i="1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i </a:t>
                          </a:r>
                          <a:r>
                            <a:rPr lang="es-MX" sz="1600" b="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)</a:t>
                          </a:r>
                          <a:endParaRPr lang="es-MX" sz="1600" b="0" dirty="0">
                            <a:solidFill>
                              <a:schemeClr val="tx1"/>
                            </a:solidFill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O</a:t>
                          </a:r>
                          <a:r>
                            <a:rPr lang="es-MX" b="0" baseline="-2500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i</a:t>
                          </a:r>
                          <a:endParaRPr lang="es-MX" b="0" baseline="-25000" dirty="0">
                            <a:solidFill>
                              <a:schemeClr val="tx1"/>
                            </a:solidFill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E</a:t>
                          </a:r>
                          <a:r>
                            <a:rPr lang="es-MX" b="0" baseline="-2500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i</a:t>
                          </a: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=(h)(</a:t>
                          </a:r>
                          <a:r>
                            <a:rPr lang="el-GR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β</a:t>
                          </a: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-</a:t>
                          </a:r>
                          <a:r>
                            <a:rPr lang="el-GR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α</a:t>
                          </a: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)(1-(</a:t>
                          </a:r>
                          <a:r>
                            <a:rPr lang="el-GR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β</a:t>
                          </a: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-</a:t>
                          </a:r>
                          <a:r>
                            <a:rPr lang="el-GR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α</a:t>
                          </a: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))</a:t>
                          </a:r>
                          <a:r>
                            <a:rPr lang="es-MX" b="0" baseline="3000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i</a:t>
                          </a:r>
                        </a:p>
                        <a:p>
                          <a:pPr algn="ctr"/>
                          <a:endParaRPr lang="es-MX" b="0" baseline="30000" dirty="0" smtClean="0">
                            <a:solidFill>
                              <a:schemeClr val="tx1"/>
                            </a:solidFill>
                            <a:latin typeface="Candara" panose="020E0502030303020204" pitchFamily="34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E</a:t>
                          </a:r>
                          <a:r>
                            <a:rPr lang="es-MX" b="0" baseline="-2500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i</a:t>
                          </a: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Bookman Old Style" panose="02050604050505020204" pitchFamily="18" charset="0"/>
                            </a:rPr>
                            <a:t>=(7)(</a:t>
                          </a: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1-0.8)(1-(</a:t>
                          </a:r>
                          <a:r>
                            <a:rPr lang="es-MX" b="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1-0.8))</a:t>
                          </a:r>
                          <a:r>
                            <a:rPr lang="es-MX" b="0" baseline="30000" dirty="0" smtClean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i</a:t>
                          </a:r>
                        </a:p>
                        <a:p>
                          <a:pPr algn="ctr"/>
                          <a:endParaRPr lang="es-MX" b="0" baseline="30000" dirty="0">
                            <a:solidFill>
                              <a:schemeClr val="tx1"/>
                            </a:solidFill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10947" t="-3030" r="-842" b="-3103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843498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2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1.4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0.257143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33998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1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2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1.12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0.691429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02283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2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0.896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0.896000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83665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3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1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0.7168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0.111889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1635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4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0.5344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0.573440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697957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  <a:cs typeface="Calibri" panose="020F0502020204030204" pitchFamily="34" charset="0"/>
                            </a:rPr>
                            <a:t>≥5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2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2.29376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0.037622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13852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Total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7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7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200" dirty="0" smtClean="0">
                              <a:latin typeface="Bookman Old Style" panose="02050604050505020204" pitchFamily="18" charset="0"/>
                            </a:rPr>
                            <a:t>2.567522</a:t>
                          </a:r>
                          <a:endParaRPr lang="es-MX" sz="2200" dirty="0">
                            <a:latin typeface="Bookman Old Style" panose="020506040505050202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51755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81884" y="5032076"/>
                <a:ext cx="8993875" cy="1106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MX" sz="2200" dirty="0" smtClean="0">
                    <a:latin typeface="Bookman Old Style" panose="02050604050505020204" pitchFamily="18" charset="0"/>
                  </a:rPr>
                  <a:t>El valor de tablas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0.05,</m:t>
                        </m:r>
                        <m:r>
                          <a:rPr lang="es-MX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s-MX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MX" sz="2200" dirty="0">
                    <a:latin typeface="Bookman Old Style" panose="02050604050505020204" pitchFamily="18" charset="0"/>
                  </a:rPr>
                  <a:t> = 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11.07 </a:t>
                </a:r>
                <a:r>
                  <a:rPr lang="es-MX" sz="2200" dirty="0">
                    <a:latin typeface="Bookman Old Style" panose="02050604050505020204" pitchFamily="18" charset="0"/>
                  </a:rPr>
                  <a:t>es mayor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MX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MX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MX" sz="2200" dirty="0">
                    <a:latin typeface="Bookman Old Style" panose="02050604050505020204" pitchFamily="18" charset="0"/>
                  </a:rPr>
                  <a:t>= </a:t>
                </a:r>
                <a:r>
                  <a:rPr lang="es-MX" sz="2200" dirty="0" smtClean="0">
                    <a:latin typeface="Bookman Old Style" panose="02050604050505020204" pitchFamily="18" charset="0"/>
                  </a:rPr>
                  <a:t>2.56722,</a:t>
                </a:r>
                <a:endParaRPr lang="es-MX" sz="2200" dirty="0">
                  <a:latin typeface="Bookman Old Style" panose="0205060405050502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s-MX" sz="2200" dirty="0">
                    <a:latin typeface="Bookman Old Style" panose="02050604050505020204" pitchFamily="18" charset="0"/>
                  </a:rPr>
                  <a:t> por lo cual no podemos rechazar la hipótesis de independencia.</a:t>
                </a: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4" y="5032076"/>
                <a:ext cx="8993875" cy="1106329"/>
              </a:xfrm>
              <a:prstGeom prst="rect">
                <a:avLst/>
              </a:prstGeom>
              <a:blipFill>
                <a:blip r:embed="rId3"/>
                <a:stretch>
                  <a:fillRect r="-678" b="-1044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1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6" y="122198"/>
            <a:ext cx="8384222" cy="6735801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6066430" y="1269242"/>
            <a:ext cx="477672" cy="30025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532263" y="1405721"/>
            <a:ext cx="5534167" cy="136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6291618" y="491319"/>
            <a:ext cx="13648" cy="77792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0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" y="56463"/>
            <a:ext cx="8966579" cy="1443536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cap="none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1.PRUEBAS DE UNIFORMIDAD </a:t>
            </a:r>
          </a:p>
          <a:p>
            <a:endParaRPr lang="es-MX" sz="3200" b="1" cap="none" dirty="0" smtClean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r>
              <a:rPr lang="es-MX" sz="2800" b="1" cap="none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a) Prueba estadística ji-cuadrada</a:t>
            </a:r>
            <a:endParaRPr lang="en-US" sz="2800" b="1" cap="none" dirty="0" smtClean="0">
              <a:solidFill>
                <a:srgbClr val="C00000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-1" y="1612711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Esta es la prueba más comúnmente usada. En general, puede ser usada para cualquier distribución. </a:t>
            </a:r>
          </a:p>
          <a:p>
            <a:pPr algn="just"/>
            <a:endParaRPr lang="es-ES" sz="2400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es-ES" sz="24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A partir de un histograma, se </a:t>
            </a:r>
            <a:r>
              <a:rPr lang="es-ES" sz="2400" b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comparan</a:t>
            </a:r>
            <a:r>
              <a:rPr lang="es-ES" sz="24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 las </a:t>
            </a:r>
            <a:r>
              <a:rPr lang="es-ES" sz="2400" b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frecuencias observadas </a:t>
            </a:r>
            <a:r>
              <a:rPr lang="es-ES" sz="24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con las frecuencias obtenidas de la </a:t>
            </a:r>
            <a:r>
              <a:rPr lang="es-ES" sz="2400" b="1" dirty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distribución </a:t>
            </a:r>
            <a:r>
              <a:rPr lang="es-ES" sz="24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uniforme </a:t>
            </a:r>
            <a:r>
              <a:rPr lang="es-ES" sz="24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(</a:t>
            </a:r>
            <a:r>
              <a:rPr lang="es-ES" sz="2400" b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frecuencias esperadas</a:t>
            </a:r>
            <a:r>
              <a:rPr lang="es-ES" sz="24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).</a:t>
            </a:r>
            <a:endParaRPr lang="en-US" sz="2400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4657" y="4734350"/>
            <a:ext cx="29622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266" y="4218413"/>
            <a:ext cx="38163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333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" y="163774"/>
            <a:ext cx="914400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s-MX" sz="2800" b="1" dirty="0" smtClean="0">
                <a:latin typeface="Bookman Old Style" panose="02050604050505020204" pitchFamily="18" charset="0"/>
                <a:ea typeface="+mj-ea"/>
                <a:cs typeface="Adobe Devanagari" panose="02040503050201020203" pitchFamily="18" charset="0"/>
              </a:rPr>
              <a:t>3. ADEMÁS SE DEBE CUMPLIR (µ</a:t>
            </a:r>
            <a:r>
              <a:rPr lang="es-MX" sz="2800" b="1" dirty="0" smtClean="0">
                <a:latin typeface="Garamond" panose="02020404030301010803" pitchFamily="18" charset="0"/>
                <a:ea typeface="+mj-ea"/>
                <a:cs typeface="Adobe Devanagari" panose="02040503050201020203" pitchFamily="18" charset="0"/>
              </a:rPr>
              <a:t>≈0.5, </a:t>
            </a:r>
            <a:r>
              <a:rPr lang="el-GR" sz="2800" b="1" dirty="0" smtClean="0">
                <a:latin typeface="Garamond" panose="02020404030301010803" pitchFamily="18" charset="0"/>
                <a:ea typeface="+mj-ea"/>
                <a:cs typeface="Adobe Devanagari" panose="02040503050201020203" pitchFamily="18" charset="0"/>
              </a:rPr>
              <a:t>σ</a:t>
            </a:r>
            <a:r>
              <a:rPr lang="es-MX" sz="2800" b="1" baseline="30000" dirty="0" smtClean="0">
                <a:latin typeface="Garamond" panose="02020404030301010803" pitchFamily="18" charset="0"/>
                <a:ea typeface="+mj-ea"/>
                <a:cs typeface="Adobe Devanagari" panose="02040503050201020203" pitchFamily="18" charset="0"/>
              </a:rPr>
              <a:t>2</a:t>
            </a:r>
            <a:r>
              <a:rPr lang="el-GR" sz="2800" b="1" dirty="0" smtClean="0">
                <a:latin typeface="Garamond" panose="02020404030301010803" pitchFamily="18" charset="0"/>
                <a:ea typeface="+mj-ea"/>
                <a:cs typeface="Adobe Devanagari" panose="02040503050201020203" pitchFamily="18" charset="0"/>
              </a:rPr>
              <a:t>≈</a:t>
            </a:r>
            <a:r>
              <a:rPr lang="es-MX" sz="2800" b="1" dirty="0" smtClean="0">
                <a:latin typeface="Garamond" panose="02020404030301010803" pitchFamily="18" charset="0"/>
                <a:ea typeface="+mj-ea"/>
                <a:cs typeface="Adobe Devanagari" panose="02040503050201020203" pitchFamily="18" charset="0"/>
              </a:rPr>
              <a:t>1/12)</a:t>
            </a:r>
            <a:r>
              <a:rPr lang="es-MX" sz="2800" b="1" dirty="0" smtClean="0">
                <a:latin typeface="Bookman Old Style" panose="02050604050505020204" pitchFamily="18" charset="0"/>
                <a:ea typeface="+mj-ea"/>
                <a:cs typeface="Adobe Devanagari" panose="02040503050201020203" pitchFamily="18" charset="0"/>
              </a:rPr>
              <a:t> </a:t>
            </a:r>
            <a:endParaRPr lang="es-MX" sz="2800" b="1" dirty="0">
              <a:latin typeface="Bookman Old Style" panose="02050604050505020204" pitchFamily="18" charset="0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1364776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a</a:t>
            </a:r>
            <a:r>
              <a:rPr lang="es-MX" sz="28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) </a:t>
            </a:r>
            <a:r>
              <a:rPr lang="es-MX" sz="2800" b="1" dirty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Prueba de </a:t>
            </a:r>
            <a:r>
              <a:rPr lang="es-MX" sz="28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media</a:t>
            </a:r>
            <a:endParaRPr lang="en-US" sz="2800" b="1" dirty="0">
              <a:solidFill>
                <a:srgbClr val="C00000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414368" y="2088107"/>
                <a:ext cx="1999458" cy="1641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sz="2400" b="0" dirty="0" smtClean="0"/>
              </a:p>
              <a:p>
                <a:endParaRPr lang="es-MX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MX" sz="2400" b="0" dirty="0" smtClean="0"/>
              </a:p>
              <a:p>
                <a:endParaRPr lang="es-MX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368" y="2088107"/>
                <a:ext cx="1999458" cy="16417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71366" y="3380081"/>
                <a:ext cx="2326919" cy="1016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s-MX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sz="22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66" y="3380081"/>
                <a:ext cx="2326919" cy="1016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239830" y="4396578"/>
            <a:ext cx="3174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Limites de aceptación</a:t>
            </a:r>
            <a:endParaRPr lang="es-MX" sz="2200" dirty="0"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30289" y="4996078"/>
                <a:ext cx="2874633" cy="8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𝐿𝑖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f>
                        <m:f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d>
                        <m:d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s-MX" sz="22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89" y="4996078"/>
                <a:ext cx="2874633" cy="853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934043" y="4996078"/>
                <a:ext cx="2907847" cy="8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𝐿𝑠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f>
                        <m:f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d>
                        <m:d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s-MX" sz="22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043" y="4996078"/>
                <a:ext cx="2907847" cy="853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3717684" y="6106430"/>
            <a:ext cx="2002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Se acepta H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0</a:t>
            </a:r>
            <a:endParaRPr lang="es-MX" sz="2200" baseline="-25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114981"/>
            <a:ext cx="4168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b) </a:t>
            </a:r>
            <a:r>
              <a:rPr lang="es-MX" sz="2800" b="1" dirty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Prueba de </a:t>
            </a:r>
            <a:r>
              <a:rPr lang="es-MX" sz="28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varianza</a:t>
            </a:r>
            <a:endParaRPr lang="en-US" sz="2800" b="1" dirty="0">
              <a:solidFill>
                <a:srgbClr val="C00000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168400" y="806814"/>
                <a:ext cx="2247731" cy="917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Sup>
                        <m:sSub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=1/12</m:t>
                      </m:r>
                    </m:oMath>
                  </m:oMathPara>
                </a14:m>
                <a:endParaRPr lang="es-MX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MX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/12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00" y="806814"/>
                <a:ext cx="2247731" cy="917944"/>
              </a:xfrm>
              <a:prstGeom prst="rect">
                <a:avLst/>
              </a:prstGeom>
              <a:blipFill>
                <a:blip r:embed="rId2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483575" y="2197566"/>
                <a:ext cx="4444678" cy="99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sz="22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75" y="2197566"/>
                <a:ext cx="4444678" cy="99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330655" y="3458740"/>
            <a:ext cx="3174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Limites de aceptación</a:t>
            </a:r>
            <a:endParaRPr lang="es-MX" sz="2200" dirty="0"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4928253" y="4247162"/>
                <a:ext cx="2689006" cy="1008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𝐿𝑖</m:t>
                          </m:r>
                        </m:e>
                        <m:sub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MX" sz="2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f>
                        <m:f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MX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12(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MX" sz="22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253" y="4247162"/>
                <a:ext cx="2689006" cy="1008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3717684" y="6106430"/>
            <a:ext cx="2002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dirty="0" smtClean="0">
                <a:latin typeface="Bookman Old Style" panose="02050604050505020204" pitchFamily="18" charset="0"/>
              </a:rPr>
              <a:t>Se acepta H</a:t>
            </a:r>
            <a:r>
              <a:rPr lang="es-MX" sz="2200" baseline="-25000" dirty="0" smtClean="0">
                <a:latin typeface="Bookman Old Style" panose="02050604050505020204" pitchFamily="18" charset="0"/>
              </a:rPr>
              <a:t>0</a:t>
            </a:r>
            <a:endParaRPr lang="es-MX" sz="2200" baseline="-25000" dirty="0"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815916" y="4247162"/>
                <a:ext cx="2689006" cy="1008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𝐿𝑖</m:t>
                          </m:r>
                        </m:e>
                        <m:sub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MX" sz="2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f>
                        <m:f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MX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s-MX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12(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MX" sz="22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6" y="4247162"/>
                <a:ext cx="2689006" cy="10086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6837529" y="1265786"/>
            <a:ext cx="21130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1/12 </a:t>
            </a:r>
            <a:r>
              <a:rPr lang="es-MX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≈</a:t>
            </a:r>
            <a:r>
              <a:rPr lang="es-MX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s-MX" b="1" dirty="0" smtClean="0">
                <a:solidFill>
                  <a:srgbClr val="C00000"/>
                </a:solidFill>
              </a:rPr>
              <a:t>0.08333333 </a:t>
            </a:r>
            <a:endParaRPr lang="es-MX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2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75253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200" b="1" kern="0" dirty="0">
                <a:solidFill>
                  <a:schemeClr val="tx2"/>
                </a:solidFill>
                <a:latin typeface="Bookman Old Style" panose="02050604050505020204" pitchFamily="18" charset="0"/>
              </a:rPr>
              <a:t>Ejemplo: Realizar la prueba </a:t>
            </a:r>
            <a:r>
              <a:rPr lang="es-MX" sz="2200" b="1" kern="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de medias y varianza a los 40 números ri de la siguiente tabla. Considerando que n=40 y </a:t>
            </a:r>
            <a:r>
              <a:rPr lang="el-GR" sz="2200" b="1" kern="0" dirty="0" smtClean="0">
                <a:solidFill>
                  <a:schemeClr val="tx2"/>
                </a:solidFill>
                <a:latin typeface="Candara" panose="020E0502030303020204" pitchFamily="34" charset="0"/>
              </a:rPr>
              <a:t>α</a:t>
            </a:r>
            <a:r>
              <a:rPr lang="es-MX" sz="2200" b="1" kern="0" dirty="0" smtClean="0">
                <a:solidFill>
                  <a:schemeClr val="tx2"/>
                </a:solidFill>
                <a:latin typeface="Candara" panose="020E0502030303020204" pitchFamily="34" charset="0"/>
              </a:rPr>
              <a:t>=0.05.</a:t>
            </a:r>
            <a:r>
              <a:rPr lang="es-MX" sz="2200" b="1" kern="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 </a:t>
            </a:r>
            <a:endParaRPr lang="es-MX" sz="2200" b="1" kern="0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59" y="1186317"/>
            <a:ext cx="7970082" cy="2161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55052" y="3554434"/>
                <a:ext cx="3533596" cy="1016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s-MX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sz="2200" b="1">
                          <a:latin typeface="Cambria" panose="02040503050406030204" pitchFamily="18" charset="0"/>
                        </a:rPr>
                        <m:t>0.4318</m:t>
                      </m:r>
                    </m:oMath>
                  </m:oMathPara>
                </a14:m>
                <a:endParaRPr lang="es-MX" sz="2200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2" y="3554434"/>
                <a:ext cx="3533596" cy="1016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2513" y="4582725"/>
                <a:ext cx="7487563" cy="967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𝐿𝑖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f>
                        <m:f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1.96</m:t>
                          </m:r>
                        </m:e>
                      </m:d>
                      <m:d>
                        <m:d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ctrlP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e>
                                  </m:d>
                                </m:e>
                              </m:rad>
                            </m:den>
                          </m:f>
                        </m:e>
                      </m:d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sz="2200">
                          <a:latin typeface="Cambria" panose="02040503050406030204" pitchFamily="18" charset="0"/>
                        </a:rPr>
                        <m:t>0.410539</m:t>
                      </m:r>
                    </m:oMath>
                  </m:oMathPara>
                </a14:m>
                <a:endParaRPr lang="es-MX" sz="2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3" y="4582725"/>
                <a:ext cx="7487563" cy="967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62513" y="5561900"/>
                <a:ext cx="7732117" cy="967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𝐿𝑠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MX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f>
                        <m:f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d>
                        <m:d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1.96</m:t>
                          </m:r>
                        </m:e>
                      </m:d>
                      <m:d>
                        <m:dPr>
                          <m:ctrlPr>
                            <a:rPr lang="es-MX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ctrlPr>
                                        <a:rPr lang="es-MX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2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s-MX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200" i="1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e>
                                  </m:d>
                                </m:e>
                              </m:rad>
                            </m:den>
                          </m:f>
                        </m:e>
                      </m:d>
                      <m:r>
                        <a:rPr lang="es-MX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sz="2200">
                          <a:latin typeface="Cambria" panose="02040503050406030204" pitchFamily="18" charset="0"/>
                        </a:rPr>
                        <m:t>0.589461</m:t>
                      </m:r>
                    </m:oMath>
                  </m:oMathPara>
                </a14:m>
                <a:endParaRPr lang="es-MX" sz="2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3" y="5561900"/>
                <a:ext cx="7732117" cy="967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/>
          <p:cNvCxnSpPr/>
          <p:nvPr/>
        </p:nvCxnSpPr>
        <p:spPr>
          <a:xfrm flipH="1">
            <a:off x="4135272" y="4062682"/>
            <a:ext cx="238835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767134" y="3847238"/>
            <a:ext cx="204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Se acepta H</a:t>
            </a:r>
            <a:r>
              <a:rPr lang="es-MX" sz="2200" b="1" baseline="-250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0</a:t>
            </a:r>
            <a:endParaRPr lang="es-MX" sz="2200" b="1" baseline="-25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7715746" y="5050853"/>
            <a:ext cx="365606" cy="372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7715746" y="5653741"/>
            <a:ext cx="365606" cy="364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8013472" y="5330041"/>
                <a:ext cx="9701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1">
                          <a:latin typeface="Cambria" panose="02040503050406030204" pitchFamily="18" charset="0"/>
                        </a:rPr>
                        <m:t>0.4318</m:t>
                      </m:r>
                    </m:oMath>
                  </m:oMathPara>
                </a14:m>
                <a:endParaRPr lang="es-MX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472" y="5330041"/>
                <a:ext cx="9701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6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02468" y="2636726"/>
                <a:ext cx="5724324" cy="1008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𝐿𝑖</m:t>
                          </m:r>
                        </m:e>
                        <m:sub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MX" sz="2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f>
                        <m:f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MX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12(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MX" sz="2200">
                              <a:latin typeface="Cambria" panose="02040503050406030204" pitchFamily="18" charset="0"/>
                            </a:rPr>
                            <m:t>58.12006</m:t>
                          </m:r>
                        </m:num>
                        <m:den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12(39)</m:t>
                          </m:r>
                        </m:den>
                      </m:f>
                      <m:r>
                        <a:rPr lang="es-MX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sz="2200">
                          <a:latin typeface="Cambria" panose="02040503050406030204" pitchFamily="18" charset="0"/>
                        </a:rPr>
                        <m:t>0.124188</m:t>
                      </m:r>
                    </m:oMath>
                  </m:oMathPara>
                </a14:m>
                <a:endParaRPr lang="es-MX" sz="2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68" y="2636726"/>
                <a:ext cx="5724324" cy="1008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3471936" y="4476547"/>
            <a:ext cx="204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Se acepta H</a:t>
            </a:r>
            <a:r>
              <a:rPr lang="es-MX" sz="2200" b="1" baseline="-250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0</a:t>
            </a:r>
            <a:endParaRPr lang="es-MX" sz="2200" b="1" baseline="-25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02468" y="1322274"/>
                <a:ext cx="5724324" cy="1008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𝐿𝑖</m:t>
                          </m:r>
                        </m:e>
                        <m:sub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MX" sz="2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f>
                        <m:f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MX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s-MX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12(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MX" sz="2200">
                              <a:latin typeface="Cambria" panose="02040503050406030204" pitchFamily="18" charset="0"/>
                            </a:rPr>
                            <m:t>23.65432</m:t>
                          </m:r>
                        </m:num>
                        <m:den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12(39)</m:t>
                          </m:r>
                        </m:den>
                      </m:f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sz="2200">
                          <a:latin typeface="Cambria" panose="02040503050406030204" pitchFamily="18" charset="0"/>
                        </a:rPr>
                        <m:t>0.050543</m:t>
                      </m:r>
                    </m:oMath>
                  </m:oMathPara>
                </a14:m>
                <a:endParaRPr lang="es-MX" sz="2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68" y="1322274"/>
                <a:ext cx="5724324" cy="1008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202468" y="0"/>
                <a:ext cx="6025944" cy="1016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MX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s-MX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s-MX" sz="2200" b="1">
                              <a:latin typeface="Cambria" panose="02040503050406030204" pitchFamily="18" charset="0"/>
                            </a:rPr>
                            <m:t>0.087034</m:t>
                          </m:r>
                        </m:e>
                      </m:nary>
                    </m:oMath>
                  </m:oMathPara>
                </a14:m>
                <a:endParaRPr lang="es-MX" sz="22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68" y="0"/>
                <a:ext cx="6025944" cy="1016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/>
          <p:cNvCxnSpPr/>
          <p:nvPr/>
        </p:nvCxnSpPr>
        <p:spPr>
          <a:xfrm>
            <a:off x="6036725" y="1958935"/>
            <a:ext cx="365606" cy="372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6036725" y="2860638"/>
            <a:ext cx="365606" cy="364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281064" y="2411127"/>
                <a:ext cx="1255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1">
                          <a:latin typeface="Cambria" panose="02040503050406030204" pitchFamily="18" charset="0"/>
                        </a:rPr>
                        <m:t>0.087034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064" y="2411127"/>
                <a:ext cx="12554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2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29339" y="258881"/>
            <a:ext cx="1824971" cy="3806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135312" y="258881"/>
            <a:ext cx="890111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latin typeface="Bookman Old Style" panose="02050604050505020204" pitchFamily="18" charset="0"/>
              </a:rPr>
              <a:t>Práctica # 5: </a:t>
            </a:r>
            <a:r>
              <a:rPr lang="es-MX" dirty="0" smtClean="0">
                <a:latin typeface="Bookman Old Style" panose="02050604050505020204" pitchFamily="18" charset="0"/>
              </a:rPr>
              <a:t>Genere 100 números </a:t>
            </a:r>
            <a:r>
              <a:rPr lang="es-MX" dirty="0" err="1" smtClean="0">
                <a:latin typeface="Bookman Old Style" panose="02050604050505020204" pitchFamily="18" charset="0"/>
              </a:rPr>
              <a:t>pseudoaleatorios</a:t>
            </a:r>
            <a:r>
              <a:rPr lang="es-MX" dirty="0" smtClean="0">
                <a:latin typeface="Bookman Old Style" panose="02050604050505020204" pitchFamily="18" charset="0"/>
              </a:rPr>
              <a:t> por el </a:t>
            </a:r>
            <a:r>
              <a:rPr lang="es-MX" b="1" dirty="0" smtClean="0">
                <a:latin typeface="Bookman Old Style" panose="02050604050505020204" pitchFamily="18" charset="0"/>
              </a:rPr>
              <a:t>método de cuadrados medios</a:t>
            </a:r>
            <a:r>
              <a:rPr lang="es-MX" dirty="0" smtClean="0">
                <a:latin typeface="Bookman Old Style" panose="02050604050505020204" pitchFamily="18" charset="0"/>
              </a:rPr>
              <a:t>, </a:t>
            </a:r>
            <a:r>
              <a:rPr lang="es-MX" b="1" dirty="0" smtClean="0">
                <a:latin typeface="Bookman Old Style" panose="02050604050505020204" pitchFamily="18" charset="0"/>
              </a:rPr>
              <a:t>método </a:t>
            </a:r>
            <a:r>
              <a:rPr lang="es-MX" b="1" dirty="0" err="1">
                <a:latin typeface="Bookman Old Style" panose="02050604050505020204" pitchFamily="18" charset="0"/>
              </a:rPr>
              <a:t>congruencial</a:t>
            </a:r>
            <a:r>
              <a:rPr lang="es-MX" b="1" dirty="0">
                <a:latin typeface="Bookman Old Style" panose="02050604050505020204" pitchFamily="18" charset="0"/>
              </a:rPr>
              <a:t>  mixto </a:t>
            </a:r>
            <a:r>
              <a:rPr lang="es-MX" dirty="0" smtClean="0">
                <a:latin typeface="Bookman Old Style" panose="02050604050505020204" pitchFamily="18" charset="0"/>
              </a:rPr>
              <a:t>(con 32 </a:t>
            </a:r>
            <a:r>
              <a:rPr lang="es-MX" dirty="0">
                <a:latin typeface="Bookman Old Style" panose="02050604050505020204" pitchFamily="18" charset="0"/>
              </a:rPr>
              <a:t>bits</a:t>
            </a:r>
            <a:r>
              <a:rPr lang="es-MX" dirty="0" smtClean="0">
                <a:latin typeface="Bookman Old Style" panose="02050604050505020204" pitchFamily="18" charset="0"/>
              </a:rPr>
              <a:t>) y con otro dispositivo digital (ej. </a:t>
            </a:r>
            <a:r>
              <a:rPr lang="es-MX" b="1" dirty="0" smtClean="0">
                <a:latin typeface="Bookman Old Style" panose="02050604050505020204" pitchFamily="18" charset="0"/>
              </a:rPr>
              <a:t>Excel</a:t>
            </a:r>
            <a:r>
              <a:rPr lang="es-MX" dirty="0" smtClean="0">
                <a:latin typeface="Bookman Old Style" panose="02050604050505020204" pitchFamily="18" charset="0"/>
              </a:rPr>
              <a:t>) para aplicar las siguientes pruebas:</a:t>
            </a:r>
          </a:p>
          <a:p>
            <a:pPr algn="just"/>
            <a:endParaRPr lang="es-MX" sz="2000" dirty="0" smtClean="0">
              <a:latin typeface="Bookman Old Style" panose="02050604050505020204" pitchFamily="18" charset="0"/>
            </a:endParaRPr>
          </a:p>
          <a:p>
            <a:pPr algn="just"/>
            <a:endParaRPr lang="es-MX" sz="2000" dirty="0">
              <a:latin typeface="Bookman Old Style" panose="02050604050505020204" pitchFamily="18" charset="0"/>
            </a:endParaRPr>
          </a:p>
          <a:p>
            <a:pPr algn="just"/>
            <a:r>
              <a:rPr lang="es-MX" b="1" dirty="0" smtClean="0">
                <a:latin typeface="Bookman Old Style" panose="02050604050505020204" pitchFamily="18" charset="0"/>
              </a:rPr>
              <a:t>Uniformidad ()</a:t>
            </a:r>
          </a:p>
          <a:p>
            <a:pPr marL="800100" lvl="1" indent="-342900" algn="just">
              <a:buAutoNum type="arabicPeriod"/>
            </a:pPr>
            <a:r>
              <a:rPr lang="es-MX" dirty="0" smtClean="0">
                <a:latin typeface="Bookman Old Style" panose="02050604050505020204" pitchFamily="18" charset="0"/>
              </a:rPr>
              <a:t>Ji-Cuadrada</a:t>
            </a:r>
          </a:p>
          <a:p>
            <a:pPr marL="800100" lvl="1" indent="-342900" algn="just">
              <a:buAutoNum type="arabicPeriod"/>
            </a:pPr>
            <a:r>
              <a:rPr lang="es-MX" dirty="0" err="1" smtClean="0">
                <a:latin typeface="Bookman Old Style" panose="02050604050505020204" pitchFamily="18" charset="0"/>
              </a:rPr>
              <a:t>Kolmogorov-Smirnov</a:t>
            </a:r>
            <a:endParaRPr lang="es-MX" dirty="0" smtClean="0">
              <a:latin typeface="Bookman Old Style" panose="02050604050505020204" pitchFamily="18" charset="0"/>
            </a:endParaRPr>
          </a:p>
          <a:p>
            <a:pPr lvl="1" algn="just"/>
            <a:endParaRPr lang="es-MX" dirty="0" smtClean="0">
              <a:latin typeface="Bookman Old Style" panose="02050604050505020204" pitchFamily="18" charset="0"/>
            </a:endParaRPr>
          </a:p>
          <a:p>
            <a:pPr algn="just"/>
            <a:r>
              <a:rPr lang="es-MX" b="1" dirty="0" smtClean="0">
                <a:latin typeface="Bookman Old Style" panose="02050604050505020204" pitchFamily="18" charset="0"/>
              </a:rPr>
              <a:t>Independencia ()</a:t>
            </a:r>
          </a:p>
          <a:p>
            <a:pPr marL="800100" lvl="1" indent="-342900" algn="just">
              <a:buAutoNum type="arabicPeriod"/>
            </a:pPr>
            <a:r>
              <a:rPr lang="es-MX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Prueba de corridas arriba y abajo</a:t>
            </a:r>
          </a:p>
          <a:p>
            <a:pPr marL="800100" lvl="1" indent="-342900" algn="just">
              <a:buFontTx/>
              <a:buAutoNum type="arabicPeriod"/>
            </a:pPr>
            <a:r>
              <a:rPr lang="es-MX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Prueba </a:t>
            </a:r>
            <a:r>
              <a:rPr lang="es-MX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de corridas arriba y </a:t>
            </a:r>
            <a:r>
              <a:rPr lang="es-MX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debajo de la media</a:t>
            </a:r>
          </a:p>
          <a:p>
            <a:pPr marL="800100" lvl="1" indent="-342900" algn="just">
              <a:buFontTx/>
              <a:buAutoNum type="arabicPeriod"/>
            </a:pPr>
            <a:r>
              <a:rPr lang="es-MX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De series</a:t>
            </a:r>
          </a:p>
          <a:p>
            <a:pPr marL="800100" lvl="1" indent="-342900" algn="just">
              <a:buFontTx/>
              <a:buAutoNum type="arabicPeriod"/>
            </a:pPr>
            <a:r>
              <a:rPr lang="es-MX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De Póker</a:t>
            </a:r>
          </a:p>
          <a:p>
            <a:pPr marL="800100" lvl="1" indent="-342900" algn="just">
              <a:buFontTx/>
              <a:buAutoNum type="arabicPeriod"/>
            </a:pPr>
            <a:r>
              <a:rPr lang="es-MX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De huecos</a:t>
            </a:r>
          </a:p>
          <a:p>
            <a:pPr lvl="1" algn="just"/>
            <a:endParaRPr lang="es-MX" dirty="0" smtClean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es-MX" b="1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Calcule ()</a:t>
            </a:r>
          </a:p>
          <a:p>
            <a:pPr marL="800100" lvl="1" indent="-342900" algn="just">
              <a:buAutoNum type="arabicPeriod"/>
            </a:pPr>
            <a:r>
              <a:rPr lang="es-MX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Media</a:t>
            </a:r>
          </a:p>
          <a:p>
            <a:pPr marL="800100" lvl="1" indent="-342900" algn="just">
              <a:buAutoNum type="arabicPeriod"/>
            </a:pPr>
            <a:r>
              <a:rPr lang="es-MX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Varianza</a:t>
            </a:r>
          </a:p>
          <a:p>
            <a:pPr lvl="1" algn="just"/>
            <a:endParaRPr lang="es-MX" dirty="0" smtClean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lvl="1" algn="ctr"/>
            <a:r>
              <a:rPr lang="es-MX" b="1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Responda </a:t>
            </a:r>
          </a:p>
          <a:p>
            <a:pPr lvl="1" algn="ctr"/>
            <a:r>
              <a:rPr lang="es-MX" b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¿</a:t>
            </a:r>
            <a:r>
              <a:rPr lang="es-MX" b="1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cuál fue el mejor método generador de números aleatorios?</a:t>
            </a:r>
            <a:endParaRPr lang="es-MX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725" y="106482"/>
                <a:ext cx="8926275" cy="2462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/>
                </a:pP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Hipótesis nula. </a:t>
                </a:r>
                <a:r>
                  <a:rPr lang="es-MX" sz="2200" b="1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H</a:t>
                </a:r>
                <a:r>
                  <a:rPr lang="es-MX" sz="2200" b="1" baseline="-250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o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: No </a:t>
                </a:r>
                <a:r>
                  <a:rPr lang="es-MX" sz="2200" dirty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hay diferencia 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entre frecuencias</a:t>
                </a:r>
              </a:p>
              <a:p>
                <a:pPr algn="just">
                  <a:spcBef>
                    <a:spcPct val="20000"/>
                  </a:spcBef>
                  <a:buClr>
                    <a:schemeClr val="folHlink"/>
                  </a:buClr>
                  <a:buSzPct val="90000"/>
                  <a:defRPr/>
                </a:pPr>
                <a:r>
                  <a:rPr lang="es-MX" sz="2200" dirty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                                observadas y esperadas.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 smtClean="0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</m:ctrlPr>
                      </m:sSubPr>
                      <m:e>
                        <m:r>
                          <a:rPr lang="es-MX" sz="2200" b="0" i="1" smtClean="0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𝑟</m:t>
                        </m:r>
                      </m:e>
                      <m:sub>
                        <m:r>
                          <a:rPr lang="es-MX" sz="2200" b="0" i="1" smtClean="0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𝑖</m:t>
                        </m:r>
                      </m:sub>
                    </m:sSub>
                    <m:r>
                      <a:rPr lang="es-MX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 panose="02040503050201020203" pitchFamily="18" charset="0"/>
                      </a:rPr>
                      <m:t>~</m:t>
                    </m:r>
                    <m:r>
                      <a:rPr lang="es-MX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 panose="02040503050201020203" pitchFamily="18" charset="0"/>
                      </a:rPr>
                      <m:t>𝑈</m:t>
                    </m:r>
                    <m:r>
                      <a:rPr lang="es-MX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 panose="02040503050201020203" pitchFamily="18" charset="0"/>
                      </a:rPr>
                      <m:t>(0,1)</m:t>
                    </m:r>
                  </m:oMath>
                </a14:m>
                <a:endParaRPr lang="es-MX" sz="2200" dirty="0" smtClean="0">
                  <a:latin typeface="Bookman Old Style" panose="02050604050505020204" pitchFamily="18" charset="0"/>
                  <a:cs typeface="Adobe Devanagari" panose="02040503050201020203" pitchFamily="18" charset="0"/>
                </a:endParaRPr>
              </a:p>
              <a:p>
                <a:pPr marL="342900" indent="-342900" algn="just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/>
                </a:pPr>
                <a:endParaRPr lang="es-MX" sz="2200" dirty="0">
                  <a:latin typeface="Bookman Old Style" panose="02050604050505020204" pitchFamily="18" charset="0"/>
                  <a:cs typeface="Adobe Devanagari" panose="02040503050201020203" pitchFamily="18" charset="0"/>
                </a:endParaRPr>
              </a:p>
              <a:p>
                <a:pPr marL="342900" indent="-342900" algn="just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/>
                </a:pP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Hipótesis </a:t>
                </a:r>
                <a:r>
                  <a:rPr lang="es-MX" sz="2200" dirty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alternativa. </a:t>
                </a:r>
                <a:r>
                  <a:rPr lang="es-MX" sz="2200" b="1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H</a:t>
                </a:r>
                <a:r>
                  <a:rPr lang="es-MX" sz="2200" b="1" baseline="-250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a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: </a:t>
                </a:r>
                <a:r>
                  <a:rPr lang="es-MX" sz="2200" dirty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E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xiste </a:t>
                </a:r>
                <a:r>
                  <a:rPr lang="es-MX" sz="2200" dirty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una diferencia 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entre</a:t>
                </a:r>
              </a:p>
              <a:p>
                <a:pPr algn="just">
                  <a:spcBef>
                    <a:spcPct val="20000"/>
                  </a:spcBef>
                  <a:buClr>
                    <a:schemeClr val="folHlink"/>
                  </a:buClr>
                  <a:buSzPct val="90000"/>
                  <a:defRPr/>
                </a:pPr>
                <a:r>
                  <a:rPr lang="es-MX" sz="2200" dirty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                                         </a:t>
                </a:r>
                <a:r>
                  <a:rPr lang="es-MX" sz="2200" dirty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frecuencias observadas 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y</a:t>
                </a:r>
              </a:p>
              <a:p>
                <a:pPr algn="just">
                  <a:spcBef>
                    <a:spcPct val="20000"/>
                  </a:spcBef>
                  <a:buClr>
                    <a:schemeClr val="folHlink"/>
                  </a:buClr>
                  <a:buSzPct val="90000"/>
                  <a:defRPr/>
                </a:pPr>
                <a:r>
                  <a:rPr lang="es-MX" sz="2200" dirty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                                          </a:t>
                </a:r>
                <a:r>
                  <a:rPr lang="es-MX" sz="2200" dirty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esperadas</a:t>
                </a:r>
                <a:r>
                  <a:rPr lang="es-MX" sz="2200" dirty="0" smtClean="0">
                    <a:latin typeface="Bookman Old Style" panose="02050604050505020204" pitchFamily="18" charset="0"/>
                    <a:cs typeface="Adobe Devanagari" panose="02040503050201020203" pitchFamily="18" charset="0"/>
                  </a:rPr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25" y="106482"/>
                <a:ext cx="8926275" cy="2462213"/>
              </a:xfrm>
              <a:prstGeom prst="rect">
                <a:avLst/>
              </a:prstGeom>
              <a:blipFill>
                <a:blip r:embed="rId2"/>
                <a:stretch>
                  <a:fillRect l="-615" t="-1485" b="-42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4084" y="3718679"/>
            <a:ext cx="29622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725" y="3718679"/>
            <a:ext cx="872155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Estadístico de prueba: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endParaRPr lang="es-MX" sz="2200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endParaRPr lang="es-MX" sz="2200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endParaRPr lang="es-MX" sz="2200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marL="458788" indent="-457200">
              <a:spcBef>
                <a:spcPct val="2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El ajuste exacto </a:t>
            </a:r>
            <a:r>
              <a:rPr lang="el-GR" sz="2200" b="1" i="1" dirty="0" smtClean="0">
                <a:latin typeface="Candara" panose="020E0502030303020204" pitchFamily="34" charset="0"/>
                <a:cs typeface="Adobe Devanagari" panose="02040503050201020203" pitchFamily="18" charset="0"/>
              </a:rPr>
              <a:t>χ</a:t>
            </a:r>
            <a:r>
              <a:rPr lang="es-ES" sz="2200" b="1" baseline="-250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0</a:t>
            </a:r>
            <a:r>
              <a:rPr lang="es-ES" sz="2200" b="1" baseline="300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2</a:t>
            </a:r>
            <a:r>
              <a:rPr lang="es-ES" sz="2200" b="1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  = 0. Por </a:t>
            </a:r>
            <a:r>
              <a:rPr lang="es-ES" sz="2200" b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aleatoriedad no lo será</a:t>
            </a:r>
            <a:r>
              <a:rPr lang="es-ES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.   </a:t>
            </a:r>
            <a:endParaRPr lang="es-ES" sz="2200" dirty="0" smtClean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marL="458788" indent="-457200">
              <a:spcBef>
                <a:spcPct val="20000"/>
              </a:spcBef>
              <a:buClr>
                <a:schemeClr val="folHlink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s-ES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 </a:t>
            </a:r>
            <a:r>
              <a:rPr lang="es-ES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Se puede demostrar </a:t>
            </a:r>
            <a:r>
              <a:rPr lang="es-ES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entonces que </a:t>
            </a:r>
            <a:r>
              <a:rPr lang="es-ES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tiene distribución ji-cuadrado con </a:t>
            </a:r>
            <a:r>
              <a:rPr lang="es-ES" sz="22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k-1 grados de libertad. </a:t>
            </a:r>
            <a:endParaRPr lang="en-US" sz="2200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0809" y="1155445"/>
            <a:ext cx="3168650" cy="430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Región de Rechazo</a:t>
            </a:r>
            <a:r>
              <a:rPr lang="es-MX" sz="2200" dirty="0" smtClean="0">
                <a:latin typeface="Bookman Old Style" panose="02050604050505020204" pitchFamily="18" charset="0"/>
                <a:cs typeface="Adobe Devanagari" panose="02040503050201020203" pitchFamily="18" charset="0"/>
              </a:rPr>
              <a:t>:</a:t>
            </a:r>
            <a:endParaRPr lang="en-US" sz="2200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103" y="247254"/>
            <a:ext cx="81426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Los </a:t>
            </a:r>
            <a:r>
              <a:rPr lang="es-MX" sz="2200" i="1" dirty="0">
                <a:solidFill>
                  <a:srgbClr val="7912EA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grados de libertad</a:t>
            </a:r>
            <a:r>
              <a:rPr lang="es-MX" sz="22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 </a:t>
            </a:r>
            <a:r>
              <a:rPr lang="es-MX" sz="22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son iguales a: </a:t>
            </a:r>
            <a:r>
              <a:rPr lang="es-MX" sz="2200" dirty="0">
                <a:solidFill>
                  <a:srgbClr val="FF0000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número de filas - 1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4193" y="1346555"/>
            <a:ext cx="45529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246305"/>
              </p:ext>
            </p:extLst>
          </p:nvPr>
        </p:nvGraphicFramePr>
        <p:xfrm>
          <a:off x="873908" y="2460370"/>
          <a:ext cx="17240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4" imgW="698400" imgH="253800" progId="Equation.3">
                  <p:embed/>
                </p:oleObj>
              </mc:Choice>
              <mc:Fallback>
                <p:oleObj name="Equation" r:id="rId4" imgW="698400" imgH="253800" progId="Equation.3">
                  <p:embed/>
                  <p:pic>
                    <p:nvPicPr>
                      <p:cNvPr id="307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08" y="2460370"/>
                        <a:ext cx="1724025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116014" y="5445125"/>
            <a:ext cx="615824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MX" sz="22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En esta prueba se debe cuidar que las frecuencias esperados sean mayores o iguales a 5.</a:t>
            </a:r>
            <a:endParaRPr lang="en-US" sz="2200" i="1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abla_j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119" y="0"/>
            <a:ext cx="64484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25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37378"/>
            <a:ext cx="9144000" cy="886204"/>
          </a:xfrm>
          <a:prstGeom prst="roundRect">
            <a:avLst>
              <a:gd name="adj" fmla="val 21667"/>
            </a:avLst>
          </a:prstGeom>
          <a:solidFill>
            <a:schemeClr val="bg1"/>
          </a:solidFill>
        </p:spPr>
        <p:txBody>
          <a:bodyPr/>
          <a:lstStyle/>
          <a:p>
            <a:pPr algn="just" eaLnBrk="0" hangingPunct="0">
              <a:lnSpc>
                <a:spcPct val="90000"/>
              </a:lnSpc>
              <a:defRPr/>
            </a:pPr>
            <a:r>
              <a:rPr lang="es-MX" sz="2200" b="1" kern="0" dirty="0" smtClean="0">
                <a:solidFill>
                  <a:schemeClr val="tx2"/>
                </a:solidFill>
                <a:latin typeface="Bookman Old Style" panose="02050604050505020204" pitchFamily="18" charset="0"/>
                <a:ea typeface="+mj-ea"/>
                <a:cs typeface="+mj-cs"/>
              </a:rPr>
              <a:t>Ejemplo 1</a:t>
            </a:r>
            <a:r>
              <a:rPr lang="es-MX" sz="2200" kern="0" dirty="0" smtClean="0">
                <a:solidFill>
                  <a:schemeClr val="tx2"/>
                </a:solidFill>
                <a:latin typeface="Bookman Old Style" panose="02050604050505020204" pitchFamily="18" charset="0"/>
                <a:ea typeface="+mj-ea"/>
                <a:cs typeface="+mj-cs"/>
              </a:rPr>
              <a:t>: Suponga los siguientes 200 números resultado de un generador.</a:t>
            </a:r>
            <a:endParaRPr lang="en-US" sz="2200" kern="0" dirty="0">
              <a:solidFill>
                <a:schemeClr val="tx2"/>
              </a:solidFill>
              <a:latin typeface="Bookman Old Style" panose="02050604050505020204" pitchFamily="18" charset="0"/>
              <a:ea typeface="+mj-ea"/>
              <a:cs typeface="+mj-cs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950" y="1593495"/>
            <a:ext cx="7122099" cy="49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3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2606</TotalTime>
  <Words>2068</Words>
  <Application>Microsoft Office PowerPoint</Application>
  <PresentationFormat>Carta (216 x 279 mm)</PresentationFormat>
  <Paragraphs>444</Paragraphs>
  <Slides>54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54</vt:i4>
      </vt:variant>
    </vt:vector>
  </HeadingPairs>
  <TitlesOfParts>
    <vt:vector size="74" baseType="lpstr">
      <vt:lpstr>Adobe Devanagari</vt:lpstr>
      <vt:lpstr>Albertus</vt:lpstr>
      <vt:lpstr>Arial</vt:lpstr>
      <vt:lpstr>Bookman Old Style</vt:lpstr>
      <vt:lpstr>Calibri</vt:lpstr>
      <vt:lpstr>Cambria</vt:lpstr>
      <vt:lpstr>Cambria Math</vt:lpstr>
      <vt:lpstr>Candara</vt:lpstr>
      <vt:lpstr>Clarendon</vt:lpstr>
      <vt:lpstr>Garamond</vt:lpstr>
      <vt:lpstr>Jokerman</vt:lpstr>
      <vt:lpstr>Symbol</vt:lpstr>
      <vt:lpstr>Times New Roman</vt:lpstr>
      <vt:lpstr>Trebuchet MS</vt:lpstr>
      <vt:lpstr>Tw Cen MT</vt:lpstr>
      <vt:lpstr>Wingdings</vt:lpstr>
      <vt:lpstr>Circuito</vt:lpstr>
      <vt:lpstr>Gráfico</vt:lpstr>
      <vt:lpstr>Equation</vt:lpstr>
      <vt:lpstr>Ecuación</vt:lpstr>
      <vt:lpstr>Presentación de PowerPoint</vt:lpstr>
      <vt:lpstr>5.2   Técnicas para la generación de números pseudoaleatorios y generación            de variables aleatorios         5.2.1   Métodos Congruenciales             5.2.1.1   Mixto, Multiplicativo y Combinación Lineal          5.2.2   Test de números pseudoaleatorios              5.2.2.1   Pruebas de uniformidad: K- S y Chi-Cuadrada               5.2.2.2   Pruebas de Independencia: Corridas, Póker, Gap          5.2.3   Técnicas para simulación  de variables aleatorias               5.2.3.1   Técnica de la Transformada inversa               5.2.3.2   Técnica de Aceptación y Rechazo               5.2.3.3   Técnicas de la Composición               5.2.3.4   Método Polar para la generación de variables  aleatorias normales               5.2.3.5   Simulación de un proceso de tipo Poisson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Ramírez Muñoz</dc:creator>
  <cp:lastModifiedBy>Jaime Ramírez Muñoz</cp:lastModifiedBy>
  <cp:revision>222</cp:revision>
  <dcterms:created xsi:type="dcterms:W3CDTF">2018-11-20T17:37:57Z</dcterms:created>
  <dcterms:modified xsi:type="dcterms:W3CDTF">2020-02-06T01:45:19Z</dcterms:modified>
</cp:coreProperties>
</file>