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3"/>
    <p:restoredTop sz="94647"/>
  </p:normalViewPr>
  <p:slideViewPr>
    <p:cSldViewPr snapToGrid="0" snapToObjects="1">
      <p:cViewPr>
        <p:scale>
          <a:sx n="110" d="100"/>
          <a:sy n="110" d="100"/>
        </p:scale>
        <p:origin x="-1434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0F8CB-2A09-B746-879D-058410C6AA15}" type="datetimeFigureOut">
              <a:rPr lang="es-ES_tradnl" smtClean="0"/>
              <a:t>10/09/2022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32016-AB5D-C44D-937A-3014F60CBE3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841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REINICIA.COM  |  NOMBRE DE LA PRESENTACIÓN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5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5002D-A18A-0E4B-A52C-E12A22C10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DEB5B8-6FF7-3148-AA2B-4D6AFE2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0370A9-81D8-6A49-B117-AB40BDAA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D677-2E49-7647-BA32-0B5D9BFC42E6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1501BA-E8D4-4A4F-A73E-30CE3254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86A927-4DC1-CF4C-AC78-C6651803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58AC-762B-B441-B8A3-D16CE035F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1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80D4C-B8CE-7649-B36D-03CA5644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9E7258-AE85-E441-9D36-3DD461DBE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3D3C49-DA2F-D845-8E71-D671041E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D677-2E49-7647-BA32-0B5D9BFC42E6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26644-9970-9646-B3AD-1B4DD018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36B445-A586-6E40-9B8E-218DB969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58AC-762B-B441-B8A3-D16CE035F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72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479B68-8173-7244-BC7B-D830FCF75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EDEA3E-AB0C-3D49-99D0-8D837AFA6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C0C21-8E7B-A143-ACA3-4A46E9FA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D677-2E49-7647-BA32-0B5D9BFC42E6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CBA50C-B6A9-F040-AC6F-B4FB5D28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179AF-701E-0547-A4B3-B65D1CEA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58AC-762B-B441-B8A3-D16CE035F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52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0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3115C-EA8B-0041-BB95-161BE3C7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8A6A69-B8CF-3E40-8AB7-F3D2B4042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E8294-6931-0445-B24A-A0C5C83A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D677-2E49-7647-BA32-0B5D9BFC42E6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D724B-B27D-BF4C-8CFE-78E0C31E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A8FD7-694C-4741-93BD-ECA001F6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58AC-762B-B441-B8A3-D16CE035F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84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BFB55-229C-334E-BFD1-7B1554FC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E7E12B-E4A7-CB4E-97C4-6F1162CC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D00BF4-7CC1-0947-9C27-FD513163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D677-2E49-7647-BA32-0B5D9BFC42E6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485E3-6B17-1D4A-BDAF-DCAF0538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4DED1-78C5-2D4A-BD24-DB629A54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58AC-762B-B441-B8A3-D16CE035F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29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31485-40D0-AD48-B1E3-98DF2270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8DC7D-7873-D747-B769-B7E4C745C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6A25AB-693D-744A-AAE6-FC9CFD7FB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753A6F-2495-8540-AD26-C4363039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D677-2E49-7647-BA32-0B5D9BFC42E6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984942-504F-6E41-8BA2-0AE4BB8B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55B02A-F697-CF41-AA40-2412D9BA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58AC-762B-B441-B8A3-D16CE035F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6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FC65B-27BA-374B-8663-1AC3262D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2FDBEA-2CEC-2B40-BD95-AC3E6EF49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2EFDF9-76FE-084B-9A08-C8B6AA132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690D63-CC3A-AA41-BE47-B97F2CAB1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91251C-DDFB-AE48-8688-8B2A5606A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E78A0C-65CD-9049-9228-B5E7ABBD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D677-2E49-7647-BA32-0B5D9BFC42E6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2962D4-080B-8A46-8D71-527E478A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F0521D-E1C8-244B-9BEF-A9C948B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58AC-762B-B441-B8A3-D16CE035F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2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E004D-BED3-CC48-8BCF-E5E94867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F3C234-3C53-054F-BB9D-8164C08C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D677-2E49-7647-BA32-0B5D9BFC42E6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D4E432-5394-124E-B780-C4D009F0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D4A5CC-322C-8047-AC0A-DA99D24A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58AC-762B-B441-B8A3-D16CE035F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96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AFF07B-E7A8-A145-A6A9-A88AA1E7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D677-2E49-7647-BA32-0B5D9BFC42E6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703BC0-C011-A34B-B5C7-4D51B86B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656696-B91F-1D43-BA99-0C6B3BF2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58AC-762B-B441-B8A3-D16CE035F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21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1EF95-D31B-EF47-B8A7-0BD9F810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467B98-907C-A241-BD1C-ED0954B4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E8CB71-BE64-5845-AB44-7165009B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00EBBD-4ADB-344C-AD15-73A60F69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D677-2E49-7647-BA32-0B5D9BFC42E6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DB5A77-6D3B-424B-AE9A-53E9092E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41938D-7A46-A64D-815B-F3922A75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58AC-762B-B441-B8A3-D16CE035F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31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CA009-EF78-B345-83E7-7B573A76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321141-E66A-714F-8AFC-8DA725F09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E4A55F-A7EA-484A-974A-833C9A35B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6F5453-5FC5-E040-A6EE-78589B5D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D677-2E49-7647-BA32-0B5D9BFC42E6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4CC21F-61C3-8F46-9763-EB7CB6BF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A12592-E974-DD4F-81F2-07B1A4BC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58AC-762B-B441-B8A3-D16CE035F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28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285F1B-E38A-1444-82A7-3EC31978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F0204C-4C40-7849-9073-49BB1872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CB7AC-2162-604B-B5DD-6AF35980E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FD677-2E49-7647-BA32-0B5D9BFC42E6}" type="datetimeFigureOut">
              <a:rPr lang="es-ES" smtClean="0"/>
              <a:t>10/09/2022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B68F3-BABD-8040-9FC3-FD779C8C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4663E-CA01-CF49-95F9-F43F34EDF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58AC-762B-B441-B8A3-D16CE035F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3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3" Type="http://schemas.openxmlformats.org/officeDocument/2006/relationships/image" Target="../media/image6.tiff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11" Type="http://schemas.microsoft.com/office/2007/relationships/hdphoto" Target="../media/hdphoto2.wdp"/><Relationship Id="rId5" Type="http://schemas.openxmlformats.org/officeDocument/2006/relationships/image" Target="../media/image8.tiff"/><Relationship Id="rId15" Type="http://schemas.openxmlformats.org/officeDocument/2006/relationships/image" Target="../media/image14.tiff"/><Relationship Id="rId10" Type="http://schemas.openxmlformats.org/officeDocument/2006/relationships/image" Target="../media/image12.tiff"/><Relationship Id="rId4" Type="http://schemas.openxmlformats.org/officeDocument/2006/relationships/image" Target="../media/image7.tiff"/><Relationship Id="rId9" Type="http://schemas.openxmlformats.org/officeDocument/2006/relationships/image" Target="../media/image11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microsoft.com/office/2007/relationships/hdphoto" Target="../media/hdphoto1.wdp"/><Relationship Id="rId3" Type="http://schemas.openxmlformats.org/officeDocument/2006/relationships/image" Target="../media/image5.png"/><Relationship Id="rId21" Type="http://schemas.microsoft.com/office/2007/relationships/hdphoto" Target="../media/hdphoto2.wdp"/><Relationship Id="rId7" Type="http://schemas.openxmlformats.org/officeDocument/2006/relationships/image" Target="../media/image10.png"/><Relationship Id="rId12" Type="http://schemas.openxmlformats.org/officeDocument/2006/relationships/image" Target="../media/image19.tiff"/><Relationship Id="rId17" Type="http://schemas.openxmlformats.org/officeDocument/2006/relationships/image" Target="../media/image8.tiff"/><Relationship Id="rId2" Type="http://schemas.openxmlformats.org/officeDocument/2006/relationships/image" Target="../media/image4.png"/><Relationship Id="rId16" Type="http://schemas.openxmlformats.org/officeDocument/2006/relationships/image" Target="../media/image7.tiff"/><Relationship Id="rId20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iff"/><Relationship Id="rId11" Type="http://schemas.microsoft.com/office/2007/relationships/hdphoto" Target="../media/hdphoto4.wdp"/><Relationship Id="rId24" Type="http://schemas.openxmlformats.org/officeDocument/2006/relationships/image" Target="../media/image15.tiff"/><Relationship Id="rId5" Type="http://schemas.openxmlformats.org/officeDocument/2006/relationships/image" Target="../media/image3.png"/><Relationship Id="rId15" Type="http://schemas.openxmlformats.org/officeDocument/2006/relationships/image" Target="../media/image6.tiff"/><Relationship Id="rId23" Type="http://schemas.openxmlformats.org/officeDocument/2006/relationships/image" Target="../media/image14.tiff"/><Relationship Id="rId10" Type="http://schemas.openxmlformats.org/officeDocument/2006/relationships/image" Target="../media/image18.tiff"/><Relationship Id="rId19" Type="http://schemas.openxmlformats.org/officeDocument/2006/relationships/image" Target="../media/image11.png"/><Relationship Id="rId4" Type="http://schemas.openxmlformats.org/officeDocument/2006/relationships/image" Target="../media/image16.tiff"/><Relationship Id="rId9" Type="http://schemas.openxmlformats.org/officeDocument/2006/relationships/image" Target="../media/image9.tiff"/><Relationship Id="rId14" Type="http://schemas.microsoft.com/office/2007/relationships/hdphoto" Target="../media/hdphoto6.wdp"/><Relationship Id="rId2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iff"/><Relationship Id="rId13" Type="http://schemas.microsoft.com/office/2007/relationships/hdphoto" Target="../media/hdphoto3.wdp"/><Relationship Id="rId18" Type="http://schemas.microsoft.com/office/2007/relationships/hdphoto" Target="../media/hdphoto1.wdp"/><Relationship Id="rId3" Type="http://schemas.openxmlformats.org/officeDocument/2006/relationships/image" Target="../media/image5.png"/><Relationship Id="rId21" Type="http://schemas.microsoft.com/office/2007/relationships/hdphoto" Target="../media/hdphoto2.wdp"/><Relationship Id="rId7" Type="http://schemas.openxmlformats.org/officeDocument/2006/relationships/image" Target="../media/image9.tiff"/><Relationship Id="rId12" Type="http://schemas.openxmlformats.org/officeDocument/2006/relationships/image" Target="../media/image15.tiff"/><Relationship Id="rId17" Type="http://schemas.openxmlformats.org/officeDocument/2006/relationships/image" Target="../media/image8.tiff"/><Relationship Id="rId2" Type="http://schemas.openxmlformats.org/officeDocument/2006/relationships/image" Target="../media/image4.png"/><Relationship Id="rId16" Type="http://schemas.openxmlformats.org/officeDocument/2006/relationships/image" Target="../media/image7.tiff"/><Relationship Id="rId20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iff"/><Relationship Id="rId11" Type="http://schemas.openxmlformats.org/officeDocument/2006/relationships/image" Target="../media/image14.tiff"/><Relationship Id="rId5" Type="http://schemas.openxmlformats.org/officeDocument/2006/relationships/image" Target="../media/image3.png"/><Relationship Id="rId15" Type="http://schemas.openxmlformats.org/officeDocument/2006/relationships/image" Target="../media/image6.tiff"/><Relationship Id="rId10" Type="http://schemas.microsoft.com/office/2007/relationships/hdphoto" Target="../media/hdphoto7.wdp"/><Relationship Id="rId19" Type="http://schemas.openxmlformats.org/officeDocument/2006/relationships/image" Target="../media/image11.png"/><Relationship Id="rId4" Type="http://schemas.openxmlformats.org/officeDocument/2006/relationships/image" Target="../media/image16.tiff"/><Relationship Id="rId9" Type="http://schemas.openxmlformats.org/officeDocument/2006/relationships/image" Target="../media/image10.png"/><Relationship Id="rId14" Type="http://schemas.openxmlformats.org/officeDocument/2006/relationships/image" Target="../media/image20.emf"/><Relationship Id="rId2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77133D-5C21-BB44-AC54-867FFA0C08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5" y="0"/>
            <a:ext cx="12188824" cy="6857999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C3393DAF-18C2-D341-9346-7F9219DDA7A1}"/>
              </a:ext>
            </a:extLst>
          </p:cNvPr>
          <p:cNvSpPr/>
          <p:nvPr/>
        </p:nvSpPr>
        <p:spPr>
          <a:xfrm>
            <a:off x="1195" y="1"/>
            <a:ext cx="12190805" cy="6857998"/>
          </a:xfrm>
          <a:prstGeom prst="rect">
            <a:avLst/>
          </a:prstGeom>
          <a:gradFill flip="none" rotWithShape="1">
            <a:gsLst>
              <a:gs pos="14000">
                <a:srgbClr val="F52552">
                  <a:alpha val="70000"/>
                </a:srgbClr>
              </a:gs>
              <a:gs pos="83000">
                <a:srgbClr val="3B1F4D">
                  <a:alpha val="69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5726309-5581-E647-820D-C6FB61AE9EF9}"/>
              </a:ext>
            </a:extLst>
          </p:cNvPr>
          <p:cNvSpPr/>
          <p:nvPr/>
        </p:nvSpPr>
        <p:spPr>
          <a:xfrm>
            <a:off x="-9177" y="2737775"/>
            <a:ext cx="12199196" cy="1382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525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1AAB3C-C72F-D14F-980D-7D416879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762" y="2861216"/>
            <a:ext cx="3253743" cy="9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9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3B485A9-D14E-AF4A-888E-934B9ABE5E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4" y="0"/>
            <a:ext cx="12188825" cy="6858000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16A1FE40-8480-B245-A6D5-BA669CEB9A79}"/>
              </a:ext>
            </a:extLst>
          </p:cNvPr>
          <p:cNvSpPr/>
          <p:nvPr/>
        </p:nvSpPr>
        <p:spPr>
          <a:xfrm>
            <a:off x="1194" y="0"/>
            <a:ext cx="12190805" cy="6946900"/>
          </a:xfrm>
          <a:prstGeom prst="rect">
            <a:avLst/>
          </a:prstGeom>
          <a:gradFill flip="none" rotWithShape="1">
            <a:gsLst>
              <a:gs pos="14000">
                <a:srgbClr val="F52552">
                  <a:alpha val="70000"/>
                </a:srgbClr>
              </a:gs>
              <a:gs pos="83000">
                <a:srgbClr val="3B1F4D">
                  <a:alpha val="69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64505F-DC49-1C4B-A579-B9A48DE6E2DA}"/>
              </a:ext>
            </a:extLst>
          </p:cNvPr>
          <p:cNvSpPr/>
          <p:nvPr/>
        </p:nvSpPr>
        <p:spPr>
          <a:xfrm>
            <a:off x="1689100" y="3254159"/>
            <a:ext cx="91440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250" b="1" dirty="0">
                <a:solidFill>
                  <a:schemeClr val="bg1"/>
                </a:solidFill>
                <a:latin typeface="Montserrat" pitchFamily="2" charset="77"/>
              </a:rPr>
              <a:t>Iconografía para pintar flujos de automatismos</a:t>
            </a:r>
            <a:endParaRPr lang="es-ES_tradnl" sz="2250" b="1" spc="19" dirty="0">
              <a:solidFill>
                <a:schemeClr val="bg1"/>
              </a:solidFill>
              <a:latin typeface="Montserrat" pitchFamily="2" charset="77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4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C862122-34AE-4D45-88C6-F281A688622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3001" y="1762713"/>
            <a:ext cx="291479" cy="283601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7C962C3-B2ED-3B4C-8FDA-106DE9C23E00}"/>
              </a:ext>
            </a:extLst>
          </p:cNvPr>
          <p:cNvCxnSpPr>
            <a:cxnSpLocks/>
          </p:cNvCxnSpPr>
          <p:nvPr/>
        </p:nvCxnSpPr>
        <p:spPr>
          <a:xfrm flipH="1">
            <a:off x="7518718" y="1895988"/>
            <a:ext cx="503627" cy="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C4CDF462-9BED-3846-8889-DC1DB50F1434}"/>
              </a:ext>
            </a:extLst>
          </p:cNvPr>
          <p:cNvSpPr txBox="1"/>
          <p:nvPr/>
        </p:nvSpPr>
        <p:spPr>
          <a:xfrm>
            <a:off x="5383322" y="1728967"/>
            <a:ext cx="2048719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latin typeface="Montserrat Light" charset="0"/>
                <a:ea typeface="Montserrat Light" charset="0"/>
                <a:cs typeface="Montserrat Light" charset="0"/>
              </a:rPr>
              <a:t>EMPIEZA TU FLUJO AUTOMÁTICO</a:t>
            </a:r>
          </a:p>
        </p:txBody>
      </p:sp>
      <p:pic>
        <p:nvPicPr>
          <p:cNvPr id="31" name="Google Shape;1044;p171">
            <a:extLst>
              <a:ext uri="{FF2B5EF4-FFF2-40B4-BE49-F238E27FC236}">
                <a16:creationId xmlns:a16="http://schemas.microsoft.com/office/drawing/2014/main" id="{80CD8893-81D2-AA4D-A27E-CC5E74A3542B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1598" y="0"/>
            <a:ext cx="12213598" cy="114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4D05CD1-348B-094F-85F0-DA4F4EA161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5180" y="294818"/>
            <a:ext cx="580492" cy="524486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775F255E-8690-8C41-9BC7-DC0E151D638F}"/>
              </a:ext>
            </a:extLst>
          </p:cNvPr>
          <p:cNvSpPr/>
          <p:nvPr/>
        </p:nvSpPr>
        <p:spPr>
          <a:xfrm>
            <a:off x="1513201" y="356442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Montserrat" pitchFamily="2" charset="77"/>
              </a:rPr>
              <a:t>Iconografía para pintar flujos de automatismos</a:t>
            </a:r>
            <a:endParaRPr lang="es-ES_tradnl" sz="1600" b="1" spc="19" dirty="0">
              <a:solidFill>
                <a:schemeClr val="bg1"/>
              </a:solidFill>
              <a:latin typeface="Montserrat" pitchFamily="2" charset="77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9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C862122-34AE-4D45-88C6-F281A688622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3001" y="1762713"/>
            <a:ext cx="291479" cy="283601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7C962C3-B2ED-3B4C-8FDA-106DE9C23E00}"/>
              </a:ext>
            </a:extLst>
          </p:cNvPr>
          <p:cNvCxnSpPr>
            <a:cxnSpLocks/>
          </p:cNvCxnSpPr>
          <p:nvPr/>
        </p:nvCxnSpPr>
        <p:spPr>
          <a:xfrm flipH="1">
            <a:off x="7518718" y="1895988"/>
            <a:ext cx="503627" cy="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442413B4-49E5-1B4C-B8B1-53F60E46C3F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989" y="3346422"/>
            <a:ext cx="238518" cy="22509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C2FB0CE-4046-AC4F-9212-77CFECA9EA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1134" y="2651049"/>
            <a:ext cx="252753" cy="25275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4950A68-8DAA-294C-A0CD-866DEB02BA5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3065" y="3004953"/>
            <a:ext cx="212589" cy="212589"/>
          </a:xfrm>
          <a:prstGeom prst="rect">
            <a:avLst/>
          </a:prstGeom>
        </p:spPr>
      </p:pic>
      <p:sp>
        <p:nvSpPr>
          <p:cNvPr id="13" name="Rombo 12">
            <a:extLst>
              <a:ext uri="{FF2B5EF4-FFF2-40B4-BE49-F238E27FC236}">
                <a16:creationId xmlns:a16="http://schemas.microsoft.com/office/drawing/2014/main" id="{7CEE8198-3FF2-E442-BAC4-2C698FA67FB3}"/>
              </a:ext>
            </a:extLst>
          </p:cNvPr>
          <p:cNvSpPr/>
          <p:nvPr/>
        </p:nvSpPr>
        <p:spPr>
          <a:xfrm>
            <a:off x="6904823" y="2340685"/>
            <a:ext cx="930701" cy="457371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/>
              <a:t>Si/no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40451CF-D21C-224D-BBFD-EA2BF968E3A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1289" y="4004286"/>
            <a:ext cx="224198" cy="22419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0FFC3C6-18F4-8849-BF68-471AF8A8EFF6}"/>
              </a:ext>
            </a:extLst>
          </p:cNvPr>
          <p:cNvSpPr txBox="1"/>
          <p:nvPr/>
        </p:nvSpPr>
        <p:spPr>
          <a:xfrm>
            <a:off x="2426094" y="2723597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5" dirty="0">
                <a:latin typeface="Avenir Roman" panose="02000503020000020003" pitchFamily="2" charset="0"/>
              </a:rPr>
              <a:t>DISPARADOR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4BF8ABD-5DEE-9A4F-9857-9FEEAD5F00D1}"/>
              </a:ext>
            </a:extLst>
          </p:cNvPr>
          <p:cNvSpPr txBox="1"/>
          <p:nvPr/>
        </p:nvSpPr>
        <p:spPr>
          <a:xfrm>
            <a:off x="2467707" y="3001263"/>
            <a:ext cx="642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EMAIL AUTOMÁTICO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EE76E31-8668-E84E-98F5-5A762763A058}"/>
              </a:ext>
            </a:extLst>
          </p:cNvPr>
          <p:cNvSpPr txBox="1"/>
          <p:nvPr/>
        </p:nvSpPr>
        <p:spPr>
          <a:xfrm>
            <a:off x="2463923" y="3365181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FORMULARIO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AA562DF-0565-0344-80E7-EECB741898F6}"/>
              </a:ext>
            </a:extLst>
          </p:cNvPr>
          <p:cNvSpPr txBox="1"/>
          <p:nvPr/>
        </p:nvSpPr>
        <p:spPr>
          <a:xfrm>
            <a:off x="2469220" y="3701862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DISYUNTIVA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898B762-9C79-454D-A151-2684FA100511}"/>
              </a:ext>
            </a:extLst>
          </p:cNvPr>
          <p:cNvSpPr txBox="1"/>
          <p:nvPr/>
        </p:nvSpPr>
        <p:spPr>
          <a:xfrm>
            <a:off x="2474516" y="3997685"/>
            <a:ext cx="642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NOTIFICACIÓN A VENTAS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46A877D-545F-7442-B23E-226C8CC43AC3}"/>
              </a:ext>
            </a:extLst>
          </p:cNvPr>
          <p:cNvSpPr/>
          <p:nvPr/>
        </p:nvSpPr>
        <p:spPr>
          <a:xfrm>
            <a:off x="2094201" y="1682704"/>
            <a:ext cx="1044086" cy="4625106"/>
          </a:xfrm>
          <a:prstGeom prst="rect">
            <a:avLst/>
          </a:prstGeom>
          <a:noFill/>
          <a:ln w="19050">
            <a:solidFill>
              <a:srgbClr val="00B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13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7439EA1-D162-4140-9B8E-1CF0331A8E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8311" y="4375826"/>
            <a:ext cx="250186" cy="25018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52ECFBBF-DC45-EE43-9CFF-44E1C4BB7043}"/>
              </a:ext>
            </a:extLst>
          </p:cNvPr>
          <p:cNvSpPr txBox="1"/>
          <p:nvPr/>
        </p:nvSpPr>
        <p:spPr>
          <a:xfrm>
            <a:off x="2469202" y="4406839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TAG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D4165F0-98AB-4243-A7AC-6D3FD80D8EC8}"/>
              </a:ext>
            </a:extLst>
          </p:cNvPr>
          <p:cNvSpPr txBox="1"/>
          <p:nvPr/>
        </p:nvSpPr>
        <p:spPr>
          <a:xfrm>
            <a:off x="2467135" y="2292131"/>
            <a:ext cx="642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DISPARADOR INICIO FASE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B82AE732-DFCF-B449-BC66-F7BAC9F3B47C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948" y="2264195"/>
            <a:ext cx="248515" cy="24179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272A98A-C82D-864F-A2EE-287BBEE313E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567" y="5055181"/>
            <a:ext cx="286260" cy="28626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B9355CE7-85DF-7545-9FD1-CE7381B79913}"/>
              </a:ext>
            </a:extLst>
          </p:cNvPr>
          <p:cNvSpPr txBox="1"/>
          <p:nvPr/>
        </p:nvSpPr>
        <p:spPr>
          <a:xfrm>
            <a:off x="2456541" y="5132487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ALERTA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AF3957D0-D3AE-4A4E-A668-E7E30E99032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6941" y="4708683"/>
            <a:ext cx="250186" cy="250186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BF6D5993-CE76-0449-A3CF-73A241DBA319}"/>
              </a:ext>
            </a:extLst>
          </p:cNvPr>
          <p:cNvSpPr txBox="1"/>
          <p:nvPr/>
        </p:nvSpPr>
        <p:spPr>
          <a:xfrm>
            <a:off x="2469780" y="4757650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TAG 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3E24EB5-F1EF-AB4F-81AE-AB64D10085A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1134" y="1729335"/>
            <a:ext cx="360525" cy="360525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5B282A20-C4DF-C441-B0A2-C24ED9CC9AE0}"/>
              </a:ext>
            </a:extLst>
          </p:cNvPr>
          <p:cNvSpPr txBox="1"/>
          <p:nvPr/>
        </p:nvSpPr>
        <p:spPr>
          <a:xfrm>
            <a:off x="2453953" y="1759496"/>
            <a:ext cx="642085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LANDING </a:t>
            </a:r>
            <a:r>
              <a:rPr lang="es-ES" sz="525">
                <a:latin typeface="Avenir Roman" panose="02000503020000020003" pitchFamily="2" charset="0"/>
              </a:rPr>
              <a:t>DE PRODUCTO / SERVICIO</a:t>
            </a:r>
            <a:endParaRPr lang="es-ES" sz="525" dirty="0">
              <a:latin typeface="Avenir Roman" panose="02000503020000020003" pitchFamily="2" charset="0"/>
            </a:endParaRPr>
          </a:p>
        </p:txBody>
      </p:sp>
      <p:pic>
        <p:nvPicPr>
          <p:cNvPr id="31" name="Google Shape;1044;p171">
            <a:extLst>
              <a:ext uri="{FF2B5EF4-FFF2-40B4-BE49-F238E27FC236}">
                <a16:creationId xmlns:a16="http://schemas.microsoft.com/office/drawing/2014/main" id="{80CD8893-81D2-AA4D-A27E-CC5E74A3542B}"/>
              </a:ext>
            </a:extLst>
          </p:cNvPr>
          <p:cNvPicPr preferRelativeResize="0"/>
          <p:nvPr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1598" y="0"/>
            <a:ext cx="12213598" cy="114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4D05CD1-348B-094F-85F0-DA4F4EA1612B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5180" y="294818"/>
            <a:ext cx="580492" cy="524486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775F255E-8690-8C41-9BC7-DC0E151D638F}"/>
              </a:ext>
            </a:extLst>
          </p:cNvPr>
          <p:cNvSpPr/>
          <p:nvPr/>
        </p:nvSpPr>
        <p:spPr>
          <a:xfrm>
            <a:off x="1513201" y="356442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Montserrat" pitchFamily="2" charset="77"/>
              </a:rPr>
              <a:t>Iconografía para pintar flujos de automatismos</a:t>
            </a:r>
            <a:endParaRPr lang="es-ES_tradnl" sz="1600" b="1" spc="19" dirty="0">
              <a:solidFill>
                <a:schemeClr val="bg1"/>
              </a:solidFill>
              <a:latin typeface="Montserrat" pitchFamily="2" charset="77"/>
              <a:ea typeface="Montserrat" charset="0"/>
              <a:cs typeface="Montserrat" charset="0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B4E148E-9842-1C47-975A-CC925A42BC48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650" r="15452" b="2452"/>
          <a:stretch/>
        </p:blipFill>
        <p:spPr>
          <a:xfrm>
            <a:off x="2138766" y="5484924"/>
            <a:ext cx="325465" cy="34244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A658460-C238-944B-B530-CA76A7EA838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39" r="23306" b="5039"/>
          <a:stretch/>
        </p:blipFill>
        <p:spPr>
          <a:xfrm>
            <a:off x="2154264" y="5940083"/>
            <a:ext cx="309968" cy="321232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B9355CE7-85DF-7545-9FD1-CE7381B79913}"/>
              </a:ext>
            </a:extLst>
          </p:cNvPr>
          <p:cNvSpPr txBox="1"/>
          <p:nvPr/>
        </p:nvSpPr>
        <p:spPr>
          <a:xfrm>
            <a:off x="2453961" y="5579357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PUBLI RRSS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9355CE7-85DF-7545-9FD1-CE7381B79913}"/>
              </a:ext>
            </a:extLst>
          </p:cNvPr>
          <p:cNvSpPr txBox="1"/>
          <p:nvPr/>
        </p:nvSpPr>
        <p:spPr>
          <a:xfrm>
            <a:off x="2451381" y="6026228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GOOGLE ADS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A5848AD-BAFD-AAA0-38B3-1FD0A138362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880" y="1798218"/>
            <a:ext cx="212589" cy="212589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2FB3BE87-4ED2-E4A6-2573-56A80AEC1AA4}"/>
              </a:ext>
            </a:extLst>
          </p:cNvPr>
          <p:cNvCxnSpPr>
            <a:cxnSpLocks/>
          </p:cNvCxnSpPr>
          <p:nvPr/>
        </p:nvCxnSpPr>
        <p:spPr>
          <a:xfrm>
            <a:off x="7370174" y="2056896"/>
            <a:ext cx="0" cy="20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mbo 4">
            <a:extLst>
              <a:ext uri="{FF2B5EF4-FFF2-40B4-BE49-F238E27FC236}">
                <a16:creationId xmlns:a16="http://schemas.microsoft.com/office/drawing/2014/main" id="{9BE7E69D-4EED-BC9A-20B6-29B2B54A7B0A}"/>
              </a:ext>
            </a:extLst>
          </p:cNvPr>
          <p:cNvSpPr/>
          <p:nvPr/>
        </p:nvSpPr>
        <p:spPr>
          <a:xfrm>
            <a:off x="2163147" y="3725239"/>
            <a:ext cx="279091" cy="1975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13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85BC9D7-A01C-A126-BAF9-DA433BFA27C3}"/>
              </a:ext>
            </a:extLst>
          </p:cNvPr>
          <p:cNvCxnSpPr>
            <a:cxnSpLocks/>
          </p:cNvCxnSpPr>
          <p:nvPr/>
        </p:nvCxnSpPr>
        <p:spPr>
          <a:xfrm flipH="1">
            <a:off x="6453051" y="2587408"/>
            <a:ext cx="432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n 38">
            <a:extLst>
              <a:ext uri="{FF2B5EF4-FFF2-40B4-BE49-F238E27FC236}">
                <a16:creationId xmlns:a16="http://schemas.microsoft.com/office/drawing/2014/main" id="{CC268456-6782-0738-1604-68C454BE67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0423" y="2441416"/>
            <a:ext cx="309400" cy="291984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B0D18681-33A6-D732-D758-40312630FF7F}"/>
              </a:ext>
            </a:extLst>
          </p:cNvPr>
          <p:cNvCxnSpPr>
            <a:cxnSpLocks/>
          </p:cNvCxnSpPr>
          <p:nvPr/>
        </p:nvCxnSpPr>
        <p:spPr>
          <a:xfrm flipH="1">
            <a:off x="5652478" y="2587408"/>
            <a:ext cx="432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EAF8D39-EA8F-256F-66DB-A9DC01E5B7AB}"/>
              </a:ext>
            </a:extLst>
          </p:cNvPr>
          <p:cNvCxnSpPr>
            <a:cxnSpLocks/>
          </p:cNvCxnSpPr>
          <p:nvPr/>
        </p:nvCxnSpPr>
        <p:spPr>
          <a:xfrm flipH="1" flipV="1">
            <a:off x="4545923" y="2559018"/>
            <a:ext cx="407088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o 42">
            <a:extLst>
              <a:ext uri="{FF2B5EF4-FFF2-40B4-BE49-F238E27FC236}">
                <a16:creationId xmlns:a16="http://schemas.microsoft.com/office/drawing/2014/main" id="{AE9F9928-435E-1E3D-B040-49C0F67F9129}"/>
              </a:ext>
            </a:extLst>
          </p:cNvPr>
          <p:cNvSpPr/>
          <p:nvPr/>
        </p:nvSpPr>
        <p:spPr>
          <a:xfrm>
            <a:off x="5024846" y="2330333"/>
            <a:ext cx="555797" cy="45737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/>
              <a:t>Si</a:t>
            </a: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D4773A8-83CF-9850-494F-D962644F0C1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446" y="2456647"/>
            <a:ext cx="224198" cy="224198"/>
          </a:xfrm>
          <a:prstGeom prst="rect">
            <a:avLst/>
          </a:prstGeom>
        </p:spPr>
      </p:pic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3648858B-A8FC-6F91-C2E5-613F4153F07F}"/>
              </a:ext>
            </a:extLst>
          </p:cNvPr>
          <p:cNvCxnSpPr>
            <a:cxnSpLocks/>
          </p:cNvCxnSpPr>
          <p:nvPr/>
        </p:nvCxnSpPr>
        <p:spPr>
          <a:xfrm flipV="1">
            <a:off x="7835524" y="2559018"/>
            <a:ext cx="820796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n 49">
            <a:extLst>
              <a:ext uri="{FF2B5EF4-FFF2-40B4-BE49-F238E27FC236}">
                <a16:creationId xmlns:a16="http://schemas.microsoft.com/office/drawing/2014/main" id="{DD751348-6980-68AC-408D-A2BCFE708AA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9930" y="2438460"/>
            <a:ext cx="212589" cy="212589"/>
          </a:xfrm>
          <a:prstGeom prst="rect">
            <a:avLst/>
          </a:prstGeom>
        </p:spPr>
      </p:pic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73926445-45E1-8506-53AF-0A366533C2BA}"/>
              </a:ext>
            </a:extLst>
          </p:cNvPr>
          <p:cNvCxnSpPr>
            <a:cxnSpLocks/>
          </p:cNvCxnSpPr>
          <p:nvPr/>
        </p:nvCxnSpPr>
        <p:spPr>
          <a:xfrm>
            <a:off x="8790558" y="2637645"/>
            <a:ext cx="0" cy="32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mbo 53">
            <a:extLst>
              <a:ext uri="{FF2B5EF4-FFF2-40B4-BE49-F238E27FC236}">
                <a16:creationId xmlns:a16="http://schemas.microsoft.com/office/drawing/2014/main" id="{A4DAEECE-4642-002D-4D71-5037D351EB66}"/>
              </a:ext>
            </a:extLst>
          </p:cNvPr>
          <p:cNvSpPr/>
          <p:nvPr/>
        </p:nvSpPr>
        <p:spPr>
          <a:xfrm>
            <a:off x="8325207" y="2971629"/>
            <a:ext cx="930701" cy="457371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/>
              <a:t>Si/no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3E1EC0B2-8ADE-FF62-12C5-F4AA8DC968D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4084" y="3090212"/>
            <a:ext cx="309400" cy="291984"/>
          </a:xfrm>
          <a:prstGeom prst="rect">
            <a:avLst/>
          </a:prstGeom>
        </p:spPr>
      </p:pic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735F6B5D-0C18-92B8-12E9-080F8D82596E}"/>
              </a:ext>
            </a:extLst>
          </p:cNvPr>
          <p:cNvCxnSpPr>
            <a:cxnSpLocks/>
          </p:cNvCxnSpPr>
          <p:nvPr/>
        </p:nvCxnSpPr>
        <p:spPr>
          <a:xfrm flipH="1">
            <a:off x="7566139" y="3236204"/>
            <a:ext cx="432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2EF81978-2600-D14E-9E09-A05B5A4C5E42}"/>
              </a:ext>
            </a:extLst>
          </p:cNvPr>
          <p:cNvCxnSpPr>
            <a:cxnSpLocks/>
          </p:cNvCxnSpPr>
          <p:nvPr/>
        </p:nvCxnSpPr>
        <p:spPr>
          <a:xfrm flipH="1" flipV="1">
            <a:off x="6459584" y="3207814"/>
            <a:ext cx="407088" cy="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mbo 57">
            <a:extLst>
              <a:ext uri="{FF2B5EF4-FFF2-40B4-BE49-F238E27FC236}">
                <a16:creationId xmlns:a16="http://schemas.microsoft.com/office/drawing/2014/main" id="{8CE82DD3-3D3B-DB33-B685-D5A80BEF2F8F}"/>
              </a:ext>
            </a:extLst>
          </p:cNvPr>
          <p:cNvSpPr/>
          <p:nvPr/>
        </p:nvSpPr>
        <p:spPr>
          <a:xfrm>
            <a:off x="6938507" y="2979129"/>
            <a:ext cx="555797" cy="45737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/>
              <a:t>Si</a:t>
            </a: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968FCB2A-6CEE-D220-1851-E913E88BD93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4107" y="3105443"/>
            <a:ext cx="224198" cy="224198"/>
          </a:xfrm>
          <a:prstGeom prst="rect">
            <a:avLst/>
          </a:prstGeom>
        </p:spPr>
      </p:pic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97DCD1BF-CB7C-9225-3276-AB13D3BE1E05}"/>
              </a:ext>
            </a:extLst>
          </p:cNvPr>
          <p:cNvCxnSpPr>
            <a:cxnSpLocks/>
          </p:cNvCxnSpPr>
          <p:nvPr/>
        </p:nvCxnSpPr>
        <p:spPr>
          <a:xfrm>
            <a:off x="9255908" y="3207814"/>
            <a:ext cx="595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n 61">
            <a:extLst>
              <a:ext uri="{FF2B5EF4-FFF2-40B4-BE49-F238E27FC236}">
                <a16:creationId xmlns:a16="http://schemas.microsoft.com/office/drawing/2014/main" id="{C0C8B094-07F2-ABAC-D617-747D9492130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2640" y="3105443"/>
            <a:ext cx="212589" cy="212589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9641482D-6FEA-C9D5-5D52-7A16DF2922A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9028" y="3057184"/>
            <a:ext cx="286260" cy="286260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94C8EEA4-2F2E-D4EB-D5F7-DED7C94B2C8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3626" y="2444278"/>
            <a:ext cx="286260" cy="286260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A3CB0940-A241-2D31-BD75-745B6F2C3A0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650" r="15452" b="2452"/>
          <a:stretch/>
        </p:blipFill>
        <p:spPr>
          <a:xfrm>
            <a:off x="4858822" y="1627569"/>
            <a:ext cx="325465" cy="342440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9F72FB50-CA04-B4FC-93E8-0BE66BADFFA6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39" r="23306" b="5039"/>
          <a:stretch/>
        </p:blipFill>
        <p:spPr>
          <a:xfrm>
            <a:off x="5379571" y="1617209"/>
            <a:ext cx="309968" cy="321232"/>
          </a:xfrm>
          <a:prstGeom prst="rect">
            <a:avLst/>
          </a:prstGeom>
        </p:spPr>
      </p:pic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80E30659-2D11-08F8-E5BF-36BE621F7984}"/>
              </a:ext>
            </a:extLst>
          </p:cNvPr>
          <p:cNvCxnSpPr>
            <a:cxnSpLocks/>
          </p:cNvCxnSpPr>
          <p:nvPr/>
        </p:nvCxnSpPr>
        <p:spPr>
          <a:xfrm>
            <a:off x="5005020" y="1974778"/>
            <a:ext cx="170611" cy="31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A0282458-E2AB-D6BA-D464-AA0FE3A9A6D5}"/>
              </a:ext>
            </a:extLst>
          </p:cNvPr>
          <p:cNvCxnSpPr>
            <a:cxnSpLocks/>
          </p:cNvCxnSpPr>
          <p:nvPr/>
        </p:nvCxnSpPr>
        <p:spPr>
          <a:xfrm flipH="1">
            <a:off x="5446275" y="1974778"/>
            <a:ext cx="97123" cy="32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n 72">
            <a:extLst>
              <a:ext uri="{FF2B5EF4-FFF2-40B4-BE49-F238E27FC236}">
                <a16:creationId xmlns:a16="http://schemas.microsoft.com/office/drawing/2014/main" id="{F78718B5-BA5E-16F1-4DA5-DB66D0521FF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650" r="15452" b="2452"/>
          <a:stretch/>
        </p:blipFill>
        <p:spPr>
          <a:xfrm>
            <a:off x="7191628" y="4024475"/>
            <a:ext cx="325465" cy="342440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5B61785B-AE5F-9FE0-09B9-C4CA47E7ECCD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39" r="23306" b="5039"/>
          <a:stretch/>
        </p:blipFill>
        <p:spPr>
          <a:xfrm>
            <a:off x="7712377" y="4014115"/>
            <a:ext cx="309968" cy="321232"/>
          </a:xfrm>
          <a:prstGeom prst="rect">
            <a:avLst/>
          </a:prstGeom>
        </p:spPr>
      </p:pic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AB1EC811-DFB7-79DB-F3D9-DBF3EF2E9985}"/>
              </a:ext>
            </a:extLst>
          </p:cNvPr>
          <p:cNvCxnSpPr>
            <a:cxnSpLocks/>
          </p:cNvCxnSpPr>
          <p:nvPr/>
        </p:nvCxnSpPr>
        <p:spPr>
          <a:xfrm flipH="1" flipV="1">
            <a:off x="7191628" y="3538305"/>
            <a:ext cx="101234" cy="45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43586F12-DEC0-4C50-CDCB-081333A04871}"/>
              </a:ext>
            </a:extLst>
          </p:cNvPr>
          <p:cNvCxnSpPr>
            <a:cxnSpLocks/>
          </p:cNvCxnSpPr>
          <p:nvPr/>
        </p:nvCxnSpPr>
        <p:spPr>
          <a:xfrm flipH="1" flipV="1">
            <a:off x="7494304" y="3538305"/>
            <a:ext cx="298297" cy="38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5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1044;p171">
            <a:extLst>
              <a:ext uri="{FF2B5EF4-FFF2-40B4-BE49-F238E27FC236}">
                <a16:creationId xmlns:a16="http://schemas.microsoft.com/office/drawing/2014/main" id="{80CD8893-81D2-AA4D-A27E-CC5E74A3542B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1598" y="0"/>
            <a:ext cx="12213598" cy="114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4D05CD1-348B-094F-85F0-DA4F4EA161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5180" y="294818"/>
            <a:ext cx="580492" cy="524486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775F255E-8690-8C41-9BC7-DC0E151D638F}"/>
              </a:ext>
            </a:extLst>
          </p:cNvPr>
          <p:cNvSpPr/>
          <p:nvPr/>
        </p:nvSpPr>
        <p:spPr>
          <a:xfrm>
            <a:off x="1513201" y="356442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Montserrat" pitchFamily="2" charset="77"/>
              </a:rPr>
              <a:t>Iconografía para pintar flujos de automatismos</a:t>
            </a:r>
            <a:endParaRPr lang="es-ES_tradnl" sz="1600" b="1" spc="19" dirty="0">
              <a:solidFill>
                <a:schemeClr val="bg1"/>
              </a:solidFill>
              <a:latin typeface="Montserrat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6" name="Forma libre 25">
            <a:extLst>
              <a:ext uri="{FF2B5EF4-FFF2-40B4-BE49-F238E27FC236}">
                <a16:creationId xmlns:a16="http://schemas.microsoft.com/office/drawing/2014/main" id="{C40931E4-C112-DA48-941C-B206D3AA8027}"/>
              </a:ext>
            </a:extLst>
          </p:cNvPr>
          <p:cNvSpPr/>
          <p:nvPr/>
        </p:nvSpPr>
        <p:spPr>
          <a:xfrm>
            <a:off x="8506483" y="4325180"/>
            <a:ext cx="911598" cy="1420397"/>
          </a:xfrm>
          <a:custGeom>
            <a:avLst/>
            <a:gdLst>
              <a:gd name="connsiteX0" fmla="*/ 47134 w 1216058"/>
              <a:gd name="connsiteY0" fmla="*/ 0 h 1894788"/>
              <a:gd name="connsiteX1" fmla="*/ 1140644 w 1216058"/>
              <a:gd name="connsiteY1" fmla="*/ 0 h 1894788"/>
              <a:gd name="connsiteX2" fmla="*/ 1140644 w 1216058"/>
              <a:gd name="connsiteY2" fmla="*/ 1894788 h 1894788"/>
              <a:gd name="connsiteX3" fmla="*/ 1216058 w 1216058"/>
              <a:gd name="connsiteY3" fmla="*/ 1894788 h 1894788"/>
              <a:gd name="connsiteX4" fmla="*/ 0 w 1216058"/>
              <a:gd name="connsiteY4" fmla="*/ 1894788 h 1894788"/>
              <a:gd name="connsiteX5" fmla="*/ 0 w 1216058"/>
              <a:gd name="connsiteY5" fmla="*/ 9427 h 1894788"/>
              <a:gd name="connsiteX6" fmla="*/ 47134 w 1216058"/>
              <a:gd name="connsiteY6" fmla="*/ 0 h 189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058" h="1894788">
                <a:moveTo>
                  <a:pt x="47134" y="0"/>
                </a:moveTo>
                <a:lnTo>
                  <a:pt x="1140644" y="0"/>
                </a:lnTo>
                <a:lnTo>
                  <a:pt x="1140644" y="1894788"/>
                </a:lnTo>
                <a:lnTo>
                  <a:pt x="1216058" y="1894788"/>
                </a:lnTo>
                <a:lnTo>
                  <a:pt x="0" y="1894788"/>
                </a:lnTo>
                <a:lnTo>
                  <a:pt x="0" y="9427"/>
                </a:lnTo>
                <a:lnTo>
                  <a:pt x="47134" y="0"/>
                </a:lnTo>
                <a:close/>
              </a:path>
            </a:pathLst>
          </a:custGeom>
          <a:solidFill>
            <a:srgbClr val="FF92C7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79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E1808092-3797-374C-96A0-74671D6DA2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020" y="2022022"/>
            <a:ext cx="354759" cy="354759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706CCAF5-CC49-0141-A383-C1818B893044}"/>
              </a:ext>
            </a:extLst>
          </p:cNvPr>
          <p:cNvSpPr txBox="1"/>
          <p:nvPr/>
        </p:nvSpPr>
        <p:spPr>
          <a:xfrm>
            <a:off x="7943855" y="1922168"/>
            <a:ext cx="874139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5" b="1" dirty="0">
                <a:latin typeface="Avenir Roman" panose="02000503020000020003" pitchFamily="2" charset="0"/>
              </a:rPr>
              <a:t>BBDD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C19DDF6-F48E-6249-B7DC-BF47612E18ED}"/>
              </a:ext>
            </a:extLst>
          </p:cNvPr>
          <p:cNvSpPr/>
          <p:nvPr/>
        </p:nvSpPr>
        <p:spPr>
          <a:xfrm>
            <a:off x="5564842" y="1900397"/>
            <a:ext cx="1796529" cy="672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</a:pPr>
            <a:r>
              <a:rPr lang="es-ES_tradnl" sz="450" dirty="0">
                <a:latin typeface="Avenir Roman" panose="02000503020000020003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¡Hola </a:t>
            </a:r>
            <a:r>
              <a:rPr lang="es-ES_tradnl" sz="450" b="1" dirty="0">
                <a:latin typeface="Avenir Roman" panose="02000503020000020003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NOMBRE,</a:t>
            </a:r>
            <a:r>
              <a:rPr lang="es-ES_tradnl" sz="450" dirty="0">
                <a:latin typeface="Avenir Roman" panose="02000503020000020003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Buenas noticias! Los espacios como </a:t>
            </a:r>
            <a:r>
              <a:rPr lang="es-ES_tradnl" sz="450" b="1" dirty="0">
                <a:latin typeface="Avenir Roman" panose="02000503020000020003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ESPACIO </a:t>
            </a:r>
            <a:r>
              <a:rPr lang="es-ES_tradnl" sz="450" dirty="0">
                <a:latin typeface="Avenir Roman" panose="02000503020000020003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reciben más peticiones estos meses en nuestra plataforma.</a:t>
            </a:r>
          </a:p>
          <a:p>
            <a:pPr algn="r">
              <a:lnSpc>
                <a:spcPct val="115000"/>
              </a:lnSpc>
            </a:pPr>
            <a:r>
              <a:rPr lang="es-ES_tradnl" sz="450" dirty="0">
                <a:latin typeface="Avenir Roman" panose="02000503020000020003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Hemos conseguido alcanzar más de 1500 solicitudes de eventos mensuales, y nos gustaría que volvieras a formar parte de EMPRESA Place con nuevas ventajas por ser especial!</a:t>
            </a:r>
          </a:p>
          <a:p>
            <a:pPr algn="r">
              <a:lnSpc>
                <a:spcPct val="115000"/>
              </a:lnSpc>
            </a:pPr>
            <a:endParaRPr lang="es-ES_tradnl" sz="450" dirty="0">
              <a:latin typeface="Avenir Roman" panose="02000503020000020003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endParaRPr lang="es-ES" sz="600" dirty="0">
              <a:latin typeface="Avenir Roman" panose="020005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8B848B30-911C-7D4D-93D7-23007ECA42B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9781" y="2049856"/>
            <a:ext cx="291479" cy="283601"/>
          </a:xfrm>
          <a:prstGeom prst="rect">
            <a:avLst/>
          </a:prstGeom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7371776-6F71-8743-81B8-83D15C640916}"/>
              </a:ext>
            </a:extLst>
          </p:cNvPr>
          <p:cNvCxnSpPr>
            <a:cxnSpLocks/>
          </p:cNvCxnSpPr>
          <p:nvPr/>
        </p:nvCxnSpPr>
        <p:spPr>
          <a:xfrm flipH="1">
            <a:off x="7715498" y="2183131"/>
            <a:ext cx="503627" cy="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9521EBB5-B8E8-8A43-8588-F5C5F7B3543D}"/>
              </a:ext>
            </a:extLst>
          </p:cNvPr>
          <p:cNvGrpSpPr/>
          <p:nvPr/>
        </p:nvGrpSpPr>
        <p:grpSpPr>
          <a:xfrm>
            <a:off x="7142189" y="2376886"/>
            <a:ext cx="844898" cy="560890"/>
            <a:chOff x="5612629" y="1811412"/>
            <a:chExt cx="1127079" cy="748218"/>
          </a:xfrm>
        </p:grpSpPr>
        <p:sp>
          <p:nvSpPr>
            <p:cNvPr id="36" name="Rombo 35">
              <a:extLst>
                <a:ext uri="{FF2B5EF4-FFF2-40B4-BE49-F238E27FC236}">
                  <a16:creationId xmlns:a16="http://schemas.microsoft.com/office/drawing/2014/main" id="{3AF61AF5-8530-744F-B113-191A3D06C5FC}"/>
                </a:ext>
              </a:extLst>
            </p:cNvPr>
            <p:cNvSpPr/>
            <p:nvPr/>
          </p:nvSpPr>
          <p:spPr>
            <a:xfrm>
              <a:off x="5746281" y="2085113"/>
              <a:ext cx="697353" cy="474517"/>
            </a:xfrm>
            <a:prstGeom prst="diamond">
              <a:avLst/>
            </a:prstGeom>
            <a:solidFill>
              <a:srgbClr val="00ACB2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13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39B2A1D0-F47F-FE46-96E2-97D886034417}"/>
                </a:ext>
              </a:extLst>
            </p:cNvPr>
            <p:cNvSpPr txBox="1"/>
            <p:nvPr/>
          </p:nvSpPr>
          <p:spPr>
            <a:xfrm>
              <a:off x="5792898" y="2193993"/>
              <a:ext cx="621376" cy="27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75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Clic</a:t>
              </a:r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9731C234-A8E4-0743-A3A2-6123C4197A95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6094958" y="1811412"/>
              <a:ext cx="2520" cy="273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7316EA55-27B6-8A4A-8B24-E8D28B49FB8A}"/>
                </a:ext>
              </a:extLst>
            </p:cNvPr>
            <p:cNvSpPr txBox="1"/>
            <p:nvPr/>
          </p:nvSpPr>
          <p:spPr>
            <a:xfrm>
              <a:off x="5612629" y="2098475"/>
              <a:ext cx="326123" cy="2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SÍ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14E390E0-8556-7543-83EB-C0A4A4F06388}"/>
                </a:ext>
              </a:extLst>
            </p:cNvPr>
            <p:cNvSpPr txBox="1"/>
            <p:nvPr/>
          </p:nvSpPr>
          <p:spPr>
            <a:xfrm>
              <a:off x="6287427" y="2084971"/>
              <a:ext cx="452281" cy="2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NO</a:t>
              </a:r>
            </a:p>
          </p:txBody>
        </p:sp>
      </p:grp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A114AB8E-378E-8241-B08B-1C27211916D2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5878940" y="2754616"/>
            <a:ext cx="1376378" cy="1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>
            <a:extLst>
              <a:ext uri="{FF2B5EF4-FFF2-40B4-BE49-F238E27FC236}">
                <a16:creationId xmlns:a16="http://schemas.microsoft.com/office/drawing/2014/main" id="{BE4B516F-FADA-E64D-B3FD-C4A8E30C724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6475" y="2623810"/>
            <a:ext cx="302466" cy="285440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344077C9-91D7-254E-969F-6F1413E61334}"/>
              </a:ext>
            </a:extLst>
          </p:cNvPr>
          <p:cNvSpPr txBox="1"/>
          <p:nvPr/>
        </p:nvSpPr>
        <p:spPr>
          <a:xfrm>
            <a:off x="4640256" y="2392385"/>
            <a:ext cx="9414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es-ES" sz="525" b="1" dirty="0">
                <a:latin typeface="Avenir Roman" panose="02000503020000020003" pitchFamily="2" charset="0"/>
              </a:rPr>
            </a:br>
            <a:r>
              <a:rPr lang="es-ES" sz="525" b="1" dirty="0">
                <a:latin typeface="Avenir Roman" panose="02000503020000020003" pitchFamily="2" charset="0"/>
              </a:rPr>
              <a:t>LAN_EMPRESA_EXCTES_CAPTACION_GNRAL_1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EA63971-0A03-BA4E-B7D1-1936843485B0}"/>
              </a:ext>
            </a:extLst>
          </p:cNvPr>
          <p:cNvSpPr/>
          <p:nvPr/>
        </p:nvSpPr>
        <p:spPr>
          <a:xfrm>
            <a:off x="4187984" y="2675595"/>
            <a:ext cx="1390916" cy="328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</a:pPr>
            <a:r>
              <a:rPr lang="es-ES_tradnl" sz="450" dirty="0">
                <a:latin typeface="Avenir Roman" panose="02000503020000020003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¡Date de alta de nuevo como </a:t>
            </a:r>
            <a:r>
              <a:rPr lang="es-ES_tradnl" sz="450" dirty="0" err="1">
                <a:latin typeface="Avenir Roman" panose="02000503020000020003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lang="es-ES_tradnl" sz="450" dirty="0">
                <a:latin typeface="Avenir Roman" panose="02000503020000020003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EMPRESA y llega a cientos de usuarios! (Ventajas)</a:t>
            </a:r>
            <a:endParaRPr lang="es-ES" sz="600" dirty="0">
              <a:latin typeface="Avenir Roman" panose="020005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89D0502-1B92-4E46-A4AC-1A5EFEA91BC2}"/>
              </a:ext>
            </a:extLst>
          </p:cNvPr>
          <p:cNvCxnSpPr>
            <a:cxnSpLocks/>
          </p:cNvCxnSpPr>
          <p:nvPr/>
        </p:nvCxnSpPr>
        <p:spPr>
          <a:xfrm>
            <a:off x="7745007" y="2755928"/>
            <a:ext cx="680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n 45">
            <a:extLst>
              <a:ext uri="{FF2B5EF4-FFF2-40B4-BE49-F238E27FC236}">
                <a16:creationId xmlns:a16="http://schemas.microsoft.com/office/drawing/2014/main" id="{2F494FF3-76A6-0542-86EE-8CF00A75F21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5927" y="2588560"/>
            <a:ext cx="354759" cy="354759"/>
          </a:xfrm>
          <a:prstGeom prst="rect">
            <a:avLst/>
          </a:prstGeom>
        </p:spPr>
      </p:pic>
      <p:sp>
        <p:nvSpPr>
          <p:cNvPr id="47" name="Rectángulo 46">
            <a:extLst>
              <a:ext uri="{FF2B5EF4-FFF2-40B4-BE49-F238E27FC236}">
                <a16:creationId xmlns:a16="http://schemas.microsoft.com/office/drawing/2014/main" id="{FE0FE8D8-DA34-6C44-BB3E-CA0AACDC3623}"/>
              </a:ext>
            </a:extLst>
          </p:cNvPr>
          <p:cNvSpPr/>
          <p:nvPr/>
        </p:nvSpPr>
        <p:spPr>
          <a:xfrm>
            <a:off x="8785066" y="2636134"/>
            <a:ext cx="768934" cy="40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ES_tradnl" sz="450" dirty="0">
                <a:latin typeface="Avenir Roman" panose="02000503020000020003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¡Conoce algunos de nuestros casos de éxito y se tú uno de ellos!</a:t>
            </a:r>
            <a:endParaRPr lang="es-ES" sz="600" dirty="0">
              <a:latin typeface="Avenir Roman" panose="020005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50CE164-E3CD-1F49-939C-31393D660F68}"/>
              </a:ext>
            </a:extLst>
          </p:cNvPr>
          <p:cNvGrpSpPr/>
          <p:nvPr/>
        </p:nvGrpSpPr>
        <p:grpSpPr>
          <a:xfrm>
            <a:off x="8253092" y="2941156"/>
            <a:ext cx="844898" cy="560890"/>
            <a:chOff x="5612629" y="1811412"/>
            <a:chExt cx="1127079" cy="748218"/>
          </a:xfrm>
        </p:grpSpPr>
        <p:sp>
          <p:nvSpPr>
            <p:cNvPr id="49" name="Rombo 48">
              <a:extLst>
                <a:ext uri="{FF2B5EF4-FFF2-40B4-BE49-F238E27FC236}">
                  <a16:creationId xmlns:a16="http://schemas.microsoft.com/office/drawing/2014/main" id="{3D7B7980-0E00-3C47-94FF-C329385FEF5B}"/>
                </a:ext>
              </a:extLst>
            </p:cNvPr>
            <p:cNvSpPr/>
            <p:nvPr/>
          </p:nvSpPr>
          <p:spPr>
            <a:xfrm>
              <a:off x="5746281" y="2085113"/>
              <a:ext cx="697353" cy="474517"/>
            </a:xfrm>
            <a:prstGeom prst="diamond">
              <a:avLst/>
            </a:prstGeom>
            <a:solidFill>
              <a:srgbClr val="00ACB2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13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AF7F59A2-0FB9-DB4B-B2EF-DAE5D118DD3C}"/>
                </a:ext>
              </a:extLst>
            </p:cNvPr>
            <p:cNvSpPr txBox="1"/>
            <p:nvPr/>
          </p:nvSpPr>
          <p:spPr>
            <a:xfrm>
              <a:off x="5792898" y="2193993"/>
              <a:ext cx="621376" cy="27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75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Clic</a:t>
              </a:r>
            </a:p>
          </p:txBody>
        </p: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4E2E2A4B-9814-8C40-B2CE-DC2297146000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6094958" y="1811412"/>
              <a:ext cx="2520" cy="273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4AB96E0-98AC-3447-9F98-FA185A7F6B05}"/>
                </a:ext>
              </a:extLst>
            </p:cNvPr>
            <p:cNvSpPr txBox="1"/>
            <p:nvPr/>
          </p:nvSpPr>
          <p:spPr>
            <a:xfrm>
              <a:off x="5612629" y="2098475"/>
              <a:ext cx="326123" cy="2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SÍ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6E0DFA14-93D8-594E-BE64-A97F5187F6A4}"/>
                </a:ext>
              </a:extLst>
            </p:cNvPr>
            <p:cNvSpPr txBox="1"/>
            <p:nvPr/>
          </p:nvSpPr>
          <p:spPr>
            <a:xfrm>
              <a:off x="6287427" y="2084971"/>
              <a:ext cx="452281" cy="2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NO</a:t>
              </a:r>
            </a:p>
          </p:txBody>
        </p:sp>
      </p:grp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25837CDB-6896-4049-AFA4-0B51BDC9E330}"/>
              </a:ext>
            </a:extLst>
          </p:cNvPr>
          <p:cNvCxnSpPr>
            <a:cxnSpLocks/>
          </p:cNvCxnSpPr>
          <p:nvPr/>
        </p:nvCxnSpPr>
        <p:spPr>
          <a:xfrm flipH="1">
            <a:off x="8207785" y="3323121"/>
            <a:ext cx="146992" cy="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>
            <a:extLst>
              <a:ext uri="{FF2B5EF4-FFF2-40B4-BE49-F238E27FC236}">
                <a16:creationId xmlns:a16="http://schemas.microsoft.com/office/drawing/2014/main" id="{D6F5901E-1B43-5B4E-946A-03299657FBD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7054" y="3174919"/>
            <a:ext cx="302466" cy="285440"/>
          </a:xfrm>
          <a:prstGeom prst="rect">
            <a:avLst/>
          </a:prstGeom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6285A372-DA4F-884C-9F96-7FD82F6DAA1A}"/>
              </a:ext>
            </a:extLst>
          </p:cNvPr>
          <p:cNvSpPr/>
          <p:nvPr/>
        </p:nvSpPr>
        <p:spPr>
          <a:xfrm>
            <a:off x="6372577" y="4290175"/>
            <a:ext cx="1390916" cy="248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</a:pPr>
            <a:r>
              <a:rPr lang="es-ES_tradnl" sz="450" dirty="0">
                <a:latin typeface="Avenir Roman" panose="02000503020000020003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Casos de éxito, opiniones y datos sobre nuestros EMPRESA VIP.</a:t>
            </a:r>
            <a:endParaRPr lang="es-ES" sz="600" dirty="0">
              <a:latin typeface="Avenir Roman" panose="020005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3F9D776-A92C-FB43-B6FF-7D2CB87CC5AB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8854033" y="3317641"/>
            <a:ext cx="261382" cy="1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upo 57">
            <a:extLst>
              <a:ext uri="{FF2B5EF4-FFF2-40B4-BE49-F238E27FC236}">
                <a16:creationId xmlns:a16="http://schemas.microsoft.com/office/drawing/2014/main" id="{A7C020AE-7725-B04E-8E04-C455A419FA6C}"/>
              </a:ext>
            </a:extLst>
          </p:cNvPr>
          <p:cNvGrpSpPr/>
          <p:nvPr/>
        </p:nvGrpSpPr>
        <p:grpSpPr>
          <a:xfrm>
            <a:off x="7688303" y="3451923"/>
            <a:ext cx="844898" cy="609961"/>
            <a:chOff x="5612629" y="1811412"/>
            <a:chExt cx="1127079" cy="813676"/>
          </a:xfrm>
        </p:grpSpPr>
        <p:sp>
          <p:nvSpPr>
            <p:cNvPr id="59" name="Rombo 58">
              <a:extLst>
                <a:ext uri="{FF2B5EF4-FFF2-40B4-BE49-F238E27FC236}">
                  <a16:creationId xmlns:a16="http://schemas.microsoft.com/office/drawing/2014/main" id="{EF6D35C6-D591-F047-815B-90D435E27F2D}"/>
                </a:ext>
              </a:extLst>
            </p:cNvPr>
            <p:cNvSpPr/>
            <p:nvPr/>
          </p:nvSpPr>
          <p:spPr>
            <a:xfrm>
              <a:off x="5746281" y="2085113"/>
              <a:ext cx="697353" cy="474517"/>
            </a:xfrm>
            <a:prstGeom prst="diamond">
              <a:avLst/>
            </a:prstGeom>
            <a:solidFill>
              <a:srgbClr val="00ACB2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13"/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0BDFCC26-530A-2C48-986A-8A77674F8CC9}"/>
                </a:ext>
              </a:extLst>
            </p:cNvPr>
            <p:cNvSpPr txBox="1"/>
            <p:nvPr/>
          </p:nvSpPr>
          <p:spPr>
            <a:xfrm>
              <a:off x="5792898" y="2193992"/>
              <a:ext cx="621376" cy="43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75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Solicita</a:t>
              </a:r>
            </a:p>
          </p:txBody>
        </p: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58F59EE7-3F19-8E42-A124-F4617AF5D360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6094958" y="1811412"/>
              <a:ext cx="2520" cy="273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09C2B3BA-9196-C54F-8411-7384BF8F408F}"/>
                </a:ext>
              </a:extLst>
            </p:cNvPr>
            <p:cNvSpPr txBox="1"/>
            <p:nvPr/>
          </p:nvSpPr>
          <p:spPr>
            <a:xfrm>
              <a:off x="5612629" y="2098474"/>
              <a:ext cx="326123" cy="230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SÍ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B65FE762-68E5-8745-A420-ADD2B90624EB}"/>
                </a:ext>
              </a:extLst>
            </p:cNvPr>
            <p:cNvSpPr txBox="1"/>
            <p:nvPr/>
          </p:nvSpPr>
          <p:spPr>
            <a:xfrm>
              <a:off x="6287427" y="2084969"/>
              <a:ext cx="452281" cy="230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NO</a:t>
              </a:r>
            </a:p>
          </p:txBody>
        </p:sp>
      </p:grp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BE0BB0F3-7654-A745-BF3B-9FB25EFBB016}"/>
              </a:ext>
            </a:extLst>
          </p:cNvPr>
          <p:cNvCxnSpPr>
            <a:cxnSpLocks/>
          </p:cNvCxnSpPr>
          <p:nvPr/>
        </p:nvCxnSpPr>
        <p:spPr>
          <a:xfrm flipH="1">
            <a:off x="7642996" y="3833884"/>
            <a:ext cx="146992" cy="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o 64">
            <a:extLst>
              <a:ext uri="{FF2B5EF4-FFF2-40B4-BE49-F238E27FC236}">
                <a16:creationId xmlns:a16="http://schemas.microsoft.com/office/drawing/2014/main" id="{1117999C-7EE1-CC4C-9C19-415DCE91B68C}"/>
              </a:ext>
            </a:extLst>
          </p:cNvPr>
          <p:cNvGrpSpPr/>
          <p:nvPr/>
        </p:nvGrpSpPr>
        <p:grpSpPr>
          <a:xfrm>
            <a:off x="5320366" y="2899468"/>
            <a:ext cx="844898" cy="560890"/>
            <a:chOff x="5612629" y="1811412"/>
            <a:chExt cx="1127079" cy="748218"/>
          </a:xfrm>
        </p:grpSpPr>
        <p:sp>
          <p:nvSpPr>
            <p:cNvPr id="66" name="Rombo 65">
              <a:extLst>
                <a:ext uri="{FF2B5EF4-FFF2-40B4-BE49-F238E27FC236}">
                  <a16:creationId xmlns:a16="http://schemas.microsoft.com/office/drawing/2014/main" id="{19970468-917C-C449-9A3D-74DD899BC903}"/>
                </a:ext>
              </a:extLst>
            </p:cNvPr>
            <p:cNvSpPr/>
            <p:nvPr/>
          </p:nvSpPr>
          <p:spPr>
            <a:xfrm>
              <a:off x="5746281" y="2085113"/>
              <a:ext cx="697353" cy="474517"/>
            </a:xfrm>
            <a:prstGeom prst="diamond">
              <a:avLst/>
            </a:prstGeom>
            <a:solidFill>
              <a:srgbClr val="00ACB2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13"/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BBF6A072-8133-334C-823D-23DD035B16EE}"/>
                </a:ext>
              </a:extLst>
            </p:cNvPr>
            <p:cNvSpPr txBox="1"/>
            <p:nvPr/>
          </p:nvSpPr>
          <p:spPr>
            <a:xfrm>
              <a:off x="5792898" y="2193993"/>
              <a:ext cx="621376" cy="25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56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Solicita</a:t>
              </a:r>
            </a:p>
          </p:txBody>
        </p: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C16BB7EB-3A67-7046-B925-95F6C99D6D9C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 flipH="1">
              <a:off x="6094958" y="1811412"/>
              <a:ext cx="2520" cy="273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8DA48A76-AE4D-4443-880A-7CFBB4018A53}"/>
                </a:ext>
              </a:extLst>
            </p:cNvPr>
            <p:cNvSpPr txBox="1"/>
            <p:nvPr/>
          </p:nvSpPr>
          <p:spPr>
            <a:xfrm>
              <a:off x="5612629" y="2098475"/>
              <a:ext cx="326123" cy="2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SÍ</a:t>
              </a: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692BC037-FFCE-6143-B6F4-4CD8F8F85DA7}"/>
                </a:ext>
              </a:extLst>
            </p:cNvPr>
            <p:cNvSpPr txBox="1"/>
            <p:nvPr/>
          </p:nvSpPr>
          <p:spPr>
            <a:xfrm>
              <a:off x="6287427" y="2084971"/>
              <a:ext cx="452281" cy="2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NO</a:t>
              </a:r>
            </a:p>
          </p:txBody>
        </p:sp>
      </p:grp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C70B002E-7429-B74F-A63D-771360180C12}"/>
              </a:ext>
            </a:extLst>
          </p:cNvPr>
          <p:cNvCxnSpPr>
            <a:cxnSpLocks/>
          </p:cNvCxnSpPr>
          <p:nvPr/>
        </p:nvCxnSpPr>
        <p:spPr>
          <a:xfrm flipH="1">
            <a:off x="5275057" y="3281432"/>
            <a:ext cx="146992" cy="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02594ACD-7A82-2F46-8AA7-4AA78C310205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5943317" y="3282500"/>
            <a:ext cx="1988" cy="45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o 72">
            <a:extLst>
              <a:ext uri="{FF2B5EF4-FFF2-40B4-BE49-F238E27FC236}">
                <a16:creationId xmlns:a16="http://schemas.microsoft.com/office/drawing/2014/main" id="{ACF4330C-3731-3E48-B101-2F75BFD289D2}"/>
              </a:ext>
            </a:extLst>
          </p:cNvPr>
          <p:cNvGrpSpPr/>
          <p:nvPr/>
        </p:nvGrpSpPr>
        <p:grpSpPr>
          <a:xfrm>
            <a:off x="5576479" y="4231845"/>
            <a:ext cx="831173" cy="364050"/>
            <a:chOff x="5612629" y="2073994"/>
            <a:chExt cx="1108772" cy="485636"/>
          </a:xfrm>
        </p:grpSpPr>
        <p:sp>
          <p:nvSpPr>
            <p:cNvPr id="74" name="Rombo 73">
              <a:extLst>
                <a:ext uri="{FF2B5EF4-FFF2-40B4-BE49-F238E27FC236}">
                  <a16:creationId xmlns:a16="http://schemas.microsoft.com/office/drawing/2014/main" id="{6467E688-5BC3-A94D-B949-48658C5B90C9}"/>
                </a:ext>
              </a:extLst>
            </p:cNvPr>
            <p:cNvSpPr/>
            <p:nvPr/>
          </p:nvSpPr>
          <p:spPr>
            <a:xfrm>
              <a:off x="5746281" y="2085113"/>
              <a:ext cx="697353" cy="474517"/>
            </a:xfrm>
            <a:prstGeom prst="diamond">
              <a:avLst/>
            </a:prstGeom>
            <a:solidFill>
              <a:srgbClr val="00ACB2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13"/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31A1780A-05AF-6743-A7E1-0DE0CF028A4A}"/>
                </a:ext>
              </a:extLst>
            </p:cNvPr>
            <p:cNvSpPr txBox="1"/>
            <p:nvPr/>
          </p:nvSpPr>
          <p:spPr>
            <a:xfrm>
              <a:off x="5784269" y="2198501"/>
              <a:ext cx="621377" cy="307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5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VENUE de interés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DDE7EE3F-917E-CB43-A21D-EAA4700468CA}"/>
                </a:ext>
              </a:extLst>
            </p:cNvPr>
            <p:cNvSpPr txBox="1"/>
            <p:nvPr/>
          </p:nvSpPr>
          <p:spPr>
            <a:xfrm>
              <a:off x="5612629" y="2098473"/>
              <a:ext cx="326122" cy="230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SÍ</a:t>
              </a: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7F7A0223-BC3F-3B48-9365-42E31BFA8D22}"/>
                </a:ext>
              </a:extLst>
            </p:cNvPr>
            <p:cNvSpPr txBox="1"/>
            <p:nvPr/>
          </p:nvSpPr>
          <p:spPr>
            <a:xfrm>
              <a:off x="6269120" y="2073994"/>
              <a:ext cx="452281" cy="230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NO</a:t>
              </a:r>
            </a:p>
          </p:txBody>
        </p:sp>
      </p:grp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B07447DE-209C-C844-823D-3DDCD3A6190D}"/>
              </a:ext>
            </a:extLst>
          </p:cNvPr>
          <p:cNvCxnSpPr>
            <a:cxnSpLocks/>
          </p:cNvCxnSpPr>
          <p:nvPr/>
        </p:nvCxnSpPr>
        <p:spPr>
          <a:xfrm flipH="1">
            <a:off x="5185978" y="4412731"/>
            <a:ext cx="503627" cy="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>
            <a:extLst>
              <a:ext uri="{FF2B5EF4-FFF2-40B4-BE49-F238E27FC236}">
                <a16:creationId xmlns:a16="http://schemas.microsoft.com/office/drawing/2014/main" id="{C32CED8C-C1D3-984A-A344-FB067C979283}"/>
              </a:ext>
            </a:extLst>
          </p:cNvPr>
          <p:cNvCxnSpPr>
            <a:cxnSpLocks/>
            <a:stCxn id="59" idx="3"/>
            <a:endCxn id="107" idx="3"/>
          </p:cNvCxnSpPr>
          <p:nvPr/>
        </p:nvCxnSpPr>
        <p:spPr>
          <a:xfrm flipH="1">
            <a:off x="6124777" y="3834953"/>
            <a:ext cx="2186478" cy="94568"/>
          </a:xfrm>
          <a:prstGeom prst="bentConnector5">
            <a:avLst>
              <a:gd name="adj1" fmla="val -7838"/>
              <a:gd name="adj2" fmla="val 369284"/>
              <a:gd name="adj3" fmla="val 61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6B183AD-C9BE-8F4C-B32E-638C4467905C}"/>
              </a:ext>
            </a:extLst>
          </p:cNvPr>
          <p:cNvSpPr txBox="1"/>
          <p:nvPr/>
        </p:nvSpPr>
        <p:spPr>
          <a:xfrm>
            <a:off x="4541468" y="4609060"/>
            <a:ext cx="12647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Pasa a lista de recomendaciones a usuarios. Recomendaremos estos espacios en EMPRESA a usuarios que no se han dado de alta como </a:t>
            </a:r>
            <a:r>
              <a:rPr lang="es-ES" sz="525" dirty="0" err="1">
                <a:latin typeface="Avenir Roman" panose="02000503020000020003" pitchFamily="2" charset="0"/>
              </a:rPr>
              <a:t>partners</a:t>
            </a:r>
            <a:r>
              <a:rPr lang="es-ES" sz="525" dirty="0">
                <a:latin typeface="Avenir Roman" panose="02000503020000020003" pitchFamily="2" charset="0"/>
              </a:rPr>
              <a:t> pero son de interés para EMPRESA como incentivo.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774C7AAE-9FF3-E041-A373-4A1DE664CD4D}"/>
              </a:ext>
            </a:extLst>
          </p:cNvPr>
          <p:cNvSpPr txBox="1"/>
          <p:nvPr/>
        </p:nvSpPr>
        <p:spPr>
          <a:xfrm>
            <a:off x="9001396" y="3806959"/>
            <a:ext cx="642085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5" dirty="0">
                <a:latin typeface="Avenir Roman" panose="02000503020000020003" pitchFamily="2" charset="0"/>
              </a:rPr>
              <a:t>PRUEBA</a:t>
            </a:r>
          </a:p>
          <a:p>
            <a:pPr algn="ctr"/>
            <a:r>
              <a:rPr lang="es-ES" sz="525" dirty="0">
                <a:latin typeface="Avenir Roman" panose="02000503020000020003" pitchFamily="2" charset="0"/>
              </a:rPr>
              <a:t>RECIBE 3 PETICIONES</a:t>
            </a:r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37623308-A64F-A64A-B799-FCF7CE9ECE9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6700" y="4094373"/>
            <a:ext cx="291479" cy="283601"/>
          </a:xfrm>
          <a:prstGeom prst="rect">
            <a:avLst/>
          </a:prstGeom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EF22AE37-D686-E542-A234-249A10EB71A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5927" y="4618193"/>
            <a:ext cx="354759" cy="354759"/>
          </a:xfrm>
          <a:prstGeom prst="rect">
            <a:avLst/>
          </a:prstGeom>
        </p:spPr>
      </p:pic>
      <p:sp>
        <p:nvSpPr>
          <p:cNvPr id="84" name="CuadroTexto 83">
            <a:extLst>
              <a:ext uri="{FF2B5EF4-FFF2-40B4-BE49-F238E27FC236}">
                <a16:creationId xmlns:a16="http://schemas.microsoft.com/office/drawing/2014/main" id="{07B74FF1-B2FE-9B44-82AF-458CAE44FCD4}"/>
              </a:ext>
            </a:extLst>
          </p:cNvPr>
          <p:cNvSpPr txBox="1"/>
          <p:nvPr/>
        </p:nvSpPr>
        <p:spPr>
          <a:xfrm>
            <a:off x="9468629" y="4534143"/>
            <a:ext cx="1421717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b="1" dirty="0">
                <a:latin typeface="Avenir Roman" panose="02000503020000020003" pitchFamily="2" charset="0"/>
              </a:rPr>
              <a:t>AUTOMATISMO REACTIVACIÓN 4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12718093-72A2-9444-94F6-934E78881193}"/>
              </a:ext>
            </a:extLst>
          </p:cNvPr>
          <p:cNvSpPr/>
          <p:nvPr/>
        </p:nvSpPr>
        <p:spPr>
          <a:xfrm>
            <a:off x="9468176" y="4636320"/>
            <a:ext cx="1390916" cy="328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ES_tradnl" sz="450" dirty="0">
                <a:latin typeface="Avenir Roman" panose="020005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¡Has recibido hasta 3 solicitudes! ¿Quieres duplicar las peticiones de presupuesto?</a:t>
            </a:r>
          </a:p>
          <a:p>
            <a:pPr>
              <a:lnSpc>
                <a:spcPct val="115000"/>
              </a:lnSpc>
            </a:pPr>
            <a:r>
              <a:rPr lang="es-ES_tradnl" sz="450" dirty="0">
                <a:latin typeface="Avenir Roman" panose="020005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Inicia Periodo de prueba en EMPRESA </a:t>
            </a:r>
            <a:r>
              <a:rPr lang="es-ES_tradnl" sz="450" dirty="0" err="1">
                <a:latin typeface="Avenir Roman" panose="020005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Partner</a:t>
            </a:r>
            <a:endParaRPr lang="es-ES" sz="600" dirty="0">
              <a:latin typeface="Avenir Roman" panose="020005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01AA39F5-6ABC-C544-9929-84ACDDDF2AAB}"/>
              </a:ext>
            </a:extLst>
          </p:cNvPr>
          <p:cNvCxnSpPr>
            <a:cxnSpLocks/>
          </p:cNvCxnSpPr>
          <p:nvPr/>
        </p:nvCxnSpPr>
        <p:spPr>
          <a:xfrm flipH="1">
            <a:off x="9322439" y="4377971"/>
            <a:ext cx="1889" cy="20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373EAE22-DAEA-0F40-A1EF-8FF5EB01EE60}"/>
              </a:ext>
            </a:extLst>
          </p:cNvPr>
          <p:cNvGrpSpPr/>
          <p:nvPr/>
        </p:nvGrpSpPr>
        <p:grpSpPr>
          <a:xfrm>
            <a:off x="8958367" y="4957721"/>
            <a:ext cx="844898" cy="609961"/>
            <a:chOff x="5612629" y="1811412"/>
            <a:chExt cx="1127079" cy="813676"/>
          </a:xfrm>
        </p:grpSpPr>
        <p:sp>
          <p:nvSpPr>
            <p:cNvPr id="88" name="Rombo 87">
              <a:extLst>
                <a:ext uri="{FF2B5EF4-FFF2-40B4-BE49-F238E27FC236}">
                  <a16:creationId xmlns:a16="http://schemas.microsoft.com/office/drawing/2014/main" id="{78D3121F-6F2F-4A44-BA15-4273366D51FA}"/>
                </a:ext>
              </a:extLst>
            </p:cNvPr>
            <p:cNvSpPr/>
            <p:nvPr/>
          </p:nvSpPr>
          <p:spPr>
            <a:xfrm>
              <a:off x="5746281" y="2085113"/>
              <a:ext cx="697353" cy="474517"/>
            </a:xfrm>
            <a:prstGeom prst="diamond">
              <a:avLst/>
            </a:prstGeom>
            <a:solidFill>
              <a:srgbClr val="00ACB2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13"/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88A04F07-3118-9C4F-8ADD-24DB1B9648DD}"/>
                </a:ext>
              </a:extLst>
            </p:cNvPr>
            <p:cNvSpPr txBox="1"/>
            <p:nvPr/>
          </p:nvSpPr>
          <p:spPr>
            <a:xfrm>
              <a:off x="5792898" y="2193992"/>
              <a:ext cx="621376" cy="43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75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Solicita</a:t>
              </a:r>
            </a:p>
          </p:txBody>
        </p:sp>
        <p:cxnSp>
          <p:nvCxnSpPr>
            <p:cNvPr id="90" name="Conector recto de flecha 89">
              <a:extLst>
                <a:ext uri="{FF2B5EF4-FFF2-40B4-BE49-F238E27FC236}">
                  <a16:creationId xmlns:a16="http://schemas.microsoft.com/office/drawing/2014/main" id="{5341EAB0-F4D8-884D-A967-E009DA05CA20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6094958" y="1811412"/>
              <a:ext cx="2520" cy="273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A0B90880-555D-C045-8F9B-098EFDB9DE89}"/>
                </a:ext>
              </a:extLst>
            </p:cNvPr>
            <p:cNvSpPr txBox="1"/>
            <p:nvPr/>
          </p:nvSpPr>
          <p:spPr>
            <a:xfrm>
              <a:off x="5612629" y="2098474"/>
              <a:ext cx="326123" cy="230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SÍ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B26C3C3-061E-1E46-B58F-B50E5BAB43D0}"/>
                </a:ext>
              </a:extLst>
            </p:cNvPr>
            <p:cNvSpPr txBox="1"/>
            <p:nvPr/>
          </p:nvSpPr>
          <p:spPr>
            <a:xfrm>
              <a:off x="6287427" y="2084969"/>
              <a:ext cx="452281" cy="230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NO</a:t>
              </a:r>
            </a:p>
          </p:txBody>
        </p:sp>
      </p:grp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D0E1E867-EF12-FC4F-AE96-11AAD45C7A13}"/>
              </a:ext>
            </a:extLst>
          </p:cNvPr>
          <p:cNvCxnSpPr>
            <a:cxnSpLocks/>
          </p:cNvCxnSpPr>
          <p:nvPr/>
        </p:nvCxnSpPr>
        <p:spPr>
          <a:xfrm flipH="1">
            <a:off x="8913060" y="5339681"/>
            <a:ext cx="146992" cy="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agen 93">
            <a:extLst>
              <a:ext uri="{FF2B5EF4-FFF2-40B4-BE49-F238E27FC236}">
                <a16:creationId xmlns:a16="http://schemas.microsoft.com/office/drawing/2014/main" id="{67C09113-6397-A74E-BD12-1EE980ED474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3080" y="4297096"/>
            <a:ext cx="250186" cy="250186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06FA4D3C-6A22-AA41-90F1-84F2CA06B8F1}"/>
              </a:ext>
            </a:extLst>
          </p:cNvPr>
          <p:cNvSpPr txBox="1"/>
          <p:nvPr/>
        </p:nvSpPr>
        <p:spPr>
          <a:xfrm>
            <a:off x="4180493" y="4347205"/>
            <a:ext cx="500509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PRUEBA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BF98C1A7-91D7-CC43-AD97-2D4E31091DF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935" y="3177400"/>
            <a:ext cx="224198" cy="224198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1AA6955F-91F5-B144-99FB-8624374E1456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9042" y="3726413"/>
            <a:ext cx="224198" cy="224198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AC900610-50C4-0944-9AE7-048A5D6DF1E3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9920" y="2546066"/>
            <a:ext cx="195863" cy="195863"/>
          </a:xfrm>
          <a:prstGeom prst="rect">
            <a:avLst/>
          </a:prstGeom>
        </p:spPr>
      </p:pic>
      <p:sp>
        <p:nvSpPr>
          <p:cNvPr id="99" name="CuadroTexto 98">
            <a:extLst>
              <a:ext uri="{FF2B5EF4-FFF2-40B4-BE49-F238E27FC236}">
                <a16:creationId xmlns:a16="http://schemas.microsoft.com/office/drawing/2014/main" id="{1C57EB41-55D7-B840-AEA0-0672C8B6DA67}"/>
              </a:ext>
            </a:extLst>
          </p:cNvPr>
          <p:cNvSpPr txBox="1"/>
          <p:nvPr/>
        </p:nvSpPr>
        <p:spPr>
          <a:xfrm>
            <a:off x="7874124" y="2734725"/>
            <a:ext cx="412469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5" b="1" dirty="0">
                <a:latin typeface="Avenir Roman" panose="02000503020000020003" pitchFamily="2" charset="0"/>
              </a:rPr>
              <a:t>7 DÍAS</a:t>
            </a:r>
          </a:p>
        </p:txBody>
      </p:sp>
      <p:pic>
        <p:nvPicPr>
          <p:cNvPr id="100" name="Imagen 99">
            <a:extLst>
              <a:ext uri="{FF2B5EF4-FFF2-40B4-BE49-F238E27FC236}">
                <a16:creationId xmlns:a16="http://schemas.microsoft.com/office/drawing/2014/main" id="{929F3273-DB9A-7C4E-AFCA-6C7E196B2B7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7825" y="3340322"/>
            <a:ext cx="195863" cy="195863"/>
          </a:xfrm>
          <a:prstGeom prst="rect">
            <a:avLst/>
          </a:prstGeom>
        </p:spPr>
      </p:pic>
      <p:sp>
        <p:nvSpPr>
          <p:cNvPr id="101" name="CuadroTexto 100">
            <a:extLst>
              <a:ext uri="{FF2B5EF4-FFF2-40B4-BE49-F238E27FC236}">
                <a16:creationId xmlns:a16="http://schemas.microsoft.com/office/drawing/2014/main" id="{60DF34BC-751C-3F40-B775-88A2B1A1D58B}"/>
              </a:ext>
            </a:extLst>
          </p:cNvPr>
          <p:cNvSpPr txBox="1"/>
          <p:nvPr/>
        </p:nvSpPr>
        <p:spPr>
          <a:xfrm>
            <a:off x="5912027" y="3528981"/>
            <a:ext cx="412469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5" b="1" dirty="0">
                <a:latin typeface="Avenir Roman" panose="02000503020000020003" pitchFamily="2" charset="0"/>
              </a:rPr>
              <a:t>7 DÍAS</a:t>
            </a:r>
          </a:p>
        </p:txBody>
      </p:sp>
      <p:pic>
        <p:nvPicPr>
          <p:cNvPr id="102" name="Imagen 101">
            <a:extLst>
              <a:ext uri="{FF2B5EF4-FFF2-40B4-BE49-F238E27FC236}">
                <a16:creationId xmlns:a16="http://schemas.microsoft.com/office/drawing/2014/main" id="{1EA391BA-A10A-C243-88B4-3219E7CF8263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0160" y="4479789"/>
            <a:ext cx="195863" cy="195863"/>
          </a:xfrm>
          <a:prstGeom prst="rect">
            <a:avLst/>
          </a:prstGeom>
        </p:spPr>
      </p:pic>
      <p:sp>
        <p:nvSpPr>
          <p:cNvPr id="103" name="CuadroTexto 102">
            <a:extLst>
              <a:ext uri="{FF2B5EF4-FFF2-40B4-BE49-F238E27FC236}">
                <a16:creationId xmlns:a16="http://schemas.microsoft.com/office/drawing/2014/main" id="{0FFD38A8-C0B4-2C4B-B3C1-55C6B2AE7CE0}"/>
              </a:ext>
            </a:extLst>
          </p:cNvPr>
          <p:cNvSpPr txBox="1"/>
          <p:nvPr/>
        </p:nvSpPr>
        <p:spPr>
          <a:xfrm>
            <a:off x="7134362" y="4668449"/>
            <a:ext cx="412469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5" b="1" dirty="0">
                <a:latin typeface="Avenir Roman" panose="02000503020000020003" pitchFamily="2" charset="0"/>
              </a:rPr>
              <a:t>7 DÍAS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6D8F356-ECA1-EB45-9556-E4A87478DAF4}"/>
              </a:ext>
            </a:extLst>
          </p:cNvPr>
          <p:cNvSpPr txBox="1"/>
          <p:nvPr/>
        </p:nvSpPr>
        <p:spPr>
          <a:xfrm>
            <a:off x="4201522" y="3394784"/>
            <a:ext cx="88655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Deberá notificar el CRM de la solicitud o alta del usuario.</a:t>
            </a:r>
          </a:p>
        </p:txBody>
      </p:sp>
      <p:cxnSp>
        <p:nvCxnSpPr>
          <p:cNvPr id="105" name="Conector angular 104">
            <a:extLst>
              <a:ext uri="{FF2B5EF4-FFF2-40B4-BE49-F238E27FC236}">
                <a16:creationId xmlns:a16="http://schemas.microsoft.com/office/drawing/2014/main" id="{D7873F78-4322-EA40-A315-F51286FBECBB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5806168" y="4236174"/>
            <a:ext cx="3370530" cy="661427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A99C4C03-BB4D-0041-87DA-0D070B1DCEDC}"/>
              </a:ext>
            </a:extLst>
          </p:cNvPr>
          <p:cNvSpPr txBox="1"/>
          <p:nvPr/>
        </p:nvSpPr>
        <p:spPr>
          <a:xfrm>
            <a:off x="8480255" y="1962260"/>
            <a:ext cx="1020428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75" dirty="0">
                <a:latin typeface="Avenir Roman" panose="02000503020000020003" pitchFamily="2" charset="0"/>
              </a:rPr>
              <a:t>Nos dirigimos a nuestra BBDD de </a:t>
            </a:r>
            <a:r>
              <a:rPr lang="es-ES" sz="675" b="1" dirty="0">
                <a:latin typeface="Avenir Roman" panose="02000503020000020003" pitchFamily="2" charset="0"/>
              </a:rPr>
              <a:t>EXCLIENTES</a:t>
            </a:r>
          </a:p>
        </p:txBody>
      </p:sp>
      <p:pic>
        <p:nvPicPr>
          <p:cNvPr id="107" name="Imagen 106">
            <a:extLst>
              <a:ext uri="{FF2B5EF4-FFF2-40B4-BE49-F238E27FC236}">
                <a16:creationId xmlns:a16="http://schemas.microsoft.com/office/drawing/2014/main" id="{1C0BC1FD-2200-864A-A4C6-62EBCEB7724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0019" y="3752143"/>
            <a:ext cx="354759" cy="354759"/>
          </a:xfrm>
          <a:prstGeom prst="rect">
            <a:avLst/>
          </a:prstGeom>
        </p:spPr>
      </p:pic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BD407D1E-5B93-8D43-8CCB-229C866A6371}"/>
              </a:ext>
            </a:extLst>
          </p:cNvPr>
          <p:cNvCxnSpPr>
            <a:cxnSpLocks/>
          </p:cNvCxnSpPr>
          <p:nvPr/>
        </p:nvCxnSpPr>
        <p:spPr>
          <a:xfrm>
            <a:off x="5944013" y="4102420"/>
            <a:ext cx="0" cy="11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007E5BE4-441D-4344-A00D-2EB36CF37540}"/>
              </a:ext>
            </a:extLst>
          </p:cNvPr>
          <p:cNvSpPr/>
          <p:nvPr/>
        </p:nvSpPr>
        <p:spPr>
          <a:xfrm>
            <a:off x="4627693" y="3872864"/>
            <a:ext cx="1161066" cy="40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</a:pPr>
            <a:r>
              <a:rPr lang="es-ES_tradnl" sz="450" dirty="0">
                <a:latin typeface="Avenir Roman" panose="02000503020000020003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¡Prueba Gratis y sin compromiso nuestra plataforma durante un mes y descubre las ventajas de estar en EMPRESA Place!</a:t>
            </a:r>
            <a:endParaRPr lang="es-ES" sz="600" dirty="0">
              <a:latin typeface="Avenir Roman" panose="020005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0" name="Imagen 109">
            <a:extLst>
              <a:ext uri="{FF2B5EF4-FFF2-40B4-BE49-F238E27FC236}">
                <a16:creationId xmlns:a16="http://schemas.microsoft.com/office/drawing/2014/main" id="{FD99FB36-3A21-5345-BA64-A13FE871610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6003" y="5106456"/>
            <a:ext cx="250186" cy="250186"/>
          </a:xfrm>
          <a:prstGeom prst="rect">
            <a:avLst/>
          </a:prstGeom>
        </p:spPr>
      </p:pic>
      <p:sp>
        <p:nvSpPr>
          <p:cNvPr id="111" name="CuadroTexto 110">
            <a:extLst>
              <a:ext uri="{FF2B5EF4-FFF2-40B4-BE49-F238E27FC236}">
                <a16:creationId xmlns:a16="http://schemas.microsoft.com/office/drawing/2014/main" id="{1FD5AA21-74AD-504A-94AC-7457FE673547}"/>
              </a:ext>
            </a:extLst>
          </p:cNvPr>
          <p:cNvSpPr txBox="1"/>
          <p:nvPr/>
        </p:nvSpPr>
        <p:spPr>
          <a:xfrm>
            <a:off x="8045222" y="5162785"/>
            <a:ext cx="903983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POTENCIAL_CLIENTE</a:t>
            </a:r>
          </a:p>
        </p:txBody>
      </p:sp>
      <p:pic>
        <p:nvPicPr>
          <p:cNvPr id="112" name="Imagen 111">
            <a:extLst>
              <a:ext uri="{FF2B5EF4-FFF2-40B4-BE49-F238E27FC236}">
                <a16:creationId xmlns:a16="http://schemas.microsoft.com/office/drawing/2014/main" id="{223AF80D-B919-0149-9FDE-36B4A1942AF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8279" y="5401894"/>
            <a:ext cx="224198" cy="224198"/>
          </a:xfrm>
          <a:prstGeom prst="rect">
            <a:avLst/>
          </a:prstGeom>
        </p:spPr>
      </p:pic>
      <p:sp>
        <p:nvSpPr>
          <p:cNvPr id="113" name="CuadroTexto 112">
            <a:extLst>
              <a:ext uri="{FF2B5EF4-FFF2-40B4-BE49-F238E27FC236}">
                <a16:creationId xmlns:a16="http://schemas.microsoft.com/office/drawing/2014/main" id="{698089BA-D19F-A34E-AE14-686F54613FCF}"/>
              </a:ext>
            </a:extLst>
          </p:cNvPr>
          <p:cNvSpPr txBox="1"/>
          <p:nvPr/>
        </p:nvSpPr>
        <p:spPr>
          <a:xfrm>
            <a:off x="8061795" y="5401803"/>
            <a:ext cx="642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525" dirty="0">
                <a:latin typeface="Avenir Roman" panose="02000503020000020003" pitchFamily="2" charset="0"/>
              </a:rPr>
              <a:t>NOTIFICACIÓN A VENTAS</a:t>
            </a:r>
          </a:p>
        </p:txBody>
      </p:sp>
      <p:pic>
        <p:nvPicPr>
          <p:cNvPr id="114" name="Imagen 113">
            <a:extLst>
              <a:ext uri="{FF2B5EF4-FFF2-40B4-BE49-F238E27FC236}">
                <a16:creationId xmlns:a16="http://schemas.microsoft.com/office/drawing/2014/main" id="{E95040B8-5A86-D243-8323-38F315CA6961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1388" y="5339414"/>
            <a:ext cx="192501" cy="192501"/>
          </a:xfrm>
          <a:prstGeom prst="rect">
            <a:avLst/>
          </a:prstGeom>
        </p:spPr>
      </p:pic>
      <p:sp>
        <p:nvSpPr>
          <p:cNvPr id="115" name="Rectángulo 114">
            <a:extLst>
              <a:ext uri="{FF2B5EF4-FFF2-40B4-BE49-F238E27FC236}">
                <a16:creationId xmlns:a16="http://schemas.microsoft.com/office/drawing/2014/main" id="{B79EF33E-F8BA-7044-B08E-1EEC59CFEEED}"/>
              </a:ext>
            </a:extLst>
          </p:cNvPr>
          <p:cNvSpPr/>
          <p:nvPr/>
        </p:nvSpPr>
        <p:spPr>
          <a:xfrm>
            <a:off x="9157514" y="3177078"/>
            <a:ext cx="579872" cy="3283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ES_tradnl" sz="450" dirty="0">
                <a:latin typeface="Avenir Roman" panose="020005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Campañas de reactivación a futuro</a:t>
            </a:r>
            <a:endParaRPr lang="es-ES" sz="600" dirty="0">
              <a:latin typeface="Avenir Roman" panose="020005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699F67AE-A664-F944-85EE-231EE6ADB568}"/>
              </a:ext>
            </a:extLst>
          </p:cNvPr>
          <p:cNvSpPr/>
          <p:nvPr/>
        </p:nvSpPr>
        <p:spPr>
          <a:xfrm>
            <a:off x="9717626" y="5184259"/>
            <a:ext cx="579872" cy="3283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ES_tradnl" sz="450" dirty="0">
                <a:latin typeface="Avenir Roman" panose="020005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Campañas de reactivación a futuro</a:t>
            </a:r>
            <a:endParaRPr lang="es-ES" sz="600" dirty="0">
              <a:latin typeface="Avenir Roman" panose="020005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7" name="Imagen 116">
            <a:extLst>
              <a:ext uri="{FF2B5EF4-FFF2-40B4-BE49-F238E27FC236}">
                <a16:creationId xmlns:a16="http://schemas.microsoft.com/office/drawing/2014/main" id="{4EB836B5-795F-A742-8D2B-C598E12A6FF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602" y="3169699"/>
            <a:ext cx="250186" cy="25018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7A1BF725-96A9-4342-BD8D-7FB934AAA06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0158" y="3535276"/>
            <a:ext cx="250186" cy="250186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E7295A64-ADFF-D44F-9833-55DC0E98EB6C}"/>
              </a:ext>
            </a:extLst>
          </p:cNvPr>
          <p:cNvSpPr txBox="1"/>
          <p:nvPr/>
        </p:nvSpPr>
        <p:spPr>
          <a:xfrm>
            <a:off x="6919378" y="3591604"/>
            <a:ext cx="903983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POTENCIAL_CLIENTE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1297825E-34A8-E64C-BD4B-C85341C87135}"/>
              </a:ext>
            </a:extLst>
          </p:cNvPr>
          <p:cNvSpPr txBox="1"/>
          <p:nvPr/>
        </p:nvSpPr>
        <p:spPr>
          <a:xfrm>
            <a:off x="4207821" y="3226029"/>
            <a:ext cx="903983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POTENCIAL_CLIENTE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09E85F40-B6A6-AB4C-81ED-518345D6AF54}"/>
              </a:ext>
            </a:extLst>
          </p:cNvPr>
          <p:cNvCxnSpPr>
            <a:cxnSpLocks/>
          </p:cNvCxnSpPr>
          <p:nvPr/>
        </p:nvCxnSpPr>
        <p:spPr>
          <a:xfrm flipH="1">
            <a:off x="4542361" y="4414639"/>
            <a:ext cx="277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Imagen 121">
            <a:extLst>
              <a:ext uri="{FF2B5EF4-FFF2-40B4-BE49-F238E27FC236}">
                <a16:creationId xmlns:a16="http://schemas.microsoft.com/office/drawing/2014/main" id="{2F98D6B1-D1DB-2F40-9101-21C0F2965E6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871" y="4268254"/>
            <a:ext cx="302466" cy="285440"/>
          </a:xfrm>
          <a:prstGeom prst="rect">
            <a:avLst/>
          </a:prstGeom>
        </p:spPr>
      </p:pic>
      <p:sp>
        <p:nvSpPr>
          <p:cNvPr id="123" name="Rectángulo 122">
            <a:extLst>
              <a:ext uri="{FF2B5EF4-FFF2-40B4-BE49-F238E27FC236}">
                <a16:creationId xmlns:a16="http://schemas.microsoft.com/office/drawing/2014/main" id="{52404A6E-2757-3847-8411-E1358D1F03EA}"/>
              </a:ext>
            </a:extLst>
          </p:cNvPr>
          <p:cNvSpPr/>
          <p:nvPr/>
        </p:nvSpPr>
        <p:spPr>
          <a:xfrm>
            <a:off x="9578833" y="3831881"/>
            <a:ext cx="637864" cy="3283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ES_tradnl" sz="450" dirty="0">
                <a:latin typeface="Avenir Roman" panose="020005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recibe esta notificación del CRM</a:t>
            </a:r>
            <a:endParaRPr lang="es-ES" sz="600" dirty="0">
              <a:latin typeface="Avenir Roman" panose="020005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4" name="Imagen 123">
            <a:extLst>
              <a:ext uri="{FF2B5EF4-FFF2-40B4-BE49-F238E27FC236}">
                <a16:creationId xmlns:a16="http://schemas.microsoft.com/office/drawing/2014/main" id="{3811D760-C945-8742-AD5C-033510A468E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7487" y="3174224"/>
            <a:ext cx="354759" cy="354759"/>
          </a:xfrm>
          <a:prstGeom prst="rect">
            <a:avLst/>
          </a:prstGeom>
        </p:spPr>
      </p:pic>
      <p:pic>
        <p:nvPicPr>
          <p:cNvPr id="125" name="Imagen 124">
            <a:extLst>
              <a:ext uri="{FF2B5EF4-FFF2-40B4-BE49-F238E27FC236}">
                <a16:creationId xmlns:a16="http://schemas.microsoft.com/office/drawing/2014/main" id="{410A1DAE-A717-ED4B-B49E-CB7E579E1F1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007" y="2890978"/>
            <a:ext cx="250186" cy="250186"/>
          </a:xfrm>
          <a:prstGeom prst="rect">
            <a:avLst/>
          </a:prstGeom>
        </p:spPr>
      </p:pic>
      <p:sp>
        <p:nvSpPr>
          <p:cNvPr id="126" name="CuadroTexto 125">
            <a:extLst>
              <a:ext uri="{FF2B5EF4-FFF2-40B4-BE49-F238E27FC236}">
                <a16:creationId xmlns:a16="http://schemas.microsoft.com/office/drawing/2014/main" id="{7A30AF6D-22FA-4C49-8A74-B888BDFFF28A}"/>
              </a:ext>
            </a:extLst>
          </p:cNvPr>
          <p:cNvSpPr txBox="1"/>
          <p:nvPr/>
        </p:nvSpPr>
        <p:spPr>
          <a:xfrm>
            <a:off x="10076225" y="2947305"/>
            <a:ext cx="903983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INACTIVO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AFDE2D71-1904-3E4E-B78E-8FC7C860584A}"/>
              </a:ext>
            </a:extLst>
          </p:cNvPr>
          <p:cNvSpPr txBox="1"/>
          <p:nvPr/>
        </p:nvSpPr>
        <p:spPr>
          <a:xfrm>
            <a:off x="5943316" y="1782531"/>
            <a:ext cx="1420084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525" b="1" dirty="0">
                <a:latin typeface="Avenir Roman" panose="02000503020000020003" pitchFamily="2" charset="0"/>
              </a:rPr>
              <a:t>EX-Cliente_Flujo1_Mail1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E5B13919-5CF0-3442-B208-47E1282E1C39}"/>
              </a:ext>
            </a:extLst>
          </p:cNvPr>
          <p:cNvSpPr txBox="1"/>
          <p:nvPr/>
        </p:nvSpPr>
        <p:spPr>
          <a:xfrm>
            <a:off x="8750515" y="2538450"/>
            <a:ext cx="1420084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b="1" dirty="0">
                <a:latin typeface="Avenir Roman" panose="02000503020000020003" pitchFamily="2" charset="0"/>
              </a:rPr>
              <a:t>EX-Cliente_Flujo1_Mail2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9BE135C5-0E36-B142-95C5-F28F38B9BB73}"/>
              </a:ext>
            </a:extLst>
          </p:cNvPr>
          <p:cNvSpPr txBox="1"/>
          <p:nvPr/>
        </p:nvSpPr>
        <p:spPr>
          <a:xfrm>
            <a:off x="4804664" y="3749496"/>
            <a:ext cx="955583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b="1" dirty="0">
                <a:latin typeface="Avenir Roman" panose="02000503020000020003" pitchFamily="2" charset="0"/>
              </a:rPr>
              <a:t>EX-Cliente_Flujo2_Mail1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B3DC72C1-9E02-F243-8A5C-1DC80F77A9E6}"/>
              </a:ext>
            </a:extLst>
          </p:cNvPr>
          <p:cNvSpPr txBox="1"/>
          <p:nvPr/>
        </p:nvSpPr>
        <p:spPr>
          <a:xfrm>
            <a:off x="6964610" y="2959196"/>
            <a:ext cx="9414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es-ES" sz="525" b="1" dirty="0">
                <a:latin typeface="Avenir Roman" panose="02000503020000020003" pitchFamily="2" charset="0"/>
              </a:rPr>
            </a:br>
            <a:r>
              <a:rPr lang="es-ES" sz="525" b="1" dirty="0">
                <a:latin typeface="Avenir Roman" panose="02000503020000020003" pitchFamily="2" charset="0"/>
              </a:rPr>
              <a:t>LAN_EMPRESA_EXCTES_CAPTACION_GNRAL_1</a:t>
            </a: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E465ED6F-6329-9945-AC54-F2CAA526E49C}"/>
              </a:ext>
            </a:extLst>
          </p:cNvPr>
          <p:cNvSpPr txBox="1"/>
          <p:nvPr/>
        </p:nvSpPr>
        <p:spPr>
          <a:xfrm>
            <a:off x="3635895" y="4626391"/>
            <a:ext cx="9414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sz="525" b="1" dirty="0">
                <a:latin typeface="Avenir Roman" panose="02000503020000020003" pitchFamily="2" charset="0"/>
              </a:rPr>
            </a:br>
            <a:r>
              <a:rPr lang="es-ES" sz="525" b="1" dirty="0">
                <a:latin typeface="Avenir Roman" panose="02000503020000020003" pitchFamily="2" charset="0"/>
              </a:rPr>
              <a:t>LAN_EMPRESA_EXCTES_CAPTACION_GNRAL_2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19D86D04-5F3E-3C46-9DEF-7785A1CCBDBB}"/>
              </a:ext>
            </a:extLst>
          </p:cNvPr>
          <p:cNvSpPr txBox="1"/>
          <p:nvPr/>
        </p:nvSpPr>
        <p:spPr>
          <a:xfrm>
            <a:off x="7843676" y="4712968"/>
            <a:ext cx="2120880" cy="42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79" b="1" dirty="0">
                <a:solidFill>
                  <a:srgbClr val="FF7294"/>
                </a:solidFill>
                <a:latin typeface="Montserrat SemiBold" pitchFamily="2" charset="77"/>
              </a:rPr>
              <a:t>Más Adelante</a:t>
            </a:r>
            <a:endParaRPr lang="es-ES" sz="750" b="1" dirty="0">
              <a:solidFill>
                <a:srgbClr val="FF7294"/>
              </a:solidFill>
              <a:latin typeface="Montserrat SemiBold" pitchFamily="2" charset="77"/>
            </a:endParaRPr>
          </a:p>
          <a:p>
            <a:endParaRPr lang="es-ES" sz="1079" b="1" dirty="0">
              <a:latin typeface="Montserrat SemiBold" pitchFamily="2" charset="77"/>
            </a:endParaRPr>
          </a:p>
        </p:txBody>
      </p:sp>
      <p:pic>
        <p:nvPicPr>
          <p:cNvPr id="133" name="Imagen 132">
            <a:extLst>
              <a:ext uri="{FF2B5EF4-FFF2-40B4-BE49-F238E27FC236}">
                <a16:creationId xmlns:a16="http://schemas.microsoft.com/office/drawing/2014/main" id="{442413B4-49E5-1B4C-B8B1-53F60E46C3F3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989" y="3346422"/>
            <a:ext cx="238518" cy="225092"/>
          </a:xfrm>
          <a:prstGeom prst="rect">
            <a:avLst/>
          </a:prstGeom>
        </p:spPr>
      </p:pic>
      <p:pic>
        <p:nvPicPr>
          <p:cNvPr id="134" name="Imagen 133">
            <a:extLst>
              <a:ext uri="{FF2B5EF4-FFF2-40B4-BE49-F238E27FC236}">
                <a16:creationId xmlns:a16="http://schemas.microsoft.com/office/drawing/2014/main" id="{0C2FB0CE-4046-AC4F-9212-77CFECA9EAD8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1134" y="2651049"/>
            <a:ext cx="252753" cy="252753"/>
          </a:xfrm>
          <a:prstGeom prst="rect">
            <a:avLst/>
          </a:prstGeom>
        </p:spPr>
      </p:pic>
      <p:pic>
        <p:nvPicPr>
          <p:cNvPr id="135" name="Imagen 134">
            <a:extLst>
              <a:ext uri="{FF2B5EF4-FFF2-40B4-BE49-F238E27FC236}">
                <a16:creationId xmlns:a16="http://schemas.microsoft.com/office/drawing/2014/main" id="{54950A68-8DAA-294C-A0CD-866DEB02BA5D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3065" y="3004953"/>
            <a:ext cx="212589" cy="212589"/>
          </a:xfrm>
          <a:prstGeom prst="rect">
            <a:avLst/>
          </a:prstGeom>
        </p:spPr>
      </p:pic>
      <p:sp>
        <p:nvSpPr>
          <p:cNvPr id="136" name="Rombo 135">
            <a:extLst>
              <a:ext uri="{FF2B5EF4-FFF2-40B4-BE49-F238E27FC236}">
                <a16:creationId xmlns:a16="http://schemas.microsoft.com/office/drawing/2014/main" id="{7CEE8198-3FF2-E442-BAC4-2C698FA67FB3}"/>
              </a:ext>
            </a:extLst>
          </p:cNvPr>
          <p:cNvSpPr/>
          <p:nvPr/>
        </p:nvSpPr>
        <p:spPr>
          <a:xfrm>
            <a:off x="2132878" y="3686830"/>
            <a:ext cx="279091" cy="1975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13"/>
          </a:p>
        </p:txBody>
      </p:sp>
      <p:pic>
        <p:nvPicPr>
          <p:cNvPr id="137" name="Imagen 136">
            <a:extLst>
              <a:ext uri="{FF2B5EF4-FFF2-40B4-BE49-F238E27FC236}">
                <a16:creationId xmlns:a16="http://schemas.microsoft.com/office/drawing/2014/main" id="{D40451CF-D21C-224D-BBFD-EA2BF968E3A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1289" y="4004286"/>
            <a:ext cx="224198" cy="224198"/>
          </a:xfrm>
          <a:prstGeom prst="rect">
            <a:avLst/>
          </a:prstGeom>
        </p:spPr>
      </p:pic>
      <p:sp>
        <p:nvSpPr>
          <p:cNvPr id="138" name="CuadroTexto 137">
            <a:extLst>
              <a:ext uri="{FF2B5EF4-FFF2-40B4-BE49-F238E27FC236}">
                <a16:creationId xmlns:a16="http://schemas.microsoft.com/office/drawing/2014/main" id="{80FFC3C6-18F4-8849-BF68-471AF8A8EFF6}"/>
              </a:ext>
            </a:extLst>
          </p:cNvPr>
          <p:cNvSpPr txBox="1"/>
          <p:nvPr/>
        </p:nvSpPr>
        <p:spPr>
          <a:xfrm>
            <a:off x="2426094" y="2723597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5" dirty="0">
                <a:latin typeface="Avenir Roman" panose="02000503020000020003" pitchFamily="2" charset="0"/>
              </a:rPr>
              <a:t>DISPARADOR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F4BF8ABD-5DEE-9A4F-9857-9FEEAD5F00D1}"/>
              </a:ext>
            </a:extLst>
          </p:cNvPr>
          <p:cNvSpPr txBox="1"/>
          <p:nvPr/>
        </p:nvSpPr>
        <p:spPr>
          <a:xfrm>
            <a:off x="2467707" y="3001263"/>
            <a:ext cx="642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EMAIL AUTOMÁTICO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EEE76E31-8668-E84E-98F5-5A762763A058}"/>
              </a:ext>
            </a:extLst>
          </p:cNvPr>
          <p:cNvSpPr txBox="1"/>
          <p:nvPr/>
        </p:nvSpPr>
        <p:spPr>
          <a:xfrm>
            <a:off x="2463923" y="3365181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FORMULARIO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2AA562DF-0565-0344-80E7-EECB741898F6}"/>
              </a:ext>
            </a:extLst>
          </p:cNvPr>
          <p:cNvSpPr txBox="1"/>
          <p:nvPr/>
        </p:nvSpPr>
        <p:spPr>
          <a:xfrm>
            <a:off x="2469220" y="3701862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DISYUNTIVA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F898B762-9C79-454D-A151-2684FA100511}"/>
              </a:ext>
            </a:extLst>
          </p:cNvPr>
          <p:cNvSpPr txBox="1"/>
          <p:nvPr/>
        </p:nvSpPr>
        <p:spPr>
          <a:xfrm>
            <a:off x="2474516" y="3997685"/>
            <a:ext cx="642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NOTIFICACIÓN A VENTAS</a:t>
            </a:r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646A877D-545F-7442-B23E-226C8CC43AC3}"/>
              </a:ext>
            </a:extLst>
          </p:cNvPr>
          <p:cNvSpPr/>
          <p:nvPr/>
        </p:nvSpPr>
        <p:spPr>
          <a:xfrm>
            <a:off x="2094201" y="1682704"/>
            <a:ext cx="1044086" cy="4625106"/>
          </a:xfrm>
          <a:prstGeom prst="rect">
            <a:avLst/>
          </a:prstGeom>
          <a:noFill/>
          <a:ln w="19050">
            <a:solidFill>
              <a:srgbClr val="00B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13"/>
          </a:p>
        </p:txBody>
      </p:sp>
      <p:pic>
        <p:nvPicPr>
          <p:cNvPr id="144" name="Imagen 143">
            <a:extLst>
              <a:ext uri="{FF2B5EF4-FFF2-40B4-BE49-F238E27FC236}">
                <a16:creationId xmlns:a16="http://schemas.microsoft.com/office/drawing/2014/main" id="{F7439EA1-D162-4140-9B8E-1CF0331A8E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8311" y="4375826"/>
            <a:ext cx="250186" cy="250186"/>
          </a:xfrm>
          <a:prstGeom prst="rect">
            <a:avLst/>
          </a:prstGeom>
        </p:spPr>
      </p:pic>
      <p:sp>
        <p:nvSpPr>
          <p:cNvPr id="145" name="CuadroTexto 144">
            <a:extLst>
              <a:ext uri="{FF2B5EF4-FFF2-40B4-BE49-F238E27FC236}">
                <a16:creationId xmlns:a16="http://schemas.microsoft.com/office/drawing/2014/main" id="{52ECFBBF-DC45-EE43-9CFF-44E1C4BB7043}"/>
              </a:ext>
            </a:extLst>
          </p:cNvPr>
          <p:cNvSpPr txBox="1"/>
          <p:nvPr/>
        </p:nvSpPr>
        <p:spPr>
          <a:xfrm>
            <a:off x="2469202" y="4406839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TAG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9D4165F0-98AB-4243-A7AC-6D3FD80D8EC8}"/>
              </a:ext>
            </a:extLst>
          </p:cNvPr>
          <p:cNvSpPr txBox="1"/>
          <p:nvPr/>
        </p:nvSpPr>
        <p:spPr>
          <a:xfrm>
            <a:off x="2467135" y="2292131"/>
            <a:ext cx="642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DISPARADOR INICIO FASE</a:t>
            </a:r>
          </a:p>
        </p:txBody>
      </p:sp>
      <p:pic>
        <p:nvPicPr>
          <p:cNvPr id="147" name="Imagen 146">
            <a:extLst>
              <a:ext uri="{FF2B5EF4-FFF2-40B4-BE49-F238E27FC236}">
                <a16:creationId xmlns:a16="http://schemas.microsoft.com/office/drawing/2014/main" id="{B82AE732-DFCF-B449-BC66-F7BAC9F3B47C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948" y="2264195"/>
            <a:ext cx="248515" cy="241799"/>
          </a:xfrm>
          <a:prstGeom prst="rect">
            <a:avLst/>
          </a:prstGeom>
        </p:spPr>
      </p:pic>
      <p:pic>
        <p:nvPicPr>
          <p:cNvPr id="148" name="Imagen 147">
            <a:extLst>
              <a:ext uri="{FF2B5EF4-FFF2-40B4-BE49-F238E27FC236}">
                <a16:creationId xmlns:a16="http://schemas.microsoft.com/office/drawing/2014/main" id="{9272A98A-C82D-864F-A2EE-287BBEE313EA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567" y="5055181"/>
            <a:ext cx="286260" cy="286260"/>
          </a:xfrm>
          <a:prstGeom prst="rect">
            <a:avLst/>
          </a:prstGeom>
        </p:spPr>
      </p:pic>
      <p:sp>
        <p:nvSpPr>
          <p:cNvPr id="149" name="CuadroTexto 148">
            <a:extLst>
              <a:ext uri="{FF2B5EF4-FFF2-40B4-BE49-F238E27FC236}">
                <a16:creationId xmlns:a16="http://schemas.microsoft.com/office/drawing/2014/main" id="{B9355CE7-85DF-7545-9FD1-CE7381B79913}"/>
              </a:ext>
            </a:extLst>
          </p:cNvPr>
          <p:cNvSpPr txBox="1"/>
          <p:nvPr/>
        </p:nvSpPr>
        <p:spPr>
          <a:xfrm>
            <a:off x="2456541" y="5132487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ALERTA</a:t>
            </a:r>
          </a:p>
        </p:txBody>
      </p:sp>
      <p:pic>
        <p:nvPicPr>
          <p:cNvPr id="150" name="Imagen 149">
            <a:extLst>
              <a:ext uri="{FF2B5EF4-FFF2-40B4-BE49-F238E27FC236}">
                <a16:creationId xmlns:a16="http://schemas.microsoft.com/office/drawing/2014/main" id="{AF3957D0-D3AE-4A4E-A668-E7E30E99032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6941" y="4708683"/>
            <a:ext cx="250186" cy="250186"/>
          </a:xfrm>
          <a:prstGeom prst="rect">
            <a:avLst/>
          </a:prstGeom>
        </p:spPr>
      </p:pic>
      <p:sp>
        <p:nvSpPr>
          <p:cNvPr id="151" name="CuadroTexto 150">
            <a:extLst>
              <a:ext uri="{FF2B5EF4-FFF2-40B4-BE49-F238E27FC236}">
                <a16:creationId xmlns:a16="http://schemas.microsoft.com/office/drawing/2014/main" id="{BF6D5993-CE76-0449-A3CF-73A241DBA319}"/>
              </a:ext>
            </a:extLst>
          </p:cNvPr>
          <p:cNvSpPr txBox="1"/>
          <p:nvPr/>
        </p:nvSpPr>
        <p:spPr>
          <a:xfrm>
            <a:off x="2469780" y="4757650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TAG </a:t>
            </a:r>
          </a:p>
        </p:txBody>
      </p:sp>
      <p:pic>
        <p:nvPicPr>
          <p:cNvPr id="152" name="Imagen 151">
            <a:extLst>
              <a:ext uri="{FF2B5EF4-FFF2-40B4-BE49-F238E27FC236}">
                <a16:creationId xmlns:a16="http://schemas.microsoft.com/office/drawing/2014/main" id="{A3E24EB5-F1EF-AB4F-81AE-AB64D10085AD}"/>
              </a:ext>
            </a:extLst>
          </p:cNvPr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1134" y="1729335"/>
            <a:ext cx="360525" cy="360525"/>
          </a:xfrm>
          <a:prstGeom prst="rect">
            <a:avLst/>
          </a:prstGeom>
        </p:spPr>
      </p:pic>
      <p:sp>
        <p:nvSpPr>
          <p:cNvPr id="153" name="CuadroTexto 152">
            <a:extLst>
              <a:ext uri="{FF2B5EF4-FFF2-40B4-BE49-F238E27FC236}">
                <a16:creationId xmlns:a16="http://schemas.microsoft.com/office/drawing/2014/main" id="{5B282A20-C4DF-C441-B0A2-C24ED9CC9AE0}"/>
              </a:ext>
            </a:extLst>
          </p:cNvPr>
          <p:cNvSpPr txBox="1"/>
          <p:nvPr/>
        </p:nvSpPr>
        <p:spPr>
          <a:xfrm>
            <a:off x="2453953" y="1759496"/>
            <a:ext cx="642085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LANDING </a:t>
            </a:r>
            <a:r>
              <a:rPr lang="es-ES" sz="525">
                <a:latin typeface="Avenir Roman" panose="02000503020000020003" pitchFamily="2" charset="0"/>
              </a:rPr>
              <a:t>DE PRODUCTO / SERVICIO</a:t>
            </a:r>
            <a:endParaRPr lang="es-ES" sz="525" dirty="0">
              <a:latin typeface="Avenir Roman" panose="02000503020000020003" pitchFamily="2" charset="0"/>
            </a:endParaRPr>
          </a:p>
        </p:txBody>
      </p:sp>
      <p:pic>
        <p:nvPicPr>
          <p:cNvPr id="154" name="Imagen 153">
            <a:extLst>
              <a:ext uri="{FF2B5EF4-FFF2-40B4-BE49-F238E27FC236}">
                <a16:creationId xmlns:a16="http://schemas.microsoft.com/office/drawing/2014/main" id="{AB4E148E-9842-1C47-975A-CC925A42BC48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650" r="15452" b="2452"/>
          <a:stretch/>
        </p:blipFill>
        <p:spPr>
          <a:xfrm>
            <a:off x="2138766" y="5484924"/>
            <a:ext cx="325465" cy="342440"/>
          </a:xfrm>
          <a:prstGeom prst="rect">
            <a:avLst/>
          </a:prstGeom>
        </p:spPr>
      </p:pic>
      <p:pic>
        <p:nvPicPr>
          <p:cNvPr id="155" name="Imagen 154">
            <a:extLst>
              <a:ext uri="{FF2B5EF4-FFF2-40B4-BE49-F238E27FC236}">
                <a16:creationId xmlns:a16="http://schemas.microsoft.com/office/drawing/2014/main" id="{4A658460-C238-944B-B530-CA76A7EA838A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39" r="23306" b="5039"/>
          <a:stretch/>
        </p:blipFill>
        <p:spPr>
          <a:xfrm>
            <a:off x="2154264" y="5940083"/>
            <a:ext cx="309968" cy="321232"/>
          </a:xfrm>
          <a:prstGeom prst="rect">
            <a:avLst/>
          </a:prstGeom>
        </p:spPr>
      </p:pic>
      <p:sp>
        <p:nvSpPr>
          <p:cNvPr id="156" name="CuadroTexto 155">
            <a:extLst>
              <a:ext uri="{FF2B5EF4-FFF2-40B4-BE49-F238E27FC236}">
                <a16:creationId xmlns:a16="http://schemas.microsoft.com/office/drawing/2014/main" id="{B9355CE7-85DF-7545-9FD1-CE7381B79913}"/>
              </a:ext>
            </a:extLst>
          </p:cNvPr>
          <p:cNvSpPr txBox="1"/>
          <p:nvPr/>
        </p:nvSpPr>
        <p:spPr>
          <a:xfrm>
            <a:off x="2453961" y="5579357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PUBLI RRSS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B9355CE7-85DF-7545-9FD1-CE7381B79913}"/>
              </a:ext>
            </a:extLst>
          </p:cNvPr>
          <p:cNvSpPr txBox="1"/>
          <p:nvPr/>
        </p:nvSpPr>
        <p:spPr>
          <a:xfrm>
            <a:off x="2451381" y="6026228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GOOGLE ADS</a:t>
            </a:r>
          </a:p>
        </p:txBody>
      </p:sp>
    </p:spTree>
    <p:extLst>
      <p:ext uri="{BB962C8B-B14F-4D97-AF65-F5344CB8AC3E}">
        <p14:creationId xmlns:p14="http://schemas.microsoft.com/office/powerpoint/2010/main" val="19564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1044;p171">
            <a:extLst>
              <a:ext uri="{FF2B5EF4-FFF2-40B4-BE49-F238E27FC236}">
                <a16:creationId xmlns:a16="http://schemas.microsoft.com/office/drawing/2014/main" id="{80CD8893-81D2-AA4D-A27E-CC5E74A3542B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1598" y="0"/>
            <a:ext cx="12213598" cy="114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4D05CD1-348B-094F-85F0-DA4F4EA161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5180" y="294818"/>
            <a:ext cx="580492" cy="524486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775F255E-8690-8C41-9BC7-DC0E151D638F}"/>
              </a:ext>
            </a:extLst>
          </p:cNvPr>
          <p:cNvSpPr/>
          <p:nvPr/>
        </p:nvSpPr>
        <p:spPr>
          <a:xfrm>
            <a:off x="1513201" y="356442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Montserrat" pitchFamily="2" charset="77"/>
              </a:rPr>
              <a:t>Iconografía para pintar flujos de automatismos</a:t>
            </a:r>
            <a:endParaRPr lang="es-ES_tradnl" sz="1600" b="1" spc="19" dirty="0">
              <a:solidFill>
                <a:schemeClr val="bg1"/>
              </a:solidFill>
              <a:latin typeface="Montserrat" pitchFamily="2" charset="77"/>
              <a:ea typeface="Montserrat" charset="0"/>
              <a:cs typeface="Montserrat" charset="0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0C78DF5-DCED-FA4D-BFDD-AFF6626965E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9898" y="1903005"/>
            <a:ext cx="354759" cy="354759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40B279FE-BCCC-E54F-875D-1FFFBE077ED3}"/>
              </a:ext>
            </a:extLst>
          </p:cNvPr>
          <p:cNvSpPr txBox="1"/>
          <p:nvPr/>
        </p:nvSpPr>
        <p:spPr>
          <a:xfrm>
            <a:off x="8246734" y="1803151"/>
            <a:ext cx="874139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5" b="1" dirty="0">
                <a:latin typeface="Avenir Roman" panose="02000503020000020003" pitchFamily="2" charset="0"/>
              </a:rPr>
              <a:t>BBDD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17AD2A97-8B59-554B-B831-115BDAD4C50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2660" y="1930839"/>
            <a:ext cx="291479" cy="283601"/>
          </a:xfrm>
          <a:prstGeom prst="rect">
            <a:avLst/>
          </a:prstGeom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3DF8EC0-FEA1-EA46-84B4-DD99B7550BFF}"/>
              </a:ext>
            </a:extLst>
          </p:cNvPr>
          <p:cNvCxnSpPr>
            <a:cxnSpLocks/>
          </p:cNvCxnSpPr>
          <p:nvPr/>
        </p:nvCxnSpPr>
        <p:spPr>
          <a:xfrm flipH="1">
            <a:off x="8018377" y="2064113"/>
            <a:ext cx="503627" cy="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:a16="http://schemas.microsoft.com/office/drawing/2014/main" id="{E3FBA317-B481-BB48-9D8C-CF67BE74FB32}"/>
              </a:ext>
            </a:extLst>
          </p:cNvPr>
          <p:cNvGrpSpPr/>
          <p:nvPr/>
        </p:nvGrpSpPr>
        <p:grpSpPr>
          <a:xfrm>
            <a:off x="7445069" y="2257870"/>
            <a:ext cx="844898" cy="560890"/>
            <a:chOff x="5612629" y="1811412"/>
            <a:chExt cx="1127079" cy="748218"/>
          </a:xfrm>
        </p:grpSpPr>
        <p:sp>
          <p:nvSpPr>
            <p:cNvPr id="33" name="Rombo 32">
              <a:extLst>
                <a:ext uri="{FF2B5EF4-FFF2-40B4-BE49-F238E27FC236}">
                  <a16:creationId xmlns:a16="http://schemas.microsoft.com/office/drawing/2014/main" id="{2E9333A0-1E4D-8D4E-82C0-390934824831}"/>
                </a:ext>
              </a:extLst>
            </p:cNvPr>
            <p:cNvSpPr/>
            <p:nvPr/>
          </p:nvSpPr>
          <p:spPr>
            <a:xfrm>
              <a:off x="5746281" y="2085113"/>
              <a:ext cx="697353" cy="474517"/>
            </a:xfrm>
            <a:prstGeom prst="diamond">
              <a:avLst/>
            </a:prstGeom>
            <a:solidFill>
              <a:srgbClr val="00ACB2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13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8D4A53DF-997C-7A42-B9AC-B4B732643EB0}"/>
                </a:ext>
              </a:extLst>
            </p:cNvPr>
            <p:cNvSpPr txBox="1"/>
            <p:nvPr/>
          </p:nvSpPr>
          <p:spPr>
            <a:xfrm>
              <a:off x="5792898" y="2193993"/>
              <a:ext cx="621376" cy="27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75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Clic</a:t>
              </a:r>
            </a:p>
          </p:txBody>
        </p: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6A15AE0A-A7DA-4243-AE5F-79DC60B5C917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6094958" y="1811412"/>
              <a:ext cx="2520" cy="273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E393CC89-ED74-AB45-939B-CF104B1FFCD5}"/>
                </a:ext>
              </a:extLst>
            </p:cNvPr>
            <p:cNvSpPr txBox="1"/>
            <p:nvPr/>
          </p:nvSpPr>
          <p:spPr>
            <a:xfrm>
              <a:off x="5612629" y="2098475"/>
              <a:ext cx="326123" cy="2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SÍ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253F890A-68D8-1941-B76F-F9D1EE148C79}"/>
                </a:ext>
              </a:extLst>
            </p:cNvPr>
            <p:cNvSpPr txBox="1"/>
            <p:nvPr/>
          </p:nvSpPr>
          <p:spPr>
            <a:xfrm>
              <a:off x="6287427" y="2084971"/>
              <a:ext cx="452281" cy="2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NO</a:t>
              </a:r>
            </a:p>
          </p:txBody>
        </p:sp>
      </p:grp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8F1B4E94-DCFD-384F-BBC6-E01B82CAFA5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6181820" y="2635598"/>
            <a:ext cx="1376378" cy="1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>
            <a:extLst>
              <a:ext uri="{FF2B5EF4-FFF2-40B4-BE49-F238E27FC236}">
                <a16:creationId xmlns:a16="http://schemas.microsoft.com/office/drawing/2014/main" id="{3EC7BFC8-DFF9-7F44-A0A4-05CE4D67FCF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9354" y="2504793"/>
            <a:ext cx="302466" cy="285440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B53DED63-AC51-D540-B1D0-E1516525CA7D}"/>
              </a:ext>
            </a:extLst>
          </p:cNvPr>
          <p:cNvSpPr txBox="1"/>
          <p:nvPr/>
        </p:nvSpPr>
        <p:spPr>
          <a:xfrm>
            <a:off x="4943135" y="2273367"/>
            <a:ext cx="9414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es-ES" sz="525" b="1" dirty="0">
                <a:latin typeface="Avenir Roman" panose="02000503020000020003" pitchFamily="2" charset="0"/>
              </a:rPr>
            </a:br>
            <a:r>
              <a:rPr lang="es-ES" sz="525" b="1" dirty="0">
                <a:latin typeface="Avenir Roman" panose="02000503020000020003" pitchFamily="2" charset="0"/>
              </a:rPr>
              <a:t>LAN_EMPRESA_EXCTES_CAPTACION_GNRAL_1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AC1B28D-12F6-0C4B-8D20-88362F134A09}"/>
              </a:ext>
            </a:extLst>
          </p:cNvPr>
          <p:cNvCxnSpPr>
            <a:cxnSpLocks/>
          </p:cNvCxnSpPr>
          <p:nvPr/>
        </p:nvCxnSpPr>
        <p:spPr>
          <a:xfrm>
            <a:off x="8047885" y="2636911"/>
            <a:ext cx="680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n 42">
            <a:extLst>
              <a:ext uri="{FF2B5EF4-FFF2-40B4-BE49-F238E27FC236}">
                <a16:creationId xmlns:a16="http://schemas.microsoft.com/office/drawing/2014/main" id="{378DF3FE-A81E-5D4C-86FD-4077AD37CE8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38807" y="2469543"/>
            <a:ext cx="354759" cy="354759"/>
          </a:xfrm>
          <a:prstGeom prst="rect">
            <a:avLst/>
          </a:prstGeom>
        </p:spPr>
      </p:pic>
      <p:sp>
        <p:nvSpPr>
          <p:cNvPr id="44" name="Rectángulo 43">
            <a:extLst>
              <a:ext uri="{FF2B5EF4-FFF2-40B4-BE49-F238E27FC236}">
                <a16:creationId xmlns:a16="http://schemas.microsoft.com/office/drawing/2014/main" id="{22CE8411-0A23-824F-BB3B-A636C67A99AD}"/>
              </a:ext>
            </a:extLst>
          </p:cNvPr>
          <p:cNvSpPr/>
          <p:nvPr/>
        </p:nvSpPr>
        <p:spPr>
          <a:xfrm>
            <a:off x="9087946" y="2517115"/>
            <a:ext cx="768934" cy="328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ES_tradnl" sz="450" dirty="0">
                <a:latin typeface="Avenir Roman" panose="020005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Descubre lo que puedes ahorrar en tu empresa.</a:t>
            </a:r>
            <a:endParaRPr lang="es-ES" sz="600" dirty="0">
              <a:latin typeface="Avenir Roman" panose="020005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1CA97B47-ADF7-044D-A869-A5761428E216}"/>
              </a:ext>
            </a:extLst>
          </p:cNvPr>
          <p:cNvGrpSpPr/>
          <p:nvPr/>
        </p:nvGrpSpPr>
        <p:grpSpPr>
          <a:xfrm>
            <a:off x="8555972" y="2822140"/>
            <a:ext cx="844898" cy="560890"/>
            <a:chOff x="5612629" y="1811412"/>
            <a:chExt cx="1127079" cy="748218"/>
          </a:xfrm>
        </p:grpSpPr>
        <p:sp>
          <p:nvSpPr>
            <p:cNvPr id="46" name="Rombo 45">
              <a:extLst>
                <a:ext uri="{FF2B5EF4-FFF2-40B4-BE49-F238E27FC236}">
                  <a16:creationId xmlns:a16="http://schemas.microsoft.com/office/drawing/2014/main" id="{0E5E4DF4-2850-5A4E-A4CD-2E1595B8CF53}"/>
                </a:ext>
              </a:extLst>
            </p:cNvPr>
            <p:cNvSpPr/>
            <p:nvPr/>
          </p:nvSpPr>
          <p:spPr>
            <a:xfrm>
              <a:off x="5746281" y="2085113"/>
              <a:ext cx="697353" cy="474517"/>
            </a:xfrm>
            <a:prstGeom prst="diamond">
              <a:avLst/>
            </a:prstGeom>
            <a:solidFill>
              <a:srgbClr val="00ACB2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13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49BA8FE8-0C68-D448-8281-EB7AB6918A26}"/>
                </a:ext>
              </a:extLst>
            </p:cNvPr>
            <p:cNvSpPr txBox="1"/>
            <p:nvPr/>
          </p:nvSpPr>
          <p:spPr>
            <a:xfrm>
              <a:off x="5792898" y="2193993"/>
              <a:ext cx="621376" cy="27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75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Clic</a:t>
              </a:r>
            </a:p>
          </p:txBody>
        </p: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16897261-E326-C74C-A322-4D8A0946DDC3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094958" y="1811412"/>
              <a:ext cx="2520" cy="273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408CF6AA-E0AF-7147-A71C-9FA30D398CB7}"/>
                </a:ext>
              </a:extLst>
            </p:cNvPr>
            <p:cNvSpPr txBox="1"/>
            <p:nvPr/>
          </p:nvSpPr>
          <p:spPr>
            <a:xfrm>
              <a:off x="5612629" y="2098475"/>
              <a:ext cx="326123" cy="2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SÍ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303A671B-3702-2E49-B9D0-AB4808F5B4FC}"/>
                </a:ext>
              </a:extLst>
            </p:cNvPr>
            <p:cNvSpPr txBox="1"/>
            <p:nvPr/>
          </p:nvSpPr>
          <p:spPr>
            <a:xfrm>
              <a:off x="6287427" y="2084971"/>
              <a:ext cx="452281" cy="2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NO</a:t>
              </a:r>
            </a:p>
          </p:txBody>
        </p:sp>
      </p:grp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C88E6DD-0C6D-5E48-9E70-DC0660839243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9156913" y="3198626"/>
            <a:ext cx="261382" cy="1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51">
            <a:extLst>
              <a:ext uri="{FF2B5EF4-FFF2-40B4-BE49-F238E27FC236}">
                <a16:creationId xmlns:a16="http://schemas.microsoft.com/office/drawing/2014/main" id="{D2F9AC18-AB70-2142-9F69-88DB8D9B6B26}"/>
              </a:ext>
            </a:extLst>
          </p:cNvPr>
          <p:cNvGrpSpPr/>
          <p:nvPr/>
        </p:nvGrpSpPr>
        <p:grpSpPr>
          <a:xfrm>
            <a:off x="5623244" y="2780451"/>
            <a:ext cx="844898" cy="560890"/>
            <a:chOff x="5612629" y="1811412"/>
            <a:chExt cx="1127079" cy="748218"/>
          </a:xfrm>
        </p:grpSpPr>
        <p:sp>
          <p:nvSpPr>
            <p:cNvPr id="53" name="Rombo 52">
              <a:extLst>
                <a:ext uri="{FF2B5EF4-FFF2-40B4-BE49-F238E27FC236}">
                  <a16:creationId xmlns:a16="http://schemas.microsoft.com/office/drawing/2014/main" id="{3EE87926-2275-374B-B4AC-2F10723F4A28}"/>
                </a:ext>
              </a:extLst>
            </p:cNvPr>
            <p:cNvSpPr/>
            <p:nvPr/>
          </p:nvSpPr>
          <p:spPr>
            <a:xfrm>
              <a:off x="5746281" y="2085113"/>
              <a:ext cx="697353" cy="474517"/>
            </a:xfrm>
            <a:prstGeom prst="diamond">
              <a:avLst/>
            </a:prstGeom>
            <a:solidFill>
              <a:srgbClr val="00ACB2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13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93ED2908-00FC-3745-BFD2-939E79B60B70}"/>
                </a:ext>
              </a:extLst>
            </p:cNvPr>
            <p:cNvSpPr txBox="1"/>
            <p:nvPr/>
          </p:nvSpPr>
          <p:spPr>
            <a:xfrm>
              <a:off x="5792898" y="2193993"/>
              <a:ext cx="621376" cy="25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56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Solicita</a:t>
              </a:r>
            </a:p>
          </p:txBody>
        </p: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BACFCC29-645C-A540-AB21-D3E7371299A4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>
              <a:off x="6094958" y="1811412"/>
              <a:ext cx="2520" cy="273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3041FEB6-144D-5E44-9461-9BE203AB8DC1}"/>
                </a:ext>
              </a:extLst>
            </p:cNvPr>
            <p:cNvSpPr txBox="1"/>
            <p:nvPr/>
          </p:nvSpPr>
          <p:spPr>
            <a:xfrm>
              <a:off x="5612629" y="2098475"/>
              <a:ext cx="326123" cy="2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SÍ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00D64DD3-B40B-414D-964C-8E7FBFAC90E2}"/>
                </a:ext>
              </a:extLst>
            </p:cNvPr>
            <p:cNvSpPr txBox="1"/>
            <p:nvPr/>
          </p:nvSpPr>
          <p:spPr>
            <a:xfrm>
              <a:off x="6287427" y="2084971"/>
              <a:ext cx="452281" cy="2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NO</a:t>
              </a:r>
            </a:p>
          </p:txBody>
        </p:sp>
      </p:grp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5975A713-4CEF-0141-8871-9D6CD73BE8AC}"/>
              </a:ext>
            </a:extLst>
          </p:cNvPr>
          <p:cNvCxnSpPr>
            <a:cxnSpLocks/>
          </p:cNvCxnSpPr>
          <p:nvPr/>
        </p:nvCxnSpPr>
        <p:spPr>
          <a:xfrm flipH="1">
            <a:off x="5577937" y="3162415"/>
            <a:ext cx="146992" cy="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8B0148DD-F28F-7B49-9CEB-5273D62EDB9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246197" y="3163483"/>
            <a:ext cx="1988" cy="45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o 59">
            <a:extLst>
              <a:ext uri="{FF2B5EF4-FFF2-40B4-BE49-F238E27FC236}">
                <a16:creationId xmlns:a16="http://schemas.microsoft.com/office/drawing/2014/main" id="{D4C67BB8-E96A-844C-A95F-9EF508031F1E}"/>
              </a:ext>
            </a:extLst>
          </p:cNvPr>
          <p:cNvGrpSpPr/>
          <p:nvPr/>
        </p:nvGrpSpPr>
        <p:grpSpPr>
          <a:xfrm>
            <a:off x="5879358" y="4112826"/>
            <a:ext cx="831173" cy="364050"/>
            <a:chOff x="5612629" y="2073994"/>
            <a:chExt cx="1108772" cy="485636"/>
          </a:xfrm>
        </p:grpSpPr>
        <p:sp>
          <p:nvSpPr>
            <p:cNvPr id="61" name="Rombo 60">
              <a:extLst>
                <a:ext uri="{FF2B5EF4-FFF2-40B4-BE49-F238E27FC236}">
                  <a16:creationId xmlns:a16="http://schemas.microsoft.com/office/drawing/2014/main" id="{F33D0FDE-A6C2-5244-A4B9-5A21FD614D67}"/>
                </a:ext>
              </a:extLst>
            </p:cNvPr>
            <p:cNvSpPr/>
            <p:nvPr/>
          </p:nvSpPr>
          <p:spPr>
            <a:xfrm>
              <a:off x="5746281" y="2085113"/>
              <a:ext cx="697353" cy="474517"/>
            </a:xfrm>
            <a:prstGeom prst="diamond">
              <a:avLst/>
            </a:prstGeom>
            <a:solidFill>
              <a:srgbClr val="00ACB2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13"/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06C98193-F2FF-6A49-AD8C-11BE1998B497}"/>
                </a:ext>
              </a:extLst>
            </p:cNvPr>
            <p:cNvSpPr txBox="1"/>
            <p:nvPr/>
          </p:nvSpPr>
          <p:spPr>
            <a:xfrm>
              <a:off x="5612629" y="2098473"/>
              <a:ext cx="326122" cy="230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SÍ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3FA41D95-BC0C-564D-949B-D39B38F5633B}"/>
                </a:ext>
              </a:extLst>
            </p:cNvPr>
            <p:cNvSpPr txBox="1"/>
            <p:nvPr/>
          </p:nvSpPr>
          <p:spPr>
            <a:xfrm>
              <a:off x="6269120" y="2073994"/>
              <a:ext cx="452281" cy="230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NO</a:t>
              </a:r>
            </a:p>
          </p:txBody>
        </p:sp>
      </p:grp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6D05FEA1-3BB9-B849-81A3-4EA1D20DE518}"/>
              </a:ext>
            </a:extLst>
          </p:cNvPr>
          <p:cNvCxnSpPr>
            <a:cxnSpLocks/>
          </p:cNvCxnSpPr>
          <p:nvPr/>
        </p:nvCxnSpPr>
        <p:spPr>
          <a:xfrm flipH="1">
            <a:off x="5488857" y="4293713"/>
            <a:ext cx="503627" cy="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n 64">
            <a:extLst>
              <a:ext uri="{FF2B5EF4-FFF2-40B4-BE49-F238E27FC236}">
                <a16:creationId xmlns:a16="http://schemas.microsoft.com/office/drawing/2014/main" id="{6FD2C699-AD4C-A74A-8176-98CC0C4782D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4814" y="3058383"/>
            <a:ext cx="224198" cy="224198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D92D838D-D552-C64D-BCD5-E77D6DFB426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2799" y="2427049"/>
            <a:ext cx="195863" cy="195863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18B8139F-3355-6046-9713-77A6581BF1BB}"/>
              </a:ext>
            </a:extLst>
          </p:cNvPr>
          <p:cNvSpPr txBox="1"/>
          <p:nvPr/>
        </p:nvSpPr>
        <p:spPr>
          <a:xfrm>
            <a:off x="8177003" y="2615708"/>
            <a:ext cx="412469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5" b="1" dirty="0">
                <a:latin typeface="Avenir Roman" panose="02000503020000020003" pitchFamily="2" charset="0"/>
              </a:rPr>
              <a:t>7 DÍAS</a:t>
            </a:r>
          </a:p>
        </p:txBody>
      </p:sp>
      <p:pic>
        <p:nvPicPr>
          <p:cNvPr id="68" name="Imagen 67">
            <a:extLst>
              <a:ext uri="{FF2B5EF4-FFF2-40B4-BE49-F238E27FC236}">
                <a16:creationId xmlns:a16="http://schemas.microsoft.com/office/drawing/2014/main" id="{125DFCEE-0B07-9946-9854-6B9D301FB20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0704" y="3221305"/>
            <a:ext cx="195863" cy="195863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7D290395-24F8-3347-AEE7-A81AD5DD70C0}"/>
              </a:ext>
            </a:extLst>
          </p:cNvPr>
          <p:cNvSpPr txBox="1"/>
          <p:nvPr/>
        </p:nvSpPr>
        <p:spPr>
          <a:xfrm>
            <a:off x="6214906" y="3409964"/>
            <a:ext cx="412469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5" b="1" dirty="0">
                <a:latin typeface="Avenir Roman" panose="02000503020000020003" pitchFamily="2" charset="0"/>
              </a:rPr>
              <a:t>7 DÍAS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BECFD7D-62DC-434F-954A-4243E12CAE1B}"/>
              </a:ext>
            </a:extLst>
          </p:cNvPr>
          <p:cNvSpPr txBox="1"/>
          <p:nvPr/>
        </p:nvSpPr>
        <p:spPr>
          <a:xfrm>
            <a:off x="4504400" y="3275767"/>
            <a:ext cx="88655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Deberá notificar el CRM de la solicitud o alta del usuario.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CA23A286-E78F-1C4C-89F2-774AA206A71E}"/>
              </a:ext>
            </a:extLst>
          </p:cNvPr>
          <p:cNvSpPr txBox="1"/>
          <p:nvPr/>
        </p:nvSpPr>
        <p:spPr>
          <a:xfrm>
            <a:off x="8783135" y="1843244"/>
            <a:ext cx="1020428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75" dirty="0">
                <a:latin typeface="Avenir Roman" panose="02000503020000020003" pitchFamily="2" charset="0"/>
              </a:rPr>
              <a:t>Nos dirigimos a nuestra BBDD EX-</a:t>
            </a:r>
            <a:r>
              <a:rPr lang="es-ES" sz="675" b="1" dirty="0">
                <a:latin typeface="Avenir Roman" panose="02000503020000020003" pitchFamily="2" charset="0"/>
              </a:rPr>
              <a:t>CLIENTES</a:t>
            </a:r>
          </a:p>
        </p:txBody>
      </p:sp>
      <p:pic>
        <p:nvPicPr>
          <p:cNvPr id="72" name="Imagen 71">
            <a:extLst>
              <a:ext uri="{FF2B5EF4-FFF2-40B4-BE49-F238E27FC236}">
                <a16:creationId xmlns:a16="http://schemas.microsoft.com/office/drawing/2014/main" id="{53FA5F25-37B1-6243-93C8-2D2CF82DCBB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2899" y="3633126"/>
            <a:ext cx="354759" cy="354759"/>
          </a:xfrm>
          <a:prstGeom prst="rect">
            <a:avLst/>
          </a:prstGeom>
        </p:spPr>
      </p:pic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18858C61-F22B-0349-9AF7-1E77A5DB4A00}"/>
              </a:ext>
            </a:extLst>
          </p:cNvPr>
          <p:cNvCxnSpPr>
            <a:cxnSpLocks/>
          </p:cNvCxnSpPr>
          <p:nvPr/>
        </p:nvCxnSpPr>
        <p:spPr>
          <a:xfrm>
            <a:off x="6246892" y="3983403"/>
            <a:ext cx="0" cy="11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>
            <a:extLst>
              <a:ext uri="{FF2B5EF4-FFF2-40B4-BE49-F238E27FC236}">
                <a16:creationId xmlns:a16="http://schemas.microsoft.com/office/drawing/2014/main" id="{A91116D1-E7E0-8E44-A842-08FC6BDBA387}"/>
              </a:ext>
            </a:extLst>
          </p:cNvPr>
          <p:cNvSpPr/>
          <p:nvPr/>
        </p:nvSpPr>
        <p:spPr>
          <a:xfrm>
            <a:off x="9460394" y="3058061"/>
            <a:ext cx="579872" cy="3283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ES_tradnl" sz="450" dirty="0">
                <a:latin typeface="Avenir Roman" panose="020005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Campañas de reactivación a futuro</a:t>
            </a:r>
            <a:endParaRPr lang="es-ES" sz="600" dirty="0">
              <a:latin typeface="Avenir Roman" panose="020005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5" name="Imagen 74">
            <a:extLst>
              <a:ext uri="{FF2B5EF4-FFF2-40B4-BE49-F238E27FC236}">
                <a16:creationId xmlns:a16="http://schemas.microsoft.com/office/drawing/2014/main" id="{06AD4B73-40F8-B04E-B3D5-4D7B4619BB1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1482" y="3050683"/>
            <a:ext cx="250186" cy="250186"/>
          </a:xfrm>
          <a:prstGeom prst="rect">
            <a:avLst/>
          </a:prstGeom>
        </p:spPr>
      </p:pic>
      <p:sp>
        <p:nvSpPr>
          <p:cNvPr id="76" name="CuadroTexto 75">
            <a:extLst>
              <a:ext uri="{FF2B5EF4-FFF2-40B4-BE49-F238E27FC236}">
                <a16:creationId xmlns:a16="http://schemas.microsoft.com/office/drawing/2014/main" id="{B87E4319-00DC-2B42-8956-A53E6E6F5267}"/>
              </a:ext>
            </a:extLst>
          </p:cNvPr>
          <p:cNvSpPr txBox="1"/>
          <p:nvPr/>
        </p:nvSpPr>
        <p:spPr>
          <a:xfrm>
            <a:off x="4510700" y="3107012"/>
            <a:ext cx="903983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POTENCIAL_CLIENTE</a:t>
            </a:r>
          </a:p>
        </p:txBody>
      </p:sp>
      <p:pic>
        <p:nvPicPr>
          <p:cNvPr id="77" name="Imagen 76">
            <a:extLst>
              <a:ext uri="{FF2B5EF4-FFF2-40B4-BE49-F238E27FC236}">
                <a16:creationId xmlns:a16="http://schemas.microsoft.com/office/drawing/2014/main" id="{30A01677-AD18-6F48-B021-BD86D094499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0366" y="3055206"/>
            <a:ext cx="354759" cy="354759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792E3CAB-8720-2141-9EA7-3241D581420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9886" y="2771960"/>
            <a:ext cx="250186" cy="250186"/>
          </a:xfrm>
          <a:prstGeom prst="rect">
            <a:avLst/>
          </a:prstGeom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986B83B4-7BE6-7847-8F65-45C41C1F7D47}"/>
              </a:ext>
            </a:extLst>
          </p:cNvPr>
          <p:cNvSpPr txBox="1"/>
          <p:nvPr/>
        </p:nvSpPr>
        <p:spPr>
          <a:xfrm>
            <a:off x="6487454" y="1982881"/>
            <a:ext cx="1136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525" b="1" dirty="0">
                <a:latin typeface="Avenir Roman" panose="02000503020000020003" pitchFamily="2" charset="0"/>
              </a:rPr>
              <a:t>¿Quieres conocer la eficiencia de tu empresa?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403ED09F-DFDA-0340-8244-D89290EDD73E}"/>
              </a:ext>
            </a:extLst>
          </p:cNvPr>
          <p:cNvSpPr txBox="1"/>
          <p:nvPr/>
        </p:nvSpPr>
        <p:spPr>
          <a:xfrm>
            <a:off x="9053394" y="2419432"/>
            <a:ext cx="1420084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b="1" dirty="0">
                <a:latin typeface="Avenir Roman" panose="02000503020000020003" pitchFamily="2" charset="0"/>
              </a:rPr>
              <a:t>EX-Cliente_Flujo1_Mail2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80911B7-20B7-DD4F-8F07-DAE41143F531}"/>
              </a:ext>
            </a:extLst>
          </p:cNvPr>
          <p:cNvSpPr txBox="1"/>
          <p:nvPr/>
        </p:nvSpPr>
        <p:spPr>
          <a:xfrm>
            <a:off x="5141160" y="3731332"/>
            <a:ext cx="955583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b="1" dirty="0">
                <a:latin typeface="Avenir Roman" panose="02000503020000020003" pitchFamily="2" charset="0"/>
              </a:rPr>
              <a:t>EX-Cliente_Flujo2_Mail1</a:t>
            </a:r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AB4E148E-9842-1C47-975A-CC925A42BC48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8376" y="1588656"/>
            <a:ext cx="709603" cy="496722"/>
          </a:xfrm>
          <a:prstGeom prst="rect">
            <a:avLst/>
          </a:prstGeom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4A658460-C238-944B-B530-CA76A7EA838A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4236" y="3165886"/>
            <a:ext cx="609512" cy="338279"/>
          </a:xfrm>
          <a:prstGeom prst="rect">
            <a:avLst/>
          </a:prstGeom>
        </p:spPr>
      </p:pic>
      <p:sp>
        <p:nvSpPr>
          <p:cNvPr id="84" name="CuadroTexto 83">
            <a:extLst>
              <a:ext uri="{FF2B5EF4-FFF2-40B4-BE49-F238E27FC236}">
                <a16:creationId xmlns:a16="http://schemas.microsoft.com/office/drawing/2014/main" id="{7FB498D9-4925-5146-AFD3-0A62AC758AEB}"/>
              </a:ext>
            </a:extLst>
          </p:cNvPr>
          <p:cNvSpPr txBox="1"/>
          <p:nvPr/>
        </p:nvSpPr>
        <p:spPr>
          <a:xfrm>
            <a:off x="4705720" y="2562785"/>
            <a:ext cx="1136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525" b="1" dirty="0">
                <a:latin typeface="Avenir Roman" panose="02000503020000020003" pitchFamily="2" charset="0"/>
              </a:rPr>
              <a:t>Solicita información sobre MPS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F46F727C-2A6C-0B47-B7CF-72FCF9D8A573}"/>
              </a:ext>
            </a:extLst>
          </p:cNvPr>
          <p:cNvSpPr txBox="1"/>
          <p:nvPr/>
        </p:nvSpPr>
        <p:spPr>
          <a:xfrm>
            <a:off x="6018921" y="4218651"/>
            <a:ext cx="465805" cy="19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56" dirty="0">
                <a:solidFill>
                  <a:schemeClr val="bg1"/>
                </a:solidFill>
                <a:latin typeface="Avenir Roman" panose="02000503020000020003" pitchFamily="2" charset="0"/>
              </a:rPr>
              <a:t>Solicita</a:t>
            </a:r>
          </a:p>
        </p:txBody>
      </p:sp>
      <p:cxnSp>
        <p:nvCxnSpPr>
          <p:cNvPr id="86" name="Conector angular 85">
            <a:extLst>
              <a:ext uri="{FF2B5EF4-FFF2-40B4-BE49-F238E27FC236}">
                <a16:creationId xmlns:a16="http://schemas.microsoft.com/office/drawing/2014/main" id="{EF9968A9-9B5B-B84B-872D-E8D14C59B0FF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6176498" y="2764585"/>
            <a:ext cx="2514610" cy="448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n 86">
            <a:extLst>
              <a:ext uri="{FF2B5EF4-FFF2-40B4-BE49-F238E27FC236}">
                <a16:creationId xmlns:a16="http://schemas.microsoft.com/office/drawing/2014/main" id="{E31F37E6-7A67-314A-A990-48ECD0D9669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5982" y="4150956"/>
            <a:ext cx="224198" cy="224198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E31324C2-00CC-744E-9FB9-ADBC541F63A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2651" y="4143256"/>
            <a:ext cx="250186" cy="250186"/>
          </a:xfrm>
          <a:prstGeom prst="rect">
            <a:avLst/>
          </a:prstGeom>
        </p:spPr>
      </p:pic>
      <p:sp>
        <p:nvSpPr>
          <p:cNvPr id="89" name="CuadroTexto 88">
            <a:extLst>
              <a:ext uri="{FF2B5EF4-FFF2-40B4-BE49-F238E27FC236}">
                <a16:creationId xmlns:a16="http://schemas.microsoft.com/office/drawing/2014/main" id="{1C499FD1-73E9-2A46-B156-5BB17AA7FE03}"/>
              </a:ext>
            </a:extLst>
          </p:cNvPr>
          <p:cNvSpPr txBox="1"/>
          <p:nvPr/>
        </p:nvSpPr>
        <p:spPr>
          <a:xfrm>
            <a:off x="4451869" y="4199586"/>
            <a:ext cx="903983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POTENCIAL_CLIENTE</a:t>
            </a:r>
          </a:p>
        </p:txBody>
      </p:sp>
      <p:pic>
        <p:nvPicPr>
          <p:cNvPr id="90" name="Imagen 89">
            <a:extLst>
              <a:ext uri="{FF2B5EF4-FFF2-40B4-BE49-F238E27FC236}">
                <a16:creationId xmlns:a16="http://schemas.microsoft.com/office/drawing/2014/main" id="{03350C15-A4BA-0242-9E9C-EDB15A40B5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0584" y="2075174"/>
            <a:ext cx="145808" cy="269183"/>
          </a:xfrm>
          <a:prstGeom prst="rect">
            <a:avLst/>
          </a:prstGeom>
        </p:spPr>
      </p:pic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E1603D43-52E5-6A43-AF64-07EEFC004779}"/>
              </a:ext>
            </a:extLst>
          </p:cNvPr>
          <p:cNvCxnSpPr>
            <a:cxnSpLocks/>
          </p:cNvCxnSpPr>
          <p:nvPr/>
        </p:nvCxnSpPr>
        <p:spPr>
          <a:xfrm flipH="1">
            <a:off x="6552853" y="3332129"/>
            <a:ext cx="489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Imagen 91">
            <a:extLst>
              <a:ext uri="{FF2B5EF4-FFF2-40B4-BE49-F238E27FC236}">
                <a16:creationId xmlns:a16="http://schemas.microsoft.com/office/drawing/2014/main" id="{D0ACC730-D366-2D49-B4A0-C8C8045C9EB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1179" y="4096557"/>
            <a:ext cx="354759" cy="354759"/>
          </a:xfrm>
          <a:prstGeom prst="rect">
            <a:avLst/>
          </a:prstGeom>
        </p:spPr>
      </p:pic>
      <p:grpSp>
        <p:nvGrpSpPr>
          <p:cNvPr id="93" name="Grupo 92">
            <a:extLst>
              <a:ext uri="{FF2B5EF4-FFF2-40B4-BE49-F238E27FC236}">
                <a16:creationId xmlns:a16="http://schemas.microsoft.com/office/drawing/2014/main" id="{E4CBFD9F-58D3-D04D-927E-B09ECBA7474F}"/>
              </a:ext>
            </a:extLst>
          </p:cNvPr>
          <p:cNvGrpSpPr/>
          <p:nvPr/>
        </p:nvGrpSpPr>
        <p:grpSpPr>
          <a:xfrm>
            <a:off x="7613156" y="4451315"/>
            <a:ext cx="844898" cy="355822"/>
            <a:chOff x="5612629" y="2084970"/>
            <a:chExt cx="1127079" cy="474660"/>
          </a:xfrm>
        </p:grpSpPr>
        <p:sp>
          <p:nvSpPr>
            <p:cNvPr id="94" name="Rombo 93">
              <a:extLst>
                <a:ext uri="{FF2B5EF4-FFF2-40B4-BE49-F238E27FC236}">
                  <a16:creationId xmlns:a16="http://schemas.microsoft.com/office/drawing/2014/main" id="{B08A6A06-052B-104C-9C79-7E1B7F1A2B59}"/>
                </a:ext>
              </a:extLst>
            </p:cNvPr>
            <p:cNvSpPr/>
            <p:nvPr/>
          </p:nvSpPr>
          <p:spPr>
            <a:xfrm>
              <a:off x="5746281" y="2085113"/>
              <a:ext cx="697353" cy="474517"/>
            </a:xfrm>
            <a:prstGeom prst="diamond">
              <a:avLst/>
            </a:prstGeom>
            <a:solidFill>
              <a:srgbClr val="00ACB2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13"/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E2680852-BD99-A24D-83E0-F80F4947C99C}"/>
                </a:ext>
              </a:extLst>
            </p:cNvPr>
            <p:cNvSpPr txBox="1"/>
            <p:nvPr/>
          </p:nvSpPr>
          <p:spPr>
            <a:xfrm>
              <a:off x="5792898" y="2193994"/>
              <a:ext cx="621376" cy="277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75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Clic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77F71144-677C-C94C-BF63-2F1C3C99AF13}"/>
                </a:ext>
              </a:extLst>
            </p:cNvPr>
            <p:cNvSpPr txBox="1"/>
            <p:nvPr/>
          </p:nvSpPr>
          <p:spPr>
            <a:xfrm>
              <a:off x="5612629" y="2098474"/>
              <a:ext cx="326123" cy="230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SÍ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26F01E3F-811D-2C41-8F0F-16C2AD9A8329}"/>
                </a:ext>
              </a:extLst>
            </p:cNvPr>
            <p:cNvSpPr txBox="1"/>
            <p:nvPr/>
          </p:nvSpPr>
          <p:spPr>
            <a:xfrm>
              <a:off x="6287427" y="2084970"/>
              <a:ext cx="452281" cy="230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NO</a:t>
              </a:r>
            </a:p>
          </p:txBody>
        </p:sp>
      </p:grp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6E680C95-C0EB-D243-B728-A75680203CD2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6365543" y="4829150"/>
            <a:ext cx="1376378" cy="1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n 98">
            <a:extLst>
              <a:ext uri="{FF2B5EF4-FFF2-40B4-BE49-F238E27FC236}">
                <a16:creationId xmlns:a16="http://schemas.microsoft.com/office/drawing/2014/main" id="{1E80FF7A-7715-A549-AD55-8EC156C4D8F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3076" y="4698345"/>
            <a:ext cx="302466" cy="285440"/>
          </a:xfrm>
          <a:prstGeom prst="rect">
            <a:avLst/>
          </a:prstGeom>
        </p:spPr>
      </p:pic>
      <p:sp>
        <p:nvSpPr>
          <p:cNvPr id="100" name="CuadroTexto 99">
            <a:extLst>
              <a:ext uri="{FF2B5EF4-FFF2-40B4-BE49-F238E27FC236}">
                <a16:creationId xmlns:a16="http://schemas.microsoft.com/office/drawing/2014/main" id="{AFA9AFB6-196C-224C-8EBB-6FA809A2211D}"/>
              </a:ext>
            </a:extLst>
          </p:cNvPr>
          <p:cNvSpPr txBox="1"/>
          <p:nvPr/>
        </p:nvSpPr>
        <p:spPr>
          <a:xfrm>
            <a:off x="5126858" y="4466919"/>
            <a:ext cx="9414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es-ES" sz="525" b="1" dirty="0">
                <a:latin typeface="Avenir Roman" panose="02000503020000020003" pitchFamily="2" charset="0"/>
              </a:rPr>
            </a:br>
            <a:r>
              <a:rPr lang="es-ES" sz="525" b="1" dirty="0">
                <a:latin typeface="Avenir Roman" panose="02000503020000020003" pitchFamily="2" charset="0"/>
              </a:rPr>
              <a:t>LAN_EMPRESA_EXCTES_CAPTACION_GNRAL_1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FEFADF0A-E077-4749-9142-5409D94EFBCA}"/>
              </a:ext>
            </a:extLst>
          </p:cNvPr>
          <p:cNvCxnSpPr>
            <a:cxnSpLocks/>
          </p:cNvCxnSpPr>
          <p:nvPr/>
        </p:nvCxnSpPr>
        <p:spPr>
          <a:xfrm>
            <a:off x="8231608" y="4830463"/>
            <a:ext cx="680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n 101">
            <a:extLst>
              <a:ext uri="{FF2B5EF4-FFF2-40B4-BE49-F238E27FC236}">
                <a16:creationId xmlns:a16="http://schemas.microsoft.com/office/drawing/2014/main" id="{B38D167E-E572-3149-9560-29BCD393A3C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2530" y="4663095"/>
            <a:ext cx="354759" cy="354759"/>
          </a:xfrm>
          <a:prstGeom prst="rect">
            <a:avLst/>
          </a:prstGeom>
        </p:spPr>
      </p:pic>
      <p:sp>
        <p:nvSpPr>
          <p:cNvPr id="103" name="Rectángulo 102">
            <a:extLst>
              <a:ext uri="{FF2B5EF4-FFF2-40B4-BE49-F238E27FC236}">
                <a16:creationId xmlns:a16="http://schemas.microsoft.com/office/drawing/2014/main" id="{B3B38702-DB8A-9045-80AD-11F61243CBC3}"/>
              </a:ext>
            </a:extLst>
          </p:cNvPr>
          <p:cNvSpPr/>
          <p:nvPr/>
        </p:nvSpPr>
        <p:spPr>
          <a:xfrm>
            <a:off x="9271668" y="4710667"/>
            <a:ext cx="768934" cy="328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ES_tradnl" sz="450" dirty="0">
                <a:latin typeface="Avenir Roman" panose="020005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Descubre lo que puedes ahorrar en tu empresa.</a:t>
            </a:r>
            <a:endParaRPr lang="es-ES" sz="600" dirty="0">
              <a:latin typeface="Avenir Roman" panose="020005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FB076493-5B83-1B48-B231-6031E5547B24}"/>
              </a:ext>
            </a:extLst>
          </p:cNvPr>
          <p:cNvGrpSpPr/>
          <p:nvPr/>
        </p:nvGrpSpPr>
        <p:grpSpPr>
          <a:xfrm>
            <a:off x="8739695" y="5015692"/>
            <a:ext cx="844898" cy="560890"/>
            <a:chOff x="5612629" y="1811412"/>
            <a:chExt cx="1127079" cy="748218"/>
          </a:xfrm>
        </p:grpSpPr>
        <p:sp>
          <p:nvSpPr>
            <p:cNvPr id="105" name="Rombo 104">
              <a:extLst>
                <a:ext uri="{FF2B5EF4-FFF2-40B4-BE49-F238E27FC236}">
                  <a16:creationId xmlns:a16="http://schemas.microsoft.com/office/drawing/2014/main" id="{E6037534-12D4-2643-AE88-186BFF2625C7}"/>
                </a:ext>
              </a:extLst>
            </p:cNvPr>
            <p:cNvSpPr/>
            <p:nvPr/>
          </p:nvSpPr>
          <p:spPr>
            <a:xfrm>
              <a:off x="5746281" y="2085113"/>
              <a:ext cx="697353" cy="474517"/>
            </a:xfrm>
            <a:prstGeom prst="diamond">
              <a:avLst/>
            </a:prstGeom>
            <a:solidFill>
              <a:srgbClr val="00ACB2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13"/>
            </a:p>
          </p:txBody>
        </p:sp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79895B9A-1512-8A41-8942-82B58F3C48A7}"/>
                </a:ext>
              </a:extLst>
            </p:cNvPr>
            <p:cNvSpPr txBox="1"/>
            <p:nvPr/>
          </p:nvSpPr>
          <p:spPr>
            <a:xfrm>
              <a:off x="5792898" y="2193993"/>
              <a:ext cx="621376" cy="27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75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Clic</a:t>
              </a:r>
            </a:p>
          </p:txBody>
        </p:sp>
        <p:cxnSp>
          <p:nvCxnSpPr>
            <p:cNvPr id="107" name="Conector recto de flecha 106">
              <a:extLst>
                <a:ext uri="{FF2B5EF4-FFF2-40B4-BE49-F238E27FC236}">
                  <a16:creationId xmlns:a16="http://schemas.microsoft.com/office/drawing/2014/main" id="{100363A8-E726-A541-92DC-11EAACEC4843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 flipH="1">
              <a:off x="6094958" y="1811412"/>
              <a:ext cx="2520" cy="273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CDE646D8-5446-7F4F-BE8E-80D107786A71}"/>
                </a:ext>
              </a:extLst>
            </p:cNvPr>
            <p:cNvSpPr txBox="1"/>
            <p:nvPr/>
          </p:nvSpPr>
          <p:spPr>
            <a:xfrm>
              <a:off x="5612629" y="2098475"/>
              <a:ext cx="326123" cy="2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SÍ</a:t>
              </a:r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984946B4-2C91-7B43-9EFB-5C19FC194A21}"/>
                </a:ext>
              </a:extLst>
            </p:cNvPr>
            <p:cNvSpPr txBox="1"/>
            <p:nvPr/>
          </p:nvSpPr>
          <p:spPr>
            <a:xfrm>
              <a:off x="6287427" y="2084971"/>
              <a:ext cx="452281" cy="2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NO</a:t>
              </a:r>
            </a:p>
          </p:txBody>
        </p:sp>
      </p:grp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862110D2-15EC-3E4A-8EFC-05F31B5E8AC2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9340636" y="5392178"/>
            <a:ext cx="261380" cy="1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315189C0-BBF6-224E-9E22-1C71A7337565}"/>
              </a:ext>
            </a:extLst>
          </p:cNvPr>
          <p:cNvGrpSpPr/>
          <p:nvPr/>
        </p:nvGrpSpPr>
        <p:grpSpPr>
          <a:xfrm>
            <a:off x="5806967" y="4974003"/>
            <a:ext cx="844898" cy="560890"/>
            <a:chOff x="5612629" y="1811412"/>
            <a:chExt cx="1127079" cy="748218"/>
          </a:xfrm>
        </p:grpSpPr>
        <p:sp>
          <p:nvSpPr>
            <p:cNvPr id="112" name="Rombo 111">
              <a:extLst>
                <a:ext uri="{FF2B5EF4-FFF2-40B4-BE49-F238E27FC236}">
                  <a16:creationId xmlns:a16="http://schemas.microsoft.com/office/drawing/2014/main" id="{B02903C6-4EC4-B44B-8D95-E769E0B786C0}"/>
                </a:ext>
              </a:extLst>
            </p:cNvPr>
            <p:cNvSpPr/>
            <p:nvPr/>
          </p:nvSpPr>
          <p:spPr>
            <a:xfrm>
              <a:off x="5746281" y="2085113"/>
              <a:ext cx="697353" cy="474517"/>
            </a:xfrm>
            <a:prstGeom prst="diamond">
              <a:avLst/>
            </a:prstGeom>
            <a:solidFill>
              <a:srgbClr val="00ACB2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13"/>
            </a:p>
          </p:txBody>
        </p: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A6BE23D1-D809-F945-8FD8-6D995AF1A05A}"/>
                </a:ext>
              </a:extLst>
            </p:cNvPr>
            <p:cNvSpPr txBox="1"/>
            <p:nvPr/>
          </p:nvSpPr>
          <p:spPr>
            <a:xfrm>
              <a:off x="5792898" y="2193993"/>
              <a:ext cx="621376" cy="25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56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Solicita</a:t>
              </a:r>
            </a:p>
          </p:txBody>
        </p:sp>
        <p:cxnSp>
          <p:nvCxnSpPr>
            <p:cNvPr id="114" name="Conector recto de flecha 113">
              <a:extLst>
                <a:ext uri="{FF2B5EF4-FFF2-40B4-BE49-F238E27FC236}">
                  <a16:creationId xmlns:a16="http://schemas.microsoft.com/office/drawing/2014/main" id="{C8C73285-9E16-4F41-8C70-D51B0DB245C9}"/>
                </a:ext>
              </a:extLst>
            </p:cNvPr>
            <p:cNvCxnSpPr>
              <a:cxnSpLocks/>
              <a:endCxn id="112" idx="0"/>
            </p:cNvCxnSpPr>
            <p:nvPr/>
          </p:nvCxnSpPr>
          <p:spPr>
            <a:xfrm flipH="1">
              <a:off x="6094958" y="1811412"/>
              <a:ext cx="2520" cy="273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4AA9EB8F-7F0B-8C40-89C4-B7D256E5BE68}"/>
                </a:ext>
              </a:extLst>
            </p:cNvPr>
            <p:cNvSpPr txBox="1"/>
            <p:nvPr/>
          </p:nvSpPr>
          <p:spPr>
            <a:xfrm>
              <a:off x="5612629" y="2098475"/>
              <a:ext cx="326123" cy="2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SÍ</a:t>
              </a:r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31663358-3D44-DA40-B722-DD4371D840F4}"/>
                </a:ext>
              </a:extLst>
            </p:cNvPr>
            <p:cNvSpPr txBox="1"/>
            <p:nvPr/>
          </p:nvSpPr>
          <p:spPr>
            <a:xfrm>
              <a:off x="6287427" y="2084971"/>
              <a:ext cx="452281" cy="2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25" b="1" dirty="0">
                  <a:latin typeface="Avenir Roman" panose="02000503020000020003" pitchFamily="2" charset="0"/>
                </a:rPr>
                <a:t>NO</a:t>
              </a:r>
            </a:p>
          </p:txBody>
        </p:sp>
      </p:grp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854153FD-2DFD-A74E-B227-0E92C82CE405}"/>
              </a:ext>
            </a:extLst>
          </p:cNvPr>
          <p:cNvCxnSpPr>
            <a:cxnSpLocks/>
          </p:cNvCxnSpPr>
          <p:nvPr/>
        </p:nvCxnSpPr>
        <p:spPr>
          <a:xfrm flipH="1">
            <a:off x="5761660" y="5355967"/>
            <a:ext cx="146992" cy="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Imagen 117">
            <a:extLst>
              <a:ext uri="{FF2B5EF4-FFF2-40B4-BE49-F238E27FC236}">
                <a16:creationId xmlns:a16="http://schemas.microsoft.com/office/drawing/2014/main" id="{7F26F571-007A-0645-A45D-E341DCAC8D8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8537" y="5251935"/>
            <a:ext cx="224198" cy="224198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1BBDD833-E0AB-9D4B-B489-4B51E5D51E2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6522" y="4620601"/>
            <a:ext cx="195863" cy="195863"/>
          </a:xfrm>
          <a:prstGeom prst="rect">
            <a:avLst/>
          </a:prstGeom>
        </p:spPr>
      </p:pic>
      <p:sp>
        <p:nvSpPr>
          <p:cNvPr id="120" name="CuadroTexto 119">
            <a:extLst>
              <a:ext uri="{FF2B5EF4-FFF2-40B4-BE49-F238E27FC236}">
                <a16:creationId xmlns:a16="http://schemas.microsoft.com/office/drawing/2014/main" id="{77F56559-D719-7849-BEAA-AE161081819B}"/>
              </a:ext>
            </a:extLst>
          </p:cNvPr>
          <p:cNvSpPr txBox="1"/>
          <p:nvPr/>
        </p:nvSpPr>
        <p:spPr>
          <a:xfrm>
            <a:off x="8360726" y="4809261"/>
            <a:ext cx="412469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5" b="1" dirty="0">
                <a:latin typeface="Avenir Roman" panose="02000503020000020003" pitchFamily="2" charset="0"/>
              </a:rPr>
              <a:t>7 DÍAS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EC37A554-587E-8346-893E-634BDDEA9C50}"/>
              </a:ext>
            </a:extLst>
          </p:cNvPr>
          <p:cNvSpPr txBox="1"/>
          <p:nvPr/>
        </p:nvSpPr>
        <p:spPr>
          <a:xfrm>
            <a:off x="4688123" y="5469319"/>
            <a:ext cx="88655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Deberá notificar el CRM de la solicitud o alta del usuario.</a:t>
            </a: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8B8FAD67-DE43-714E-BA4A-6B32FD77699E}"/>
              </a:ext>
            </a:extLst>
          </p:cNvPr>
          <p:cNvSpPr/>
          <p:nvPr/>
        </p:nvSpPr>
        <p:spPr>
          <a:xfrm>
            <a:off x="9644117" y="5251614"/>
            <a:ext cx="579872" cy="3283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ES_tradnl" sz="450" dirty="0">
                <a:latin typeface="Avenir Roman" panose="020005030200000200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Campañas de reactivación a futuro</a:t>
            </a:r>
            <a:endParaRPr lang="es-ES" sz="600" dirty="0">
              <a:latin typeface="Avenir Roman" panose="02000503020000020003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3" name="Imagen 122">
            <a:extLst>
              <a:ext uri="{FF2B5EF4-FFF2-40B4-BE49-F238E27FC236}">
                <a16:creationId xmlns:a16="http://schemas.microsoft.com/office/drawing/2014/main" id="{DE9B58AE-F64E-5348-BC2C-98ACAC2836C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5205" y="5244235"/>
            <a:ext cx="250186" cy="250186"/>
          </a:xfrm>
          <a:prstGeom prst="rect">
            <a:avLst/>
          </a:prstGeom>
        </p:spPr>
      </p:pic>
      <p:sp>
        <p:nvSpPr>
          <p:cNvPr id="124" name="CuadroTexto 123">
            <a:extLst>
              <a:ext uri="{FF2B5EF4-FFF2-40B4-BE49-F238E27FC236}">
                <a16:creationId xmlns:a16="http://schemas.microsoft.com/office/drawing/2014/main" id="{BB7355D3-7072-A04F-BCA0-36327C78667E}"/>
              </a:ext>
            </a:extLst>
          </p:cNvPr>
          <p:cNvSpPr txBox="1"/>
          <p:nvPr/>
        </p:nvSpPr>
        <p:spPr>
          <a:xfrm>
            <a:off x="4694423" y="5300564"/>
            <a:ext cx="903983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POTENCIAL_CLIENTE</a:t>
            </a:r>
          </a:p>
        </p:txBody>
      </p:sp>
      <p:pic>
        <p:nvPicPr>
          <p:cNvPr id="125" name="Imagen 124">
            <a:extLst>
              <a:ext uri="{FF2B5EF4-FFF2-40B4-BE49-F238E27FC236}">
                <a16:creationId xmlns:a16="http://schemas.microsoft.com/office/drawing/2014/main" id="{A3BD5320-442D-4D43-A7D7-B4DECD5F731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4089" y="5248758"/>
            <a:ext cx="354759" cy="354759"/>
          </a:xfrm>
          <a:prstGeom prst="rect">
            <a:avLst/>
          </a:prstGeom>
        </p:spPr>
      </p:pic>
      <p:pic>
        <p:nvPicPr>
          <p:cNvPr id="126" name="Imagen 125">
            <a:extLst>
              <a:ext uri="{FF2B5EF4-FFF2-40B4-BE49-F238E27FC236}">
                <a16:creationId xmlns:a16="http://schemas.microsoft.com/office/drawing/2014/main" id="{ECBF785E-8B1D-D746-A0D7-2BDB43162D5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3609" y="4965512"/>
            <a:ext cx="250186" cy="250186"/>
          </a:xfrm>
          <a:prstGeom prst="rect">
            <a:avLst/>
          </a:prstGeom>
        </p:spPr>
      </p:pic>
      <p:sp>
        <p:nvSpPr>
          <p:cNvPr id="127" name="CuadroTexto 126">
            <a:extLst>
              <a:ext uri="{FF2B5EF4-FFF2-40B4-BE49-F238E27FC236}">
                <a16:creationId xmlns:a16="http://schemas.microsoft.com/office/drawing/2014/main" id="{E8DFF9EC-4E44-2D47-8BAE-4E5F46D05B9A}"/>
              </a:ext>
            </a:extLst>
          </p:cNvPr>
          <p:cNvSpPr txBox="1"/>
          <p:nvPr/>
        </p:nvSpPr>
        <p:spPr>
          <a:xfrm>
            <a:off x="8117910" y="4193242"/>
            <a:ext cx="1136802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b="1" dirty="0">
                <a:latin typeface="Avenir Roman" panose="02000503020000020003" pitchFamily="2" charset="0"/>
              </a:rPr>
              <a:t>Servicios XXX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6B7841FF-C668-8B42-896D-A24D4A5E154E}"/>
              </a:ext>
            </a:extLst>
          </p:cNvPr>
          <p:cNvSpPr txBox="1"/>
          <p:nvPr/>
        </p:nvSpPr>
        <p:spPr>
          <a:xfrm>
            <a:off x="9237117" y="4612984"/>
            <a:ext cx="1420084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b="1" dirty="0">
                <a:latin typeface="Avenir Roman" panose="02000503020000020003" pitchFamily="2" charset="0"/>
              </a:rPr>
              <a:t>EX-Cliente_Flujo1_Mail2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9C693DBE-5B17-B547-936F-04FE48A274C4}"/>
              </a:ext>
            </a:extLst>
          </p:cNvPr>
          <p:cNvSpPr txBox="1"/>
          <p:nvPr/>
        </p:nvSpPr>
        <p:spPr>
          <a:xfrm>
            <a:off x="4889442" y="4756338"/>
            <a:ext cx="1136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525" b="1" dirty="0">
                <a:latin typeface="Avenir Roman" panose="02000503020000020003" pitchFamily="2" charset="0"/>
              </a:rPr>
              <a:t>Solicita información sobre XXX</a:t>
            </a:r>
          </a:p>
        </p:txBody>
      </p:sp>
      <p:cxnSp>
        <p:nvCxnSpPr>
          <p:cNvPr id="130" name="Conector angular 129">
            <a:extLst>
              <a:ext uri="{FF2B5EF4-FFF2-40B4-BE49-F238E27FC236}">
                <a16:creationId xmlns:a16="http://schemas.microsoft.com/office/drawing/2014/main" id="{583D4E4B-618F-F145-9A16-B479A6769A2B}"/>
              </a:ext>
            </a:extLst>
          </p:cNvPr>
          <p:cNvCxnSpPr>
            <a:cxnSpLocks/>
            <a:stCxn id="106" idx="1"/>
          </p:cNvCxnSpPr>
          <p:nvPr/>
        </p:nvCxnSpPr>
        <p:spPr>
          <a:xfrm rot="10800000">
            <a:off x="6360221" y="4958133"/>
            <a:ext cx="2514610" cy="448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5A4F129C-15B7-664B-87E0-AA279CF2E93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6484726" y="4312429"/>
            <a:ext cx="1254989" cy="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Imagen 131">
            <a:extLst>
              <a:ext uri="{FF2B5EF4-FFF2-40B4-BE49-F238E27FC236}">
                <a16:creationId xmlns:a16="http://schemas.microsoft.com/office/drawing/2014/main" id="{442413B4-49E5-1B4C-B8B1-53F60E46C3F3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989" y="3346422"/>
            <a:ext cx="238518" cy="225092"/>
          </a:xfrm>
          <a:prstGeom prst="rect">
            <a:avLst/>
          </a:prstGeom>
        </p:spPr>
      </p:pic>
      <p:pic>
        <p:nvPicPr>
          <p:cNvPr id="133" name="Imagen 132">
            <a:extLst>
              <a:ext uri="{FF2B5EF4-FFF2-40B4-BE49-F238E27FC236}">
                <a16:creationId xmlns:a16="http://schemas.microsoft.com/office/drawing/2014/main" id="{0C2FB0CE-4046-AC4F-9212-77CFECA9EAD8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1134" y="2651049"/>
            <a:ext cx="252753" cy="252753"/>
          </a:xfrm>
          <a:prstGeom prst="rect">
            <a:avLst/>
          </a:prstGeom>
        </p:spPr>
      </p:pic>
      <p:pic>
        <p:nvPicPr>
          <p:cNvPr id="134" name="Imagen 133">
            <a:extLst>
              <a:ext uri="{FF2B5EF4-FFF2-40B4-BE49-F238E27FC236}">
                <a16:creationId xmlns:a16="http://schemas.microsoft.com/office/drawing/2014/main" id="{54950A68-8DAA-294C-A0CD-866DEB02BA5D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3065" y="3004953"/>
            <a:ext cx="212589" cy="212589"/>
          </a:xfrm>
          <a:prstGeom prst="rect">
            <a:avLst/>
          </a:prstGeom>
        </p:spPr>
      </p:pic>
      <p:sp>
        <p:nvSpPr>
          <p:cNvPr id="135" name="Rombo 134">
            <a:extLst>
              <a:ext uri="{FF2B5EF4-FFF2-40B4-BE49-F238E27FC236}">
                <a16:creationId xmlns:a16="http://schemas.microsoft.com/office/drawing/2014/main" id="{7CEE8198-3FF2-E442-BAC4-2C698FA67FB3}"/>
              </a:ext>
            </a:extLst>
          </p:cNvPr>
          <p:cNvSpPr/>
          <p:nvPr/>
        </p:nvSpPr>
        <p:spPr>
          <a:xfrm>
            <a:off x="2132878" y="3686830"/>
            <a:ext cx="279091" cy="1975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13"/>
          </a:p>
        </p:txBody>
      </p:sp>
      <p:pic>
        <p:nvPicPr>
          <p:cNvPr id="136" name="Imagen 135">
            <a:extLst>
              <a:ext uri="{FF2B5EF4-FFF2-40B4-BE49-F238E27FC236}">
                <a16:creationId xmlns:a16="http://schemas.microsoft.com/office/drawing/2014/main" id="{D40451CF-D21C-224D-BBFD-EA2BF968E3A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1289" y="4004286"/>
            <a:ext cx="224198" cy="224198"/>
          </a:xfrm>
          <a:prstGeom prst="rect">
            <a:avLst/>
          </a:prstGeom>
        </p:spPr>
      </p:pic>
      <p:sp>
        <p:nvSpPr>
          <p:cNvPr id="137" name="CuadroTexto 136">
            <a:extLst>
              <a:ext uri="{FF2B5EF4-FFF2-40B4-BE49-F238E27FC236}">
                <a16:creationId xmlns:a16="http://schemas.microsoft.com/office/drawing/2014/main" id="{80FFC3C6-18F4-8849-BF68-471AF8A8EFF6}"/>
              </a:ext>
            </a:extLst>
          </p:cNvPr>
          <p:cNvSpPr txBox="1"/>
          <p:nvPr/>
        </p:nvSpPr>
        <p:spPr>
          <a:xfrm>
            <a:off x="2426094" y="2723597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5" dirty="0">
                <a:latin typeface="Avenir Roman" panose="02000503020000020003" pitchFamily="2" charset="0"/>
              </a:rPr>
              <a:t>DISPARADOR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F4BF8ABD-5DEE-9A4F-9857-9FEEAD5F00D1}"/>
              </a:ext>
            </a:extLst>
          </p:cNvPr>
          <p:cNvSpPr txBox="1"/>
          <p:nvPr/>
        </p:nvSpPr>
        <p:spPr>
          <a:xfrm>
            <a:off x="2467707" y="3001263"/>
            <a:ext cx="642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EMAIL AUTOMÁTICO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EE76E31-8668-E84E-98F5-5A762763A058}"/>
              </a:ext>
            </a:extLst>
          </p:cNvPr>
          <p:cNvSpPr txBox="1"/>
          <p:nvPr/>
        </p:nvSpPr>
        <p:spPr>
          <a:xfrm>
            <a:off x="2463923" y="3365181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FORMULARIO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2AA562DF-0565-0344-80E7-EECB741898F6}"/>
              </a:ext>
            </a:extLst>
          </p:cNvPr>
          <p:cNvSpPr txBox="1"/>
          <p:nvPr/>
        </p:nvSpPr>
        <p:spPr>
          <a:xfrm>
            <a:off x="2469220" y="3701862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DISYUNTIVA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F898B762-9C79-454D-A151-2684FA100511}"/>
              </a:ext>
            </a:extLst>
          </p:cNvPr>
          <p:cNvSpPr txBox="1"/>
          <p:nvPr/>
        </p:nvSpPr>
        <p:spPr>
          <a:xfrm>
            <a:off x="2474516" y="3997685"/>
            <a:ext cx="642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NOTIFICACIÓN A VENTAS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646A877D-545F-7442-B23E-226C8CC43AC3}"/>
              </a:ext>
            </a:extLst>
          </p:cNvPr>
          <p:cNvSpPr/>
          <p:nvPr/>
        </p:nvSpPr>
        <p:spPr>
          <a:xfrm>
            <a:off x="2094201" y="1682704"/>
            <a:ext cx="1044086" cy="4625106"/>
          </a:xfrm>
          <a:prstGeom prst="rect">
            <a:avLst/>
          </a:prstGeom>
          <a:noFill/>
          <a:ln w="19050">
            <a:solidFill>
              <a:srgbClr val="00B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13"/>
          </a:p>
        </p:txBody>
      </p:sp>
      <p:pic>
        <p:nvPicPr>
          <p:cNvPr id="143" name="Imagen 142">
            <a:extLst>
              <a:ext uri="{FF2B5EF4-FFF2-40B4-BE49-F238E27FC236}">
                <a16:creationId xmlns:a16="http://schemas.microsoft.com/office/drawing/2014/main" id="{F7439EA1-D162-4140-9B8E-1CF0331A8E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8311" y="4375826"/>
            <a:ext cx="250186" cy="250186"/>
          </a:xfrm>
          <a:prstGeom prst="rect">
            <a:avLst/>
          </a:prstGeom>
        </p:spPr>
      </p:pic>
      <p:sp>
        <p:nvSpPr>
          <p:cNvPr id="144" name="CuadroTexto 143">
            <a:extLst>
              <a:ext uri="{FF2B5EF4-FFF2-40B4-BE49-F238E27FC236}">
                <a16:creationId xmlns:a16="http://schemas.microsoft.com/office/drawing/2014/main" id="{52ECFBBF-DC45-EE43-9CFF-44E1C4BB7043}"/>
              </a:ext>
            </a:extLst>
          </p:cNvPr>
          <p:cNvSpPr txBox="1"/>
          <p:nvPr/>
        </p:nvSpPr>
        <p:spPr>
          <a:xfrm>
            <a:off x="2469202" y="4406839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TAG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9D4165F0-98AB-4243-A7AC-6D3FD80D8EC8}"/>
              </a:ext>
            </a:extLst>
          </p:cNvPr>
          <p:cNvSpPr txBox="1"/>
          <p:nvPr/>
        </p:nvSpPr>
        <p:spPr>
          <a:xfrm>
            <a:off x="2467135" y="2292131"/>
            <a:ext cx="642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DISPARADOR INICIO FASE</a:t>
            </a:r>
          </a:p>
        </p:txBody>
      </p:sp>
      <p:pic>
        <p:nvPicPr>
          <p:cNvPr id="146" name="Imagen 145">
            <a:extLst>
              <a:ext uri="{FF2B5EF4-FFF2-40B4-BE49-F238E27FC236}">
                <a16:creationId xmlns:a16="http://schemas.microsoft.com/office/drawing/2014/main" id="{B82AE732-DFCF-B449-BC66-F7BAC9F3B47C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948" y="2264195"/>
            <a:ext cx="248515" cy="241799"/>
          </a:xfrm>
          <a:prstGeom prst="rect">
            <a:avLst/>
          </a:prstGeom>
        </p:spPr>
      </p:pic>
      <p:pic>
        <p:nvPicPr>
          <p:cNvPr id="147" name="Imagen 146">
            <a:extLst>
              <a:ext uri="{FF2B5EF4-FFF2-40B4-BE49-F238E27FC236}">
                <a16:creationId xmlns:a16="http://schemas.microsoft.com/office/drawing/2014/main" id="{9272A98A-C82D-864F-A2EE-287BBEE313EA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567" y="5055181"/>
            <a:ext cx="286260" cy="286260"/>
          </a:xfrm>
          <a:prstGeom prst="rect">
            <a:avLst/>
          </a:prstGeom>
        </p:spPr>
      </p:pic>
      <p:sp>
        <p:nvSpPr>
          <p:cNvPr id="148" name="CuadroTexto 147">
            <a:extLst>
              <a:ext uri="{FF2B5EF4-FFF2-40B4-BE49-F238E27FC236}">
                <a16:creationId xmlns:a16="http://schemas.microsoft.com/office/drawing/2014/main" id="{B9355CE7-85DF-7545-9FD1-CE7381B79913}"/>
              </a:ext>
            </a:extLst>
          </p:cNvPr>
          <p:cNvSpPr txBox="1"/>
          <p:nvPr/>
        </p:nvSpPr>
        <p:spPr>
          <a:xfrm>
            <a:off x="2456541" y="5132487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ALERTA</a:t>
            </a:r>
          </a:p>
        </p:txBody>
      </p:sp>
      <p:pic>
        <p:nvPicPr>
          <p:cNvPr id="149" name="Imagen 148">
            <a:extLst>
              <a:ext uri="{FF2B5EF4-FFF2-40B4-BE49-F238E27FC236}">
                <a16:creationId xmlns:a16="http://schemas.microsoft.com/office/drawing/2014/main" id="{AF3957D0-D3AE-4A4E-A668-E7E30E99032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6941" y="4708683"/>
            <a:ext cx="250186" cy="250186"/>
          </a:xfrm>
          <a:prstGeom prst="rect">
            <a:avLst/>
          </a:prstGeom>
        </p:spPr>
      </p:pic>
      <p:sp>
        <p:nvSpPr>
          <p:cNvPr id="150" name="CuadroTexto 149">
            <a:extLst>
              <a:ext uri="{FF2B5EF4-FFF2-40B4-BE49-F238E27FC236}">
                <a16:creationId xmlns:a16="http://schemas.microsoft.com/office/drawing/2014/main" id="{BF6D5993-CE76-0449-A3CF-73A241DBA319}"/>
              </a:ext>
            </a:extLst>
          </p:cNvPr>
          <p:cNvSpPr txBox="1"/>
          <p:nvPr/>
        </p:nvSpPr>
        <p:spPr>
          <a:xfrm>
            <a:off x="2469780" y="4757650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TAG </a:t>
            </a:r>
          </a:p>
        </p:txBody>
      </p:sp>
      <p:pic>
        <p:nvPicPr>
          <p:cNvPr id="151" name="Imagen 150">
            <a:extLst>
              <a:ext uri="{FF2B5EF4-FFF2-40B4-BE49-F238E27FC236}">
                <a16:creationId xmlns:a16="http://schemas.microsoft.com/office/drawing/2014/main" id="{A3E24EB5-F1EF-AB4F-81AE-AB64D10085AD}"/>
              </a:ext>
            </a:extLst>
          </p:cNvPr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1134" y="1729335"/>
            <a:ext cx="360525" cy="360525"/>
          </a:xfrm>
          <a:prstGeom prst="rect">
            <a:avLst/>
          </a:prstGeom>
        </p:spPr>
      </p:pic>
      <p:sp>
        <p:nvSpPr>
          <p:cNvPr id="152" name="CuadroTexto 151">
            <a:extLst>
              <a:ext uri="{FF2B5EF4-FFF2-40B4-BE49-F238E27FC236}">
                <a16:creationId xmlns:a16="http://schemas.microsoft.com/office/drawing/2014/main" id="{5B282A20-C4DF-C441-B0A2-C24ED9CC9AE0}"/>
              </a:ext>
            </a:extLst>
          </p:cNvPr>
          <p:cNvSpPr txBox="1"/>
          <p:nvPr/>
        </p:nvSpPr>
        <p:spPr>
          <a:xfrm>
            <a:off x="2453953" y="1759496"/>
            <a:ext cx="642085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LANDING </a:t>
            </a:r>
            <a:r>
              <a:rPr lang="es-ES" sz="525">
                <a:latin typeface="Avenir Roman" panose="02000503020000020003" pitchFamily="2" charset="0"/>
              </a:rPr>
              <a:t>DE PRODUCTO / SERVICIO</a:t>
            </a:r>
            <a:endParaRPr lang="es-ES" sz="525" dirty="0">
              <a:latin typeface="Avenir Roman" panose="02000503020000020003" pitchFamily="2" charset="0"/>
            </a:endParaRPr>
          </a:p>
        </p:txBody>
      </p:sp>
      <p:pic>
        <p:nvPicPr>
          <p:cNvPr id="153" name="Imagen 152">
            <a:extLst>
              <a:ext uri="{FF2B5EF4-FFF2-40B4-BE49-F238E27FC236}">
                <a16:creationId xmlns:a16="http://schemas.microsoft.com/office/drawing/2014/main" id="{AB4E148E-9842-1C47-975A-CC925A42BC4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650" r="15452" b="2452"/>
          <a:stretch/>
        </p:blipFill>
        <p:spPr>
          <a:xfrm>
            <a:off x="2138766" y="5484924"/>
            <a:ext cx="325465" cy="342440"/>
          </a:xfrm>
          <a:prstGeom prst="rect">
            <a:avLst/>
          </a:prstGeom>
        </p:spPr>
      </p:pic>
      <p:pic>
        <p:nvPicPr>
          <p:cNvPr id="154" name="Imagen 153">
            <a:extLst>
              <a:ext uri="{FF2B5EF4-FFF2-40B4-BE49-F238E27FC236}">
                <a16:creationId xmlns:a16="http://schemas.microsoft.com/office/drawing/2014/main" id="{4A658460-C238-944B-B530-CA76A7EA83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39" r="23306" b="5039"/>
          <a:stretch/>
        </p:blipFill>
        <p:spPr>
          <a:xfrm>
            <a:off x="2154264" y="5940083"/>
            <a:ext cx="309968" cy="321232"/>
          </a:xfrm>
          <a:prstGeom prst="rect">
            <a:avLst/>
          </a:prstGeom>
        </p:spPr>
      </p:pic>
      <p:sp>
        <p:nvSpPr>
          <p:cNvPr id="155" name="CuadroTexto 154">
            <a:extLst>
              <a:ext uri="{FF2B5EF4-FFF2-40B4-BE49-F238E27FC236}">
                <a16:creationId xmlns:a16="http://schemas.microsoft.com/office/drawing/2014/main" id="{B9355CE7-85DF-7545-9FD1-CE7381B79913}"/>
              </a:ext>
            </a:extLst>
          </p:cNvPr>
          <p:cNvSpPr txBox="1"/>
          <p:nvPr/>
        </p:nvSpPr>
        <p:spPr>
          <a:xfrm>
            <a:off x="2453961" y="5579357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PUBLI RRSS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B9355CE7-85DF-7545-9FD1-CE7381B79913}"/>
              </a:ext>
            </a:extLst>
          </p:cNvPr>
          <p:cNvSpPr txBox="1"/>
          <p:nvPr/>
        </p:nvSpPr>
        <p:spPr>
          <a:xfrm>
            <a:off x="2451381" y="6026228"/>
            <a:ext cx="64208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25" dirty="0">
                <a:latin typeface="Avenir Roman" panose="02000503020000020003" pitchFamily="2" charset="0"/>
              </a:rPr>
              <a:t>GOOGLE ADS</a:t>
            </a:r>
          </a:p>
        </p:txBody>
      </p:sp>
    </p:spTree>
    <p:extLst>
      <p:ext uri="{BB962C8B-B14F-4D97-AF65-F5344CB8AC3E}">
        <p14:creationId xmlns:p14="http://schemas.microsoft.com/office/powerpoint/2010/main" val="408813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3"/>
          <a:stretch/>
        </p:blipFill>
        <p:spPr>
          <a:xfrm>
            <a:off x="1589" y="0"/>
            <a:ext cx="12188825" cy="6858000"/>
          </a:xfrm>
          <a:prstGeom prst="rect">
            <a:avLst/>
          </a:prstGeom>
        </p:spPr>
      </p:pic>
      <p:sp>
        <p:nvSpPr>
          <p:cNvPr id="23" name="Rectangle 8"/>
          <p:cNvSpPr/>
          <p:nvPr/>
        </p:nvSpPr>
        <p:spPr>
          <a:xfrm>
            <a:off x="1589" y="1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rgbClr val="F52552">
                  <a:alpha val="70000"/>
                </a:srgbClr>
              </a:gs>
              <a:gs pos="83000">
                <a:srgbClr val="3B1F4D">
                  <a:alpha val="69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" name="Rectángulo 4"/>
          <p:cNvSpPr/>
          <p:nvPr/>
        </p:nvSpPr>
        <p:spPr>
          <a:xfrm>
            <a:off x="1" y="5686995"/>
            <a:ext cx="1219199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es-ES_tradnl" sz="190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670 747 115</a:t>
            </a:r>
          </a:p>
          <a:p>
            <a:pPr algn="ctr"/>
            <a:r>
              <a:rPr lang="es-ES" altLang="es-ES_tradnl" sz="1900" dirty="0" err="1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www.agenciareinicia.com</a:t>
            </a:r>
            <a:endParaRPr lang="es-ES_tradnl" sz="19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5387397" y="5072141"/>
            <a:ext cx="1448827" cy="332759"/>
            <a:chOff x="3629672" y="6238502"/>
            <a:chExt cx="2054477" cy="471860"/>
          </a:xfrm>
        </p:grpSpPr>
        <p:grpSp>
          <p:nvGrpSpPr>
            <p:cNvPr id="11" name="Agrupar 10"/>
            <p:cNvGrpSpPr/>
            <p:nvPr/>
          </p:nvGrpSpPr>
          <p:grpSpPr>
            <a:xfrm>
              <a:off x="4431719" y="6238502"/>
              <a:ext cx="392112" cy="394073"/>
              <a:chOff x="4722813" y="5994400"/>
              <a:chExt cx="635000" cy="638175"/>
            </a:xfrm>
          </p:grpSpPr>
          <p:sp>
            <p:nvSpPr>
              <p:cNvPr id="14" name="Freeform 47"/>
              <p:cNvSpPr>
                <a:spLocks noChangeArrowheads="1"/>
              </p:cNvSpPr>
              <p:nvPr/>
            </p:nvSpPr>
            <p:spPr bwMode="auto">
              <a:xfrm>
                <a:off x="4722813" y="5994400"/>
                <a:ext cx="139700" cy="630237"/>
              </a:xfrm>
              <a:custGeom>
                <a:avLst/>
                <a:gdLst>
                  <a:gd name="T0" fmla="*/ 98 w 99"/>
                  <a:gd name="T1" fmla="*/ 44 h 435"/>
                  <a:gd name="T2" fmla="*/ 98 w 99"/>
                  <a:gd name="T3" fmla="*/ 44 h 435"/>
                  <a:gd name="T4" fmla="*/ 45 w 99"/>
                  <a:gd name="T5" fmla="*/ 88 h 435"/>
                  <a:gd name="T6" fmla="*/ 0 w 99"/>
                  <a:gd name="T7" fmla="*/ 44 h 435"/>
                  <a:gd name="T8" fmla="*/ 45 w 99"/>
                  <a:gd name="T9" fmla="*/ 0 h 435"/>
                  <a:gd name="T10" fmla="*/ 98 w 99"/>
                  <a:gd name="T11" fmla="*/ 44 h 435"/>
                  <a:gd name="T12" fmla="*/ 0 w 99"/>
                  <a:gd name="T13" fmla="*/ 434 h 435"/>
                  <a:gd name="T14" fmla="*/ 0 w 99"/>
                  <a:gd name="T15" fmla="*/ 434 h 435"/>
                  <a:gd name="T16" fmla="*/ 0 w 99"/>
                  <a:gd name="T17" fmla="*/ 132 h 435"/>
                  <a:gd name="T18" fmla="*/ 98 w 99"/>
                  <a:gd name="T19" fmla="*/ 132 h 435"/>
                  <a:gd name="T20" fmla="*/ 98 w 99"/>
                  <a:gd name="T21" fmla="*/ 434 h 435"/>
                  <a:gd name="T22" fmla="*/ 0 w 99"/>
                  <a:gd name="T23" fmla="*/ 434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435">
                    <a:moveTo>
                      <a:pt x="98" y="44"/>
                    </a:moveTo>
                    <a:lnTo>
                      <a:pt x="98" y="44"/>
                    </a:lnTo>
                    <a:cubicBezTo>
                      <a:pt x="98" y="71"/>
                      <a:pt x="80" y="88"/>
                      <a:pt x="45" y="88"/>
                    </a:cubicBezTo>
                    <a:cubicBezTo>
                      <a:pt x="17" y="88"/>
                      <a:pt x="0" y="71"/>
                      <a:pt x="0" y="44"/>
                    </a:cubicBezTo>
                    <a:cubicBezTo>
                      <a:pt x="0" y="18"/>
                      <a:pt x="17" y="0"/>
                      <a:pt x="45" y="0"/>
                    </a:cubicBezTo>
                    <a:cubicBezTo>
                      <a:pt x="80" y="0"/>
                      <a:pt x="98" y="18"/>
                      <a:pt x="98" y="44"/>
                    </a:cubicBezTo>
                    <a:close/>
                    <a:moveTo>
                      <a:pt x="0" y="434"/>
                    </a:moveTo>
                    <a:lnTo>
                      <a:pt x="0" y="434"/>
                    </a:lnTo>
                    <a:cubicBezTo>
                      <a:pt x="0" y="132"/>
                      <a:pt x="0" y="132"/>
                      <a:pt x="0" y="132"/>
                    </a:cubicBezTo>
                    <a:cubicBezTo>
                      <a:pt x="98" y="132"/>
                      <a:pt x="98" y="132"/>
                      <a:pt x="98" y="132"/>
                    </a:cubicBezTo>
                    <a:cubicBezTo>
                      <a:pt x="98" y="434"/>
                      <a:pt x="98" y="434"/>
                      <a:pt x="98" y="434"/>
                    </a:cubicBezTo>
                    <a:lnTo>
                      <a:pt x="0" y="4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45712" tIns="22856" rIns="45712" bIns="22856" anchor="ctr"/>
              <a:lstStyle/>
              <a:p>
                <a:pPr defTabSz="609478">
                  <a:defRPr/>
                </a:pPr>
                <a:endParaRPr lang="en-US" sz="700" dirty="0">
                  <a:latin typeface="Poppins Light" charset="0"/>
                </a:endParaRPr>
              </a:p>
            </p:txBody>
          </p:sp>
          <p:sp>
            <p:nvSpPr>
              <p:cNvPr id="15" name="Freeform 48"/>
              <p:cNvSpPr>
                <a:spLocks noChangeArrowheads="1"/>
              </p:cNvSpPr>
              <p:nvPr/>
            </p:nvSpPr>
            <p:spPr bwMode="auto">
              <a:xfrm>
                <a:off x="4938713" y="6180137"/>
                <a:ext cx="419100" cy="452438"/>
              </a:xfrm>
              <a:custGeom>
                <a:avLst/>
                <a:gdLst>
                  <a:gd name="T0" fmla="*/ 0 w 293"/>
                  <a:gd name="T1" fmla="*/ 106 h 311"/>
                  <a:gd name="T2" fmla="*/ 0 w 293"/>
                  <a:gd name="T3" fmla="*/ 106 h 311"/>
                  <a:gd name="T4" fmla="*/ 0 w 293"/>
                  <a:gd name="T5" fmla="*/ 8 h 311"/>
                  <a:gd name="T6" fmla="*/ 79 w 293"/>
                  <a:gd name="T7" fmla="*/ 8 h 311"/>
                  <a:gd name="T8" fmla="*/ 88 w 293"/>
                  <a:gd name="T9" fmla="*/ 44 h 311"/>
                  <a:gd name="T10" fmla="*/ 88 w 293"/>
                  <a:gd name="T11" fmla="*/ 44 h 311"/>
                  <a:gd name="T12" fmla="*/ 186 w 293"/>
                  <a:gd name="T13" fmla="*/ 0 h 311"/>
                  <a:gd name="T14" fmla="*/ 292 w 293"/>
                  <a:gd name="T15" fmla="*/ 132 h 311"/>
                  <a:gd name="T16" fmla="*/ 292 w 293"/>
                  <a:gd name="T17" fmla="*/ 310 h 311"/>
                  <a:gd name="T18" fmla="*/ 194 w 293"/>
                  <a:gd name="T19" fmla="*/ 310 h 311"/>
                  <a:gd name="T20" fmla="*/ 194 w 293"/>
                  <a:gd name="T21" fmla="*/ 141 h 311"/>
                  <a:gd name="T22" fmla="*/ 150 w 293"/>
                  <a:gd name="T23" fmla="*/ 79 h 311"/>
                  <a:gd name="T24" fmla="*/ 97 w 293"/>
                  <a:gd name="T25" fmla="*/ 115 h 311"/>
                  <a:gd name="T26" fmla="*/ 97 w 293"/>
                  <a:gd name="T27" fmla="*/ 132 h 311"/>
                  <a:gd name="T28" fmla="*/ 97 w 293"/>
                  <a:gd name="T29" fmla="*/ 310 h 311"/>
                  <a:gd name="T30" fmla="*/ 0 w 293"/>
                  <a:gd name="T31" fmla="*/ 310 h 311"/>
                  <a:gd name="T32" fmla="*/ 0 w 293"/>
                  <a:gd name="T33" fmla="*/ 106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3" h="311">
                    <a:moveTo>
                      <a:pt x="0" y="106"/>
                    </a:moveTo>
                    <a:lnTo>
                      <a:pt x="0" y="106"/>
                    </a:lnTo>
                    <a:cubicBezTo>
                      <a:pt x="0" y="62"/>
                      <a:pt x="0" y="35"/>
                      <a:pt x="0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8" y="44"/>
                      <a:pt x="88" y="44"/>
                      <a:pt x="88" y="44"/>
                    </a:cubicBezTo>
                    <a:lnTo>
                      <a:pt x="88" y="44"/>
                    </a:lnTo>
                    <a:cubicBezTo>
                      <a:pt x="97" y="26"/>
                      <a:pt x="132" y="0"/>
                      <a:pt x="186" y="0"/>
                    </a:cubicBezTo>
                    <a:cubicBezTo>
                      <a:pt x="248" y="0"/>
                      <a:pt x="292" y="44"/>
                      <a:pt x="292" y="132"/>
                    </a:cubicBezTo>
                    <a:cubicBezTo>
                      <a:pt x="292" y="310"/>
                      <a:pt x="292" y="310"/>
                      <a:pt x="292" y="310"/>
                    </a:cubicBezTo>
                    <a:cubicBezTo>
                      <a:pt x="194" y="310"/>
                      <a:pt x="194" y="310"/>
                      <a:pt x="194" y="310"/>
                    </a:cubicBezTo>
                    <a:cubicBezTo>
                      <a:pt x="194" y="141"/>
                      <a:pt x="194" y="141"/>
                      <a:pt x="194" y="141"/>
                    </a:cubicBezTo>
                    <a:cubicBezTo>
                      <a:pt x="194" y="106"/>
                      <a:pt x="186" y="79"/>
                      <a:pt x="150" y="79"/>
                    </a:cubicBezTo>
                    <a:cubicBezTo>
                      <a:pt x="123" y="79"/>
                      <a:pt x="106" y="97"/>
                      <a:pt x="97" y="115"/>
                    </a:cubicBezTo>
                    <a:cubicBezTo>
                      <a:pt x="97" y="115"/>
                      <a:pt x="97" y="124"/>
                      <a:pt x="97" y="132"/>
                    </a:cubicBezTo>
                    <a:cubicBezTo>
                      <a:pt x="97" y="310"/>
                      <a:pt x="97" y="310"/>
                      <a:pt x="97" y="310"/>
                    </a:cubicBezTo>
                    <a:cubicBezTo>
                      <a:pt x="0" y="310"/>
                      <a:pt x="0" y="310"/>
                      <a:pt x="0" y="310"/>
                    </a:cubicBezTo>
                    <a:lnTo>
                      <a:pt x="0" y="106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45712" tIns="22856" rIns="45712" bIns="22856" anchor="ctr"/>
              <a:lstStyle/>
              <a:p>
                <a:pPr defTabSz="609478">
                  <a:defRPr/>
                </a:pPr>
                <a:endParaRPr lang="en-US" sz="700" dirty="0">
                  <a:latin typeface="Poppins Light" charset="0"/>
                </a:endParaRPr>
              </a:p>
            </p:txBody>
          </p:sp>
        </p:grpSp>
        <p:sp>
          <p:nvSpPr>
            <p:cNvPr id="12" name="Freeform 74"/>
            <p:cNvSpPr>
              <a:spLocks noChangeArrowheads="1"/>
            </p:cNvSpPr>
            <p:nvPr/>
          </p:nvSpPr>
          <p:spPr bwMode="auto">
            <a:xfrm>
              <a:off x="5286155" y="6318250"/>
              <a:ext cx="397994" cy="392112"/>
            </a:xfrm>
            <a:custGeom>
              <a:avLst/>
              <a:gdLst>
                <a:gd name="T0" fmla="*/ 27 w 445"/>
                <a:gd name="T1" fmla="*/ 107 h 436"/>
                <a:gd name="T2" fmla="*/ 27 w 445"/>
                <a:gd name="T3" fmla="*/ 107 h 436"/>
                <a:gd name="T4" fmla="*/ 62 w 445"/>
                <a:gd name="T5" fmla="*/ 186 h 436"/>
                <a:gd name="T6" fmla="*/ 116 w 445"/>
                <a:gd name="T7" fmla="*/ 204 h 436"/>
                <a:gd name="T8" fmla="*/ 125 w 445"/>
                <a:gd name="T9" fmla="*/ 204 h 436"/>
                <a:gd name="T10" fmla="*/ 134 w 445"/>
                <a:gd name="T11" fmla="*/ 248 h 436"/>
                <a:gd name="T12" fmla="*/ 134 w 445"/>
                <a:gd name="T13" fmla="*/ 248 h 436"/>
                <a:gd name="T14" fmla="*/ 0 w 445"/>
                <a:gd name="T15" fmla="*/ 345 h 436"/>
                <a:gd name="T16" fmla="*/ 116 w 445"/>
                <a:gd name="T17" fmla="*/ 435 h 436"/>
                <a:gd name="T18" fmla="*/ 116 w 445"/>
                <a:gd name="T19" fmla="*/ 435 h 436"/>
                <a:gd name="T20" fmla="*/ 125 w 445"/>
                <a:gd name="T21" fmla="*/ 435 h 436"/>
                <a:gd name="T22" fmla="*/ 196 w 445"/>
                <a:gd name="T23" fmla="*/ 417 h 436"/>
                <a:gd name="T24" fmla="*/ 249 w 445"/>
                <a:gd name="T25" fmla="*/ 320 h 436"/>
                <a:gd name="T26" fmla="*/ 205 w 445"/>
                <a:gd name="T27" fmla="*/ 230 h 436"/>
                <a:gd name="T28" fmla="*/ 178 w 445"/>
                <a:gd name="T29" fmla="*/ 204 h 436"/>
                <a:gd name="T30" fmla="*/ 196 w 445"/>
                <a:gd name="T31" fmla="*/ 177 h 436"/>
                <a:gd name="T32" fmla="*/ 231 w 445"/>
                <a:gd name="T33" fmla="*/ 98 h 436"/>
                <a:gd name="T34" fmla="*/ 196 w 445"/>
                <a:gd name="T35" fmla="*/ 18 h 436"/>
                <a:gd name="T36" fmla="*/ 213 w 445"/>
                <a:gd name="T37" fmla="*/ 18 h 436"/>
                <a:gd name="T38" fmla="*/ 249 w 445"/>
                <a:gd name="T39" fmla="*/ 0 h 436"/>
                <a:gd name="T40" fmla="*/ 249 w 445"/>
                <a:gd name="T41" fmla="*/ 0 h 436"/>
                <a:gd name="T42" fmla="*/ 143 w 445"/>
                <a:gd name="T43" fmla="*/ 0 h 436"/>
                <a:gd name="T44" fmla="*/ 27 w 445"/>
                <a:gd name="T45" fmla="*/ 107 h 436"/>
                <a:gd name="T46" fmla="*/ 205 w 445"/>
                <a:gd name="T47" fmla="*/ 328 h 436"/>
                <a:gd name="T48" fmla="*/ 205 w 445"/>
                <a:gd name="T49" fmla="*/ 328 h 436"/>
                <a:gd name="T50" fmla="*/ 134 w 445"/>
                <a:gd name="T51" fmla="*/ 390 h 436"/>
                <a:gd name="T52" fmla="*/ 54 w 445"/>
                <a:gd name="T53" fmla="*/ 345 h 436"/>
                <a:gd name="T54" fmla="*/ 71 w 445"/>
                <a:gd name="T55" fmla="*/ 292 h 436"/>
                <a:gd name="T56" fmla="*/ 125 w 445"/>
                <a:gd name="T57" fmla="*/ 275 h 436"/>
                <a:gd name="T58" fmla="*/ 134 w 445"/>
                <a:gd name="T59" fmla="*/ 275 h 436"/>
                <a:gd name="T60" fmla="*/ 205 w 445"/>
                <a:gd name="T61" fmla="*/ 328 h 436"/>
                <a:gd name="T62" fmla="*/ 178 w 445"/>
                <a:gd name="T63" fmla="*/ 80 h 436"/>
                <a:gd name="T64" fmla="*/ 178 w 445"/>
                <a:gd name="T65" fmla="*/ 80 h 436"/>
                <a:gd name="T66" fmla="*/ 143 w 445"/>
                <a:gd name="T67" fmla="*/ 169 h 436"/>
                <a:gd name="T68" fmla="*/ 134 w 445"/>
                <a:gd name="T69" fmla="*/ 169 h 436"/>
                <a:gd name="T70" fmla="*/ 81 w 445"/>
                <a:gd name="T71" fmla="*/ 116 h 436"/>
                <a:gd name="T72" fmla="*/ 81 w 445"/>
                <a:gd name="T73" fmla="*/ 62 h 436"/>
                <a:gd name="T74" fmla="*/ 107 w 445"/>
                <a:gd name="T75" fmla="*/ 26 h 436"/>
                <a:gd name="T76" fmla="*/ 116 w 445"/>
                <a:gd name="T77" fmla="*/ 26 h 436"/>
                <a:gd name="T78" fmla="*/ 178 w 445"/>
                <a:gd name="T79" fmla="*/ 80 h 436"/>
                <a:gd name="T80" fmla="*/ 373 w 445"/>
                <a:gd name="T81" fmla="*/ 169 h 436"/>
                <a:gd name="T82" fmla="*/ 373 w 445"/>
                <a:gd name="T83" fmla="*/ 169 h 436"/>
                <a:gd name="T84" fmla="*/ 373 w 445"/>
                <a:gd name="T85" fmla="*/ 98 h 436"/>
                <a:gd name="T86" fmla="*/ 319 w 445"/>
                <a:gd name="T87" fmla="*/ 98 h 436"/>
                <a:gd name="T88" fmla="*/ 319 w 445"/>
                <a:gd name="T89" fmla="*/ 169 h 436"/>
                <a:gd name="T90" fmla="*/ 249 w 445"/>
                <a:gd name="T91" fmla="*/ 169 h 436"/>
                <a:gd name="T92" fmla="*/ 249 w 445"/>
                <a:gd name="T93" fmla="*/ 213 h 436"/>
                <a:gd name="T94" fmla="*/ 319 w 445"/>
                <a:gd name="T95" fmla="*/ 213 h 436"/>
                <a:gd name="T96" fmla="*/ 319 w 445"/>
                <a:gd name="T97" fmla="*/ 292 h 436"/>
                <a:gd name="T98" fmla="*/ 373 w 445"/>
                <a:gd name="T99" fmla="*/ 292 h 436"/>
                <a:gd name="T100" fmla="*/ 373 w 445"/>
                <a:gd name="T101" fmla="*/ 213 h 436"/>
                <a:gd name="T102" fmla="*/ 444 w 445"/>
                <a:gd name="T103" fmla="*/ 213 h 436"/>
                <a:gd name="T104" fmla="*/ 444 w 445"/>
                <a:gd name="T105" fmla="*/ 169 h 436"/>
                <a:gd name="T106" fmla="*/ 373 w 445"/>
                <a:gd name="T107" fmla="*/ 16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5" h="436">
                  <a:moveTo>
                    <a:pt x="27" y="107"/>
                  </a:moveTo>
                  <a:lnTo>
                    <a:pt x="27" y="107"/>
                  </a:lnTo>
                  <a:cubicBezTo>
                    <a:pt x="27" y="142"/>
                    <a:pt x="36" y="169"/>
                    <a:pt x="62" y="186"/>
                  </a:cubicBezTo>
                  <a:cubicBezTo>
                    <a:pt x="81" y="195"/>
                    <a:pt x="107" y="204"/>
                    <a:pt x="116" y="204"/>
                  </a:cubicBezTo>
                  <a:lnTo>
                    <a:pt x="125" y="204"/>
                  </a:lnTo>
                  <a:cubicBezTo>
                    <a:pt x="125" y="204"/>
                    <a:pt x="116" y="222"/>
                    <a:pt x="134" y="248"/>
                  </a:cubicBezTo>
                  <a:lnTo>
                    <a:pt x="134" y="248"/>
                  </a:lnTo>
                  <a:cubicBezTo>
                    <a:pt x="107" y="248"/>
                    <a:pt x="0" y="257"/>
                    <a:pt x="0" y="345"/>
                  </a:cubicBezTo>
                  <a:cubicBezTo>
                    <a:pt x="0" y="435"/>
                    <a:pt x="98" y="435"/>
                    <a:pt x="116" y="435"/>
                  </a:cubicBezTo>
                  <a:lnTo>
                    <a:pt x="116" y="435"/>
                  </a:lnTo>
                  <a:cubicBezTo>
                    <a:pt x="116" y="435"/>
                    <a:pt x="116" y="435"/>
                    <a:pt x="125" y="435"/>
                  </a:cubicBezTo>
                  <a:cubicBezTo>
                    <a:pt x="134" y="435"/>
                    <a:pt x="169" y="435"/>
                    <a:pt x="196" y="417"/>
                  </a:cubicBezTo>
                  <a:cubicBezTo>
                    <a:pt x="231" y="399"/>
                    <a:pt x="249" y="364"/>
                    <a:pt x="249" y="320"/>
                  </a:cubicBezTo>
                  <a:cubicBezTo>
                    <a:pt x="249" y="275"/>
                    <a:pt x="222" y="248"/>
                    <a:pt x="205" y="230"/>
                  </a:cubicBezTo>
                  <a:cubicBezTo>
                    <a:pt x="187" y="222"/>
                    <a:pt x="178" y="213"/>
                    <a:pt x="178" y="204"/>
                  </a:cubicBezTo>
                  <a:cubicBezTo>
                    <a:pt x="178" y="195"/>
                    <a:pt x="187" y="186"/>
                    <a:pt x="196" y="177"/>
                  </a:cubicBezTo>
                  <a:cubicBezTo>
                    <a:pt x="213" y="160"/>
                    <a:pt x="231" y="142"/>
                    <a:pt x="231" y="98"/>
                  </a:cubicBezTo>
                  <a:cubicBezTo>
                    <a:pt x="231" y="62"/>
                    <a:pt x="222" y="36"/>
                    <a:pt x="196" y="18"/>
                  </a:cubicBezTo>
                  <a:lnTo>
                    <a:pt x="213" y="18"/>
                  </a:lnTo>
                  <a:cubicBezTo>
                    <a:pt x="231" y="18"/>
                    <a:pt x="249" y="9"/>
                    <a:pt x="249" y="0"/>
                  </a:cubicBezTo>
                  <a:lnTo>
                    <a:pt x="249" y="0"/>
                  </a:lnTo>
                  <a:cubicBezTo>
                    <a:pt x="143" y="0"/>
                    <a:pt x="143" y="0"/>
                    <a:pt x="143" y="0"/>
                  </a:cubicBezTo>
                  <a:cubicBezTo>
                    <a:pt x="134" y="0"/>
                    <a:pt x="27" y="0"/>
                    <a:pt x="27" y="107"/>
                  </a:cubicBezTo>
                  <a:close/>
                  <a:moveTo>
                    <a:pt x="205" y="328"/>
                  </a:moveTo>
                  <a:lnTo>
                    <a:pt x="205" y="328"/>
                  </a:lnTo>
                  <a:cubicBezTo>
                    <a:pt x="213" y="364"/>
                    <a:pt x="178" y="390"/>
                    <a:pt x="134" y="390"/>
                  </a:cubicBezTo>
                  <a:cubicBezTo>
                    <a:pt x="90" y="399"/>
                    <a:pt x="54" y="381"/>
                    <a:pt x="54" y="345"/>
                  </a:cubicBezTo>
                  <a:cubicBezTo>
                    <a:pt x="45" y="328"/>
                    <a:pt x="54" y="310"/>
                    <a:pt x="71" y="292"/>
                  </a:cubicBezTo>
                  <a:cubicBezTo>
                    <a:pt x="90" y="283"/>
                    <a:pt x="107" y="275"/>
                    <a:pt x="125" y="275"/>
                  </a:cubicBezTo>
                  <a:cubicBezTo>
                    <a:pt x="134" y="275"/>
                    <a:pt x="134" y="275"/>
                    <a:pt x="134" y="275"/>
                  </a:cubicBezTo>
                  <a:cubicBezTo>
                    <a:pt x="178" y="275"/>
                    <a:pt x="205" y="301"/>
                    <a:pt x="205" y="328"/>
                  </a:cubicBezTo>
                  <a:close/>
                  <a:moveTo>
                    <a:pt x="178" y="80"/>
                  </a:moveTo>
                  <a:lnTo>
                    <a:pt x="178" y="80"/>
                  </a:lnTo>
                  <a:cubicBezTo>
                    <a:pt x="187" y="124"/>
                    <a:pt x="169" y="160"/>
                    <a:pt x="143" y="169"/>
                  </a:cubicBezTo>
                  <a:cubicBezTo>
                    <a:pt x="143" y="169"/>
                    <a:pt x="143" y="169"/>
                    <a:pt x="134" y="169"/>
                  </a:cubicBezTo>
                  <a:cubicBezTo>
                    <a:pt x="107" y="169"/>
                    <a:pt x="90" y="151"/>
                    <a:pt x="81" y="116"/>
                  </a:cubicBezTo>
                  <a:cubicBezTo>
                    <a:pt x="71" y="98"/>
                    <a:pt x="71" y="80"/>
                    <a:pt x="81" y="62"/>
                  </a:cubicBezTo>
                  <a:cubicBezTo>
                    <a:pt x="81" y="45"/>
                    <a:pt x="98" y="36"/>
                    <a:pt x="107" y="26"/>
                  </a:cubicBezTo>
                  <a:lnTo>
                    <a:pt x="116" y="26"/>
                  </a:lnTo>
                  <a:cubicBezTo>
                    <a:pt x="151" y="26"/>
                    <a:pt x="169" y="45"/>
                    <a:pt x="178" y="80"/>
                  </a:cubicBezTo>
                  <a:close/>
                  <a:moveTo>
                    <a:pt x="373" y="169"/>
                  </a:moveTo>
                  <a:lnTo>
                    <a:pt x="373" y="169"/>
                  </a:lnTo>
                  <a:cubicBezTo>
                    <a:pt x="373" y="98"/>
                    <a:pt x="373" y="98"/>
                    <a:pt x="373" y="98"/>
                  </a:cubicBezTo>
                  <a:cubicBezTo>
                    <a:pt x="319" y="98"/>
                    <a:pt x="319" y="98"/>
                    <a:pt x="319" y="98"/>
                  </a:cubicBezTo>
                  <a:cubicBezTo>
                    <a:pt x="319" y="169"/>
                    <a:pt x="319" y="169"/>
                    <a:pt x="319" y="169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213"/>
                    <a:pt x="249" y="213"/>
                    <a:pt x="249" y="213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92"/>
                    <a:pt x="319" y="292"/>
                    <a:pt x="319" y="292"/>
                  </a:cubicBezTo>
                  <a:cubicBezTo>
                    <a:pt x="373" y="292"/>
                    <a:pt x="373" y="292"/>
                    <a:pt x="373" y="292"/>
                  </a:cubicBezTo>
                  <a:cubicBezTo>
                    <a:pt x="373" y="213"/>
                    <a:pt x="373" y="213"/>
                    <a:pt x="373" y="213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4" y="169"/>
                    <a:pt x="444" y="169"/>
                    <a:pt x="444" y="169"/>
                  </a:cubicBezTo>
                  <a:lnTo>
                    <a:pt x="373" y="1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45712" tIns="22856" rIns="45712" bIns="22856" anchor="ctr"/>
            <a:lstStyle/>
            <a:p>
              <a:pPr defTabSz="609478">
                <a:defRPr/>
              </a:pPr>
              <a:endParaRPr lang="en-US" sz="700" dirty="0">
                <a:latin typeface="Poppins Light" charset="0"/>
              </a:endParaRPr>
            </a:p>
          </p:txBody>
        </p:sp>
        <p:sp>
          <p:nvSpPr>
            <p:cNvPr id="13" name="Freeform 85"/>
            <p:cNvSpPr>
              <a:spLocks noChangeArrowheads="1"/>
            </p:cNvSpPr>
            <p:nvPr/>
          </p:nvSpPr>
          <p:spPr bwMode="auto">
            <a:xfrm>
              <a:off x="3629672" y="6292321"/>
              <a:ext cx="412699" cy="332315"/>
            </a:xfrm>
            <a:custGeom>
              <a:avLst/>
              <a:gdLst>
                <a:gd name="T0" fmla="*/ 461 w 462"/>
                <a:gd name="T1" fmla="*/ 45 h 374"/>
                <a:gd name="T2" fmla="*/ 461 w 462"/>
                <a:gd name="T3" fmla="*/ 45 h 374"/>
                <a:gd name="T4" fmla="*/ 408 w 462"/>
                <a:gd name="T5" fmla="*/ 63 h 374"/>
                <a:gd name="T6" fmla="*/ 443 w 462"/>
                <a:gd name="T7" fmla="*/ 10 h 374"/>
                <a:gd name="T8" fmla="*/ 389 w 462"/>
                <a:gd name="T9" fmla="*/ 36 h 374"/>
                <a:gd name="T10" fmla="*/ 319 w 462"/>
                <a:gd name="T11" fmla="*/ 0 h 374"/>
                <a:gd name="T12" fmla="*/ 221 w 462"/>
                <a:gd name="T13" fmla="*/ 98 h 374"/>
                <a:gd name="T14" fmla="*/ 230 w 462"/>
                <a:gd name="T15" fmla="*/ 116 h 374"/>
                <a:gd name="T16" fmla="*/ 35 w 462"/>
                <a:gd name="T17" fmla="*/ 19 h 374"/>
                <a:gd name="T18" fmla="*/ 17 w 462"/>
                <a:gd name="T19" fmla="*/ 72 h 374"/>
                <a:gd name="T20" fmla="*/ 61 w 462"/>
                <a:gd name="T21" fmla="*/ 151 h 374"/>
                <a:gd name="T22" fmla="*/ 17 w 462"/>
                <a:gd name="T23" fmla="*/ 134 h 374"/>
                <a:gd name="T24" fmla="*/ 17 w 462"/>
                <a:gd name="T25" fmla="*/ 134 h 374"/>
                <a:gd name="T26" fmla="*/ 98 w 462"/>
                <a:gd name="T27" fmla="*/ 231 h 374"/>
                <a:gd name="T28" fmla="*/ 70 w 462"/>
                <a:gd name="T29" fmla="*/ 231 h 374"/>
                <a:gd name="T30" fmla="*/ 53 w 462"/>
                <a:gd name="T31" fmla="*/ 231 h 374"/>
                <a:gd name="T32" fmla="*/ 142 w 462"/>
                <a:gd name="T33" fmla="*/ 294 h 374"/>
                <a:gd name="T34" fmla="*/ 26 w 462"/>
                <a:gd name="T35" fmla="*/ 338 h 374"/>
                <a:gd name="T36" fmla="*/ 0 w 462"/>
                <a:gd name="T37" fmla="*/ 338 h 374"/>
                <a:gd name="T38" fmla="*/ 142 w 462"/>
                <a:gd name="T39" fmla="*/ 373 h 374"/>
                <a:gd name="T40" fmla="*/ 408 w 462"/>
                <a:gd name="T41" fmla="*/ 107 h 374"/>
                <a:gd name="T42" fmla="*/ 408 w 462"/>
                <a:gd name="T43" fmla="*/ 98 h 374"/>
                <a:gd name="T44" fmla="*/ 461 w 462"/>
                <a:gd name="T45" fmla="*/ 4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lnTo>
                    <a:pt x="17" y="134"/>
                  </a:ln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45712" tIns="22856" rIns="45712" bIns="22856" anchor="ctr"/>
            <a:lstStyle/>
            <a:p>
              <a:pPr defTabSz="609478">
                <a:defRPr/>
              </a:pPr>
              <a:endParaRPr lang="en-US" sz="700" dirty="0">
                <a:latin typeface="Poppins Light" charset="0"/>
              </a:endParaRPr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1589" y="1427782"/>
            <a:ext cx="12188825" cy="331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047" y="2323071"/>
            <a:ext cx="4663680" cy="1334528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0" y="450537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Montserrat" pitchFamily="2" charset="77"/>
              </a:rPr>
              <a:t>¿Necesitas ayuda </a:t>
            </a:r>
            <a:r>
              <a:rPr lang="es-ES" sz="3000" b="1">
                <a:solidFill>
                  <a:schemeClr val="bg1"/>
                </a:solidFill>
                <a:latin typeface="Montserrat" pitchFamily="2" charset="77"/>
              </a:rPr>
              <a:t>con tu marketing </a:t>
            </a:r>
            <a:r>
              <a:rPr lang="es-ES" sz="3000" b="1" dirty="0">
                <a:solidFill>
                  <a:schemeClr val="bg1"/>
                </a:solidFill>
                <a:latin typeface="Montserrat" pitchFamily="2" charset="77"/>
              </a:rPr>
              <a:t>automático?</a:t>
            </a:r>
            <a:endParaRPr lang="es-ES_tradnl" sz="3000" b="1" spc="25" dirty="0">
              <a:solidFill>
                <a:schemeClr val="bg1"/>
              </a:solidFill>
              <a:latin typeface="Montserrat" pitchFamily="2" charset="77"/>
              <a:ea typeface="Montserrat" charset="0"/>
              <a:cs typeface="Montserrat" charset="0"/>
            </a:endParaRPr>
          </a:p>
        </p:txBody>
      </p:sp>
      <p:pic>
        <p:nvPicPr>
          <p:cNvPr id="30" name="Imagen 29" descr="logo-pipedriv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32" y="1613756"/>
            <a:ext cx="2013061" cy="746305"/>
          </a:xfrm>
          <a:prstGeom prst="rect">
            <a:avLst/>
          </a:prstGeom>
        </p:spPr>
      </p:pic>
      <p:pic>
        <p:nvPicPr>
          <p:cNvPr id="31" name="Imagen 30" descr="Mailchimp_Logo-Horizontal_Bl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60" y="3858971"/>
            <a:ext cx="2239257" cy="608332"/>
          </a:xfrm>
          <a:prstGeom prst="rect">
            <a:avLst/>
          </a:prstGeom>
        </p:spPr>
      </p:pic>
      <p:pic>
        <p:nvPicPr>
          <p:cNvPr id="32" name="Imagen 31" descr="zoho-logo-zh-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888" y="2756472"/>
            <a:ext cx="1401969" cy="49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8413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3760</TotalTime>
  <Words>597</Words>
  <Application>Microsoft Office PowerPoint</Application>
  <PresentationFormat>Panorámica</PresentationFormat>
  <Paragraphs>147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Arial</vt:lpstr>
      <vt:lpstr>Avenir Roman</vt:lpstr>
      <vt:lpstr>Calibri</vt:lpstr>
      <vt:lpstr>Calibri Light</vt:lpstr>
      <vt:lpstr>Lato Light</vt:lpstr>
      <vt:lpstr>Montserrat</vt:lpstr>
      <vt:lpstr>Montserrat Light</vt:lpstr>
      <vt:lpstr>Montserrat SemiBold</vt:lpstr>
      <vt:lpstr>Poppins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</dc:creator>
  <cp:lastModifiedBy>Rebe Hernández González</cp:lastModifiedBy>
  <cp:revision>14</cp:revision>
  <dcterms:created xsi:type="dcterms:W3CDTF">2020-09-24T12:43:49Z</dcterms:created>
  <dcterms:modified xsi:type="dcterms:W3CDTF">2022-09-10T15:39:53Z</dcterms:modified>
</cp:coreProperties>
</file>