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6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>
        <p:scale>
          <a:sx n="80" d="100"/>
          <a:sy n="80" d="100"/>
        </p:scale>
        <p:origin x="35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D4B3-4184-F34E-BDB8-52034BE01187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D205-4CD2-B245-8A4D-B1AC42629D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0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REINICIA.COM  |  NOMBRE DE LA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05B9-ED07-3E4B-973B-F3C681C8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C4FAE-B1D3-564F-BFA5-1A64888F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9BCF0-BDF4-DC44-BDE9-AA8FF04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4D9EF-E4B7-C147-AA7D-D4426D0B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19A0-6D10-B544-ACB1-F10D5CF5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6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E7A6-3266-144A-9C7D-C5AEDB7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C40B9-7697-404D-9777-EAE58138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863E6-A3EE-284F-9BB2-40B03685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BF82D-61AA-0B41-A078-CC2C6AC1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0EA7D-5E7A-0E47-A55D-44FC58C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3E9D9-AAB1-8F47-AB2F-3BABADF0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45C50-A0D5-AB4A-B217-4AC2322D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38215-0181-174C-9A2E-2B96ABC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13A5F-94CB-B441-BBA4-F51F3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801CB-7205-3144-A7A3-DBE23D6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97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0FE9-DEBC-3946-B740-8D3B08D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35D90-C6D6-A647-9BBC-9E6FCA5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AF31B-F65B-A54A-B6E5-0AED1113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3B9A-4260-E34F-B9D2-150059F6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CE592-E231-CA4E-9F5F-C8E3DBF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6D087-5ABB-C44A-8B6B-93B7C897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6CAE0-31AC-1B44-8FE6-007D1AC0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39D24-91E5-EA4A-B419-5C02659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ECA44-AEE3-8345-8118-016CD3C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9A503-BE38-B14E-97C9-9E634EF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9B999-7F2C-8C4C-8EAC-F4ADA376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EA45B-420E-8F41-8EAE-4F8309005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2B93-67BD-DF4E-819B-B786E10A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6223D-BFC4-7C41-B63F-D643014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C4A96-C1C4-7D45-8C51-83978900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F5000-42B6-8948-89C4-DC06A1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7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D69F-6B26-F649-B4BD-E06E2828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08100-4511-F74E-BC62-9DECA0BA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53FB71-7F4F-4F40-9DF3-F0D08EE6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E6440E-1349-D94D-8BD9-4A8CDD6D7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C85BE2-040F-2046-B372-269A88A9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F87CBA-32EF-054B-9A41-1159741E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7FA664-149B-6D4E-9E00-3DB9A5F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9B3B2-BC08-574C-BDF8-3501630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0A6C-5391-6242-AED9-2CB82CF0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DCCA22-81B6-924B-9709-56D349B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25A0E0-6B90-F849-AF1B-94561905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70504-4D05-E044-BC4B-4E9C2A9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5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FDBC7-6F6B-F244-A956-D7A3E32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3E9A5D-69ED-F04D-8B2F-E2A4B52A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5A65A4-8A7F-6041-AAA4-22720E1F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EBAD-0531-5A40-85E6-886DF8D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5E119-142D-C045-8BFD-1570474B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D797F-A002-3742-AD59-DD5C6D73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13461-2D74-2847-A218-D3B8F9C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03917-91D1-754D-AE17-BE15384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0EAD0-FB97-B24A-B9FE-B76F736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1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7078-48A6-3149-98A6-13842AE1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F79D8-3D8F-464B-B8E5-27EF07B2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DCDBA6-07A5-9545-934C-E00E6299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0E8F1-79CB-BC44-8C91-DC6F195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39AEF-8CEE-304C-A4B8-147C89F5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05AD5-283E-3447-ADA1-CFB09C4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EE96D-CBE7-DD47-B9FD-0E376174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A9DBD-E2C9-C246-9287-3C5B32F8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7529D-215D-C64C-A5CE-327C924F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AD7C-164E-D342-BCC6-8A80D0BDA205}" type="datetimeFigureOut">
              <a:rPr lang="es-ES" smtClean="0"/>
              <a:t>14/05/2022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D6E2E-0123-B944-A988-EB19E846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AAB89-36C5-5A49-97B7-F83EBC2C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0D0-BA59-4547-8BB7-874C9ED6C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003079" y="1798782"/>
            <a:ext cx="2313709" cy="411711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469728" y="1801091"/>
            <a:ext cx="2720685" cy="412865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88" y="1798782"/>
            <a:ext cx="2590800" cy="4130964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92387" y="1798782"/>
            <a:ext cx="2410692" cy="2135909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69416" y="3937578"/>
            <a:ext cx="2410691" cy="198892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316490" y="1801165"/>
            <a:ext cx="2146595" cy="177472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316787" y="3592988"/>
            <a:ext cx="2144738" cy="23367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588" y="5926499"/>
            <a:ext cx="6123709" cy="93150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25297" y="5926499"/>
            <a:ext cx="6065116" cy="93150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03079" y="1825579"/>
            <a:ext cx="2313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Propuesta de valor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330642" y="1828801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000" b="1" dirty="0">
                <a:latin typeface="Manrope" charset="0"/>
                <a:ea typeface="Manrope" charset="0"/>
                <a:cs typeface="Manrope" charset="0"/>
              </a:rPr>
              <a:t>Relación con Clientes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9474921" y="1829306"/>
            <a:ext cx="27154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Segmento Clientes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92388" y="1829769"/>
            <a:ext cx="2410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Actividades clave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588" y="1836212"/>
            <a:ext cx="2715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Socios clave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592388" y="3839460"/>
            <a:ext cx="24106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Recursos clave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357658" y="3572637"/>
            <a:ext cx="2095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s-ES" altLang="x-none" sz="1000" b="1" dirty="0">
                <a:latin typeface="Manrope" charset="0"/>
                <a:ea typeface="Manrope" charset="0"/>
                <a:cs typeface="Manrope" charset="0"/>
              </a:rPr>
              <a:t>Canales comunicación y distribución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125297" y="5943600"/>
            <a:ext cx="6065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Ingresos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588" y="5985165"/>
            <a:ext cx="6123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Estructura de costes</a:t>
            </a:r>
          </a:p>
        </p:txBody>
      </p:sp>
      <p:sp>
        <p:nvSpPr>
          <p:cNvPr id="35" name="CuadroTexto 1"/>
          <p:cNvSpPr txBox="1">
            <a:spLocks noChangeArrowheads="1"/>
          </p:cNvSpPr>
          <p:nvPr/>
        </p:nvSpPr>
        <p:spPr bwMode="auto">
          <a:xfrm>
            <a:off x="4999543" y="2106885"/>
            <a:ext cx="2317245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Reparación y/o reacondicionamiento de productos Apple en menos de 3 días laborables, eminentemente </a:t>
            </a:r>
            <a:r>
              <a:rPr lang="es-ES_tradnl" sz="1200" dirty="0" err="1">
                <a:latin typeface="Manrope Light" charset="0"/>
                <a:ea typeface="Manrope Light" charset="0"/>
                <a:cs typeface="Manrope Light" charset="0"/>
              </a:rPr>
              <a:t>iMac</a:t>
            </a:r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 y </a:t>
            </a:r>
            <a:r>
              <a:rPr lang="es-ES_tradnl" sz="1200" dirty="0" err="1">
                <a:latin typeface="Manrope Light" charset="0"/>
                <a:ea typeface="Manrope Light" charset="0"/>
                <a:cs typeface="Manrope Light" charset="0"/>
              </a:rPr>
              <a:t>Macbook</a:t>
            </a:r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 Pro, con servicio de recogida y entrega en localización de Cliente, ya sea oficina o domicilio.</a:t>
            </a:r>
          </a:p>
          <a:p>
            <a:endParaRPr lang="es-ES_tradnl" sz="1000" dirty="0"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r>
              <a:rPr lang="es-ES_tradnl" sz="1000" dirty="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Característica destacada 1: comodidad de recogida y entrega del producto</a:t>
            </a:r>
          </a:p>
          <a:p>
            <a:pPr algn="ctr"/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r>
              <a:rPr lang="es-ES_tradnl" sz="1000" dirty="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Característica destacada 2: sin gastos de envío</a:t>
            </a:r>
          </a:p>
          <a:p>
            <a:pPr algn="ctr"/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r>
              <a:rPr lang="es-ES_tradnl" sz="1000" dirty="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Característica destacada 3: una página web detalla con todos los precios de productos </a:t>
            </a:r>
            <a:r>
              <a:rPr lang="es-ES_tradnl" sz="1000">
                <a:solidFill>
                  <a:schemeClr val="accent1"/>
                </a:solidFill>
                <a:latin typeface="Manrope Light" charset="0"/>
                <a:ea typeface="Manrope Light" charset="0"/>
                <a:cs typeface="Manrope Light" charset="0"/>
              </a:rPr>
              <a:t>y reparaciones</a:t>
            </a:r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0" name="CuadroTexto 60"/>
          <p:cNvSpPr txBox="1">
            <a:spLocks noChangeArrowheads="1"/>
          </p:cNvSpPr>
          <p:nvPr/>
        </p:nvSpPr>
        <p:spPr bwMode="auto">
          <a:xfrm>
            <a:off x="9510366" y="2252447"/>
            <a:ext cx="268004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Segmento de Cliente 1: particulares que tengan que arreglar productos Apple</a:t>
            </a:r>
          </a:p>
          <a:p>
            <a:pPr marL="228600" indent="-228600">
              <a:buFont typeface="+mj-lt"/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Segmento de Cliente 2: tiendas grandes que quieran tener un servicio de reparación</a:t>
            </a:r>
          </a:p>
          <a:p>
            <a:pPr marL="228600" indent="-228600">
              <a:buFont typeface="+mj-lt"/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3" name="CuadroTexto 64"/>
          <p:cNvSpPr txBox="1">
            <a:spLocks noChangeArrowheads="1"/>
          </p:cNvSpPr>
          <p:nvPr/>
        </p:nvSpPr>
        <p:spPr bwMode="auto">
          <a:xfrm>
            <a:off x="7332231" y="2289753"/>
            <a:ext cx="2132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Relación 1</a:t>
            </a: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: relación con todos los clientes de una manera personalizada, por teléfono o por email individual</a:t>
            </a:r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4" name="CuadroTexto 65"/>
          <p:cNvSpPr txBox="1">
            <a:spLocks noChangeArrowheads="1"/>
          </p:cNvSpPr>
          <p:nvPr/>
        </p:nvSpPr>
        <p:spPr bwMode="auto">
          <a:xfrm>
            <a:off x="2609449" y="4186684"/>
            <a:ext cx="23262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228600" indent="-228600"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Recurso 1: tener la tienda física en el centro de la ciudad</a:t>
            </a:r>
          </a:p>
          <a:p>
            <a:pPr marL="228600" indent="-228600"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Recurso 2: rapidez por tener a varios empleados trabajando para un buen servicio</a:t>
            </a:r>
          </a:p>
          <a:p>
            <a:pPr marL="228600" indent="-228600"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AutoNum type="arabicPeriod"/>
            </a:pPr>
            <a:r>
              <a:rPr lang="es-ES" sz="1000" dirty="0">
                <a:latin typeface="Manrope Light" charset="0"/>
                <a:ea typeface="Manrope Light" charset="0"/>
                <a:cs typeface="Manrope Light" charset="0"/>
              </a:rPr>
              <a:t>Recurso 3: Buena conexión de internet</a:t>
            </a:r>
          </a:p>
        </p:txBody>
      </p:sp>
      <p:sp>
        <p:nvSpPr>
          <p:cNvPr id="46" name="CuadroTexto 2"/>
          <p:cNvSpPr txBox="1">
            <a:spLocks noChangeArrowheads="1"/>
          </p:cNvSpPr>
          <p:nvPr/>
        </p:nvSpPr>
        <p:spPr bwMode="auto">
          <a:xfrm>
            <a:off x="7358016" y="3828007"/>
            <a:ext cx="19796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Canal 1: darme a conocer en las redes sociales y llevar clientes a mi página web a través de ellas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 eaLnBrk="1" hangingPunct="1">
              <a:buFont typeface="+mj-lt"/>
              <a:buAutoNum type="arabicPeriod"/>
            </a:pPr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Canal 2: llegar a un acuerdo con los clientes de tiendas grandes para dejar información de mi negocio en ellas para que me conozcan sus clientes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8" name="CuadroTexto 68"/>
          <p:cNvSpPr txBox="1">
            <a:spLocks noChangeArrowheads="1"/>
          </p:cNvSpPr>
          <p:nvPr/>
        </p:nvSpPr>
        <p:spPr bwMode="auto">
          <a:xfrm>
            <a:off x="2613386" y="2102390"/>
            <a:ext cx="23896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171450" indent="-171450" eaLnBrk="1" hangingPunct="1"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Actividad clave 1: servicio de entrega y recogida a domicilio</a:t>
            </a:r>
          </a:p>
          <a:p>
            <a:pPr marL="171450" indent="-171450" eaLnBrk="1" hangingPunct="1"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marL="171450" indent="-171450" eaLnBrk="1" hangingPunct="1">
              <a:buFontTx/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Actividad clave 2: tener un detalle (aun por definir) con cada servicio de cada cliente. Por ejemplo, unos caramelos o un paño para limpiar la pantalla electrónica</a:t>
            </a:r>
          </a:p>
          <a:p>
            <a:pPr marL="171450" indent="-171450" eaLnBrk="1" hangingPunct="1">
              <a:buFontTx/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Actividad clave 3: el cliente estará informado en todo momento de cómo va su servicio</a:t>
            </a:r>
          </a:p>
          <a:p>
            <a:pPr marL="171450" indent="-171450" eaLnBrk="1" hangingPunct="1"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9" name="CuadroTexto 69"/>
          <p:cNvSpPr txBox="1">
            <a:spLocks noChangeArrowheads="1"/>
          </p:cNvSpPr>
          <p:nvPr/>
        </p:nvSpPr>
        <p:spPr bwMode="auto">
          <a:xfrm>
            <a:off x="2394948" y="6305774"/>
            <a:ext cx="12906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Categoría coste 2: salarios de los empleados</a:t>
            </a:r>
          </a:p>
        </p:txBody>
      </p:sp>
      <p:sp>
        <p:nvSpPr>
          <p:cNvPr id="51" name="CuadroTexto 71"/>
          <p:cNvSpPr txBox="1">
            <a:spLocks noChangeArrowheads="1"/>
          </p:cNvSpPr>
          <p:nvPr/>
        </p:nvSpPr>
        <p:spPr bwMode="auto">
          <a:xfrm>
            <a:off x="191450" y="6288293"/>
            <a:ext cx="1729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Categoría coste 1: alquiler tienda + gastos luz, agua…</a:t>
            </a:r>
          </a:p>
        </p:txBody>
      </p:sp>
      <p:sp>
        <p:nvSpPr>
          <p:cNvPr id="53" name="CuadroTexto 73"/>
          <p:cNvSpPr txBox="1">
            <a:spLocks noChangeArrowheads="1"/>
          </p:cNvSpPr>
          <p:nvPr/>
        </p:nvSpPr>
        <p:spPr bwMode="auto">
          <a:xfrm>
            <a:off x="37596" y="2324822"/>
            <a:ext cx="25010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171450" indent="-171450" eaLnBrk="1" hangingPunct="1">
              <a:buFontTx/>
              <a:buAutoNum type="arabicPeriod"/>
            </a:pPr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Socios clave 1: las tiendas grandes con marcas conocidas</a:t>
            </a:r>
          </a:p>
          <a:p>
            <a:pPr marL="171450" indent="-171450" eaLnBrk="1" hangingPunct="1">
              <a:buFontTx/>
              <a:buAutoNum type="arabicPeriod"/>
            </a:pPr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57" name="CuadroTexto 66">
            <a:extLst>
              <a:ext uri="{FF2B5EF4-FFF2-40B4-BE49-F238E27FC236}">
                <a16:creationId xmlns:a16="http://schemas.microsoft.com/office/drawing/2014/main" id="{22AFAEB7-EF9C-974C-87D4-4100DE4E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944" y="6210994"/>
            <a:ext cx="14648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Flujo Ingresos 1: reparaciones de todos los clientes</a:t>
            </a:r>
          </a:p>
        </p:txBody>
      </p:sp>
      <p:sp>
        <p:nvSpPr>
          <p:cNvPr id="50" name="CuadroTexto 66">
            <a:extLst>
              <a:ext uri="{FF2B5EF4-FFF2-40B4-BE49-F238E27FC236}">
                <a16:creationId xmlns:a16="http://schemas.microsoft.com/office/drawing/2014/main" id="{3B8A46F7-C0DD-5442-A9EC-588050B2D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589" y="6211061"/>
            <a:ext cx="177571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x-none" sz="1000" dirty="0">
                <a:latin typeface="Manrope Light" charset="0"/>
                <a:ea typeface="Manrope Light" charset="0"/>
                <a:cs typeface="Manrope Light" charset="0"/>
              </a:rPr>
              <a:t>Flujo Ingresos 2: en la tienda se venden productos para Apple</a:t>
            </a:r>
          </a:p>
        </p:txBody>
      </p:sp>
      <p:sp>
        <p:nvSpPr>
          <p:cNvPr id="58" name="CuadroTexto 66">
            <a:extLst>
              <a:ext uri="{FF2B5EF4-FFF2-40B4-BE49-F238E27FC236}">
                <a16:creationId xmlns:a16="http://schemas.microsoft.com/office/drawing/2014/main" id="{E5A10726-A028-F748-A5C0-836EB9FBE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4271" y="6195403"/>
            <a:ext cx="15354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65" name="TextBox 60">
            <a:extLst>
              <a:ext uri="{FF2B5EF4-FFF2-40B4-BE49-F238E27FC236}">
                <a16:creationId xmlns:a16="http://schemas.microsoft.com/office/drawing/2014/main" id="{4F693B0B-92E4-479F-85ED-450FCA6B4123}"/>
              </a:ext>
            </a:extLst>
          </p:cNvPr>
          <p:cNvSpPr txBox="1"/>
          <p:nvPr/>
        </p:nvSpPr>
        <p:spPr>
          <a:xfrm>
            <a:off x="1588" y="1039780"/>
            <a:ext cx="121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Manrope ExtraLight" charset="0"/>
                <a:ea typeface="Manrope ExtraLight" charset="0"/>
                <a:cs typeface="Manrope ExtraLight" charset="0"/>
              </a:rPr>
              <a:t>Ejemplo</a:t>
            </a:r>
            <a:r>
              <a:rPr lang="en-US" sz="3600" dirty="0">
                <a:latin typeface="Manrope ExtraLight" charset="0"/>
                <a:ea typeface="Manrope ExtraLight" charset="0"/>
                <a:cs typeface="Manrope ExtraLight" charset="0"/>
              </a:rPr>
              <a:t> Canvas &gt; </a:t>
            </a:r>
            <a:r>
              <a:rPr lang="en-US" sz="3600" dirty="0" err="1">
                <a:latin typeface="Manrope ExtraLight" charset="0"/>
                <a:ea typeface="Manrope ExtraLight" charset="0"/>
                <a:cs typeface="Manrope ExtraLight" charset="0"/>
              </a:rPr>
              <a:t>MiMac</a:t>
            </a:r>
            <a:endParaRPr lang="en-US" sz="3600" dirty="0"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47009" y="6108275"/>
            <a:ext cx="14913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x-none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Categoría coste 3: herramientas para reparar los productos Apple</a:t>
            </a:r>
          </a:p>
          <a:p>
            <a:endParaRPr lang="es-ES" altLang="x-none" sz="10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0575F4A5-A17B-4E2E-B9FA-4B68F131B3AA}"/>
              </a:ext>
            </a:extLst>
          </p:cNvPr>
          <p:cNvCxnSpPr>
            <a:cxnSpLocks/>
          </p:cNvCxnSpPr>
          <p:nvPr/>
        </p:nvCxnSpPr>
        <p:spPr>
          <a:xfrm>
            <a:off x="1212914" y="730179"/>
            <a:ext cx="105516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EE658908-7C80-6947-82AD-A372061DE702}"/>
              </a:ext>
            </a:extLst>
          </p:cNvPr>
          <p:cNvSpPr txBox="1"/>
          <p:nvPr/>
        </p:nvSpPr>
        <p:spPr>
          <a:xfrm>
            <a:off x="1520455" y="306574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Modelo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negocio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97CA880-5C8E-9E4B-B1E7-2B81EBBF3B95}"/>
              </a:ext>
            </a:extLst>
          </p:cNvPr>
          <p:cNvSpPr txBox="1"/>
          <p:nvPr/>
        </p:nvSpPr>
        <p:spPr>
          <a:xfrm>
            <a:off x="3365385" y="306574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Análisis y Diagnóstico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227C2E4-88B5-2541-91E2-A051C999780B}"/>
              </a:ext>
            </a:extLst>
          </p:cNvPr>
          <p:cNvSpPr txBox="1"/>
          <p:nvPr/>
        </p:nvSpPr>
        <p:spPr>
          <a:xfrm>
            <a:off x="5766201" y="306574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Objetivos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y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Público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FEFB9A5-1B32-A444-81BB-F1A19E99716D}"/>
              </a:ext>
            </a:extLst>
          </p:cNvPr>
          <p:cNvSpPr txBox="1"/>
          <p:nvPr/>
        </p:nvSpPr>
        <p:spPr>
          <a:xfrm>
            <a:off x="8179768" y="306574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Enfoque estratégico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75FF90E-2F6E-4343-8194-22503C46F0CD}"/>
              </a:ext>
            </a:extLst>
          </p:cNvPr>
          <p:cNvSpPr txBox="1"/>
          <p:nvPr/>
        </p:nvSpPr>
        <p:spPr>
          <a:xfrm>
            <a:off x="10582939" y="30657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31709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3" grpId="0"/>
      <p:bldP spid="44" grpId="0"/>
      <p:bldP spid="46" grpId="0"/>
      <p:bldP spid="48" grpId="0"/>
      <p:bldP spid="49" grpId="0"/>
      <p:bldP spid="51" grpId="0"/>
      <p:bldP spid="53" grpId="0"/>
      <p:bldP spid="57" grpId="0"/>
      <p:bldP spid="50" grpId="0"/>
      <p:bldP spid="5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366</Words>
  <Application>Microsoft Office PowerPoint</Application>
  <PresentationFormat>Panorámica</PresentationFormat>
  <Paragraphs>49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 Light</vt:lpstr>
      <vt:lpstr>Manrope</vt:lpstr>
      <vt:lpstr>Manrope ExtraLight</vt:lpstr>
      <vt:lpstr>Manrope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Rebe Hernández González</cp:lastModifiedBy>
  <cp:revision>2</cp:revision>
  <dcterms:created xsi:type="dcterms:W3CDTF">2021-04-22T08:59:06Z</dcterms:created>
  <dcterms:modified xsi:type="dcterms:W3CDTF">2022-05-14T17:04:45Z</dcterms:modified>
</cp:coreProperties>
</file>