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3T16:18:20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3T16:18:21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24575,'4'4'0,"-2"-1"0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EBFFD-28A2-2745-92CA-C5EFBBE65559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F5FC9-ADC4-5944-AFE0-73D7CFAB7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F5FC9-ADC4-5944-AFE0-73D7CFAB74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2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0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1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8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8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4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saferproducts.gov/PublicSearch/Result" TargetMode="Externa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ijianmo.github.io/amazon/index.html" TargetMode="Externa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A9B4-F369-195E-B179-787E046F3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6117661" cy="30473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/>
              <a:t>Predicting Consumer Dis-satisfaction using Machine Learning.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C3A00-039B-A7C8-0DC3-7B4502A7D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025736"/>
            <a:ext cx="6476054" cy="2324174"/>
          </a:xfrm>
        </p:spPr>
        <p:txBody>
          <a:bodyPr anchor="t">
            <a:normAutofit lnSpcReduction="10000"/>
          </a:bodyPr>
          <a:lstStyle/>
          <a:p>
            <a:r>
              <a:rPr lang="en-US" i="0" dirty="0"/>
              <a:t>Consumers often rely solely on average product ratings to gauge quality and safety. However, manipulated and bot-generated reviews have made these ratings increasingly unreliable. Our goal is to develop an advanced predictive model to accurately identify products that consumers should avoid purchasing.</a:t>
            </a:r>
            <a:endParaRPr lang="en-US" dirty="0"/>
          </a:p>
        </p:txBody>
      </p:sp>
      <p:pic>
        <p:nvPicPr>
          <p:cNvPr id="5" name="Graphic 4" descr="Rating 1 Star with solid fill">
            <a:extLst>
              <a:ext uri="{FF2B5EF4-FFF2-40B4-BE49-F238E27FC236}">
                <a16:creationId xmlns:a16="http://schemas.microsoft.com/office/drawing/2014/main" id="{A8B2AFDF-5141-0F71-CDA7-DE44CC12A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2949" y="1605155"/>
            <a:ext cx="4439999" cy="44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5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4F7B-7D03-6A0F-FAE9-7DB0CC69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Main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3DE8-C445-3A0E-EB62-2B19D47D2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Consumers &amp; Interest Groups</a:t>
            </a:r>
            <a:endParaRPr lang="en-US" dirty="0"/>
          </a:p>
          <a:p>
            <a:r>
              <a:rPr lang="en-US" dirty="0"/>
              <a:t>The end product (</a:t>
            </a:r>
            <a:r>
              <a:rPr lang="en-US" dirty="0" err="1"/>
              <a:t>Safeify</a:t>
            </a:r>
            <a:r>
              <a:rPr lang="en-US" dirty="0"/>
              <a:t> - a web browser plug-in) empowers consumers to </a:t>
            </a:r>
            <a:r>
              <a:rPr lang="en-US" b="1" dirty="0"/>
              <a:t>avoid buying faulty, low-quality, or hazardous goods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Online Consumer Platforms</a:t>
            </a:r>
            <a:r>
              <a:rPr lang="en-US" dirty="0"/>
              <a:t> (e.g., Amazon)</a:t>
            </a:r>
          </a:p>
          <a:p>
            <a:r>
              <a:rPr lang="en-US" dirty="0"/>
              <a:t>These platforms can </a:t>
            </a:r>
            <a:r>
              <a:rPr lang="en-US" b="1" dirty="0"/>
              <a:t>integrate our model and research</a:t>
            </a:r>
            <a:r>
              <a:rPr lang="en-US" dirty="0"/>
              <a:t> into their recommendation systems to provide </a:t>
            </a:r>
            <a:r>
              <a:rPr lang="en-US" b="1" dirty="0"/>
              <a:t>safer and smarter suggestions</a:t>
            </a:r>
            <a:r>
              <a:rPr lang="en-US" dirty="0"/>
              <a:t> for users.</a:t>
            </a:r>
          </a:p>
          <a:p>
            <a:pPr marL="0" indent="0">
              <a:buNone/>
            </a:pPr>
            <a:r>
              <a:rPr lang="en-US" b="1" dirty="0"/>
              <a:t>Regulatory Bodies</a:t>
            </a:r>
            <a:r>
              <a:rPr lang="en-US" dirty="0"/>
              <a:t> (e.g., the Consumer Product Safety Commission)</a:t>
            </a:r>
          </a:p>
          <a:p>
            <a:r>
              <a:rPr lang="en-US" dirty="0"/>
              <a:t>Our model can help </a:t>
            </a:r>
            <a:r>
              <a:rPr lang="en-US" b="1" dirty="0"/>
              <a:t>predict which online products</a:t>
            </a:r>
            <a:r>
              <a:rPr lang="en-US" dirty="0"/>
              <a:t> pose risks, improving </a:t>
            </a:r>
            <a:r>
              <a:rPr lang="en-US" b="1" dirty="0"/>
              <a:t>inspection targeting</a:t>
            </a:r>
            <a:r>
              <a:rPr lang="en-US" dirty="0"/>
              <a:t> and </a:t>
            </a:r>
            <a:r>
              <a:rPr lang="en-US" b="1" dirty="0"/>
              <a:t>regulatory efficiency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6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44D1-4D63-854C-E969-9C8677EC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8942-03A3-952D-84E0-7AF88C51B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802092"/>
            <a:ext cx="11155680" cy="354384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0C3000-BA6D-B044-5FC7-7406C726E490}"/>
                  </a:ext>
                </a:extLst>
              </p14:cNvPr>
              <p14:cNvContentPartPr/>
              <p14:nvPr/>
            </p14:nvContentPartPr>
            <p14:xfrm>
              <a:off x="2120141" y="164829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0C3000-BA6D-B044-5FC7-7406C726E4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4021" y="164217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A2163BE-68EE-FF13-625B-78ADAB09E094}"/>
                  </a:ext>
                </a:extLst>
              </p14:cNvPr>
              <p14:cNvContentPartPr/>
              <p14:nvPr/>
            </p14:nvContentPartPr>
            <p14:xfrm>
              <a:off x="1628021" y="1339052"/>
              <a:ext cx="2520" cy="2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A2163BE-68EE-FF13-625B-78ADAB09E0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1901" y="1332932"/>
                <a:ext cx="14760" cy="147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ABFEA5F-5DB9-33FD-B249-C6F4D53E2A68}"/>
              </a:ext>
            </a:extLst>
          </p:cNvPr>
          <p:cNvSpPr txBox="1"/>
          <p:nvPr/>
        </p:nvSpPr>
        <p:spPr>
          <a:xfrm>
            <a:off x="515112" y="1598801"/>
            <a:ext cx="115774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using two primary sources for our data: </a:t>
            </a:r>
          </a:p>
          <a:p>
            <a:endParaRPr lang="en-US" dirty="0"/>
          </a:p>
          <a:p>
            <a:r>
              <a:rPr lang="en-US" dirty="0"/>
              <a:t>	1. Amazon reviews and meta data for a certain product category (e.g., Toys) </a:t>
            </a:r>
          </a:p>
          <a:p>
            <a:r>
              <a:rPr lang="en-US" dirty="0"/>
              <a:t>	both publicly available for download from </a:t>
            </a:r>
            <a:r>
              <a:rPr lang="en-US" dirty="0">
                <a:hlinkClick r:id="rId6"/>
              </a:rPr>
              <a:t>https://nijianmo.github.io/amazon/index.html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	2. Incidents reports from Consumer Product Safety Commission, available to export</a:t>
            </a:r>
          </a:p>
          <a:p>
            <a:r>
              <a:rPr lang="en-US" dirty="0"/>
              <a:t>	 as CSV-file here: </a:t>
            </a:r>
            <a:r>
              <a:rPr lang="en-US" dirty="0">
                <a:hlinkClick r:id="rId7"/>
              </a:rPr>
              <a:t>https://www.saferproducts.gov/PublicSearch/Result</a:t>
            </a:r>
            <a:endParaRPr lang="en-US" dirty="0"/>
          </a:p>
          <a:p>
            <a:endParaRPr lang="en-US" dirty="0"/>
          </a:p>
          <a:p>
            <a:r>
              <a:rPr lang="en-US" dirty="0"/>
              <a:t>	3. Recalls in this category (e.g., Toys), available to export as csv here:</a:t>
            </a:r>
          </a:p>
          <a:p>
            <a:r>
              <a:rPr lang="en-US" dirty="0"/>
              <a:t>	https://</a:t>
            </a:r>
            <a:r>
              <a:rPr lang="en-US" dirty="0" err="1"/>
              <a:t>www.cpsc.gov</a:t>
            </a:r>
            <a:r>
              <a:rPr lang="en-US" dirty="0"/>
              <a:t>/Recalls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03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7921-4D7B-57DD-AC2C-C5959624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 Fuzzy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0C82D-EFA1-5821-9EEE-65F62A38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Let’s review the key features available in the recall and incident report datasets.</a:t>
            </a:r>
          </a:p>
          <a:p>
            <a:r>
              <a:rPr lang="en-US" dirty="0"/>
              <a:t>While many attributes are present in the incident data, we will focus only on those relevant for matching with our Amazon dataset. Specifically, I recommend using the following fields:</a:t>
            </a:r>
          </a:p>
          <a:p>
            <a:r>
              <a:rPr lang="en-US" b="1" dirty="0"/>
              <a:t>Manufacturer / Importer / Private Labeler Name</a:t>
            </a:r>
            <a:endParaRPr lang="en-US" dirty="0"/>
          </a:p>
          <a:p>
            <a:r>
              <a:rPr lang="en-US" b="1" dirty="0"/>
              <a:t>Brand</a:t>
            </a:r>
            <a:endParaRPr lang="en-US" dirty="0"/>
          </a:p>
          <a:p>
            <a:r>
              <a:rPr lang="en-US" b="1" dirty="0"/>
              <a:t>Product Description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will apply </a:t>
            </a:r>
            <a:r>
              <a:rPr lang="en-US" b="1" dirty="0"/>
              <a:t>fuzzy matching</a:t>
            </a:r>
            <a:r>
              <a:rPr lang="en-US" dirty="0"/>
              <a:t> to identify potential matches. If a match is found, we assign a value of </a:t>
            </a:r>
            <a:r>
              <a:rPr lang="en-US" b="1" dirty="0"/>
              <a:t>1</a:t>
            </a:r>
            <a:r>
              <a:rPr lang="en-US" dirty="0"/>
              <a:t> to a new feature: </a:t>
            </a:r>
            <a:r>
              <a:rPr lang="en-US" b="1" dirty="0"/>
              <a:t>“Is there a complaint?”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2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E16B-9CF6-1C76-BA20-A90BB9E4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Available to Train our Model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DC231D3-4877-6A8C-9341-D69E2F2DF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486188"/>
              </p:ext>
            </p:extLst>
          </p:nvPr>
        </p:nvGraphicFramePr>
        <p:xfrm>
          <a:off x="1618735" y="1797374"/>
          <a:ext cx="9428205" cy="4367822"/>
        </p:xfrm>
        <a:graphic>
          <a:graphicData uri="http://schemas.openxmlformats.org/drawingml/2006/table">
            <a:tbl>
              <a:tblPr/>
              <a:tblGrid>
                <a:gridCol w="3142735">
                  <a:extLst>
                    <a:ext uri="{9D8B030D-6E8A-4147-A177-3AD203B41FA5}">
                      <a16:colId xmlns:a16="http://schemas.microsoft.com/office/drawing/2014/main" val="1974783841"/>
                    </a:ext>
                  </a:extLst>
                </a:gridCol>
                <a:gridCol w="3142735">
                  <a:extLst>
                    <a:ext uri="{9D8B030D-6E8A-4147-A177-3AD203B41FA5}">
                      <a16:colId xmlns:a16="http://schemas.microsoft.com/office/drawing/2014/main" val="2787989155"/>
                    </a:ext>
                  </a:extLst>
                </a:gridCol>
                <a:gridCol w="3142735">
                  <a:extLst>
                    <a:ext uri="{9D8B030D-6E8A-4147-A177-3AD203B41FA5}">
                      <a16:colId xmlns:a16="http://schemas.microsoft.com/office/drawing/2014/main" val="3668136708"/>
                    </a:ext>
                  </a:extLst>
                </a:gridCol>
              </a:tblGrid>
              <a:tr h="200062">
                <a:tc>
                  <a:txBody>
                    <a:bodyPr/>
                    <a:lstStyle/>
                    <a:p>
                      <a:r>
                        <a:rPr lang="en-US" sz="1000" b="1"/>
                        <a:t>Amazon Review Dataset</a:t>
                      </a:r>
                      <a:endParaRPr lang="en-US" sz="1000"/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Amazon Metadata Dataset</a:t>
                      </a:r>
                      <a:endParaRPr lang="en-US" sz="1000"/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Augmented Feature</a:t>
                      </a:r>
                      <a:endParaRPr lang="en-US" sz="1000"/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670208"/>
                  </a:ext>
                </a:extLst>
              </a:tr>
              <a:tr h="350108">
                <a:tc>
                  <a:txBody>
                    <a:bodyPr/>
                    <a:lstStyle/>
                    <a:p>
                      <a:r>
                        <a:rPr lang="en-US" sz="1000"/>
                        <a:t>reviewerID – ID of the reviewer (e.g. A2SUAM1J3GNN3B)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asin – ID of the product (e.g. 0000031852)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is_complained – 1 if matched to a complaint, else 0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164938"/>
                  </a:ext>
                </a:extLst>
              </a:tr>
              <a:tr h="200062">
                <a:tc>
                  <a:txBody>
                    <a:bodyPr/>
                    <a:lstStyle/>
                    <a:p>
                      <a:r>
                        <a:rPr lang="en-US" sz="1000"/>
                        <a:t>asin – ID of the product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title – Name of the product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081072"/>
                  </a:ext>
                </a:extLst>
              </a:tr>
              <a:tr h="350108">
                <a:tc>
                  <a:txBody>
                    <a:bodyPr/>
                    <a:lstStyle/>
                    <a:p>
                      <a:r>
                        <a:rPr lang="en-US" sz="1000"/>
                        <a:t>reviewerName – Name of the reviewer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feature – Bullet-point features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001750"/>
                  </a:ext>
                </a:extLst>
              </a:tr>
              <a:tr h="200062">
                <a:tc>
                  <a:txBody>
                    <a:bodyPr/>
                    <a:lstStyle/>
                    <a:p>
                      <a:r>
                        <a:rPr lang="en-US" sz="1000"/>
                        <a:t>vote – Helpful votes of the review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description – Product description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706906"/>
                  </a:ext>
                </a:extLst>
              </a:tr>
              <a:tr h="500154">
                <a:tc>
                  <a:txBody>
                    <a:bodyPr/>
                    <a:lstStyle/>
                    <a:p>
                      <a:r>
                        <a:rPr lang="en-US" sz="1000"/>
                        <a:t>style – Dictionary of product metadata (e.g. "Format": "Hardcover")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price – Product price in USD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600585"/>
                  </a:ext>
                </a:extLst>
              </a:tr>
              <a:tr h="350108">
                <a:tc>
                  <a:txBody>
                    <a:bodyPr/>
                    <a:lstStyle/>
                    <a:p>
                      <a:r>
                        <a:rPr lang="en-US" sz="1000"/>
                        <a:t>reviewText – Full text of the review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imageURL – Image URL (normal resolution)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075532"/>
                  </a:ext>
                </a:extLst>
              </a:tr>
              <a:tr h="350108">
                <a:tc>
                  <a:txBody>
                    <a:bodyPr/>
                    <a:lstStyle/>
                    <a:p>
                      <a:r>
                        <a:rPr lang="en-US" sz="1000"/>
                        <a:t>overall – Rating of the product (e.g. 5.0)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imageURLHighRes – High-res image URL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294815"/>
                  </a:ext>
                </a:extLst>
              </a:tr>
              <a:tr h="350108">
                <a:tc>
                  <a:txBody>
                    <a:bodyPr/>
                    <a:lstStyle/>
                    <a:p>
                      <a:r>
                        <a:rPr lang="en-US" sz="1000"/>
                        <a:t>summary – Short summary of the review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related – Related products (bought/viewed)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983453"/>
                  </a:ext>
                </a:extLst>
              </a:tr>
              <a:tr h="350108">
                <a:tc>
                  <a:txBody>
                    <a:bodyPr/>
                    <a:lstStyle/>
                    <a:p>
                      <a:r>
                        <a:rPr lang="en-US" sz="1000"/>
                        <a:t>unixReviewTime – Review time (Unix)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salesRank – Sales rank info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668274"/>
                  </a:ext>
                </a:extLst>
              </a:tr>
              <a:tr h="350108">
                <a:tc>
                  <a:txBody>
                    <a:bodyPr/>
                    <a:lstStyle/>
                    <a:p>
                      <a:r>
                        <a:rPr lang="en-US" sz="1000"/>
                        <a:t>reviewTime – Review time (human-readable)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brand – Brand name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804189"/>
                  </a:ext>
                </a:extLst>
              </a:tr>
              <a:tr h="200062">
                <a:tc>
                  <a:txBody>
                    <a:bodyPr/>
                    <a:lstStyle/>
                    <a:p>
                      <a:r>
                        <a:rPr lang="en-US" sz="1000"/>
                        <a:t>image – User-uploaded images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categories – Product categories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747945"/>
                  </a:ext>
                </a:extLst>
              </a:tr>
              <a:tr h="200062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tech1 – First tech detail table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100691"/>
                  </a:ext>
                </a:extLst>
              </a:tr>
              <a:tr h="200062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tech2 – Second tech detail table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265470"/>
                  </a:ext>
                </a:extLst>
              </a:tr>
              <a:tr h="200062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similar – Similar product table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182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1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906E-829B-654A-AC26-40E41254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E0F0-A6C7-A1CA-2195-6BB34F929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227"/>
            <a:ext cx="5257800" cy="26354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ratings = []</a:t>
            </a:r>
          </a:p>
          <a:p>
            <a:pPr marL="0" indent="0">
              <a:buNone/>
            </a:pPr>
            <a:r>
              <a:rPr lang="en-US" dirty="0"/>
              <a:t>for review in parse("</a:t>
            </a:r>
            <a:r>
              <a:rPr lang="en-US" dirty="0" err="1"/>
              <a:t>reviews_Video_Games.json.gz</a:t>
            </a:r>
            <a:r>
              <a:rPr lang="en-US" dirty="0"/>
              <a:t>"):</a:t>
            </a:r>
          </a:p>
          <a:p>
            <a:pPr marL="0" indent="0">
              <a:buNone/>
            </a:pPr>
            <a:r>
              <a:rPr lang="en-US" dirty="0" err="1"/>
              <a:t>ratings.append</a:t>
            </a:r>
            <a:r>
              <a:rPr lang="en-US" dirty="0"/>
              <a:t>(review['overall'])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print(sum(ratings) / </a:t>
            </a:r>
            <a:r>
              <a:rPr lang="en-US" dirty="0" err="1"/>
              <a:t>len</a:t>
            </a:r>
            <a:r>
              <a:rPr lang="en-US" dirty="0"/>
              <a:t>(ratings))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BF753-F91F-CB70-6D24-247B226174AB}"/>
              </a:ext>
            </a:extLst>
          </p:cNvPr>
          <p:cNvSpPr txBox="1"/>
          <p:nvPr/>
        </p:nvSpPr>
        <p:spPr>
          <a:xfrm>
            <a:off x="838200" y="1544126"/>
            <a:ext cx="786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easy examples include creating average rating (code from </a:t>
            </a:r>
            <a:r>
              <a:rPr lang="en-US" dirty="0" err="1"/>
              <a:t>Jianmo</a:t>
            </a:r>
            <a:r>
              <a:rPr lang="en-US" dirty="0"/>
              <a:t> Ni, UCSD):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8E758-EC0A-8BF2-05C2-F1C1E3871345}"/>
              </a:ext>
            </a:extLst>
          </p:cNvPr>
          <p:cNvSpPr txBox="1"/>
          <p:nvPr/>
        </p:nvSpPr>
        <p:spPr>
          <a:xfrm>
            <a:off x="6414970" y="2492294"/>
            <a:ext cx="5135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Other possible Features to engineer:</a:t>
            </a:r>
          </a:p>
          <a:p>
            <a:r>
              <a:rPr lang="en-US" b="1" dirty="0"/>
              <a:t>Rating variance</a:t>
            </a:r>
            <a:r>
              <a:rPr lang="en-US" dirty="0"/>
              <a:t>: Measures opinion polarization</a:t>
            </a:r>
          </a:p>
          <a:p>
            <a:r>
              <a:rPr lang="en-US" b="1" dirty="0"/>
              <a:t>Number of reviews</a:t>
            </a:r>
            <a:r>
              <a:rPr lang="en-US" dirty="0"/>
              <a:t>: Proxy for popularity or exposure</a:t>
            </a:r>
          </a:p>
          <a:p>
            <a:r>
              <a:rPr lang="en-US" b="1" dirty="0"/>
              <a:t>Time trend of ratings</a:t>
            </a:r>
            <a:r>
              <a:rPr lang="en-US" dirty="0"/>
              <a:t>: Are reviews improving or worsening?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8EFA3-AA8F-257D-E2CC-02099FA82729}"/>
              </a:ext>
            </a:extLst>
          </p:cNvPr>
          <p:cNvSpPr txBox="1"/>
          <p:nvPr/>
        </p:nvSpPr>
        <p:spPr>
          <a:xfrm>
            <a:off x="914400" y="5160579"/>
            <a:ext cx="10636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% of 1-Star Ratings ("Nester Score")</a:t>
            </a:r>
          </a:p>
          <a:p>
            <a:r>
              <a:rPr lang="en-US" dirty="0"/>
              <a:t>We can engineer another helpful feature by slightly modifying the previous rating logic:</a:t>
            </a:r>
          </a:p>
          <a:p>
            <a:r>
              <a:rPr lang="en-US" dirty="0"/>
              <a:t>Nester Score = Number of 1-star reviews/ Total number of reviews</a:t>
            </a:r>
          </a:p>
        </p:txBody>
      </p:sp>
    </p:spTree>
    <p:extLst>
      <p:ext uri="{BB962C8B-B14F-4D97-AF65-F5344CB8AC3E}">
        <p14:creationId xmlns:p14="http://schemas.microsoft.com/office/powerpoint/2010/main" val="191404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AB6D-A914-B343-CA9B-0D87AF2B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(Advanced)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B724-8C7B-7EC8-2762-4FB64C24C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NLP pipeline to extract more info from review text.</a:t>
            </a:r>
          </a:p>
        </p:txBody>
      </p:sp>
    </p:spTree>
    <p:extLst>
      <p:ext uri="{BB962C8B-B14F-4D97-AF65-F5344CB8AC3E}">
        <p14:creationId xmlns:p14="http://schemas.microsoft.com/office/powerpoint/2010/main" val="3479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3E82CAF-7EFE-D04F-96E4-6C60C5DBFCCA}">
  <we:reference id="6a7bd4f3-0563-43af-8c08-79110eebdff6" version="1.1.4.0" store="EXCatalog" storeType="EXCatalog"/>
  <we:alternateReferences>
    <we:reference id="WA104381155" version="1.1.4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85</TotalTime>
  <Words>699</Words>
  <Application>Microsoft Macintosh PowerPoint</Application>
  <PresentationFormat>Widescreen</PresentationFormat>
  <Paragraphs>74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Office 2013 - 2022 Theme</vt:lpstr>
      <vt:lpstr>Predicting Consumer Dis-satisfaction using Machine Learning. </vt:lpstr>
      <vt:lpstr>Our Main Stakeholders</vt:lpstr>
      <vt:lpstr>The Data Sets</vt:lpstr>
      <vt:lpstr>Features: Fuzzy matching</vt:lpstr>
      <vt:lpstr>Feature Available to Train our Model</vt:lpstr>
      <vt:lpstr>Feature engineering</vt:lpstr>
      <vt:lpstr>Feature Engineering (Advanced)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Emelie Arvidsson</dc:creator>
  <cp:lastModifiedBy>Emelie Arvidsson</cp:lastModifiedBy>
  <cp:revision>1</cp:revision>
  <dcterms:created xsi:type="dcterms:W3CDTF">2025-05-23T16:05:41Z</dcterms:created>
  <dcterms:modified xsi:type="dcterms:W3CDTF">2025-05-23T17:31:22Z</dcterms:modified>
</cp:coreProperties>
</file>