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7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4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4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5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4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ronavirus.jhu.edu/vaccines/internation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Real-Time COVID-19 Vaccine Rollout Score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Rebekah Callari-Kaczmarczyk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3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Standardized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571546"/>
              </p:ext>
            </p:extLst>
          </p:nvPr>
        </p:nvGraphicFramePr>
        <p:xfrm>
          <a:off x="2230438" y="2638422"/>
          <a:ext cx="7731125" cy="365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225">
                  <a:extLst>
                    <a:ext uri="{9D8B030D-6E8A-4147-A177-3AD203B41FA5}">
                      <a16:colId xmlns:a16="http://schemas.microsoft.com/office/drawing/2014/main" val="2340820162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779530728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37115623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413789831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073992921"/>
                    </a:ext>
                  </a:extLst>
                </a:gridCol>
              </a:tblGrid>
              <a:tr h="937891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Total </a:t>
                      </a:r>
                      <a:r>
                        <a:rPr lang="en-US" baseline="0" dirty="0" err="1" smtClean="0"/>
                        <a:t>Vacc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Fully </a:t>
                      </a:r>
                      <a:r>
                        <a:rPr lang="en-US" dirty="0" err="1" smtClean="0"/>
                        <a:t>Vacc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 Fully </a:t>
                      </a:r>
                      <a:r>
                        <a:rPr lang="en-US" dirty="0" err="1" smtClean="0"/>
                        <a:t>Vacc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 Total </a:t>
                      </a:r>
                      <a:r>
                        <a:rPr lang="en-US" dirty="0" err="1" smtClean="0"/>
                        <a:t>Vacc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1710"/>
                  </a:ext>
                </a:extLst>
              </a:tr>
              <a:tr h="5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5546528"/>
                  </a:ext>
                </a:extLst>
              </a:tr>
              <a:tr h="5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221750"/>
                  </a:ext>
                </a:extLst>
              </a:tr>
              <a:tr h="5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Algeria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4793217"/>
                  </a:ext>
                </a:extLst>
              </a:tr>
              <a:tr h="5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Andorra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0.036741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3171748"/>
                  </a:ext>
                </a:extLst>
              </a:tr>
              <a:tr h="5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250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63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Score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6447" y="2638044"/>
                <a:ext cx="9910482" cy="31019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 smtClean="0"/>
                  <a:t>Score =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0.35∗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𝑓𝑢𝑙𝑙𝑦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𝑣𝑎𝑐𝑐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+ 0.35∗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𝑣𝑎𝑐𝑐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+ 0.15∗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𝑓𝑢𝑙𝑙𝑦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𝑣𝑎𝑐𝑐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+ 0.15∗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𝑣𝑎𝑐𝑐</m:t>
                    </m:r>
                  </m:oMath>
                </a14:m>
                <a:r>
                  <a:rPr lang="en-US" sz="2800" dirty="0" smtClean="0"/>
                  <a:t>)*100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6447" y="2638044"/>
                <a:ext cx="9910482" cy="31019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07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135047"/>
              </p:ext>
            </p:extLst>
          </p:nvPr>
        </p:nvGraphicFramePr>
        <p:xfrm>
          <a:off x="2230438" y="2638425"/>
          <a:ext cx="77311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3042668434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2780516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Rollout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81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Gibraltar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90.23327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228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59.97416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80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Seychelles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46.67904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408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Cayman Islands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30.88817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099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Bermuda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28.61527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43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10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John Hopkins Coronavirus Resource Center: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coronavirus.jhu.edu/vaccines/international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Palache</a:t>
            </a:r>
            <a:r>
              <a:rPr lang="en-US" dirty="0"/>
              <a:t>, A., </a:t>
            </a:r>
            <a:r>
              <a:rPr lang="en-US" dirty="0" err="1"/>
              <a:t>Abelin</a:t>
            </a:r>
            <a:r>
              <a:rPr lang="en-US" dirty="0"/>
              <a:t>, A., Hollingsworth, R., </a:t>
            </a:r>
            <a:r>
              <a:rPr lang="en-US" dirty="0" err="1"/>
              <a:t>Cracknell</a:t>
            </a:r>
            <a:r>
              <a:rPr lang="en-US" dirty="0"/>
              <a:t>, W., Jacobs, C., Tsai, T., &amp; Barbosa, P. (2017). Survey of distribution of seasonal influenza vaccine doses in 201 countries (2004–2015): the 2003 World Health Assembly resolution on seasonal influenza vaccination coverage and the 2009 influenza pandemic have had very little impact on improving influenza control and pandemic preparedness. </a:t>
            </a:r>
            <a:r>
              <a:rPr lang="en-US" i="1" dirty="0"/>
              <a:t>Vaccine, 35</a:t>
            </a:r>
            <a:r>
              <a:rPr lang="en-US" dirty="0"/>
              <a:t>(36), 4681-4686.</a:t>
            </a:r>
          </a:p>
        </p:txBody>
      </p:sp>
    </p:spTree>
    <p:extLst>
      <p:ext uri="{BB962C8B-B14F-4D97-AF65-F5344CB8AC3E}">
        <p14:creationId xmlns:p14="http://schemas.microsoft.com/office/powerpoint/2010/main" val="109902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Review documentation/dataset</a:t>
            </a:r>
          </a:p>
          <a:p>
            <a:r>
              <a:rPr lang="en-US" sz="2400" dirty="0" smtClean="0"/>
              <a:t>Review previous research</a:t>
            </a:r>
          </a:p>
          <a:p>
            <a:r>
              <a:rPr lang="en-US" sz="2400" dirty="0" smtClean="0"/>
              <a:t>Determine features</a:t>
            </a:r>
          </a:p>
          <a:p>
            <a:r>
              <a:rPr lang="en-US" sz="2400" dirty="0" smtClean="0"/>
              <a:t>Standardize features</a:t>
            </a:r>
          </a:p>
          <a:p>
            <a:r>
              <a:rPr lang="en-US" sz="2400" dirty="0" smtClean="0"/>
              <a:t>Weight features and create score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648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Different vaccine types</a:t>
            </a:r>
          </a:p>
          <a:p>
            <a:r>
              <a:rPr lang="en-US" sz="2400" dirty="0" smtClean="0"/>
              <a:t>Different levels of reporting (i.e. missing values)</a:t>
            </a:r>
          </a:p>
          <a:p>
            <a:r>
              <a:rPr lang="en-US" sz="2400" dirty="0" smtClean="0"/>
              <a:t>Fairly easy to determine who is the “best” – not as easy to rank the middle</a:t>
            </a:r>
          </a:p>
        </p:txBody>
      </p:sp>
    </p:spTree>
    <p:extLst>
      <p:ext uri="{BB962C8B-B14F-4D97-AF65-F5344CB8AC3E}">
        <p14:creationId xmlns:p14="http://schemas.microsoft.com/office/powerpoint/2010/main" val="121299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Limited</a:t>
            </a:r>
          </a:p>
          <a:p>
            <a:r>
              <a:rPr lang="en-US" sz="2400" dirty="0" smtClean="0"/>
              <a:t>Most research is retroactive (</a:t>
            </a:r>
            <a:r>
              <a:rPr lang="en-US" sz="2400" dirty="0" err="1" smtClean="0"/>
              <a:t>Palache</a:t>
            </a:r>
            <a:r>
              <a:rPr lang="en-US" sz="2400" dirty="0"/>
              <a:t> </a:t>
            </a:r>
            <a:r>
              <a:rPr lang="en-US" sz="2400" dirty="0" smtClean="0"/>
              <a:t>et al., 2017)</a:t>
            </a:r>
          </a:p>
          <a:p>
            <a:r>
              <a:rPr lang="en-US" sz="2400" dirty="0" smtClean="0"/>
              <a:t>John Hopkins COVID-19 Vaccine Metrics</a:t>
            </a:r>
          </a:p>
          <a:p>
            <a:pPr lvl="1"/>
            <a:r>
              <a:rPr lang="en-US" sz="2000" dirty="0" smtClean="0"/>
              <a:t>Total Vaccines Distributed</a:t>
            </a:r>
          </a:p>
          <a:p>
            <a:pPr lvl="1"/>
            <a:r>
              <a:rPr lang="en-US" sz="2000" dirty="0" smtClean="0"/>
              <a:t>People Fully Vaccinated</a:t>
            </a:r>
          </a:p>
          <a:p>
            <a:pPr lvl="1"/>
            <a:r>
              <a:rPr lang="en-US" sz="2000" dirty="0" smtClean="0"/>
              <a:t>% of Population Fully Vaccinated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8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vaccine rollout effective?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Percent of population fully vaccinated</a:t>
            </a:r>
          </a:p>
          <a:p>
            <a:r>
              <a:rPr lang="en-US" sz="2400" dirty="0" smtClean="0"/>
              <a:t>Number of vaccines distributed</a:t>
            </a:r>
          </a:p>
          <a:p>
            <a:r>
              <a:rPr lang="en-US" sz="2400" dirty="0" smtClean="0"/>
              <a:t>Rate of distribution</a:t>
            </a:r>
          </a:p>
          <a:p>
            <a:r>
              <a:rPr lang="en-US" sz="2400" dirty="0" smtClean="0"/>
              <a:t>Fairness and equity in distribution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30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Features from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Total number of people fully vaccinated per hundred (percent of population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Total vaccinations per hundred (percent of population) </a:t>
            </a:r>
            <a:endParaRPr lang="en-US" sz="2400" dirty="0" smtClean="0"/>
          </a:p>
          <a:p>
            <a:r>
              <a:rPr lang="en-US" sz="2400" dirty="0" smtClean="0"/>
              <a:t>Only pulled latest record for each country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805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of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values: </a:t>
            </a:r>
          </a:p>
          <a:p>
            <a:pPr lvl="1"/>
            <a:r>
              <a:rPr lang="en-US" sz="2000" dirty="0" smtClean="0"/>
              <a:t>People </a:t>
            </a:r>
            <a:r>
              <a:rPr lang="en-US" sz="2000" dirty="0" smtClean="0"/>
              <a:t>fully vaccinated per hundred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otal </a:t>
            </a:r>
            <a:r>
              <a:rPr lang="en-US" sz="2000" dirty="0" smtClean="0"/>
              <a:t>vaccinations per hundred</a:t>
            </a:r>
          </a:p>
          <a:p>
            <a:r>
              <a:rPr lang="en-US" sz="2400" dirty="0"/>
              <a:t>Dates were converted to days from start date of dataset</a:t>
            </a:r>
          </a:p>
          <a:p>
            <a:r>
              <a:rPr lang="en-US" sz="2400" dirty="0" smtClean="0"/>
              <a:t>Linear </a:t>
            </a:r>
            <a:r>
              <a:rPr lang="en-US" sz="2400" dirty="0" smtClean="0"/>
              <a:t>regression with time series</a:t>
            </a:r>
          </a:p>
          <a:p>
            <a:r>
              <a:rPr lang="en-US" sz="2400" dirty="0" smtClean="0"/>
              <a:t>If fewer than 2 samples, rate was determined to be </a:t>
            </a:r>
            <a:r>
              <a:rPr lang="en-US" sz="2400" dirty="0" smtClean="0"/>
              <a:t>0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4813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407" y="3906038"/>
            <a:ext cx="2865299" cy="14767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Plotted a couple of countries</a:t>
            </a:r>
          </a:p>
          <a:p>
            <a:r>
              <a:rPr lang="en-US" sz="2400" dirty="0" smtClean="0"/>
              <a:t>Checked r2 scores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35" y="2536445"/>
            <a:ext cx="6323914" cy="42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6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Needed to standardize</a:t>
            </a:r>
          </a:p>
          <a:p>
            <a:r>
              <a:rPr lang="en-US" sz="2400" dirty="0" smtClean="0"/>
              <a:t>Shapiro-Wilks test suggested that samples were not normal</a:t>
            </a:r>
          </a:p>
          <a:p>
            <a:r>
              <a:rPr lang="en-US" sz="2400" dirty="0" smtClean="0"/>
              <a:t>Used the </a:t>
            </a:r>
            <a:r>
              <a:rPr lang="en-US" sz="2400" dirty="0" err="1" smtClean="0"/>
              <a:t>MinMax</a:t>
            </a:r>
            <a:r>
              <a:rPr lang="en-US" sz="2400" dirty="0" smtClean="0"/>
              <a:t> Scaler in </a:t>
            </a:r>
            <a:r>
              <a:rPr lang="en-US" sz="2400" dirty="0" err="1" smtClean="0"/>
              <a:t>scikitlearn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8880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73</TotalTime>
  <Words>390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Gill Sans MT</vt:lpstr>
      <vt:lpstr>Parcel</vt:lpstr>
      <vt:lpstr>A Real-Time COVID-19 Vaccine Rollout Score</vt:lpstr>
      <vt:lpstr>Overall Process</vt:lpstr>
      <vt:lpstr>Dataset Overview</vt:lpstr>
      <vt:lpstr>Previous Research</vt:lpstr>
      <vt:lpstr>What makes a vaccine rollout effective?</vt:lpstr>
      <vt:lpstr>Raw Features from Dataset</vt:lpstr>
      <vt:lpstr>Rate of Distribution</vt:lpstr>
      <vt:lpstr>Linear Regression Checks</vt:lpstr>
      <vt:lpstr>Features</vt:lpstr>
      <vt:lpstr>Standardized Features</vt:lpstr>
      <vt:lpstr>Final Score</vt:lpstr>
      <vt:lpstr>Results</vt:lpstr>
      <vt:lpstr>References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Real-Time COVID-19 Vaccine Rollout Score</dc:title>
  <dc:creator>Rebekah Callari-Kaczmarczyk</dc:creator>
  <cp:lastModifiedBy>Rebekah Callari-Kaczmarczyk</cp:lastModifiedBy>
  <cp:revision>10</cp:revision>
  <dcterms:created xsi:type="dcterms:W3CDTF">2021-03-29T18:32:48Z</dcterms:created>
  <dcterms:modified xsi:type="dcterms:W3CDTF">2021-03-29T19:51:25Z</dcterms:modified>
</cp:coreProperties>
</file>