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val 276"/>
          <p:cNvSpPr/>
          <p:nvPr/>
        </p:nvSpPr>
        <p:spPr>
          <a:xfrm>
            <a:off x="876300" y="1805802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Elbow Connector 277"/>
          <p:cNvCxnSpPr/>
          <p:nvPr/>
        </p:nvCxnSpPr>
        <p:spPr>
          <a:xfrm>
            <a:off x="1028700" y="1881208"/>
            <a:ext cx="6477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118"/>
          <p:cNvSpPr txBox="1">
            <a:spLocks noChangeArrowheads="1"/>
          </p:cNvSpPr>
          <p:nvPr/>
        </p:nvSpPr>
        <p:spPr bwMode="auto">
          <a:xfrm>
            <a:off x="495300" y="1424008"/>
            <a:ext cx="1295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(Start game)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80" name="AutoShape 9"/>
          <p:cNvSpPr>
            <a:spLocks noChangeArrowheads="1"/>
          </p:cNvSpPr>
          <p:nvPr/>
        </p:nvSpPr>
        <p:spPr bwMode="auto">
          <a:xfrm>
            <a:off x="1638300" y="1576408"/>
            <a:ext cx="1676400" cy="609600"/>
          </a:xfrm>
          <a:prstGeom prst="round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Player clears standing ground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81" name="Elbow Connector 280"/>
          <p:cNvCxnSpPr>
            <a:stCxn id="280" idx="3"/>
            <a:endCxn id="320" idx="1"/>
          </p:cNvCxnSpPr>
          <p:nvPr/>
        </p:nvCxnSpPr>
        <p:spPr>
          <a:xfrm flipV="1">
            <a:off x="3314700" y="1855996"/>
            <a:ext cx="1070121" cy="252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AutoShape 108"/>
          <p:cNvSpPr>
            <a:spLocks noChangeArrowheads="1"/>
          </p:cNvSpPr>
          <p:nvPr/>
        </p:nvSpPr>
        <p:spPr bwMode="auto">
          <a:xfrm>
            <a:off x="6781800" y="3373095"/>
            <a:ext cx="1676400" cy="58102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MS show cell as ‘marked’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83" name="AutoShape 111"/>
          <p:cNvSpPr>
            <a:spLocks noChangeArrowheads="1"/>
          </p:cNvSpPr>
          <p:nvPr/>
        </p:nvSpPr>
        <p:spPr bwMode="auto">
          <a:xfrm>
            <a:off x="2362200" y="3007157"/>
            <a:ext cx="3810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284" name="AutoShape 121"/>
          <p:cNvSpPr>
            <a:spLocks noChangeArrowheads="1"/>
          </p:cNvSpPr>
          <p:nvPr/>
        </p:nvSpPr>
        <p:spPr bwMode="auto">
          <a:xfrm>
            <a:off x="685800" y="3388951"/>
            <a:ext cx="1600200" cy="5739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MS show </a:t>
            </a:r>
            <a:r>
              <a:rPr lang="en-US" dirty="0">
                <a:latin typeface="Calibri" pitchFamily="34" charset="0"/>
              </a:rPr>
              <a:t>cell as ‘cleared’</a:t>
            </a:r>
          </a:p>
        </p:txBody>
      </p:sp>
      <p:sp>
        <p:nvSpPr>
          <p:cNvPr id="285" name="AutoShape 128"/>
          <p:cNvSpPr>
            <a:spLocks noChangeArrowheads="1"/>
          </p:cNvSpPr>
          <p:nvPr/>
        </p:nvSpPr>
        <p:spPr bwMode="auto">
          <a:xfrm>
            <a:off x="5181600" y="4610646"/>
            <a:ext cx="304800" cy="228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286" name="AutoShape 108"/>
          <p:cNvSpPr>
            <a:spLocks noChangeArrowheads="1"/>
          </p:cNvSpPr>
          <p:nvPr/>
        </p:nvSpPr>
        <p:spPr bwMode="auto">
          <a:xfrm>
            <a:off x="3810000" y="2894503"/>
            <a:ext cx="1447800" cy="5715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MS shows </a:t>
            </a:r>
            <a:r>
              <a:rPr lang="en-US" dirty="0">
                <a:latin typeface="Calibri" pitchFamily="34" charset="0"/>
              </a:rPr>
              <a:t>‘Lost’</a:t>
            </a:r>
          </a:p>
        </p:txBody>
      </p:sp>
      <p:sp>
        <p:nvSpPr>
          <p:cNvPr id="287" name="Text Box 119"/>
          <p:cNvSpPr txBox="1">
            <a:spLocks noChangeArrowheads="1"/>
          </p:cNvSpPr>
          <p:nvPr/>
        </p:nvSpPr>
        <p:spPr bwMode="auto">
          <a:xfrm>
            <a:off x="2895600" y="2953296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latin typeface="Calibri" pitchFamily="34" charset="0"/>
              </a:rPr>
              <a:t>[cell is mined]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88" name="Text Box 119"/>
          <p:cNvSpPr txBox="1">
            <a:spLocks noChangeArrowheads="1"/>
          </p:cNvSpPr>
          <p:nvPr/>
        </p:nvSpPr>
        <p:spPr bwMode="auto">
          <a:xfrm>
            <a:off x="762000" y="2953296"/>
            <a:ext cx="1524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i="1" dirty="0" smtClean="0">
                <a:latin typeface="Calibri" pitchFamily="34" charset="0"/>
              </a:rPr>
              <a:t>[cell is mine-free]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89" name="Text Box 119"/>
          <p:cNvSpPr txBox="1">
            <a:spLocks noChangeArrowheads="1"/>
          </p:cNvSpPr>
          <p:nvPr/>
        </p:nvSpPr>
        <p:spPr bwMode="auto">
          <a:xfrm>
            <a:off x="5867400" y="4515396"/>
            <a:ext cx="1066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latin typeface="Calibri" pitchFamily="34" charset="0"/>
              </a:rPr>
              <a:t>[</a:t>
            </a:r>
            <a:r>
              <a:rPr lang="en-CA" sz="1400" i="1" dirty="0" smtClean="0">
                <a:latin typeface="Calibri" pitchFamily="34" charset="0"/>
              </a:rPr>
              <a:t>More cells </a:t>
            </a:r>
            <a:br>
              <a:rPr lang="en-CA" sz="1400" i="1" dirty="0" smtClean="0">
                <a:latin typeface="Calibri" pitchFamily="34" charset="0"/>
              </a:rPr>
            </a:br>
            <a:r>
              <a:rPr lang="en-CA" sz="1400" i="1" dirty="0" smtClean="0">
                <a:latin typeface="Calibri" pitchFamily="34" charset="0"/>
              </a:rPr>
              <a:t>to deduce</a:t>
            </a:r>
            <a:r>
              <a:rPr lang="en-US" sz="1400" i="1" dirty="0" smtClean="0">
                <a:latin typeface="Calibri" pitchFamily="34" charset="0"/>
              </a:rPr>
              <a:t>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290" name="Text Box 119"/>
          <p:cNvSpPr txBox="1">
            <a:spLocks noChangeArrowheads="1"/>
          </p:cNvSpPr>
          <p:nvPr/>
        </p:nvSpPr>
        <p:spPr bwMode="auto">
          <a:xfrm>
            <a:off x="4343400" y="4503609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latin typeface="Calibri" pitchFamily="34" charset="0"/>
              </a:rPr>
              <a:t>[All cells deduced]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1" name="AutoShape 128"/>
          <p:cNvSpPr>
            <a:spLocks noChangeArrowheads="1"/>
          </p:cNvSpPr>
          <p:nvPr/>
        </p:nvSpPr>
        <p:spPr bwMode="auto">
          <a:xfrm>
            <a:off x="1924050" y="4553496"/>
            <a:ext cx="1962150" cy="3429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MS shows </a:t>
            </a:r>
            <a:r>
              <a:rPr lang="en-US" dirty="0">
                <a:latin typeface="Calibri" pitchFamily="34" charset="0"/>
              </a:rPr>
              <a:t>‘Won’</a:t>
            </a:r>
          </a:p>
        </p:txBody>
      </p:sp>
      <p:cxnSp>
        <p:nvCxnSpPr>
          <p:cNvPr id="292" name="Shape 66"/>
          <p:cNvCxnSpPr>
            <a:stCxn id="285" idx="1"/>
            <a:endCxn id="291" idx="3"/>
          </p:cNvCxnSpPr>
          <p:nvPr/>
        </p:nvCxnSpPr>
        <p:spPr>
          <a:xfrm rot="10800000">
            <a:off x="3886200" y="4724946"/>
            <a:ext cx="1295400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3" name="Text Box 118"/>
          <p:cNvSpPr txBox="1">
            <a:spLocks noChangeArrowheads="1"/>
          </p:cNvSpPr>
          <p:nvPr/>
        </p:nvSpPr>
        <p:spPr bwMode="auto">
          <a:xfrm>
            <a:off x="3200400" y="3600996"/>
            <a:ext cx="12954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>
                <a:latin typeface="Calibri" pitchFamily="34" charset="0"/>
              </a:rPr>
              <a:t>(Game over)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294" name="Diamond 293"/>
          <p:cNvSpPr/>
          <p:nvPr/>
        </p:nvSpPr>
        <p:spPr>
          <a:xfrm>
            <a:off x="4381500" y="2343696"/>
            <a:ext cx="4191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95" name="Shape 20"/>
          <p:cNvCxnSpPr>
            <a:stCxn id="294" idx="1"/>
            <a:endCxn id="322" idx="3"/>
          </p:cNvCxnSpPr>
          <p:nvPr/>
        </p:nvCxnSpPr>
        <p:spPr>
          <a:xfrm rot="10800000">
            <a:off x="3448050" y="2525240"/>
            <a:ext cx="933450" cy="8957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96" name="Shape 21"/>
          <p:cNvCxnSpPr>
            <a:stCxn id="319" idx="2"/>
            <a:endCxn id="306" idx="0"/>
          </p:cNvCxnSpPr>
          <p:nvPr/>
        </p:nvCxnSpPr>
        <p:spPr>
          <a:xfrm rot="5400000">
            <a:off x="6371091" y="2863148"/>
            <a:ext cx="288018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hape 57"/>
          <p:cNvCxnSpPr>
            <a:stCxn id="320" idx="2"/>
            <a:endCxn id="294" idx="0"/>
          </p:cNvCxnSpPr>
          <p:nvPr/>
        </p:nvCxnSpPr>
        <p:spPr>
          <a:xfrm rot="5400000">
            <a:off x="4444111" y="2193436"/>
            <a:ext cx="297200" cy="3321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8" name="Diamond 297"/>
          <p:cNvSpPr/>
          <p:nvPr/>
        </p:nvSpPr>
        <p:spPr>
          <a:xfrm>
            <a:off x="5181600" y="3981996"/>
            <a:ext cx="304800" cy="228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99" name="Shape 57"/>
          <p:cNvCxnSpPr>
            <a:stCxn id="282" idx="2"/>
            <a:endCxn id="298" idx="3"/>
          </p:cNvCxnSpPr>
          <p:nvPr/>
        </p:nvCxnSpPr>
        <p:spPr>
          <a:xfrm rot="5400000">
            <a:off x="6482112" y="2958407"/>
            <a:ext cx="142177" cy="2133600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0" name="Shape 71"/>
          <p:cNvCxnSpPr>
            <a:stCxn id="298" idx="2"/>
            <a:endCxn id="285" idx="0"/>
          </p:cNvCxnSpPr>
          <p:nvPr/>
        </p:nvCxnSpPr>
        <p:spPr>
          <a:xfrm rot="5400000">
            <a:off x="5133975" y="4410621"/>
            <a:ext cx="400050" cy="1588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1" name="Shape 75"/>
          <p:cNvCxnSpPr>
            <a:stCxn id="285" idx="3"/>
            <a:endCxn id="320" idx="3"/>
          </p:cNvCxnSpPr>
          <p:nvPr/>
        </p:nvCxnSpPr>
        <p:spPr>
          <a:xfrm flipH="1" flipV="1">
            <a:off x="4803921" y="1855996"/>
            <a:ext cx="682479" cy="2868950"/>
          </a:xfrm>
          <a:prstGeom prst="bentConnector3">
            <a:avLst>
              <a:gd name="adj1" fmla="val -489527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2" name="Shape 78"/>
          <p:cNvCxnSpPr>
            <a:stCxn id="286" idx="2"/>
            <a:endCxn id="314" idx="0"/>
          </p:cNvCxnSpPr>
          <p:nvPr/>
        </p:nvCxnSpPr>
        <p:spPr>
          <a:xfrm rot="5400000">
            <a:off x="4428304" y="3571599"/>
            <a:ext cx="211193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3" name="Shape 81"/>
          <p:cNvCxnSpPr>
            <a:stCxn id="291" idx="1"/>
            <a:endCxn id="317" idx="6"/>
          </p:cNvCxnSpPr>
          <p:nvPr/>
        </p:nvCxnSpPr>
        <p:spPr>
          <a:xfrm rot="10800000">
            <a:off x="1562100" y="4724946"/>
            <a:ext cx="361950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4" name="Shape 84"/>
          <p:cNvCxnSpPr>
            <a:stCxn id="283" idx="3"/>
            <a:endCxn id="286" idx="1"/>
          </p:cNvCxnSpPr>
          <p:nvPr/>
        </p:nvCxnSpPr>
        <p:spPr>
          <a:xfrm flipV="1">
            <a:off x="2743200" y="3180253"/>
            <a:ext cx="1066800" cy="17404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5" name="Shape 30"/>
          <p:cNvCxnSpPr>
            <a:stCxn id="283" idx="1"/>
            <a:endCxn id="284" idx="0"/>
          </p:cNvCxnSpPr>
          <p:nvPr/>
        </p:nvCxnSpPr>
        <p:spPr>
          <a:xfrm rot="10800000" flipV="1">
            <a:off x="1485900" y="3197657"/>
            <a:ext cx="876300" cy="191294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06" name="AutoShape 111"/>
          <p:cNvSpPr>
            <a:spLocks noChangeArrowheads="1"/>
          </p:cNvSpPr>
          <p:nvPr/>
        </p:nvSpPr>
        <p:spPr bwMode="auto">
          <a:xfrm>
            <a:off x="6324600" y="3007157"/>
            <a:ext cx="3810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 pitchFamily="34" charset="0"/>
            </a:endParaRPr>
          </a:p>
        </p:txBody>
      </p:sp>
      <p:sp>
        <p:nvSpPr>
          <p:cNvPr id="307" name="Text Box 119"/>
          <p:cNvSpPr txBox="1">
            <a:spLocks noChangeArrowheads="1"/>
          </p:cNvSpPr>
          <p:nvPr/>
        </p:nvSpPr>
        <p:spPr bwMode="auto">
          <a:xfrm>
            <a:off x="6705600" y="2877096"/>
            <a:ext cx="1143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latin typeface="Calibri" pitchFamily="34" charset="0"/>
              </a:rPr>
              <a:t>[cell is mined]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8" name="Text Box 119"/>
          <p:cNvSpPr txBox="1">
            <a:spLocks noChangeArrowheads="1"/>
          </p:cNvSpPr>
          <p:nvPr/>
        </p:nvSpPr>
        <p:spPr bwMode="auto">
          <a:xfrm>
            <a:off x="5621323" y="2979609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latin typeface="Calibri" pitchFamily="34" charset="0"/>
              </a:rPr>
              <a:t>[cell is mine-free]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309" name="Shape 52"/>
          <p:cNvCxnSpPr>
            <a:stCxn id="306" idx="1"/>
            <a:endCxn id="286" idx="3"/>
          </p:cNvCxnSpPr>
          <p:nvPr/>
        </p:nvCxnSpPr>
        <p:spPr>
          <a:xfrm rot="10800000">
            <a:off x="5257800" y="3180253"/>
            <a:ext cx="1066800" cy="17404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0" name="Shape 35"/>
          <p:cNvCxnSpPr>
            <a:stCxn id="306" idx="3"/>
            <a:endCxn id="282" idx="0"/>
          </p:cNvCxnSpPr>
          <p:nvPr/>
        </p:nvCxnSpPr>
        <p:spPr>
          <a:xfrm>
            <a:off x="6705600" y="3197657"/>
            <a:ext cx="914400" cy="175438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1" name="Shape 71"/>
          <p:cNvCxnSpPr>
            <a:stCxn id="284" idx="2"/>
            <a:endCxn id="298" idx="1"/>
          </p:cNvCxnSpPr>
          <p:nvPr/>
        </p:nvCxnSpPr>
        <p:spPr>
          <a:xfrm rot="16200000" flipH="1">
            <a:off x="3267075" y="2181770"/>
            <a:ext cx="133351" cy="3695700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12" name="Text Box 118"/>
          <p:cNvSpPr txBox="1">
            <a:spLocks noChangeArrowheads="1"/>
          </p:cNvSpPr>
          <p:nvPr/>
        </p:nvSpPr>
        <p:spPr bwMode="auto">
          <a:xfrm>
            <a:off x="990600" y="4946283"/>
            <a:ext cx="12954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>
                <a:latin typeface="Calibri" pitchFamily="34" charset="0"/>
              </a:rPr>
              <a:t>(Game over)</a:t>
            </a:r>
            <a:endParaRPr lang="en-US" sz="1600" i="1" dirty="0">
              <a:latin typeface="Calibri" pitchFamily="34" charset="0"/>
            </a:endParaRPr>
          </a:p>
        </p:txBody>
      </p:sp>
      <p:grpSp>
        <p:nvGrpSpPr>
          <p:cNvPr id="313" name="Group 312"/>
          <p:cNvGrpSpPr/>
          <p:nvPr/>
        </p:nvGrpSpPr>
        <p:grpSpPr>
          <a:xfrm>
            <a:off x="4457700" y="3677196"/>
            <a:ext cx="152400" cy="152400"/>
            <a:chOff x="3048000" y="6096000"/>
            <a:chExt cx="152400" cy="152400"/>
          </a:xfrm>
        </p:grpSpPr>
        <p:sp>
          <p:nvSpPr>
            <p:cNvPr id="314" name="Oval 313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36366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872733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09099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45465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181832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618199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054566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490932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6366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72733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09099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45465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181832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18199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54566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490932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409700" y="4648746"/>
            <a:ext cx="152400" cy="152400"/>
            <a:chOff x="3048000" y="6096000"/>
            <a:chExt cx="152400" cy="152400"/>
          </a:xfrm>
        </p:grpSpPr>
        <p:sp>
          <p:nvSpPr>
            <p:cNvPr id="317" name="Oval 316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36366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872733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09099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45465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181832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618199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054566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490932" algn="l" defTabSz="872733" rtl="0" eaLnBrk="1" latinLnBrk="0" hangingPunct="1">
                <a:defRPr sz="17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6366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72733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09099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45465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181832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18199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54566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490932" algn="l" defTabSz="872733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19" name="AutoShape 9"/>
          <p:cNvSpPr>
            <a:spLocks noChangeArrowheads="1"/>
          </p:cNvSpPr>
          <p:nvPr/>
        </p:nvSpPr>
        <p:spPr bwMode="auto">
          <a:xfrm>
            <a:off x="5619750" y="2349251"/>
            <a:ext cx="1790700" cy="36988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Player marks cell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0" name="Diamond 319"/>
          <p:cNvSpPr/>
          <p:nvPr/>
        </p:nvSpPr>
        <p:spPr>
          <a:xfrm>
            <a:off x="4384821" y="1665496"/>
            <a:ext cx="4191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321" name="Shape 21"/>
          <p:cNvCxnSpPr>
            <a:stCxn id="294" idx="3"/>
            <a:endCxn id="319" idx="1"/>
          </p:cNvCxnSpPr>
          <p:nvPr/>
        </p:nvCxnSpPr>
        <p:spPr>
          <a:xfrm flipV="1">
            <a:off x="4800600" y="2534195"/>
            <a:ext cx="819150" cy="1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2" name="AutoShape 9"/>
          <p:cNvSpPr>
            <a:spLocks noChangeArrowheads="1"/>
          </p:cNvSpPr>
          <p:nvPr/>
        </p:nvSpPr>
        <p:spPr bwMode="auto">
          <a:xfrm>
            <a:off x="1657350" y="2340295"/>
            <a:ext cx="1790700" cy="36988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63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2733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90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5465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818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18199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4566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90932" algn="l" defTabSz="872733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Player clears cell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23" name="Shape 20"/>
          <p:cNvCxnSpPr>
            <a:stCxn id="322" idx="2"/>
            <a:endCxn id="283" idx="0"/>
          </p:cNvCxnSpPr>
          <p:nvPr/>
        </p:nvCxnSpPr>
        <p:spPr>
          <a:xfrm rot="5400000">
            <a:off x="2404213" y="2858670"/>
            <a:ext cx="296974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9</cp:revision>
  <dcterms:created xsi:type="dcterms:W3CDTF">2017-07-13T05:25:05Z</dcterms:created>
  <dcterms:modified xsi:type="dcterms:W3CDTF">2017-07-13T05:35:24Z</dcterms:modified>
</cp:coreProperties>
</file>