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utoShape 108"/>
          <p:cNvSpPr>
            <a:spLocks noChangeArrowheads="1"/>
          </p:cNvSpPr>
          <p:nvPr/>
        </p:nvSpPr>
        <p:spPr bwMode="auto">
          <a:xfrm>
            <a:off x="6324600" y="2934399"/>
            <a:ext cx="1676400" cy="58102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MS show cell as ‘marked’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33" name="AutoShape 111"/>
          <p:cNvSpPr>
            <a:spLocks noChangeArrowheads="1"/>
          </p:cNvSpPr>
          <p:nvPr/>
        </p:nvSpPr>
        <p:spPr bwMode="auto">
          <a:xfrm>
            <a:off x="1905000" y="2568461"/>
            <a:ext cx="381000" cy="3810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4" name="AutoShape 121"/>
          <p:cNvSpPr>
            <a:spLocks noChangeArrowheads="1"/>
          </p:cNvSpPr>
          <p:nvPr/>
        </p:nvSpPr>
        <p:spPr bwMode="auto">
          <a:xfrm>
            <a:off x="228600" y="2950255"/>
            <a:ext cx="1600200" cy="57399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MS show </a:t>
            </a:r>
            <a:r>
              <a:rPr lang="en-US" dirty="0">
                <a:latin typeface="Calibri" pitchFamily="34" charset="0"/>
              </a:rPr>
              <a:t>cell as ‘cleared’</a:t>
            </a:r>
          </a:p>
        </p:txBody>
      </p:sp>
      <p:sp>
        <p:nvSpPr>
          <p:cNvPr id="235" name="AutoShape 128"/>
          <p:cNvSpPr>
            <a:spLocks noChangeArrowheads="1"/>
          </p:cNvSpPr>
          <p:nvPr/>
        </p:nvSpPr>
        <p:spPr bwMode="auto">
          <a:xfrm>
            <a:off x="4724400" y="4171950"/>
            <a:ext cx="304800" cy="228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6" name="AutoShape 108"/>
          <p:cNvSpPr>
            <a:spLocks noChangeArrowheads="1"/>
          </p:cNvSpPr>
          <p:nvPr/>
        </p:nvSpPr>
        <p:spPr bwMode="auto">
          <a:xfrm>
            <a:off x="3352800" y="2455807"/>
            <a:ext cx="1447800" cy="5715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MS shows </a:t>
            </a:r>
            <a:r>
              <a:rPr lang="en-US" dirty="0">
                <a:latin typeface="Calibri" pitchFamily="34" charset="0"/>
              </a:rPr>
              <a:t>‘Lost’</a:t>
            </a:r>
          </a:p>
        </p:txBody>
      </p:sp>
      <p:sp>
        <p:nvSpPr>
          <p:cNvPr id="237" name="Text Box 119"/>
          <p:cNvSpPr txBox="1">
            <a:spLocks noChangeArrowheads="1"/>
          </p:cNvSpPr>
          <p:nvPr/>
        </p:nvSpPr>
        <p:spPr bwMode="auto">
          <a:xfrm>
            <a:off x="2438400" y="2514600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[cell is mined]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38" name="Text Box 119"/>
          <p:cNvSpPr txBox="1">
            <a:spLocks noChangeArrowheads="1"/>
          </p:cNvSpPr>
          <p:nvPr/>
        </p:nvSpPr>
        <p:spPr bwMode="auto">
          <a:xfrm>
            <a:off x="304800" y="2514600"/>
            <a:ext cx="15240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400" i="1" dirty="0" smtClean="0">
                <a:latin typeface="Calibri" pitchFamily="34" charset="0"/>
              </a:rPr>
              <a:t>[cell is mine-free]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39" name="Text Box 119"/>
          <p:cNvSpPr txBox="1">
            <a:spLocks noChangeArrowheads="1"/>
          </p:cNvSpPr>
          <p:nvPr/>
        </p:nvSpPr>
        <p:spPr bwMode="auto">
          <a:xfrm>
            <a:off x="5410200" y="4076700"/>
            <a:ext cx="1066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</a:t>
            </a:r>
            <a:r>
              <a:rPr lang="en-CA" sz="1400" i="1" dirty="0" smtClean="0">
                <a:latin typeface="Calibri" pitchFamily="34" charset="0"/>
              </a:rPr>
              <a:t>More cells </a:t>
            </a:r>
            <a:br>
              <a:rPr lang="en-CA" sz="1400" i="1" dirty="0" smtClean="0">
                <a:latin typeface="Calibri" pitchFamily="34" charset="0"/>
              </a:rPr>
            </a:br>
            <a:r>
              <a:rPr lang="en-CA" sz="1400" i="1" dirty="0" smtClean="0">
                <a:latin typeface="Calibri" pitchFamily="34" charset="0"/>
              </a:rPr>
              <a:t>to deduce</a:t>
            </a:r>
            <a:r>
              <a:rPr lang="en-US" sz="1400" i="1" dirty="0" smtClean="0">
                <a:latin typeface="Calibri" pitchFamily="34" charset="0"/>
              </a:rPr>
              <a:t>]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240" name="Text Box 119"/>
          <p:cNvSpPr txBox="1">
            <a:spLocks noChangeArrowheads="1"/>
          </p:cNvSpPr>
          <p:nvPr/>
        </p:nvSpPr>
        <p:spPr bwMode="auto">
          <a:xfrm>
            <a:off x="3886200" y="4064913"/>
            <a:ext cx="8382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[All cells deduced]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1" name="AutoShape 128"/>
          <p:cNvSpPr>
            <a:spLocks noChangeArrowheads="1"/>
          </p:cNvSpPr>
          <p:nvPr/>
        </p:nvSpPr>
        <p:spPr bwMode="auto">
          <a:xfrm>
            <a:off x="1466850" y="4114800"/>
            <a:ext cx="1962150" cy="3429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MS shows </a:t>
            </a:r>
            <a:r>
              <a:rPr lang="en-US" dirty="0">
                <a:latin typeface="Calibri" pitchFamily="34" charset="0"/>
              </a:rPr>
              <a:t>‘Won’</a:t>
            </a:r>
          </a:p>
        </p:txBody>
      </p:sp>
      <p:cxnSp>
        <p:nvCxnSpPr>
          <p:cNvPr id="242" name="Shape 66"/>
          <p:cNvCxnSpPr>
            <a:stCxn id="235" idx="1"/>
            <a:endCxn id="241" idx="3"/>
          </p:cNvCxnSpPr>
          <p:nvPr/>
        </p:nvCxnSpPr>
        <p:spPr>
          <a:xfrm rot="10800000">
            <a:off x="3429000" y="4286250"/>
            <a:ext cx="1295400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3" name="Text Box 118"/>
          <p:cNvSpPr txBox="1">
            <a:spLocks noChangeArrowheads="1"/>
          </p:cNvSpPr>
          <p:nvPr/>
        </p:nvSpPr>
        <p:spPr bwMode="auto">
          <a:xfrm>
            <a:off x="2743200" y="3162300"/>
            <a:ext cx="12954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(Game over)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244" name="Diamond 243"/>
          <p:cNvSpPr/>
          <p:nvPr/>
        </p:nvSpPr>
        <p:spPr>
          <a:xfrm>
            <a:off x="3924300" y="1905000"/>
            <a:ext cx="419100" cy="3810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245" name="Shape 20"/>
          <p:cNvCxnSpPr>
            <a:stCxn id="244" idx="1"/>
            <a:endCxn id="275" idx="3"/>
          </p:cNvCxnSpPr>
          <p:nvPr/>
        </p:nvCxnSpPr>
        <p:spPr>
          <a:xfrm rot="10800000">
            <a:off x="2990850" y="2086544"/>
            <a:ext cx="933450" cy="8957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6" name="Shape 21"/>
          <p:cNvCxnSpPr>
            <a:stCxn id="272" idx="2"/>
            <a:endCxn id="256" idx="0"/>
          </p:cNvCxnSpPr>
          <p:nvPr/>
        </p:nvCxnSpPr>
        <p:spPr>
          <a:xfrm rot="5400000">
            <a:off x="5913891" y="2424452"/>
            <a:ext cx="288018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hape 57"/>
          <p:cNvCxnSpPr>
            <a:stCxn id="273" idx="2"/>
            <a:endCxn id="244" idx="0"/>
          </p:cNvCxnSpPr>
          <p:nvPr/>
        </p:nvCxnSpPr>
        <p:spPr>
          <a:xfrm rot="5400000">
            <a:off x="3986911" y="1754740"/>
            <a:ext cx="297200" cy="3321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8" name="Diamond 247"/>
          <p:cNvSpPr/>
          <p:nvPr/>
        </p:nvSpPr>
        <p:spPr>
          <a:xfrm>
            <a:off x="4724400" y="3543300"/>
            <a:ext cx="304800" cy="228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249" name="Shape 57"/>
          <p:cNvCxnSpPr>
            <a:stCxn id="232" idx="2"/>
            <a:endCxn id="248" idx="3"/>
          </p:cNvCxnSpPr>
          <p:nvPr/>
        </p:nvCxnSpPr>
        <p:spPr>
          <a:xfrm rot="5400000">
            <a:off x="6024912" y="2519711"/>
            <a:ext cx="142177" cy="2133600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0" name="Shape 71"/>
          <p:cNvCxnSpPr>
            <a:stCxn id="248" idx="2"/>
            <a:endCxn id="235" idx="0"/>
          </p:cNvCxnSpPr>
          <p:nvPr/>
        </p:nvCxnSpPr>
        <p:spPr>
          <a:xfrm rot="5400000">
            <a:off x="4676775" y="3971925"/>
            <a:ext cx="400050" cy="1588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1" name="Shape 75"/>
          <p:cNvCxnSpPr>
            <a:stCxn id="235" idx="3"/>
            <a:endCxn id="273" idx="3"/>
          </p:cNvCxnSpPr>
          <p:nvPr/>
        </p:nvCxnSpPr>
        <p:spPr>
          <a:xfrm flipH="1" flipV="1">
            <a:off x="4346721" y="1417300"/>
            <a:ext cx="682479" cy="2868950"/>
          </a:xfrm>
          <a:prstGeom prst="bentConnector3">
            <a:avLst>
              <a:gd name="adj1" fmla="val -489527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2" name="Shape 78"/>
          <p:cNvCxnSpPr>
            <a:stCxn id="236" idx="2"/>
            <a:endCxn id="266" idx="0"/>
          </p:cNvCxnSpPr>
          <p:nvPr/>
        </p:nvCxnSpPr>
        <p:spPr>
          <a:xfrm rot="5400000">
            <a:off x="3971104" y="3132903"/>
            <a:ext cx="211193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3" name="Shape 81"/>
          <p:cNvCxnSpPr>
            <a:stCxn id="241" idx="1"/>
            <a:endCxn id="269" idx="6"/>
          </p:cNvCxnSpPr>
          <p:nvPr/>
        </p:nvCxnSpPr>
        <p:spPr>
          <a:xfrm rot="10800000">
            <a:off x="1104900" y="4286250"/>
            <a:ext cx="361950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4" name="Shape 84"/>
          <p:cNvCxnSpPr>
            <a:stCxn id="233" idx="3"/>
            <a:endCxn id="236" idx="1"/>
          </p:cNvCxnSpPr>
          <p:nvPr/>
        </p:nvCxnSpPr>
        <p:spPr>
          <a:xfrm flipV="1">
            <a:off x="2286000" y="2741557"/>
            <a:ext cx="1066800" cy="17404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55" name="Shape 30"/>
          <p:cNvCxnSpPr>
            <a:stCxn id="233" idx="1"/>
            <a:endCxn id="234" idx="0"/>
          </p:cNvCxnSpPr>
          <p:nvPr/>
        </p:nvCxnSpPr>
        <p:spPr>
          <a:xfrm rot="10800000" flipV="1">
            <a:off x="1028700" y="2758961"/>
            <a:ext cx="876300" cy="191294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56" name="AutoShape 111"/>
          <p:cNvSpPr>
            <a:spLocks noChangeArrowheads="1"/>
          </p:cNvSpPr>
          <p:nvPr/>
        </p:nvSpPr>
        <p:spPr bwMode="auto">
          <a:xfrm>
            <a:off x="5867400" y="2568461"/>
            <a:ext cx="381000" cy="3810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7" name="Text Box 119"/>
          <p:cNvSpPr txBox="1">
            <a:spLocks noChangeArrowheads="1"/>
          </p:cNvSpPr>
          <p:nvPr/>
        </p:nvSpPr>
        <p:spPr bwMode="auto">
          <a:xfrm>
            <a:off x="6248400" y="2438400"/>
            <a:ext cx="11430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[cell is mined]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58" name="Text Box 119"/>
          <p:cNvSpPr txBox="1">
            <a:spLocks noChangeArrowheads="1"/>
          </p:cNvSpPr>
          <p:nvPr/>
        </p:nvSpPr>
        <p:spPr bwMode="auto">
          <a:xfrm>
            <a:off x="5164123" y="2540913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[cell is mine-free]</a:t>
            </a:r>
            <a:endParaRPr lang="en-US" i="1" dirty="0">
              <a:latin typeface="Calibri" pitchFamily="34" charset="0"/>
            </a:endParaRPr>
          </a:p>
        </p:txBody>
      </p:sp>
      <p:cxnSp>
        <p:nvCxnSpPr>
          <p:cNvPr id="259" name="Shape 52"/>
          <p:cNvCxnSpPr>
            <a:stCxn id="256" idx="1"/>
            <a:endCxn id="236" idx="3"/>
          </p:cNvCxnSpPr>
          <p:nvPr/>
        </p:nvCxnSpPr>
        <p:spPr>
          <a:xfrm rot="10800000">
            <a:off x="4800600" y="2741557"/>
            <a:ext cx="1066800" cy="17404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0" name="Shape 35"/>
          <p:cNvCxnSpPr>
            <a:stCxn id="256" idx="3"/>
            <a:endCxn id="232" idx="0"/>
          </p:cNvCxnSpPr>
          <p:nvPr/>
        </p:nvCxnSpPr>
        <p:spPr>
          <a:xfrm>
            <a:off x="6248400" y="2758961"/>
            <a:ext cx="914400" cy="175438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Shape 71"/>
          <p:cNvCxnSpPr>
            <a:stCxn id="234" idx="2"/>
            <a:endCxn id="248" idx="1"/>
          </p:cNvCxnSpPr>
          <p:nvPr/>
        </p:nvCxnSpPr>
        <p:spPr>
          <a:xfrm rot="16200000" flipH="1">
            <a:off x="2809875" y="1743074"/>
            <a:ext cx="133351" cy="3695700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2" name="Text Box 118"/>
          <p:cNvSpPr txBox="1">
            <a:spLocks noChangeArrowheads="1"/>
          </p:cNvSpPr>
          <p:nvPr/>
        </p:nvSpPr>
        <p:spPr bwMode="auto">
          <a:xfrm>
            <a:off x="533400" y="4507587"/>
            <a:ext cx="12954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(Game over)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2133600" y="1417300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Elbow Connector 263"/>
          <p:cNvCxnSpPr>
            <a:endCxn id="273" idx="1"/>
          </p:cNvCxnSpPr>
          <p:nvPr/>
        </p:nvCxnSpPr>
        <p:spPr>
          <a:xfrm flipV="1">
            <a:off x="2286000" y="1417300"/>
            <a:ext cx="1641621" cy="75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19"/>
          <p:cNvGrpSpPr/>
          <p:nvPr/>
        </p:nvGrpSpPr>
        <p:grpSpPr>
          <a:xfrm>
            <a:off x="4000500" y="3238500"/>
            <a:ext cx="152400" cy="152400"/>
            <a:chOff x="3048000" y="6096000"/>
            <a:chExt cx="152400" cy="152400"/>
          </a:xfrm>
        </p:grpSpPr>
        <p:sp>
          <p:nvSpPr>
            <p:cNvPr id="266" name="Oval 265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19"/>
          <p:cNvGrpSpPr/>
          <p:nvPr/>
        </p:nvGrpSpPr>
        <p:grpSpPr>
          <a:xfrm>
            <a:off x="952500" y="4210050"/>
            <a:ext cx="152400" cy="152400"/>
            <a:chOff x="3048000" y="6096000"/>
            <a:chExt cx="152400" cy="152400"/>
          </a:xfrm>
        </p:grpSpPr>
        <p:sp>
          <p:nvSpPr>
            <p:cNvPr id="269" name="Oval 268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1" name="Text Box 118"/>
          <p:cNvSpPr txBox="1">
            <a:spLocks noChangeArrowheads="1"/>
          </p:cNvSpPr>
          <p:nvPr/>
        </p:nvSpPr>
        <p:spPr bwMode="auto">
          <a:xfrm>
            <a:off x="762000" y="1333500"/>
            <a:ext cx="12954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(Start game)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72" name="AutoShape 9"/>
          <p:cNvSpPr>
            <a:spLocks noChangeArrowheads="1"/>
          </p:cNvSpPr>
          <p:nvPr/>
        </p:nvSpPr>
        <p:spPr bwMode="auto">
          <a:xfrm>
            <a:off x="5162550" y="1910555"/>
            <a:ext cx="1790700" cy="36988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Player marks cell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3" name="Diamond 272"/>
          <p:cNvSpPr/>
          <p:nvPr/>
        </p:nvSpPr>
        <p:spPr>
          <a:xfrm>
            <a:off x="3927621" y="1226800"/>
            <a:ext cx="419100" cy="3810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274" name="Shape 21"/>
          <p:cNvCxnSpPr>
            <a:stCxn id="244" idx="3"/>
            <a:endCxn id="272" idx="1"/>
          </p:cNvCxnSpPr>
          <p:nvPr/>
        </p:nvCxnSpPr>
        <p:spPr>
          <a:xfrm flipV="1">
            <a:off x="4343400" y="2095499"/>
            <a:ext cx="819150" cy="1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5" name="AutoShape 9"/>
          <p:cNvSpPr>
            <a:spLocks noChangeArrowheads="1"/>
          </p:cNvSpPr>
          <p:nvPr/>
        </p:nvSpPr>
        <p:spPr bwMode="auto">
          <a:xfrm>
            <a:off x="1200150" y="1901599"/>
            <a:ext cx="1790700" cy="36988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Player clears cell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76" name="Shape 20"/>
          <p:cNvCxnSpPr>
            <a:stCxn id="275" idx="2"/>
            <a:endCxn id="233" idx="0"/>
          </p:cNvCxnSpPr>
          <p:nvPr/>
        </p:nvCxnSpPr>
        <p:spPr>
          <a:xfrm rot="5400000">
            <a:off x="1947013" y="2419974"/>
            <a:ext cx="296974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8</cp:revision>
  <dcterms:created xsi:type="dcterms:W3CDTF">2017-07-13T05:25:05Z</dcterms:created>
  <dcterms:modified xsi:type="dcterms:W3CDTF">2017-07-13T05:34:23Z</dcterms:modified>
</cp:coreProperties>
</file>