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B13B-8D16-4C61-908F-9B4BD9964F45}" type="datetimeFigureOut">
              <a:rPr lang="en-SG" smtClean="0"/>
              <a:t>5/7/2017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D5F3-6FD1-49D3-B80B-5BB82C3A2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8947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B13B-8D16-4C61-908F-9B4BD9964F45}" type="datetimeFigureOut">
              <a:rPr lang="en-SG" smtClean="0"/>
              <a:t>5/7/2017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D5F3-6FD1-49D3-B80B-5BB82C3A2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155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B13B-8D16-4C61-908F-9B4BD9964F45}" type="datetimeFigureOut">
              <a:rPr lang="en-SG" smtClean="0"/>
              <a:t>5/7/2017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D5F3-6FD1-49D3-B80B-5BB82C3A2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243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B13B-8D16-4C61-908F-9B4BD9964F45}" type="datetimeFigureOut">
              <a:rPr lang="en-SG" smtClean="0"/>
              <a:t>5/7/2017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D5F3-6FD1-49D3-B80B-5BB82C3A2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669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B13B-8D16-4C61-908F-9B4BD9964F45}" type="datetimeFigureOut">
              <a:rPr lang="en-SG" smtClean="0"/>
              <a:t>5/7/2017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D5F3-6FD1-49D3-B80B-5BB82C3A2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006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B13B-8D16-4C61-908F-9B4BD9964F45}" type="datetimeFigureOut">
              <a:rPr lang="en-SG" smtClean="0"/>
              <a:t>5/7/2017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D5F3-6FD1-49D3-B80B-5BB82C3A2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182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B13B-8D16-4C61-908F-9B4BD9964F45}" type="datetimeFigureOut">
              <a:rPr lang="en-SG" smtClean="0"/>
              <a:t>5/7/2017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D5F3-6FD1-49D3-B80B-5BB82C3A2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0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B13B-8D16-4C61-908F-9B4BD9964F45}" type="datetimeFigureOut">
              <a:rPr lang="en-SG" smtClean="0"/>
              <a:t>5/7/2017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D5F3-6FD1-49D3-B80B-5BB82C3A2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47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B13B-8D16-4C61-908F-9B4BD9964F45}" type="datetimeFigureOut">
              <a:rPr lang="en-SG" smtClean="0"/>
              <a:t>5/7/2017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D5F3-6FD1-49D3-B80B-5BB82C3A2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895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B13B-8D16-4C61-908F-9B4BD9964F45}" type="datetimeFigureOut">
              <a:rPr lang="en-SG" smtClean="0"/>
              <a:t>5/7/2017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D5F3-6FD1-49D3-B80B-5BB82C3A2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801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B13B-8D16-4C61-908F-9B4BD9964F45}" type="datetimeFigureOut">
              <a:rPr lang="en-SG" smtClean="0"/>
              <a:t>5/7/2017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D5F3-6FD1-49D3-B80B-5BB82C3A2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433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3B13B-8D16-4C61-908F-9B4BD9964F45}" type="datetimeFigureOut">
              <a:rPr lang="en-SG" smtClean="0"/>
              <a:t>5/7/2017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1D5F3-6FD1-49D3-B80B-5BB82C3A2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6517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AutoShape 29"/>
          <p:cNvSpPr>
            <a:spLocks noChangeArrowheads="1"/>
          </p:cNvSpPr>
          <p:nvPr/>
        </p:nvSpPr>
        <p:spPr bwMode="auto">
          <a:xfrm>
            <a:off x="2468563" y="990600"/>
            <a:ext cx="417512" cy="439738"/>
          </a:xfrm>
          <a:prstGeom prst="roundRect">
            <a:avLst>
              <a:gd name="adj" fmla="val 12495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lIns="94790" tIns="46564" rIns="94790" bIns="46564" anchor="ctr">
            <a:spAutoFit/>
          </a:bodyPr>
          <a:lstStyle/>
          <a:p>
            <a:pPr algn="ctr" defTabSz="958850" eaLnBrk="0" hangingPunct="0"/>
            <a:r>
              <a:rPr lang="en-US" sz="2000" b="0">
                <a:solidFill>
                  <a:schemeClr val="tx1"/>
                </a:solidFill>
                <a:latin typeface="Times" pitchFamily="18" charset="0"/>
              </a:rPr>
              <a:t>A</a:t>
            </a:r>
          </a:p>
        </p:txBody>
      </p:sp>
      <p:sp>
        <p:nvSpPr>
          <p:cNvPr id="74" name="AutoShape 30"/>
          <p:cNvSpPr>
            <a:spLocks noChangeArrowheads="1"/>
          </p:cNvSpPr>
          <p:nvPr/>
        </p:nvSpPr>
        <p:spPr bwMode="auto">
          <a:xfrm>
            <a:off x="2062163" y="1752600"/>
            <a:ext cx="1230312" cy="777875"/>
          </a:xfrm>
          <a:prstGeom prst="roundRect">
            <a:avLst>
              <a:gd name="adj" fmla="val 12495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lIns="94790" tIns="46564" rIns="94790" bIns="46564" anchor="ctr">
            <a:spAutoFit/>
          </a:bodyPr>
          <a:lstStyle/>
          <a:p>
            <a:pPr algn="ctr" defTabSz="958850" eaLnBrk="0" hangingPunct="0"/>
            <a:r>
              <a:rPr lang="en-US" sz="2000" b="0">
                <a:solidFill>
                  <a:schemeClr val="tx1"/>
                </a:solidFill>
                <a:latin typeface="Times" pitchFamily="18" charset="0"/>
              </a:rPr>
              <a:t>Integrate </a:t>
            </a:r>
            <a:br>
              <a:rPr lang="en-US" sz="2000" b="0">
                <a:solidFill>
                  <a:schemeClr val="tx1"/>
                </a:solidFill>
                <a:latin typeface="Times" pitchFamily="18" charset="0"/>
              </a:rPr>
            </a:br>
            <a:r>
              <a:rPr lang="en-US" sz="2000" b="0">
                <a:solidFill>
                  <a:schemeClr val="tx1"/>
                </a:solidFill>
                <a:latin typeface="Times" pitchFamily="18" charset="0"/>
              </a:rPr>
              <a:t>A,B,C,D</a:t>
            </a:r>
          </a:p>
        </p:txBody>
      </p:sp>
      <p:sp>
        <p:nvSpPr>
          <p:cNvPr id="75" name="AutoShape 33"/>
          <p:cNvSpPr>
            <a:spLocks noChangeArrowheads="1"/>
          </p:cNvSpPr>
          <p:nvPr/>
        </p:nvSpPr>
        <p:spPr bwMode="auto">
          <a:xfrm>
            <a:off x="3452813" y="4403725"/>
            <a:ext cx="1166812" cy="777875"/>
          </a:xfrm>
          <a:prstGeom prst="roundRect">
            <a:avLst>
              <a:gd name="adj" fmla="val 12495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94790" tIns="46564" rIns="94790" bIns="46564" anchor="ctr">
            <a:spAutoFit/>
          </a:bodyPr>
          <a:lstStyle/>
          <a:p>
            <a:pPr algn="ctr" defTabSz="958850" eaLnBrk="0" hangingPunct="0"/>
            <a:r>
              <a:rPr lang="en-US" sz="2000" b="0">
                <a:solidFill>
                  <a:schemeClr val="tx1"/>
                </a:solidFill>
                <a:latin typeface="Times" pitchFamily="18" charset="0"/>
              </a:rPr>
              <a:t>Integrate</a:t>
            </a:r>
            <a:br>
              <a:rPr lang="en-US" sz="2000" b="0">
                <a:solidFill>
                  <a:schemeClr val="tx1"/>
                </a:solidFill>
                <a:latin typeface="Times" pitchFamily="18" charset="0"/>
              </a:rPr>
            </a:br>
            <a:r>
              <a:rPr lang="en-US" sz="2000" b="0">
                <a:solidFill>
                  <a:schemeClr val="tx1"/>
                </a:solidFill>
                <a:latin typeface="Times" pitchFamily="18" charset="0"/>
              </a:rPr>
              <a:t>H, M</a:t>
            </a:r>
          </a:p>
        </p:txBody>
      </p:sp>
      <p:sp>
        <p:nvSpPr>
          <p:cNvPr id="76" name="AutoShape 34"/>
          <p:cNvSpPr>
            <a:spLocks noChangeArrowheads="1"/>
          </p:cNvSpPr>
          <p:nvPr/>
        </p:nvSpPr>
        <p:spPr bwMode="auto">
          <a:xfrm>
            <a:off x="1547813" y="4403725"/>
            <a:ext cx="371475" cy="436563"/>
          </a:xfrm>
          <a:prstGeom prst="roundRect">
            <a:avLst>
              <a:gd name="adj" fmla="val 12495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94790" tIns="46564" rIns="94790" bIns="46564" anchor="ctr">
            <a:spAutoFit/>
          </a:bodyPr>
          <a:lstStyle/>
          <a:p>
            <a:pPr algn="ctr" defTabSz="958850" eaLnBrk="0" hangingPunct="0"/>
            <a:r>
              <a:rPr lang="en-US" sz="2000" b="0">
                <a:solidFill>
                  <a:schemeClr val="tx1"/>
                </a:solidFill>
                <a:latin typeface="Times" pitchFamily="18" charset="0"/>
              </a:rPr>
              <a:t>F</a:t>
            </a:r>
          </a:p>
        </p:txBody>
      </p:sp>
      <p:sp>
        <p:nvSpPr>
          <p:cNvPr id="77" name="AutoShape 35"/>
          <p:cNvSpPr>
            <a:spLocks noChangeArrowheads="1"/>
          </p:cNvSpPr>
          <p:nvPr/>
        </p:nvSpPr>
        <p:spPr bwMode="auto">
          <a:xfrm>
            <a:off x="228600" y="4403725"/>
            <a:ext cx="1166813" cy="777875"/>
          </a:xfrm>
          <a:prstGeom prst="roundRect">
            <a:avLst>
              <a:gd name="adj" fmla="val 12495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94790" tIns="46564" rIns="94790" bIns="46564" anchor="ctr">
            <a:spAutoFit/>
          </a:bodyPr>
          <a:lstStyle/>
          <a:p>
            <a:pPr algn="ctr" defTabSz="958850" eaLnBrk="0" hangingPunct="0"/>
            <a:r>
              <a:rPr lang="en-US" sz="2000" b="0">
                <a:solidFill>
                  <a:schemeClr val="tx1"/>
                </a:solidFill>
                <a:latin typeface="Times" pitchFamily="18" charset="0"/>
              </a:rPr>
              <a:t>Integrate</a:t>
            </a:r>
            <a:br>
              <a:rPr lang="en-US" sz="2000" b="0">
                <a:solidFill>
                  <a:schemeClr val="tx1"/>
                </a:solidFill>
                <a:latin typeface="Times" pitchFamily="18" charset="0"/>
              </a:rPr>
            </a:br>
            <a:r>
              <a:rPr lang="en-US" sz="2000" b="0">
                <a:solidFill>
                  <a:schemeClr val="tx1"/>
                </a:solidFill>
                <a:latin typeface="Times" pitchFamily="18" charset="0"/>
              </a:rPr>
              <a:t> E, J</a:t>
            </a:r>
          </a:p>
        </p:txBody>
      </p:sp>
      <p:cxnSp>
        <p:nvCxnSpPr>
          <p:cNvPr id="78" name="AutoShape 36"/>
          <p:cNvCxnSpPr>
            <a:cxnSpLocks noChangeShapeType="1"/>
            <a:stCxn id="73" idx="2"/>
            <a:endCxn id="74" idx="0"/>
          </p:cNvCxnSpPr>
          <p:nvPr/>
        </p:nvCxnSpPr>
        <p:spPr bwMode="auto">
          <a:xfrm rot="5400000">
            <a:off x="2531269" y="1591469"/>
            <a:ext cx="293688" cy="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arrow" w="med" len="med"/>
          </a:ln>
        </p:spPr>
      </p:cxnSp>
      <p:cxnSp>
        <p:nvCxnSpPr>
          <p:cNvPr id="79" name="AutoShape 39"/>
          <p:cNvCxnSpPr>
            <a:cxnSpLocks noChangeShapeType="1"/>
            <a:stCxn id="94" idx="2"/>
            <a:endCxn id="77" idx="0"/>
          </p:cNvCxnSpPr>
          <p:nvPr/>
        </p:nvCxnSpPr>
        <p:spPr bwMode="auto">
          <a:xfrm rot="5400000">
            <a:off x="1422400" y="3133725"/>
            <a:ext cx="646113" cy="1865313"/>
          </a:xfrm>
          <a:prstGeom prst="bentConnector3">
            <a:avLst>
              <a:gd name="adj1" fmla="val 49875"/>
            </a:avLst>
          </a:prstGeom>
          <a:noFill/>
          <a:ln w="28575">
            <a:solidFill>
              <a:srgbClr val="FF0000"/>
            </a:solidFill>
            <a:miter lim="800000"/>
            <a:headEnd type="arrow" w="med" len="med"/>
            <a:tailEnd/>
          </a:ln>
        </p:spPr>
      </p:cxnSp>
      <p:cxnSp>
        <p:nvCxnSpPr>
          <p:cNvPr id="80" name="AutoShape 40"/>
          <p:cNvCxnSpPr>
            <a:cxnSpLocks noChangeShapeType="1"/>
            <a:stCxn id="94" idx="2"/>
            <a:endCxn id="76" idx="0"/>
          </p:cNvCxnSpPr>
          <p:nvPr/>
        </p:nvCxnSpPr>
        <p:spPr bwMode="auto">
          <a:xfrm rot="5400000">
            <a:off x="1882775" y="3594100"/>
            <a:ext cx="646113" cy="944563"/>
          </a:xfrm>
          <a:prstGeom prst="bentConnector3">
            <a:avLst>
              <a:gd name="adj1" fmla="val 49875"/>
            </a:avLst>
          </a:prstGeom>
          <a:noFill/>
          <a:ln w="28575">
            <a:solidFill>
              <a:srgbClr val="FF0000"/>
            </a:solidFill>
            <a:miter lim="800000"/>
            <a:headEnd type="arrow" w="med" len="med"/>
            <a:tailEnd/>
          </a:ln>
        </p:spPr>
      </p:cxnSp>
      <p:cxnSp>
        <p:nvCxnSpPr>
          <p:cNvPr id="81" name="AutoShape 41"/>
          <p:cNvCxnSpPr>
            <a:cxnSpLocks noChangeShapeType="1"/>
            <a:stCxn id="94" idx="2"/>
            <a:endCxn id="75" idx="0"/>
          </p:cNvCxnSpPr>
          <p:nvPr/>
        </p:nvCxnSpPr>
        <p:spPr bwMode="auto">
          <a:xfrm rot="16200000" flipH="1">
            <a:off x="3034506" y="3386932"/>
            <a:ext cx="646113" cy="1358900"/>
          </a:xfrm>
          <a:prstGeom prst="bentConnector3">
            <a:avLst>
              <a:gd name="adj1" fmla="val 49875"/>
            </a:avLst>
          </a:prstGeom>
          <a:noFill/>
          <a:ln w="28575">
            <a:solidFill>
              <a:srgbClr val="FF0000"/>
            </a:solidFill>
            <a:miter lim="800000"/>
            <a:headEnd type="arrow" w="med" len="med"/>
            <a:tailEnd/>
          </a:ln>
        </p:spPr>
      </p:cxnSp>
      <p:sp>
        <p:nvSpPr>
          <p:cNvPr id="82" name="AutoShape 42"/>
          <p:cNvSpPr>
            <a:spLocks noChangeArrowheads="1"/>
          </p:cNvSpPr>
          <p:nvPr/>
        </p:nvSpPr>
        <p:spPr bwMode="auto">
          <a:xfrm>
            <a:off x="4748213" y="4403725"/>
            <a:ext cx="309562" cy="431800"/>
          </a:xfrm>
          <a:prstGeom prst="roundRect">
            <a:avLst>
              <a:gd name="adj" fmla="val 12495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94790" tIns="46564" rIns="94790" bIns="46564" anchor="ctr">
            <a:spAutoFit/>
          </a:bodyPr>
          <a:lstStyle/>
          <a:p>
            <a:pPr algn="ctr" defTabSz="958850" eaLnBrk="0" hangingPunct="0"/>
            <a:r>
              <a:rPr lang="en-US" sz="2000" b="0">
                <a:solidFill>
                  <a:schemeClr val="tx1"/>
                </a:solidFill>
                <a:latin typeface="Times" pitchFamily="18" charset="0"/>
              </a:rPr>
              <a:t>I</a:t>
            </a:r>
          </a:p>
        </p:txBody>
      </p:sp>
      <p:sp>
        <p:nvSpPr>
          <p:cNvPr id="83" name="AutoShape 43"/>
          <p:cNvSpPr>
            <a:spLocks noChangeArrowheads="1"/>
          </p:cNvSpPr>
          <p:nvPr/>
        </p:nvSpPr>
        <p:spPr bwMode="auto">
          <a:xfrm>
            <a:off x="2043113" y="4403725"/>
            <a:ext cx="1230312" cy="777875"/>
          </a:xfrm>
          <a:prstGeom prst="roundRect">
            <a:avLst>
              <a:gd name="adj" fmla="val 12495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94790" tIns="46564" rIns="94790" bIns="46564" anchor="ctr">
            <a:spAutoFit/>
          </a:bodyPr>
          <a:lstStyle/>
          <a:p>
            <a:pPr algn="ctr" defTabSz="958850" eaLnBrk="0" hangingPunct="0"/>
            <a:r>
              <a:rPr lang="en-US" sz="2000" b="0">
                <a:solidFill>
                  <a:schemeClr val="tx1"/>
                </a:solidFill>
                <a:latin typeface="Times" pitchFamily="18" charset="0"/>
              </a:rPr>
              <a:t>Integrate </a:t>
            </a:r>
            <a:br>
              <a:rPr lang="en-US" sz="2000" b="0">
                <a:solidFill>
                  <a:schemeClr val="tx1"/>
                </a:solidFill>
                <a:latin typeface="Times" pitchFamily="18" charset="0"/>
              </a:rPr>
            </a:br>
            <a:r>
              <a:rPr lang="en-US" sz="2000" b="0">
                <a:solidFill>
                  <a:schemeClr val="tx1"/>
                </a:solidFill>
                <a:latin typeface="Times" pitchFamily="18" charset="0"/>
              </a:rPr>
              <a:t>G, K, L</a:t>
            </a:r>
          </a:p>
        </p:txBody>
      </p:sp>
      <p:cxnSp>
        <p:nvCxnSpPr>
          <p:cNvPr id="84" name="AutoShape 44"/>
          <p:cNvCxnSpPr>
            <a:cxnSpLocks noChangeShapeType="1"/>
            <a:stCxn id="94" idx="2"/>
            <a:endCxn id="83" idx="0"/>
          </p:cNvCxnSpPr>
          <p:nvPr/>
        </p:nvCxnSpPr>
        <p:spPr bwMode="auto">
          <a:xfrm rot="5400000">
            <a:off x="2345531" y="4056857"/>
            <a:ext cx="646113" cy="19050"/>
          </a:xfrm>
          <a:prstGeom prst="bentConnector3">
            <a:avLst>
              <a:gd name="adj1" fmla="val 49875"/>
            </a:avLst>
          </a:prstGeom>
          <a:noFill/>
          <a:ln w="28575">
            <a:solidFill>
              <a:srgbClr val="FF0000"/>
            </a:solidFill>
            <a:miter lim="800000"/>
            <a:headEnd type="arrow" w="med" len="med"/>
            <a:tailEnd/>
          </a:ln>
        </p:spPr>
      </p:cxnSp>
      <p:cxnSp>
        <p:nvCxnSpPr>
          <p:cNvPr id="85" name="AutoShape 45"/>
          <p:cNvCxnSpPr>
            <a:cxnSpLocks noChangeShapeType="1"/>
            <a:stCxn id="94" idx="2"/>
            <a:endCxn id="82" idx="0"/>
          </p:cNvCxnSpPr>
          <p:nvPr/>
        </p:nvCxnSpPr>
        <p:spPr bwMode="auto">
          <a:xfrm rot="16200000" flipH="1">
            <a:off x="3467894" y="2953544"/>
            <a:ext cx="646113" cy="2225675"/>
          </a:xfrm>
          <a:prstGeom prst="bentConnector3">
            <a:avLst>
              <a:gd name="adj1" fmla="val 49875"/>
            </a:avLst>
          </a:prstGeom>
          <a:noFill/>
          <a:ln w="28575">
            <a:solidFill>
              <a:srgbClr val="FF0000"/>
            </a:solidFill>
            <a:miter lim="800000"/>
            <a:headEnd type="arrow" w="med" len="med"/>
            <a:tailEnd/>
          </a:ln>
        </p:spPr>
      </p:cxnSp>
      <p:sp>
        <p:nvSpPr>
          <p:cNvPr id="86" name="AutoShape 46"/>
          <p:cNvSpPr>
            <a:spLocks noChangeArrowheads="1"/>
          </p:cNvSpPr>
          <p:nvPr/>
        </p:nvSpPr>
        <p:spPr bwMode="auto">
          <a:xfrm>
            <a:off x="1700213" y="5715000"/>
            <a:ext cx="417512" cy="439738"/>
          </a:xfrm>
          <a:prstGeom prst="roundRect">
            <a:avLst>
              <a:gd name="adj" fmla="val 12495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94790" tIns="46564" rIns="94790" bIns="46564" anchor="ctr">
            <a:spAutoFit/>
          </a:bodyPr>
          <a:lstStyle/>
          <a:p>
            <a:pPr algn="ctr" defTabSz="958850" eaLnBrk="0" hangingPunct="0"/>
            <a:r>
              <a:rPr lang="en-US" sz="2000" b="0">
                <a:solidFill>
                  <a:schemeClr val="tx1"/>
                </a:solidFill>
                <a:latin typeface="Times" pitchFamily="18" charset="0"/>
              </a:rPr>
              <a:t>K</a:t>
            </a:r>
          </a:p>
        </p:txBody>
      </p:sp>
      <p:cxnSp>
        <p:nvCxnSpPr>
          <p:cNvPr id="87" name="AutoShape 47"/>
          <p:cNvCxnSpPr>
            <a:cxnSpLocks noChangeShapeType="1"/>
            <a:stCxn id="83" idx="2"/>
            <a:endCxn id="86" idx="0"/>
          </p:cNvCxnSpPr>
          <p:nvPr/>
        </p:nvCxnSpPr>
        <p:spPr bwMode="auto">
          <a:xfrm rot="5400000">
            <a:off x="2032000" y="5073651"/>
            <a:ext cx="504825" cy="7493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miter lim="800000"/>
            <a:headEnd type="arrow" w="med" len="med"/>
            <a:tailEnd/>
          </a:ln>
        </p:spPr>
      </p:cxnSp>
      <p:sp>
        <p:nvSpPr>
          <p:cNvPr id="88" name="AutoShape 48"/>
          <p:cNvSpPr>
            <a:spLocks noChangeArrowheads="1"/>
          </p:cNvSpPr>
          <p:nvPr/>
        </p:nvSpPr>
        <p:spPr bwMode="auto">
          <a:xfrm>
            <a:off x="2919413" y="5715000"/>
            <a:ext cx="387350" cy="438150"/>
          </a:xfrm>
          <a:prstGeom prst="roundRect">
            <a:avLst>
              <a:gd name="adj" fmla="val 12495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94790" tIns="46564" rIns="94790" bIns="46564" anchor="ctr">
            <a:spAutoFit/>
          </a:bodyPr>
          <a:lstStyle/>
          <a:p>
            <a:pPr algn="ctr" defTabSz="958850" eaLnBrk="0" hangingPunct="0"/>
            <a:r>
              <a:rPr lang="en-US" sz="2000" b="0">
                <a:solidFill>
                  <a:schemeClr val="tx1"/>
                </a:solidFill>
                <a:latin typeface="Times" pitchFamily="18" charset="0"/>
              </a:rPr>
              <a:t>L</a:t>
            </a:r>
          </a:p>
        </p:txBody>
      </p:sp>
      <p:cxnSp>
        <p:nvCxnSpPr>
          <p:cNvPr id="89" name="AutoShape 49"/>
          <p:cNvCxnSpPr>
            <a:cxnSpLocks noChangeShapeType="1"/>
            <a:stCxn id="83" idx="2"/>
            <a:endCxn id="88" idx="0"/>
          </p:cNvCxnSpPr>
          <p:nvPr/>
        </p:nvCxnSpPr>
        <p:spPr bwMode="auto">
          <a:xfrm rot="16200000" flipH="1">
            <a:off x="2633663" y="5221288"/>
            <a:ext cx="504825" cy="454025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miter lim="800000"/>
            <a:headEnd type="arrow" w="med" len="med"/>
            <a:tailEnd/>
          </a:ln>
        </p:spPr>
      </p:cxnSp>
      <p:sp>
        <p:nvSpPr>
          <p:cNvPr id="90" name="AutoShape 50"/>
          <p:cNvSpPr>
            <a:spLocks noChangeArrowheads="1"/>
          </p:cNvSpPr>
          <p:nvPr/>
        </p:nvSpPr>
        <p:spPr bwMode="auto">
          <a:xfrm>
            <a:off x="3805238" y="5715000"/>
            <a:ext cx="461962" cy="442913"/>
          </a:xfrm>
          <a:prstGeom prst="roundRect">
            <a:avLst>
              <a:gd name="adj" fmla="val 12495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94790" tIns="46564" rIns="94790" bIns="46564" anchor="ctr">
            <a:spAutoFit/>
          </a:bodyPr>
          <a:lstStyle/>
          <a:p>
            <a:pPr algn="ctr" defTabSz="958850" eaLnBrk="0" hangingPunct="0"/>
            <a:r>
              <a:rPr lang="en-US" sz="2000" b="0">
                <a:solidFill>
                  <a:schemeClr val="tx1"/>
                </a:solidFill>
                <a:latin typeface="Times" pitchFamily="18" charset="0"/>
              </a:rPr>
              <a:t>M</a:t>
            </a:r>
          </a:p>
        </p:txBody>
      </p:sp>
      <p:cxnSp>
        <p:nvCxnSpPr>
          <p:cNvPr id="91" name="AutoShape 51"/>
          <p:cNvCxnSpPr>
            <a:cxnSpLocks noChangeShapeType="1"/>
            <a:stCxn id="75" idx="2"/>
            <a:endCxn id="90" idx="0"/>
          </p:cNvCxnSpPr>
          <p:nvPr/>
        </p:nvCxnSpPr>
        <p:spPr bwMode="auto">
          <a:xfrm rot="5400000">
            <a:off x="3784600" y="5448301"/>
            <a:ext cx="504825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/>
          </a:ln>
        </p:spPr>
      </p:cxnSp>
      <p:sp>
        <p:nvSpPr>
          <p:cNvPr id="92" name="AutoShape 52"/>
          <p:cNvSpPr>
            <a:spLocks noChangeArrowheads="1"/>
          </p:cNvSpPr>
          <p:nvPr/>
        </p:nvSpPr>
        <p:spPr bwMode="auto">
          <a:xfrm>
            <a:off x="649288" y="5715000"/>
            <a:ext cx="325437" cy="433388"/>
          </a:xfrm>
          <a:prstGeom prst="roundRect">
            <a:avLst>
              <a:gd name="adj" fmla="val 12495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94790" tIns="46564" rIns="94790" bIns="46564" anchor="ctr">
            <a:spAutoFit/>
          </a:bodyPr>
          <a:lstStyle/>
          <a:p>
            <a:pPr algn="ctr" defTabSz="958850" eaLnBrk="0" hangingPunct="0"/>
            <a:r>
              <a:rPr lang="en-US" sz="2000" b="0">
                <a:solidFill>
                  <a:schemeClr val="tx1"/>
                </a:solidFill>
                <a:latin typeface="Times" pitchFamily="18" charset="0"/>
              </a:rPr>
              <a:t>J</a:t>
            </a:r>
          </a:p>
        </p:txBody>
      </p:sp>
      <p:cxnSp>
        <p:nvCxnSpPr>
          <p:cNvPr id="93" name="AutoShape 53"/>
          <p:cNvCxnSpPr>
            <a:cxnSpLocks noChangeShapeType="1"/>
            <a:stCxn id="77" idx="2"/>
            <a:endCxn id="92" idx="0"/>
          </p:cNvCxnSpPr>
          <p:nvPr/>
        </p:nvCxnSpPr>
        <p:spPr bwMode="auto">
          <a:xfrm rot="5400000">
            <a:off x="560387" y="5448301"/>
            <a:ext cx="504825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/>
          </a:ln>
        </p:spPr>
      </p:cxnSp>
      <p:sp>
        <p:nvSpPr>
          <p:cNvPr id="94" name="AutoShape 54"/>
          <p:cNvSpPr>
            <a:spLocks noChangeArrowheads="1"/>
          </p:cNvSpPr>
          <p:nvPr/>
        </p:nvSpPr>
        <p:spPr bwMode="auto">
          <a:xfrm>
            <a:off x="2062163" y="2951163"/>
            <a:ext cx="1230312" cy="777875"/>
          </a:xfrm>
          <a:prstGeom prst="roundRect">
            <a:avLst>
              <a:gd name="adj" fmla="val 12495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  <p:txBody>
          <a:bodyPr wrap="none" lIns="94790" tIns="46564" rIns="94790" bIns="46564" anchor="ctr">
            <a:spAutoFit/>
          </a:bodyPr>
          <a:lstStyle/>
          <a:p>
            <a:pPr algn="ctr" defTabSz="958850" eaLnBrk="0" hangingPunct="0"/>
            <a:r>
              <a:rPr lang="en-US" sz="2000" b="0">
                <a:solidFill>
                  <a:schemeClr val="tx1"/>
                </a:solidFill>
                <a:latin typeface="Times" pitchFamily="18" charset="0"/>
              </a:rPr>
              <a:t>Integrate </a:t>
            </a:r>
            <a:br>
              <a:rPr lang="en-US" sz="2000" b="0">
                <a:solidFill>
                  <a:schemeClr val="tx1"/>
                </a:solidFill>
                <a:latin typeface="Times" pitchFamily="18" charset="0"/>
              </a:rPr>
            </a:br>
            <a:r>
              <a:rPr lang="en-US" sz="2000" b="0">
                <a:solidFill>
                  <a:schemeClr val="tx1"/>
                </a:solidFill>
                <a:latin typeface="Times" pitchFamily="18" charset="0"/>
              </a:rPr>
              <a:t>A..M</a:t>
            </a:r>
          </a:p>
        </p:txBody>
      </p:sp>
      <p:cxnSp>
        <p:nvCxnSpPr>
          <p:cNvPr id="95" name="AutoShape 55"/>
          <p:cNvCxnSpPr>
            <a:cxnSpLocks noChangeShapeType="1"/>
            <a:stCxn id="94" idx="0"/>
            <a:endCxn id="74" idx="2"/>
          </p:cNvCxnSpPr>
          <p:nvPr/>
        </p:nvCxnSpPr>
        <p:spPr bwMode="auto">
          <a:xfrm rot="-5400000">
            <a:off x="2482057" y="2740819"/>
            <a:ext cx="392112" cy="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/>
          </a:ln>
        </p:spPr>
      </p:cxnSp>
      <p:sp>
        <p:nvSpPr>
          <p:cNvPr id="96" name="Line 57"/>
          <p:cNvSpPr>
            <a:spLocks noChangeShapeType="1"/>
          </p:cNvSpPr>
          <p:nvPr/>
        </p:nvSpPr>
        <p:spPr bwMode="auto">
          <a:xfrm>
            <a:off x="3452813" y="3276600"/>
            <a:ext cx="1676400" cy="0"/>
          </a:xfrm>
          <a:prstGeom prst="line">
            <a:avLst/>
          </a:prstGeom>
          <a:noFill/>
          <a:ln w="28575">
            <a:solidFill>
              <a:srgbClr val="A50021"/>
            </a:solidFill>
            <a:prstDash val="dash"/>
            <a:round/>
            <a:headEnd/>
            <a:tailEnd/>
          </a:ln>
        </p:spPr>
        <p:txBody>
          <a:bodyPr anchor="b">
            <a:spAutoFit/>
          </a:bodyPr>
          <a:lstStyle/>
          <a:p>
            <a:endParaRPr lang="en-US"/>
          </a:p>
        </p:txBody>
      </p:sp>
      <p:sp>
        <p:nvSpPr>
          <p:cNvPr id="97" name="Line 58"/>
          <p:cNvSpPr>
            <a:spLocks noChangeShapeType="1"/>
          </p:cNvSpPr>
          <p:nvPr/>
        </p:nvSpPr>
        <p:spPr bwMode="auto">
          <a:xfrm>
            <a:off x="4748213" y="2667000"/>
            <a:ext cx="0" cy="533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anchor="b">
            <a:spAutoFit/>
          </a:bodyPr>
          <a:lstStyle/>
          <a:p>
            <a:endParaRPr lang="en-US"/>
          </a:p>
        </p:txBody>
      </p:sp>
      <p:sp>
        <p:nvSpPr>
          <p:cNvPr id="98" name="Line 59"/>
          <p:cNvSpPr>
            <a:spLocks noChangeShapeType="1"/>
          </p:cNvSpPr>
          <p:nvPr/>
        </p:nvSpPr>
        <p:spPr bwMode="auto">
          <a:xfrm flipV="1">
            <a:off x="4748213" y="3352800"/>
            <a:ext cx="0" cy="3810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med" len="med"/>
          </a:ln>
        </p:spPr>
        <p:txBody>
          <a:bodyPr anchor="b">
            <a:spAutoFit/>
          </a:bodyPr>
          <a:lstStyle/>
          <a:p>
            <a:endParaRPr lang="en-US"/>
          </a:p>
        </p:txBody>
      </p:sp>
      <p:sp>
        <p:nvSpPr>
          <p:cNvPr id="99" name="Text Box 62"/>
          <p:cNvSpPr txBox="1">
            <a:spLocks noChangeArrowheads="1"/>
          </p:cNvSpPr>
          <p:nvPr/>
        </p:nvSpPr>
        <p:spPr bwMode="auto">
          <a:xfrm>
            <a:off x="3429000" y="2667000"/>
            <a:ext cx="1447800" cy="4270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b="0">
                <a:solidFill>
                  <a:srgbClr val="0000FF"/>
                </a:solidFill>
                <a:latin typeface="Cambria" pitchFamily="18" charset="0"/>
              </a:rPr>
              <a:t>top-down</a:t>
            </a:r>
          </a:p>
        </p:txBody>
      </p:sp>
      <p:sp>
        <p:nvSpPr>
          <p:cNvPr id="100" name="Text Box 63"/>
          <p:cNvSpPr txBox="1">
            <a:spLocks noChangeArrowheads="1"/>
          </p:cNvSpPr>
          <p:nvPr/>
        </p:nvSpPr>
        <p:spPr bwMode="auto">
          <a:xfrm>
            <a:off x="3276600" y="3276600"/>
            <a:ext cx="1524000" cy="4270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b="0">
                <a:solidFill>
                  <a:srgbClr val="FF0000"/>
                </a:solidFill>
                <a:latin typeface="Cambria" pitchFamily="18" charset="0"/>
              </a:rPr>
              <a:t>bottom-up</a:t>
            </a:r>
          </a:p>
        </p:txBody>
      </p:sp>
    </p:spTree>
    <p:extLst>
      <p:ext uri="{BB962C8B-B14F-4D97-AF65-F5344CB8AC3E}">
        <p14:creationId xmlns:p14="http://schemas.microsoft.com/office/powerpoint/2010/main" val="405882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5</cp:revision>
  <dcterms:created xsi:type="dcterms:W3CDTF">2017-07-05T08:42:31Z</dcterms:created>
  <dcterms:modified xsi:type="dcterms:W3CDTF">2017-07-05T08:52:13Z</dcterms:modified>
</cp:coreProperties>
</file>