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96400" cy="6881813"/>
  <p:defaultTextStyle>
    <a:defPPr>
      <a:defRPr lang="en-US"/>
    </a:defPPr>
    <a:lvl1pPr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1pPr>
    <a:lvl2pPr marL="4572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2pPr>
    <a:lvl3pPr marL="9144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3pPr>
    <a:lvl4pPr marL="13716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4pPr>
    <a:lvl5pPr marL="18288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5pPr>
    <a:lvl6pPr marL="2286000" algn="l" defTabSz="914400" rtl="0" eaLnBrk="1" latinLnBrk="0" hangingPunct="1">
      <a:defRPr sz="5400" b="1" kern="1200">
        <a:solidFill>
          <a:schemeClr val="tx1"/>
        </a:solidFill>
        <a:latin typeface="Times New Roman" pitchFamily="18" charset="0"/>
        <a:ea typeface="+mn-ea"/>
        <a:cs typeface="+mn-cs"/>
      </a:defRPr>
    </a:lvl6pPr>
    <a:lvl7pPr marL="2743200" algn="l" defTabSz="914400" rtl="0" eaLnBrk="1" latinLnBrk="0" hangingPunct="1">
      <a:defRPr sz="5400" b="1" kern="1200">
        <a:solidFill>
          <a:schemeClr val="tx1"/>
        </a:solidFill>
        <a:latin typeface="Times New Roman" pitchFamily="18" charset="0"/>
        <a:ea typeface="+mn-ea"/>
        <a:cs typeface="+mn-cs"/>
      </a:defRPr>
    </a:lvl7pPr>
    <a:lvl8pPr marL="3200400" algn="l" defTabSz="914400" rtl="0" eaLnBrk="1" latinLnBrk="0" hangingPunct="1">
      <a:defRPr sz="5400" b="1" kern="1200">
        <a:solidFill>
          <a:schemeClr val="tx1"/>
        </a:solidFill>
        <a:latin typeface="Times New Roman" pitchFamily="18" charset="0"/>
        <a:ea typeface="+mn-ea"/>
        <a:cs typeface="+mn-cs"/>
      </a:defRPr>
    </a:lvl8pPr>
    <a:lvl9pPr marL="3657600" algn="l" defTabSz="914400" rtl="0" eaLnBrk="1" latinLnBrk="0" hangingPunct="1">
      <a:defRPr sz="5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138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da Nicole Ferguson" initials="ANF" lastIdx="8" clrIdx="0"/>
  <p:cmAuthor id="2" name="Abigail King" initials="AK"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B2E"/>
    <a:srgbClr val="D60093"/>
    <a:srgbClr val="E3B32B"/>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843" autoAdjust="0"/>
  </p:normalViewPr>
  <p:slideViewPr>
    <p:cSldViewPr>
      <p:cViewPr>
        <p:scale>
          <a:sx n="25" d="100"/>
          <a:sy n="25" d="100"/>
        </p:scale>
        <p:origin x="18" y="18"/>
      </p:cViewPr>
      <p:guideLst>
        <p:guide orient="horz" pos="3888"/>
        <p:guide pos="13872"/>
      </p:guideLst>
    </p:cSldViewPr>
  </p:slideViewPr>
  <p:outlineViewPr>
    <p:cViewPr>
      <p:scale>
        <a:sx n="25" d="100"/>
        <a:sy n="25"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7488" cy="344403"/>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099" name="Rectangle 3"/>
          <p:cNvSpPr>
            <a:spLocks noGrp="1" noChangeArrowheads="1"/>
          </p:cNvSpPr>
          <p:nvPr>
            <p:ph type="dt" sz="quarter" idx="1"/>
          </p:nvPr>
        </p:nvSpPr>
        <p:spPr bwMode="auto">
          <a:xfrm>
            <a:off x="5268914" y="0"/>
            <a:ext cx="4027487" cy="344403"/>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r" defTabSz="931696">
              <a:lnSpc>
                <a:spcPct val="100000"/>
              </a:lnSpc>
              <a:spcBef>
                <a:spcPct val="0"/>
              </a:spcBef>
              <a:defRPr sz="1200" b="0"/>
            </a:lvl1pPr>
          </a:lstStyle>
          <a:p>
            <a:pPr>
              <a:defRPr/>
            </a:pPr>
            <a:endParaRPr lang="en-US"/>
          </a:p>
        </p:txBody>
      </p:sp>
      <p:sp>
        <p:nvSpPr>
          <p:cNvPr id="4100" name="Rectangle 4"/>
          <p:cNvSpPr>
            <a:spLocks noGrp="1" noChangeArrowheads="1"/>
          </p:cNvSpPr>
          <p:nvPr>
            <p:ph type="ftr" sz="quarter" idx="2"/>
          </p:nvPr>
        </p:nvSpPr>
        <p:spPr bwMode="auto">
          <a:xfrm>
            <a:off x="0" y="6537412"/>
            <a:ext cx="4027488" cy="344402"/>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101" name="Rectangle 5"/>
          <p:cNvSpPr>
            <a:spLocks noGrp="1" noChangeArrowheads="1"/>
          </p:cNvSpPr>
          <p:nvPr>
            <p:ph type="sldNum" sz="quarter" idx="3"/>
          </p:nvPr>
        </p:nvSpPr>
        <p:spPr bwMode="auto">
          <a:xfrm>
            <a:off x="5268914" y="6537412"/>
            <a:ext cx="4027487" cy="344402"/>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r" defTabSz="931696">
              <a:lnSpc>
                <a:spcPct val="100000"/>
              </a:lnSpc>
              <a:spcBef>
                <a:spcPct val="0"/>
              </a:spcBef>
              <a:defRPr sz="1200" b="0"/>
            </a:lvl1pPr>
          </a:lstStyle>
          <a:p>
            <a:pPr>
              <a:defRPr/>
            </a:pPr>
            <a:fld id="{51BFBB92-9EAF-4A98-AC69-D6A49C72F0D0}" type="slidenum">
              <a:rPr lang="en-US"/>
              <a:pPr>
                <a:defRPr/>
              </a:pPr>
              <a:t>‹#›</a:t>
            </a:fld>
            <a:endParaRPr lang="en-US"/>
          </a:p>
        </p:txBody>
      </p:sp>
    </p:spTree>
    <p:extLst>
      <p:ext uri="{BB962C8B-B14F-4D97-AF65-F5344CB8AC3E}">
        <p14:creationId xmlns:p14="http://schemas.microsoft.com/office/powerpoint/2010/main" val="3868343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7488" cy="344403"/>
          </a:xfrm>
          <a:prstGeom prst="rect">
            <a:avLst/>
          </a:prstGeom>
        </p:spPr>
        <p:txBody>
          <a:bodyPr vert="horz" lIns="20062" tIns="10031" rIns="20062" bIns="10031" rtlCol="0"/>
          <a:lstStyle>
            <a:lvl1pPr algn="l">
              <a:defRPr sz="300"/>
            </a:lvl1pPr>
          </a:lstStyle>
          <a:p>
            <a:pPr>
              <a:defRPr/>
            </a:pPr>
            <a:endParaRPr lang="en-US"/>
          </a:p>
        </p:txBody>
      </p:sp>
      <p:sp>
        <p:nvSpPr>
          <p:cNvPr id="3" name="Date Placeholder 2"/>
          <p:cNvSpPr>
            <a:spLocks noGrp="1"/>
          </p:cNvSpPr>
          <p:nvPr>
            <p:ph type="dt" idx="1"/>
          </p:nvPr>
        </p:nvSpPr>
        <p:spPr>
          <a:xfrm>
            <a:off x="5265739" y="0"/>
            <a:ext cx="4027487" cy="344403"/>
          </a:xfrm>
          <a:prstGeom prst="rect">
            <a:avLst/>
          </a:prstGeom>
        </p:spPr>
        <p:txBody>
          <a:bodyPr vert="horz" lIns="20062" tIns="10031" rIns="20062" bIns="10031" rtlCol="0"/>
          <a:lstStyle>
            <a:lvl1pPr algn="r">
              <a:defRPr sz="300"/>
            </a:lvl1pPr>
          </a:lstStyle>
          <a:p>
            <a:pPr>
              <a:defRPr/>
            </a:pPr>
            <a:fld id="{5CC69237-968C-4809-BBBD-9304D521757D}" type="datetimeFigureOut">
              <a:rPr lang="en-US"/>
              <a:pPr>
                <a:defRPr/>
              </a:pPr>
              <a:t>4/8/2024</a:t>
            </a:fld>
            <a:endParaRPr lang="en-US"/>
          </a:p>
        </p:txBody>
      </p:sp>
      <p:sp>
        <p:nvSpPr>
          <p:cNvPr id="4" name="Slide Image Placeholder 3"/>
          <p:cNvSpPr>
            <a:spLocks noGrp="1" noRot="1" noChangeAspect="1"/>
          </p:cNvSpPr>
          <p:nvPr>
            <p:ph type="sldImg" idx="2"/>
          </p:nvPr>
        </p:nvSpPr>
        <p:spPr>
          <a:xfrm>
            <a:off x="2927350" y="515938"/>
            <a:ext cx="3441700" cy="2581275"/>
          </a:xfrm>
          <a:prstGeom prst="rect">
            <a:avLst/>
          </a:prstGeom>
          <a:noFill/>
          <a:ln w="12700">
            <a:solidFill>
              <a:prstClr val="black"/>
            </a:solidFill>
          </a:ln>
        </p:spPr>
        <p:txBody>
          <a:bodyPr vert="horz" lIns="20062" tIns="10031" rIns="20062" bIns="10031" rtlCol="0" anchor="ctr"/>
          <a:lstStyle/>
          <a:p>
            <a:pPr lvl="0"/>
            <a:endParaRPr lang="en-US" noProof="0"/>
          </a:p>
        </p:txBody>
      </p:sp>
      <p:sp>
        <p:nvSpPr>
          <p:cNvPr id="5" name="Notes Placeholder 4"/>
          <p:cNvSpPr>
            <a:spLocks noGrp="1"/>
          </p:cNvSpPr>
          <p:nvPr>
            <p:ph type="body" sz="quarter" idx="3"/>
          </p:nvPr>
        </p:nvSpPr>
        <p:spPr>
          <a:xfrm>
            <a:off x="930275" y="3267926"/>
            <a:ext cx="7435850" cy="3098063"/>
          </a:xfrm>
          <a:prstGeom prst="rect">
            <a:avLst/>
          </a:prstGeom>
        </p:spPr>
        <p:txBody>
          <a:bodyPr vert="horz" lIns="20062" tIns="10031" rIns="20062" bIns="100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37411"/>
            <a:ext cx="4027488" cy="342844"/>
          </a:xfrm>
          <a:prstGeom prst="rect">
            <a:avLst/>
          </a:prstGeom>
        </p:spPr>
        <p:txBody>
          <a:bodyPr vert="horz" lIns="20062" tIns="10031" rIns="20062" bIns="10031" rtlCol="0" anchor="b"/>
          <a:lstStyle>
            <a:lvl1pPr algn="l">
              <a:defRPr sz="300"/>
            </a:lvl1pPr>
          </a:lstStyle>
          <a:p>
            <a:pPr>
              <a:defRPr/>
            </a:pPr>
            <a:endParaRPr lang="en-US"/>
          </a:p>
        </p:txBody>
      </p:sp>
      <p:sp>
        <p:nvSpPr>
          <p:cNvPr id="7" name="Slide Number Placeholder 6"/>
          <p:cNvSpPr>
            <a:spLocks noGrp="1"/>
          </p:cNvSpPr>
          <p:nvPr>
            <p:ph type="sldNum" sz="quarter" idx="5"/>
          </p:nvPr>
        </p:nvSpPr>
        <p:spPr>
          <a:xfrm>
            <a:off x="5265739" y="6537411"/>
            <a:ext cx="4027487" cy="342844"/>
          </a:xfrm>
          <a:prstGeom prst="rect">
            <a:avLst/>
          </a:prstGeom>
        </p:spPr>
        <p:txBody>
          <a:bodyPr vert="horz" lIns="20062" tIns="10031" rIns="20062" bIns="10031" rtlCol="0" anchor="b"/>
          <a:lstStyle>
            <a:lvl1pPr algn="r">
              <a:defRPr sz="300"/>
            </a:lvl1pPr>
          </a:lstStyle>
          <a:p>
            <a:pPr>
              <a:defRPr/>
            </a:pPr>
            <a:fld id="{B4C89677-0636-4F7D-8E45-6997A3D61870}" type="slidenum">
              <a:rPr lang="en-US"/>
              <a:pPr>
                <a:defRPr/>
              </a:pPr>
              <a:t>‹#›</a:t>
            </a:fld>
            <a:endParaRPr lang="en-US"/>
          </a:p>
        </p:txBody>
      </p:sp>
    </p:spTree>
    <p:extLst>
      <p:ext uri="{BB962C8B-B14F-4D97-AF65-F5344CB8AC3E}">
        <p14:creationId xmlns:p14="http://schemas.microsoft.com/office/powerpoint/2010/main" val="253873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sz="5400" b="1">
                <a:solidFill>
                  <a:schemeClr val="tx1"/>
                </a:solidFill>
                <a:latin typeface="Times New Roman" pitchFamily="18" charset="0"/>
              </a:defRPr>
            </a:lvl1pPr>
            <a:lvl2pPr marL="742950" indent="-285750">
              <a:defRPr sz="5400" b="1">
                <a:solidFill>
                  <a:schemeClr val="tx1"/>
                </a:solidFill>
                <a:latin typeface="Times New Roman" pitchFamily="18" charset="0"/>
              </a:defRPr>
            </a:lvl2pPr>
            <a:lvl3pPr marL="1143000" indent="-228600">
              <a:defRPr sz="5400" b="1">
                <a:solidFill>
                  <a:schemeClr val="tx1"/>
                </a:solidFill>
                <a:latin typeface="Times New Roman" pitchFamily="18" charset="0"/>
              </a:defRPr>
            </a:lvl3pPr>
            <a:lvl4pPr marL="1600200" indent="-228600">
              <a:defRPr sz="5400" b="1">
                <a:solidFill>
                  <a:schemeClr val="tx1"/>
                </a:solidFill>
                <a:latin typeface="Times New Roman" pitchFamily="18" charset="0"/>
              </a:defRPr>
            </a:lvl4pPr>
            <a:lvl5pPr marL="2057400" indent="-228600">
              <a:defRPr sz="5400" b="1">
                <a:solidFill>
                  <a:schemeClr val="tx1"/>
                </a:solidFill>
                <a:latin typeface="Times New Roman" pitchFamily="18" charset="0"/>
              </a:defRPr>
            </a:lvl5pPr>
            <a:lvl6pPr marL="2514600" indent="-22860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fld id="{7350F54E-324E-4420-A58C-1451A26E1E91}" type="slidenum">
              <a:rPr lang="en-US" sz="300" smtClean="0"/>
              <a:pPr/>
              <a:t>1</a:t>
            </a:fld>
            <a:endParaRPr lang="en-US" sz="300"/>
          </a:p>
        </p:txBody>
      </p:sp>
    </p:spTree>
    <p:extLst>
      <p:ext uri="{BB962C8B-B14F-4D97-AF65-F5344CB8AC3E}">
        <p14:creationId xmlns:p14="http://schemas.microsoft.com/office/powerpoint/2010/main" val="356588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CE9746-3E67-4984-B2FE-1AF1BA16340E}" type="slidenum">
              <a:rPr lang="en-US"/>
              <a:pPr>
                <a:defRPr/>
              </a:pPr>
              <a:t>‹#›</a:t>
            </a:fld>
            <a:endParaRPr lang="en-US"/>
          </a:p>
        </p:txBody>
      </p:sp>
    </p:spTree>
    <p:extLst>
      <p:ext uri="{BB962C8B-B14F-4D97-AF65-F5344CB8AC3E}">
        <p14:creationId xmlns:p14="http://schemas.microsoft.com/office/powerpoint/2010/main" val="293812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F46AF8-960E-4160-8BB5-686F276EDF71}" type="slidenum">
              <a:rPr lang="en-US"/>
              <a:pPr>
                <a:defRPr/>
              </a:pPr>
              <a:t>‹#›</a:t>
            </a:fld>
            <a:endParaRPr lang="en-US"/>
          </a:p>
        </p:txBody>
      </p:sp>
    </p:spTree>
    <p:extLst>
      <p:ext uri="{BB962C8B-B14F-4D97-AF65-F5344CB8AC3E}">
        <p14:creationId xmlns:p14="http://schemas.microsoft.com/office/powerpoint/2010/main" val="339310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924175"/>
            <a:ext cx="9326563" cy="26336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0888" y="2924175"/>
            <a:ext cx="27830462" cy="26336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589B9D-719E-42D8-8020-085B69862EA7}" type="slidenum">
              <a:rPr lang="en-US"/>
              <a:pPr>
                <a:defRPr/>
              </a:pPr>
              <a:t>‹#›</a:t>
            </a:fld>
            <a:endParaRPr lang="en-US"/>
          </a:p>
        </p:txBody>
      </p:sp>
    </p:spTree>
    <p:extLst>
      <p:ext uri="{BB962C8B-B14F-4D97-AF65-F5344CB8AC3E}">
        <p14:creationId xmlns:p14="http://schemas.microsoft.com/office/powerpoint/2010/main" val="42882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E4A587-5FAF-42E6-BE45-17C25F99A991}" type="slidenum">
              <a:rPr lang="en-US"/>
              <a:pPr>
                <a:defRPr/>
              </a:pPr>
              <a:t>‹#›</a:t>
            </a:fld>
            <a:endParaRPr lang="en-US"/>
          </a:p>
        </p:txBody>
      </p:sp>
    </p:spTree>
    <p:extLst>
      <p:ext uri="{BB962C8B-B14F-4D97-AF65-F5344CB8AC3E}">
        <p14:creationId xmlns:p14="http://schemas.microsoft.com/office/powerpoint/2010/main" val="403699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88EA6C-4A5C-449A-8168-A4D2F9419EE9}" type="slidenum">
              <a:rPr lang="en-US"/>
              <a:pPr>
                <a:defRPr/>
              </a:pPr>
              <a:t>‹#›</a:t>
            </a:fld>
            <a:endParaRPr lang="en-US"/>
          </a:p>
        </p:txBody>
      </p:sp>
    </p:spTree>
    <p:extLst>
      <p:ext uri="{BB962C8B-B14F-4D97-AF65-F5344CB8AC3E}">
        <p14:creationId xmlns:p14="http://schemas.microsoft.com/office/powerpoint/2010/main" val="342339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0888" y="9510713"/>
            <a:ext cx="18578512"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10713"/>
            <a:ext cx="18578513"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B4A3CC-8336-4978-A66C-FB77D18E1F46}" type="slidenum">
              <a:rPr lang="en-US"/>
              <a:pPr>
                <a:defRPr/>
              </a:pPr>
              <a:t>‹#›</a:t>
            </a:fld>
            <a:endParaRPr lang="en-US"/>
          </a:p>
        </p:txBody>
      </p:sp>
    </p:spTree>
    <p:extLst>
      <p:ext uri="{BB962C8B-B14F-4D97-AF65-F5344CB8AC3E}">
        <p14:creationId xmlns:p14="http://schemas.microsoft.com/office/powerpoint/2010/main" val="274549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008A453-5BDB-4A82-A97B-AE3AC9DF93EA}" type="slidenum">
              <a:rPr lang="en-US"/>
              <a:pPr>
                <a:defRPr/>
              </a:pPr>
              <a:t>‹#›</a:t>
            </a:fld>
            <a:endParaRPr lang="en-US"/>
          </a:p>
        </p:txBody>
      </p:sp>
    </p:spTree>
    <p:extLst>
      <p:ext uri="{BB962C8B-B14F-4D97-AF65-F5344CB8AC3E}">
        <p14:creationId xmlns:p14="http://schemas.microsoft.com/office/powerpoint/2010/main" val="21593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AE6625C-FC05-44C9-AD1B-5BE1C448AF41}" type="slidenum">
              <a:rPr lang="en-US"/>
              <a:pPr>
                <a:defRPr/>
              </a:pPr>
              <a:t>‹#›</a:t>
            </a:fld>
            <a:endParaRPr lang="en-US"/>
          </a:p>
        </p:txBody>
      </p:sp>
    </p:spTree>
    <p:extLst>
      <p:ext uri="{BB962C8B-B14F-4D97-AF65-F5344CB8AC3E}">
        <p14:creationId xmlns:p14="http://schemas.microsoft.com/office/powerpoint/2010/main" val="79369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0A2B76-BBD0-4131-9F1A-F9B85BA33A5C}" type="slidenum">
              <a:rPr lang="en-US"/>
              <a:pPr>
                <a:defRPr/>
              </a:pPr>
              <a:t>‹#›</a:t>
            </a:fld>
            <a:endParaRPr lang="en-US"/>
          </a:p>
        </p:txBody>
      </p:sp>
    </p:spTree>
    <p:extLst>
      <p:ext uri="{BB962C8B-B14F-4D97-AF65-F5344CB8AC3E}">
        <p14:creationId xmlns:p14="http://schemas.microsoft.com/office/powerpoint/2010/main" val="269188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80D8EB-A991-429A-9F15-1E5050711380}" type="slidenum">
              <a:rPr lang="en-US"/>
              <a:pPr>
                <a:defRPr/>
              </a:pPr>
              <a:t>‹#›</a:t>
            </a:fld>
            <a:endParaRPr lang="en-US"/>
          </a:p>
        </p:txBody>
      </p:sp>
    </p:spTree>
    <p:extLst>
      <p:ext uri="{BB962C8B-B14F-4D97-AF65-F5344CB8AC3E}">
        <p14:creationId xmlns:p14="http://schemas.microsoft.com/office/powerpoint/2010/main" val="36252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6D1F85-FC8E-4B63-A86C-FC56C2C366AD}" type="slidenum">
              <a:rPr lang="en-US"/>
              <a:pPr>
                <a:defRPr/>
              </a:pPr>
              <a:t>‹#›</a:t>
            </a:fld>
            <a:endParaRPr lang="en-US"/>
          </a:p>
        </p:txBody>
      </p:sp>
    </p:spTree>
    <p:extLst>
      <p:ext uri="{BB962C8B-B14F-4D97-AF65-F5344CB8AC3E}">
        <p14:creationId xmlns:p14="http://schemas.microsoft.com/office/powerpoint/2010/main" val="302411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924175"/>
            <a:ext cx="37309425" cy="548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8884" tIns="219442" rIns="438884" bIns="219442"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0888" y="9510713"/>
            <a:ext cx="37309425" cy="1975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8884" tIns="219442" rIns="438884" bIns="2194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0888"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l">
              <a:lnSpc>
                <a:spcPct val="100000"/>
              </a:lnSpc>
              <a:spcBef>
                <a:spcPct val="0"/>
              </a:spcBef>
              <a:defRPr sz="6700" b="0"/>
            </a:lvl1pPr>
          </a:lstStyle>
          <a:p>
            <a:pPr>
              <a:defRPr/>
            </a:pPr>
            <a:endParaRPr lang="en-US"/>
          </a:p>
        </p:txBody>
      </p:sp>
      <p:sp>
        <p:nvSpPr>
          <p:cNvPr id="1029" name="Rectangle 5"/>
          <p:cNvSpPr>
            <a:spLocks noGrp="1" noChangeArrowheads="1"/>
          </p:cNvSpPr>
          <p:nvPr>
            <p:ph type="ftr" sz="quarter" idx="3"/>
          </p:nvPr>
        </p:nvSpPr>
        <p:spPr bwMode="auto">
          <a:xfrm>
            <a:off x="14997113" y="29994225"/>
            <a:ext cx="13896975"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nSpc>
                <a:spcPct val="100000"/>
              </a:lnSpc>
              <a:spcBef>
                <a:spcPct val="0"/>
              </a:spcBef>
              <a:defRPr sz="6700" b="0"/>
            </a:lvl1pPr>
          </a:lstStyle>
          <a:p>
            <a:pPr>
              <a:defRPr/>
            </a:pPr>
            <a:endParaRPr lang="en-US"/>
          </a:p>
        </p:txBody>
      </p:sp>
      <p:sp>
        <p:nvSpPr>
          <p:cNvPr id="1030" name="Rectangle 6"/>
          <p:cNvSpPr>
            <a:spLocks noGrp="1" noChangeArrowheads="1"/>
          </p:cNvSpPr>
          <p:nvPr>
            <p:ph type="sldNum" sz="quarter" idx="4"/>
          </p:nvPr>
        </p:nvSpPr>
        <p:spPr bwMode="auto">
          <a:xfrm>
            <a:off x="31456313"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r">
              <a:lnSpc>
                <a:spcPct val="100000"/>
              </a:lnSpc>
              <a:spcBef>
                <a:spcPct val="0"/>
              </a:spcBef>
              <a:defRPr sz="6700" b="0"/>
            </a:lvl1pPr>
          </a:lstStyle>
          <a:p>
            <a:pPr>
              <a:defRPr/>
            </a:pPr>
            <a:fld id="{3288BF25-8EA1-41D0-B1F3-3529260375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1" fontAlgn="base" hangingPunct="1">
        <a:spcBef>
          <a:spcPct val="0"/>
        </a:spcBef>
        <a:spcAft>
          <a:spcPct val="0"/>
        </a:spcAft>
        <a:defRPr sz="21000">
          <a:solidFill>
            <a:schemeClr val="tx2"/>
          </a:solidFill>
          <a:latin typeface="+mj-lt"/>
          <a:ea typeface="+mj-ea"/>
          <a:cs typeface="+mj-cs"/>
        </a:defRPr>
      </a:lvl1pPr>
      <a:lvl2pPr algn="ctr" defTabSz="4387850" rtl="0" eaLnBrk="1" fontAlgn="base" hangingPunct="1">
        <a:spcBef>
          <a:spcPct val="0"/>
        </a:spcBef>
        <a:spcAft>
          <a:spcPct val="0"/>
        </a:spcAft>
        <a:defRPr sz="21000">
          <a:solidFill>
            <a:schemeClr val="tx2"/>
          </a:solidFill>
          <a:latin typeface="Times New Roman" pitchFamily="18" charset="0"/>
        </a:defRPr>
      </a:lvl2pPr>
      <a:lvl3pPr algn="ctr" defTabSz="4387850" rtl="0" eaLnBrk="1" fontAlgn="base" hangingPunct="1">
        <a:spcBef>
          <a:spcPct val="0"/>
        </a:spcBef>
        <a:spcAft>
          <a:spcPct val="0"/>
        </a:spcAft>
        <a:defRPr sz="21000">
          <a:solidFill>
            <a:schemeClr val="tx2"/>
          </a:solidFill>
          <a:latin typeface="Times New Roman" pitchFamily="18" charset="0"/>
        </a:defRPr>
      </a:lvl3pPr>
      <a:lvl4pPr algn="ctr" defTabSz="4387850" rtl="0" eaLnBrk="1" fontAlgn="base" hangingPunct="1">
        <a:spcBef>
          <a:spcPct val="0"/>
        </a:spcBef>
        <a:spcAft>
          <a:spcPct val="0"/>
        </a:spcAft>
        <a:defRPr sz="21000">
          <a:solidFill>
            <a:schemeClr val="tx2"/>
          </a:solidFill>
          <a:latin typeface="Times New Roman" pitchFamily="18" charset="0"/>
        </a:defRPr>
      </a:lvl4pPr>
      <a:lvl5pPr algn="ctr" defTabSz="4387850" rtl="0" eaLnBrk="1" fontAlgn="base" hangingPunct="1">
        <a:spcBef>
          <a:spcPct val="0"/>
        </a:spcBef>
        <a:spcAft>
          <a:spcPct val="0"/>
        </a:spcAft>
        <a:defRPr sz="21000">
          <a:solidFill>
            <a:schemeClr val="tx2"/>
          </a:solidFill>
          <a:latin typeface="Times New Roman" pitchFamily="18" charset="0"/>
        </a:defRPr>
      </a:lvl5pPr>
      <a:lvl6pPr marL="457200" algn="ctr" defTabSz="4387850" rtl="0" eaLnBrk="1" fontAlgn="base" hangingPunct="1">
        <a:spcBef>
          <a:spcPct val="0"/>
        </a:spcBef>
        <a:spcAft>
          <a:spcPct val="0"/>
        </a:spcAft>
        <a:defRPr sz="21000">
          <a:solidFill>
            <a:schemeClr val="tx2"/>
          </a:solidFill>
          <a:latin typeface="Times New Roman" pitchFamily="18" charset="0"/>
        </a:defRPr>
      </a:lvl6pPr>
      <a:lvl7pPr marL="914400" algn="ctr" defTabSz="4387850" rtl="0" eaLnBrk="1" fontAlgn="base" hangingPunct="1">
        <a:spcBef>
          <a:spcPct val="0"/>
        </a:spcBef>
        <a:spcAft>
          <a:spcPct val="0"/>
        </a:spcAft>
        <a:defRPr sz="21000">
          <a:solidFill>
            <a:schemeClr val="tx2"/>
          </a:solidFill>
          <a:latin typeface="Times New Roman" pitchFamily="18" charset="0"/>
        </a:defRPr>
      </a:lvl7pPr>
      <a:lvl8pPr marL="1371600" algn="ctr" defTabSz="4387850" rtl="0" eaLnBrk="1" fontAlgn="base" hangingPunct="1">
        <a:spcBef>
          <a:spcPct val="0"/>
        </a:spcBef>
        <a:spcAft>
          <a:spcPct val="0"/>
        </a:spcAft>
        <a:defRPr sz="21000">
          <a:solidFill>
            <a:schemeClr val="tx2"/>
          </a:solidFill>
          <a:latin typeface="Times New Roman" pitchFamily="18" charset="0"/>
        </a:defRPr>
      </a:lvl8pPr>
      <a:lvl9pPr marL="1828800" algn="ctr" defTabSz="4387850" rtl="0" eaLnBrk="1" fontAlgn="base" hangingPunct="1">
        <a:spcBef>
          <a:spcPct val="0"/>
        </a:spcBef>
        <a:spcAft>
          <a:spcPct val="0"/>
        </a:spcAft>
        <a:defRPr sz="21000">
          <a:solidFill>
            <a:schemeClr val="tx2"/>
          </a:solidFill>
          <a:latin typeface="Times New Roman" pitchFamily="18" charset="0"/>
        </a:defRPr>
      </a:lvl9pPr>
    </p:titleStyle>
    <p:bodyStyle>
      <a:lvl1pPr marL="1647825" indent="-1647825" algn="l" defTabSz="4387850" rtl="0" eaLnBrk="1" fontAlgn="base" hangingPunct="1">
        <a:spcBef>
          <a:spcPct val="20000"/>
        </a:spcBef>
        <a:spcAft>
          <a:spcPct val="0"/>
        </a:spcAft>
        <a:buChar char="•"/>
        <a:defRPr sz="15300">
          <a:solidFill>
            <a:schemeClr val="tx1"/>
          </a:solidFill>
          <a:latin typeface="+mn-lt"/>
          <a:ea typeface="+mn-ea"/>
          <a:cs typeface="+mn-cs"/>
        </a:defRPr>
      </a:lvl1pPr>
      <a:lvl2pPr marL="3565525" indent="-1370013" algn="l" defTabSz="4387850" rtl="0" eaLnBrk="1" fontAlgn="base" hangingPunct="1">
        <a:spcBef>
          <a:spcPct val="20000"/>
        </a:spcBef>
        <a:spcAft>
          <a:spcPct val="0"/>
        </a:spcAft>
        <a:buChar char="–"/>
        <a:defRPr sz="13300">
          <a:solidFill>
            <a:schemeClr val="tx1"/>
          </a:solidFill>
          <a:latin typeface="+mn-lt"/>
        </a:defRPr>
      </a:lvl2pPr>
      <a:lvl3pPr marL="5486400" indent="-1098550" algn="l" defTabSz="4387850" rtl="0" eaLnBrk="1" fontAlgn="base" hangingPunct="1">
        <a:spcBef>
          <a:spcPct val="20000"/>
        </a:spcBef>
        <a:spcAft>
          <a:spcPct val="0"/>
        </a:spcAft>
        <a:buChar char="•"/>
        <a:defRPr sz="11600">
          <a:solidFill>
            <a:schemeClr val="tx1"/>
          </a:solidFill>
          <a:latin typeface="+mn-lt"/>
        </a:defRPr>
      </a:lvl3pPr>
      <a:lvl4pPr marL="7678738" indent="-1093788" algn="l" defTabSz="4387850" rtl="0" eaLnBrk="1" fontAlgn="base" hangingPunct="1">
        <a:spcBef>
          <a:spcPct val="20000"/>
        </a:spcBef>
        <a:spcAft>
          <a:spcPct val="0"/>
        </a:spcAft>
        <a:buChar char="–"/>
        <a:defRPr sz="9600">
          <a:solidFill>
            <a:schemeClr val="tx1"/>
          </a:solidFill>
          <a:latin typeface="+mn-lt"/>
        </a:defRPr>
      </a:lvl4pPr>
      <a:lvl5pPr marL="9875838" indent="-1098550" algn="l" defTabSz="4387850" rtl="0" eaLnBrk="1" fontAlgn="base" hangingPunct="1">
        <a:spcBef>
          <a:spcPct val="20000"/>
        </a:spcBef>
        <a:spcAft>
          <a:spcPct val="0"/>
        </a:spcAft>
        <a:buChar char="»"/>
        <a:defRPr sz="9600">
          <a:solidFill>
            <a:schemeClr val="tx1"/>
          </a:solidFill>
          <a:latin typeface="+mn-lt"/>
        </a:defRPr>
      </a:lvl5pPr>
      <a:lvl6pPr marL="10333038" indent="-1098550" algn="l" defTabSz="4387850" rtl="0" eaLnBrk="1" fontAlgn="base" hangingPunct="1">
        <a:spcBef>
          <a:spcPct val="20000"/>
        </a:spcBef>
        <a:spcAft>
          <a:spcPct val="0"/>
        </a:spcAft>
        <a:buChar char="»"/>
        <a:defRPr sz="9600">
          <a:solidFill>
            <a:schemeClr val="tx1"/>
          </a:solidFill>
          <a:latin typeface="+mn-lt"/>
        </a:defRPr>
      </a:lvl6pPr>
      <a:lvl7pPr marL="10790238" indent="-1098550" algn="l" defTabSz="4387850" rtl="0" eaLnBrk="1" fontAlgn="base" hangingPunct="1">
        <a:spcBef>
          <a:spcPct val="20000"/>
        </a:spcBef>
        <a:spcAft>
          <a:spcPct val="0"/>
        </a:spcAft>
        <a:buChar char="»"/>
        <a:defRPr sz="9600">
          <a:solidFill>
            <a:schemeClr val="tx1"/>
          </a:solidFill>
          <a:latin typeface="+mn-lt"/>
        </a:defRPr>
      </a:lvl7pPr>
      <a:lvl8pPr marL="11247438" indent="-1098550" algn="l" defTabSz="4387850" rtl="0" eaLnBrk="1" fontAlgn="base" hangingPunct="1">
        <a:spcBef>
          <a:spcPct val="20000"/>
        </a:spcBef>
        <a:spcAft>
          <a:spcPct val="0"/>
        </a:spcAft>
        <a:buChar char="»"/>
        <a:defRPr sz="9600">
          <a:solidFill>
            <a:schemeClr val="tx1"/>
          </a:solidFill>
          <a:latin typeface="+mn-lt"/>
        </a:defRPr>
      </a:lvl8pPr>
      <a:lvl9pPr marL="11704638" indent="-1098550" algn="l" defTabSz="4387850" rtl="0" eaLnBrk="1" fontAlgn="base" hangingPunct="1">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3"/>
          <p:cNvSpPr txBox="1">
            <a:spLocks noChangeArrowheads="1"/>
          </p:cNvSpPr>
          <p:nvPr/>
        </p:nvSpPr>
        <p:spPr bwMode="auto">
          <a:xfrm>
            <a:off x="7277100" y="3593762"/>
            <a:ext cx="29337000" cy="5855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60000"/>
              </a:lnSpc>
            </a:pPr>
            <a:r>
              <a:rPr lang="en-US" sz="3600" b="0" dirty="0"/>
              <a:t>Advisors: Dr. Marla Bell, Jitendra Sai Kota</a:t>
            </a:r>
          </a:p>
        </p:txBody>
      </p:sp>
      <p:sp>
        <p:nvSpPr>
          <p:cNvPr id="1033" name="Rectangle 51"/>
          <p:cNvSpPr>
            <a:spLocks noChangeArrowheads="1"/>
          </p:cNvSpPr>
          <p:nvPr/>
        </p:nvSpPr>
        <p:spPr bwMode="auto">
          <a:xfrm>
            <a:off x="2147483647" y="2147483647"/>
            <a:ext cx="2147482688"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p>
            <a:pPr algn="l" defTabSz="2259013">
              <a:lnSpc>
                <a:spcPct val="100000"/>
              </a:lnSpc>
              <a:spcBef>
                <a:spcPct val="0"/>
              </a:spcBef>
            </a:pPr>
            <a:r>
              <a:rPr lang="en-US" sz="7700" b="0"/>
              <a:t> </a:t>
            </a:r>
            <a:endParaRPr lang="en-US" sz="5900" b="0"/>
          </a:p>
        </p:txBody>
      </p:sp>
      <p:sp>
        <p:nvSpPr>
          <p:cNvPr id="1036" name="Text Box 89"/>
          <p:cNvSpPr txBox="1">
            <a:spLocks noChangeArrowheads="1"/>
          </p:cNvSpPr>
          <p:nvPr/>
        </p:nvSpPr>
        <p:spPr bwMode="auto">
          <a:xfrm>
            <a:off x="18619788" y="1143000"/>
            <a:ext cx="6318250" cy="760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endParaRPr lang="en-US"/>
          </a:p>
        </p:txBody>
      </p:sp>
      <p:sp>
        <p:nvSpPr>
          <p:cNvPr id="1037" name="Rectangle 90"/>
          <p:cNvSpPr>
            <a:spLocks noChangeArrowheads="1"/>
          </p:cNvSpPr>
          <p:nvPr/>
        </p:nvSpPr>
        <p:spPr bwMode="auto">
          <a:xfrm>
            <a:off x="9525000" y="275511"/>
            <a:ext cx="25151556" cy="3048000"/>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nchor="ctr">
            <a:noAutofit/>
          </a:bodyPr>
          <a:lstStyle/>
          <a:p>
            <a:pPr defTabSz="2259013">
              <a:lnSpc>
                <a:spcPct val="100000"/>
              </a:lnSpc>
              <a:spcBef>
                <a:spcPts val="0"/>
              </a:spcBef>
            </a:pPr>
            <a:r>
              <a:rPr lang="en-US" sz="7200" b="0" dirty="0"/>
              <a:t>Maximizing Revenue for Airbnb</a:t>
            </a:r>
          </a:p>
          <a:p>
            <a:pPr defTabSz="2259013">
              <a:lnSpc>
                <a:spcPct val="100000"/>
              </a:lnSpc>
              <a:spcBef>
                <a:spcPts val="0"/>
              </a:spcBef>
            </a:pPr>
            <a:r>
              <a:rPr lang="en-US" sz="4800" b="0" dirty="0"/>
              <a:t>Rebekah Sander – Anticipated Graduation May 2024</a:t>
            </a:r>
          </a:p>
        </p:txBody>
      </p:sp>
      <p:sp>
        <p:nvSpPr>
          <p:cNvPr id="1039" name="Text Box 729"/>
          <p:cNvSpPr txBox="1">
            <a:spLocks noChangeArrowheads="1"/>
          </p:cNvSpPr>
          <p:nvPr/>
        </p:nvSpPr>
        <p:spPr bwMode="auto">
          <a:xfrm>
            <a:off x="15240000" y="9448800"/>
            <a:ext cx="2327275" cy="760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gn="l"/>
            <a:endParaRPr lang="en-US"/>
          </a:p>
        </p:txBody>
      </p:sp>
      <p:grpSp>
        <p:nvGrpSpPr>
          <p:cNvPr id="13" name="Group 12"/>
          <p:cNvGrpSpPr/>
          <p:nvPr/>
        </p:nvGrpSpPr>
        <p:grpSpPr>
          <a:xfrm>
            <a:off x="457200" y="12350969"/>
            <a:ext cx="10896600" cy="19588682"/>
            <a:chOff x="381000" y="11893074"/>
            <a:chExt cx="10896600" cy="19588682"/>
          </a:xfrm>
        </p:grpSpPr>
        <p:sp>
          <p:nvSpPr>
            <p:cNvPr id="1031" name="Text Box 15"/>
            <p:cNvSpPr txBox="1">
              <a:spLocks noChangeArrowheads="1"/>
            </p:cNvSpPr>
            <p:nvPr/>
          </p:nvSpPr>
          <p:spPr bwMode="auto">
            <a:xfrm>
              <a:off x="381000" y="11893074"/>
              <a:ext cx="1081133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METHODS</a:t>
              </a:r>
            </a:p>
          </p:txBody>
        </p:sp>
        <p:sp>
          <p:nvSpPr>
            <p:cNvPr id="28" name="TextBox 27"/>
            <p:cNvSpPr txBox="1"/>
            <p:nvPr/>
          </p:nvSpPr>
          <p:spPr>
            <a:xfrm>
              <a:off x="457200" y="13076718"/>
              <a:ext cx="10820400" cy="18405038"/>
            </a:xfrm>
            <a:prstGeom prst="rect">
              <a:avLst/>
            </a:prstGeom>
            <a:noFill/>
          </p:spPr>
          <p:txBody>
            <a:bodyPr wrap="square" rtlCol="0">
              <a:spAutoFit/>
            </a:bodyPr>
            <a:lstStyle/>
            <a:p>
              <a:pPr marL="457200" algn="just" rtl="0" fontAlgn="base">
                <a:lnSpc>
                  <a:spcPct val="100000"/>
                </a:lnSpc>
                <a:spcBef>
                  <a:spcPts val="0"/>
                </a:spcBef>
                <a:spcAft>
                  <a:spcPts val="0"/>
                </a:spcAft>
              </a:pPr>
              <a:r>
                <a:rPr lang="en-US" sz="3400" i="0" u="none" strike="noStrike" dirty="0">
                  <a:solidFill>
                    <a:srgbClr val="000000"/>
                  </a:solidFill>
                  <a:effectLst/>
                  <a:latin typeface="+mn-lt"/>
                </a:rPr>
                <a:t>Pre-Processing</a:t>
              </a:r>
              <a:r>
                <a:rPr lang="en-US" sz="3400" dirty="0">
                  <a:solidFill>
                    <a:srgbClr val="000000"/>
                  </a:solidFill>
                  <a:latin typeface="+mn-lt"/>
                </a:rPr>
                <a:t> </a:t>
              </a:r>
            </a:p>
            <a:p>
              <a:pPr marL="914400" indent="-457200" algn="just" rtl="0" fontAlgn="base">
                <a:lnSpc>
                  <a:spcPct val="100000"/>
                </a:lnSpc>
                <a:spcBef>
                  <a:spcPts val="0"/>
                </a:spcBef>
                <a:spcAft>
                  <a:spcPts val="0"/>
                </a:spcAft>
                <a:buFont typeface="Arial" panose="020B0604020202020204" pitchFamily="34" charset="0"/>
                <a:buChar char="•"/>
              </a:pPr>
              <a:r>
                <a:rPr lang="en-US" sz="3400" b="0" i="0" dirty="0">
                  <a:solidFill>
                    <a:srgbClr val="0D0D0D"/>
                  </a:solidFill>
                  <a:effectLst/>
                  <a:latin typeface="+mn-lt"/>
                </a:rPr>
                <a:t>Missing values in each column were imputed using the median of the respective column to maintain data integrity.</a:t>
              </a:r>
              <a:endParaRPr lang="en-US" sz="3400" b="0" dirty="0">
                <a:solidFill>
                  <a:srgbClr val="000000"/>
                </a:solidFill>
                <a:latin typeface="+mn-lt"/>
              </a:endParaRPr>
            </a:p>
            <a:p>
              <a:pPr marL="914400" indent="-457200" algn="just" rtl="0" fontAlgn="base">
                <a:lnSpc>
                  <a:spcPct val="100000"/>
                </a:lnSpc>
                <a:spcBef>
                  <a:spcPts val="0"/>
                </a:spcBef>
                <a:spcAft>
                  <a:spcPts val="0"/>
                </a:spcAft>
                <a:buFont typeface="Arial" panose="020B0604020202020204" pitchFamily="34" charset="0"/>
                <a:buChar char="•"/>
              </a:pPr>
              <a:r>
                <a:rPr lang="en-US" sz="3400" b="0" i="0" dirty="0">
                  <a:solidFill>
                    <a:srgbClr val="0D0D0D"/>
                  </a:solidFill>
                  <a:effectLst/>
                  <a:latin typeface="+mn-lt"/>
                </a:rPr>
                <a:t>Duplicates were identified by analyzing entire rows or columns and were then dropped to ensure data accuracy.</a:t>
              </a:r>
              <a:endParaRPr lang="en-US" sz="3400" b="0" dirty="0">
                <a:solidFill>
                  <a:srgbClr val="000000"/>
                </a:solidFill>
                <a:latin typeface="+mn-lt"/>
              </a:endParaRPr>
            </a:p>
            <a:p>
              <a:pPr marL="914400" indent="-457200" algn="just" rtl="0" fontAlgn="base">
                <a:lnSpc>
                  <a:spcPct val="100000"/>
                </a:lnSpc>
                <a:spcBef>
                  <a:spcPts val="0"/>
                </a:spcBef>
                <a:spcAft>
                  <a:spcPts val="0"/>
                </a:spcAft>
                <a:buFont typeface="Arial" panose="020B0604020202020204" pitchFamily="34" charset="0"/>
                <a:buChar char="•"/>
              </a:pPr>
              <a:r>
                <a:rPr lang="en-US" sz="3400" b="0" i="0" dirty="0">
                  <a:solidFill>
                    <a:srgbClr val="0D0D0D"/>
                  </a:solidFill>
                  <a:effectLst/>
                  <a:latin typeface="+mn-lt"/>
                </a:rPr>
                <a:t>Datatypes that were read as objects but should have been numeric were corrected to ensure consistency and facilitate analysis.</a:t>
              </a:r>
              <a:endParaRPr lang="en-US" sz="3400" b="0" dirty="0">
                <a:solidFill>
                  <a:srgbClr val="000000"/>
                </a:solidFill>
                <a:latin typeface="+mn-lt"/>
              </a:endParaRPr>
            </a:p>
            <a:p>
              <a:pPr marL="457200" algn="just" rtl="0" fontAlgn="base">
                <a:lnSpc>
                  <a:spcPct val="100000"/>
                </a:lnSpc>
                <a:spcBef>
                  <a:spcPts val="0"/>
                </a:spcBef>
                <a:spcAft>
                  <a:spcPts val="0"/>
                </a:spcAft>
              </a:pPr>
              <a:r>
                <a:rPr lang="en-US" sz="3400" i="0" u="none" strike="noStrike" dirty="0">
                  <a:solidFill>
                    <a:srgbClr val="000000"/>
                  </a:solidFill>
                  <a:effectLst/>
                  <a:latin typeface="+mn-lt"/>
                </a:rPr>
                <a:t>Feature Engineering</a:t>
              </a:r>
            </a:p>
            <a:p>
              <a:pPr marL="914400" indent="-457200" algn="just" rtl="0" fontAlgn="base">
                <a:lnSpc>
                  <a:spcPct val="100000"/>
                </a:lnSpc>
                <a:spcBef>
                  <a:spcPts val="0"/>
                </a:spcBef>
                <a:spcAft>
                  <a:spcPts val="0"/>
                </a:spcAft>
                <a:buFont typeface="Arial" panose="020B0604020202020204" pitchFamily="34" charset="0"/>
                <a:buChar char="•"/>
              </a:pPr>
              <a:r>
                <a:rPr lang="en-US" sz="3400" b="0" i="0" dirty="0">
                  <a:solidFill>
                    <a:srgbClr val="0D0D0D"/>
                  </a:solidFill>
                  <a:effectLst/>
                  <a:latin typeface="+mn-lt"/>
                </a:rPr>
                <a:t>The target variable, '</a:t>
              </a:r>
              <a:r>
                <a:rPr lang="en-US" sz="3400" b="0" i="0" dirty="0" err="1">
                  <a:solidFill>
                    <a:srgbClr val="0D0D0D"/>
                  </a:solidFill>
                  <a:effectLst/>
                  <a:latin typeface="+mn-lt"/>
                </a:rPr>
                <a:t>relative_revenue</a:t>
              </a:r>
              <a:r>
                <a:rPr lang="en-US" sz="3400" b="0" i="0" dirty="0">
                  <a:solidFill>
                    <a:srgbClr val="0D0D0D"/>
                  </a:solidFill>
                  <a:effectLst/>
                  <a:latin typeface="+mn-lt"/>
                </a:rPr>
                <a:t>,' was engineered using three variables--'price,' 'availability_30,' and 'neighbourhood_cleansed.' Monthly revenue was standardized using neighborhood as a reference, recognizing the significance of location in revenue generation. Subsequently, all other categorical features were dropped for this analysis.</a:t>
              </a:r>
            </a:p>
            <a:p>
              <a:pPr marL="914400" indent="-457200" algn="just" rtl="0" fontAlgn="base">
                <a:lnSpc>
                  <a:spcPct val="100000"/>
                </a:lnSpc>
                <a:spcBef>
                  <a:spcPts val="0"/>
                </a:spcBef>
                <a:spcAft>
                  <a:spcPts val="0"/>
                </a:spcAft>
                <a:buFont typeface="Arial" panose="020B0604020202020204" pitchFamily="34" charset="0"/>
                <a:buChar char="•"/>
              </a:pPr>
              <a:r>
                <a:rPr lang="en-US" sz="3400" b="0" i="0" dirty="0">
                  <a:solidFill>
                    <a:srgbClr val="0D0D0D"/>
                  </a:solidFill>
                  <a:effectLst/>
                  <a:latin typeface="+mn-lt"/>
                </a:rPr>
                <a:t>Outliers outside of 3 standard deviations from the mean were identified and removed to prevent them from skewing the analysis.</a:t>
              </a:r>
            </a:p>
            <a:p>
              <a:pPr marL="914400" indent="-457200" algn="just" rtl="0" fontAlgn="base">
                <a:lnSpc>
                  <a:spcPct val="100000"/>
                </a:lnSpc>
                <a:spcBef>
                  <a:spcPts val="0"/>
                </a:spcBef>
                <a:spcAft>
                  <a:spcPts val="0"/>
                </a:spcAft>
                <a:buFont typeface="Arial" panose="020B0604020202020204" pitchFamily="34" charset="0"/>
                <a:buChar char="•"/>
              </a:pPr>
              <a:r>
                <a:rPr lang="en-US" sz="3400" b="0" i="0" dirty="0">
                  <a:solidFill>
                    <a:srgbClr val="0D0D0D"/>
                  </a:solidFill>
                  <a:effectLst/>
                  <a:latin typeface="+mn-lt"/>
                </a:rPr>
                <a:t>Prior to model training, the dataset was split into training and test sets using an 80:20 ratio to evaluate model performance effectively.</a:t>
              </a:r>
            </a:p>
            <a:p>
              <a:pPr marL="457200" algn="just">
                <a:lnSpc>
                  <a:spcPct val="100000"/>
                </a:lnSpc>
                <a:spcBef>
                  <a:spcPts val="0"/>
                </a:spcBef>
                <a:spcAft>
                  <a:spcPts val="0"/>
                </a:spcAft>
              </a:pPr>
              <a:r>
                <a:rPr lang="en-US" sz="3400" dirty="0">
                  <a:solidFill>
                    <a:srgbClr val="000000"/>
                  </a:solidFill>
                  <a:latin typeface="+mn-lt"/>
                </a:rPr>
                <a:t>The Model</a:t>
              </a:r>
            </a:p>
            <a:p>
              <a:pPr marL="914400" indent="-457200" algn="just">
                <a:lnSpc>
                  <a:spcPct val="100000"/>
                </a:lnSpc>
                <a:spcBef>
                  <a:spcPts val="0"/>
                </a:spcBef>
                <a:spcAft>
                  <a:spcPts val="0"/>
                </a:spcAft>
                <a:buFont typeface="Arial" panose="020B0604020202020204" pitchFamily="34" charset="0"/>
                <a:buChar char="•"/>
              </a:pPr>
              <a:r>
                <a:rPr lang="en-US" sz="3400" b="0" i="0" dirty="0">
                  <a:solidFill>
                    <a:srgbClr val="0D0D0D"/>
                  </a:solidFill>
                  <a:effectLst/>
                  <a:latin typeface="+mn-lt"/>
                </a:rPr>
                <a:t>A multiple linear regression model was selected for its suitability in analyzing the relationship between multiple independent variables and a continuous dependent variable.</a:t>
              </a:r>
            </a:p>
            <a:p>
              <a:pPr marL="914400" indent="-457200" algn="just">
                <a:lnSpc>
                  <a:spcPct val="100000"/>
                </a:lnSpc>
                <a:spcBef>
                  <a:spcPts val="0"/>
                </a:spcBef>
                <a:spcAft>
                  <a:spcPts val="0"/>
                </a:spcAft>
                <a:buFont typeface="Arial" panose="020B0604020202020204" pitchFamily="34" charset="0"/>
                <a:buChar char="•"/>
              </a:pPr>
              <a:r>
                <a:rPr lang="en-US" sz="3400" b="0" i="0" dirty="0">
                  <a:solidFill>
                    <a:srgbClr val="0D0D0D"/>
                  </a:solidFill>
                  <a:effectLst/>
                  <a:latin typeface="+mn-lt"/>
                </a:rPr>
                <a:t>The multiple linear regression model was trained using the training dataset.</a:t>
              </a:r>
            </a:p>
            <a:p>
              <a:pPr marL="914400" indent="-457200" algn="just">
                <a:lnSpc>
                  <a:spcPct val="100000"/>
                </a:lnSpc>
                <a:spcBef>
                  <a:spcPts val="0"/>
                </a:spcBef>
                <a:spcAft>
                  <a:spcPts val="0"/>
                </a:spcAft>
                <a:buFont typeface="Arial" panose="020B0604020202020204" pitchFamily="34" charset="0"/>
                <a:buChar char="•"/>
              </a:pPr>
              <a:r>
                <a:rPr lang="en-US" sz="3400" b="0" i="0" dirty="0">
                  <a:solidFill>
                    <a:srgbClr val="0D0D0D"/>
                  </a:solidFill>
                  <a:effectLst/>
                  <a:latin typeface="+mn-lt"/>
                </a:rPr>
                <a:t>The trained model was assessed for usefulness and the significance of coefficients. It then was applied to the test dataset to evaluate its performance using metrics such as adjusted R-squared and root mean square error.</a:t>
              </a:r>
            </a:p>
          </p:txBody>
        </p:sp>
      </p:grpSp>
      <p:grpSp>
        <p:nvGrpSpPr>
          <p:cNvPr id="12" name="Group 11"/>
          <p:cNvGrpSpPr/>
          <p:nvPr/>
        </p:nvGrpSpPr>
        <p:grpSpPr>
          <a:xfrm>
            <a:off x="381000" y="3810000"/>
            <a:ext cx="43120130" cy="7401581"/>
            <a:chOff x="381000" y="3810000"/>
            <a:chExt cx="43120130" cy="7401581"/>
          </a:xfrm>
        </p:grpSpPr>
        <p:sp>
          <p:nvSpPr>
            <p:cNvPr id="48" name="TextBox 47"/>
            <p:cNvSpPr txBox="1"/>
            <p:nvPr/>
          </p:nvSpPr>
          <p:spPr>
            <a:xfrm>
              <a:off x="457200" y="4840606"/>
              <a:ext cx="10744200" cy="6370975"/>
            </a:xfrm>
            <a:prstGeom prst="rect">
              <a:avLst/>
            </a:prstGeom>
            <a:noFill/>
          </p:spPr>
          <p:txBody>
            <a:bodyPr wrap="square" rtlCol="0">
              <a:spAutoFit/>
            </a:bodyPr>
            <a:lstStyle/>
            <a:p>
              <a:pPr marL="457200" indent="-457200" algn="just">
                <a:lnSpc>
                  <a:spcPct val="100000"/>
                </a:lnSpc>
                <a:spcBef>
                  <a:spcPts val="0"/>
                </a:spcBef>
                <a:buFont typeface="Arial" panose="020B0604020202020204" pitchFamily="34" charset="0"/>
                <a:buChar char="•"/>
              </a:pPr>
              <a:r>
                <a:rPr lang="en-US" sz="3400" b="0" i="0" u="none" strike="noStrike" dirty="0">
                  <a:solidFill>
                    <a:srgbClr val="000000"/>
                  </a:solidFill>
                  <a:effectLst/>
                  <a:latin typeface="+mn-lt"/>
                </a:rPr>
                <a:t>The goal of this project is to analyze how an Airbnb host could maximize their monthly revenue with respect to their location. </a:t>
              </a:r>
            </a:p>
            <a:p>
              <a:pPr marL="457200" indent="-457200" algn="just">
                <a:lnSpc>
                  <a:spcPct val="100000"/>
                </a:lnSpc>
                <a:spcBef>
                  <a:spcPts val="0"/>
                </a:spcBef>
                <a:buFont typeface="Arial" panose="020B0604020202020204" pitchFamily="34" charset="0"/>
                <a:buChar char="•"/>
              </a:pPr>
              <a:r>
                <a:rPr lang="en-US" sz="3400" b="0" i="0" u="none" strike="noStrike" dirty="0">
                  <a:solidFill>
                    <a:srgbClr val="000000"/>
                  </a:solidFill>
                  <a:effectLst/>
                  <a:latin typeface="+mn-lt"/>
                </a:rPr>
                <a:t>This 2017 Airbnb dataset consisted of 44,318 different Airbnb’s located in New York City, and the values are those of a particular month. </a:t>
              </a:r>
            </a:p>
            <a:p>
              <a:pPr marL="457200" indent="-457200" algn="just">
                <a:lnSpc>
                  <a:spcPct val="100000"/>
                </a:lnSpc>
                <a:spcBef>
                  <a:spcPts val="0"/>
                </a:spcBef>
                <a:buFont typeface="Arial" panose="020B0604020202020204" pitchFamily="34" charset="0"/>
                <a:buChar char="•"/>
              </a:pPr>
              <a:r>
                <a:rPr lang="en-US" sz="3400" b="0" i="0" u="none" strike="noStrike" dirty="0">
                  <a:solidFill>
                    <a:srgbClr val="000000"/>
                  </a:solidFill>
                  <a:effectLst/>
                  <a:latin typeface="+mn-lt"/>
                </a:rPr>
                <a:t>The dataset originally included 31 variables. 12 of those variables were used, and only 10 variables went into the model.</a:t>
              </a:r>
            </a:p>
            <a:p>
              <a:pPr marL="457200" indent="-457200" algn="just">
                <a:lnSpc>
                  <a:spcPct val="100000"/>
                </a:lnSpc>
                <a:spcBef>
                  <a:spcPts val="0"/>
                </a:spcBef>
                <a:buFont typeface="Arial" panose="020B0604020202020204" pitchFamily="34" charset="0"/>
                <a:buChar char="•"/>
              </a:pPr>
              <a:r>
                <a:rPr lang="en-US" sz="3400" b="0" i="0" u="none" strike="noStrike" dirty="0">
                  <a:solidFill>
                    <a:srgbClr val="000000"/>
                  </a:solidFill>
                  <a:effectLst/>
                  <a:latin typeface="+mn-lt"/>
                </a:rPr>
                <a:t>A multiple linear regression model </a:t>
              </a:r>
              <a:r>
                <a:rPr lang="en-US" sz="3400" b="0" dirty="0">
                  <a:solidFill>
                    <a:srgbClr val="000000"/>
                  </a:solidFill>
                  <a:latin typeface="+mn-lt"/>
                </a:rPr>
                <a:t>was used </a:t>
              </a:r>
              <a:r>
                <a:rPr lang="en-US" sz="3400" b="0" i="0" u="none" strike="noStrike" dirty="0">
                  <a:solidFill>
                    <a:srgbClr val="000000"/>
                  </a:solidFill>
                  <a:effectLst/>
                  <a:latin typeface="+mn-lt"/>
                </a:rPr>
                <a:t>to make predictions of monthly revenue relative to the neighborhood based off of quantitative characteristics</a:t>
              </a:r>
              <a:r>
                <a:rPr lang="en-US" sz="3400" b="0" dirty="0">
                  <a:solidFill>
                    <a:srgbClr val="000000"/>
                  </a:solidFill>
                  <a:latin typeface="+mn-lt"/>
                </a:rPr>
                <a:t>. </a:t>
              </a:r>
            </a:p>
          </p:txBody>
        </p:sp>
        <p:grpSp>
          <p:nvGrpSpPr>
            <p:cNvPr id="10" name="Group 9"/>
            <p:cNvGrpSpPr/>
            <p:nvPr/>
          </p:nvGrpSpPr>
          <p:grpSpPr>
            <a:xfrm>
              <a:off x="381000" y="3810000"/>
              <a:ext cx="43120130" cy="990600"/>
              <a:chOff x="381000" y="3810000"/>
              <a:chExt cx="43120130" cy="990600"/>
            </a:xfrm>
          </p:grpSpPr>
          <p:sp>
            <p:nvSpPr>
              <p:cNvPr id="1030" name="Text Box 12"/>
              <p:cNvSpPr txBox="1">
                <a:spLocks noChangeArrowheads="1"/>
              </p:cNvSpPr>
              <p:nvPr/>
            </p:nvSpPr>
            <p:spPr bwMode="auto">
              <a:xfrm>
                <a:off x="381000" y="3815874"/>
                <a:ext cx="10818004"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INTRODUCTION</a:t>
                </a:r>
              </a:p>
            </p:txBody>
          </p:sp>
          <p:sp>
            <p:nvSpPr>
              <p:cNvPr id="26" name="Text Box 18"/>
              <p:cNvSpPr txBox="1">
                <a:spLocks noChangeArrowheads="1"/>
              </p:cNvSpPr>
              <p:nvPr/>
            </p:nvSpPr>
            <p:spPr bwMode="auto">
              <a:xfrm>
                <a:off x="32689800" y="3810000"/>
                <a:ext cx="1081133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Results</a:t>
                </a:r>
              </a:p>
            </p:txBody>
          </p:sp>
        </p:grpSp>
      </p:grpSp>
      <p:sp>
        <p:nvSpPr>
          <p:cNvPr id="50" name="TextBox 49"/>
          <p:cNvSpPr txBox="1"/>
          <p:nvPr/>
        </p:nvSpPr>
        <p:spPr>
          <a:xfrm>
            <a:off x="32842200" y="4794726"/>
            <a:ext cx="10744200" cy="8987076"/>
          </a:xfrm>
          <a:prstGeom prst="rect">
            <a:avLst/>
          </a:prstGeom>
          <a:noFill/>
        </p:spPr>
        <p:txBody>
          <a:bodyPr wrap="square" rtlCol="0">
            <a:spAutoFit/>
          </a:bodyPr>
          <a:lstStyle/>
          <a:p>
            <a:pPr algn="just">
              <a:lnSpc>
                <a:spcPct val="100000"/>
              </a:lnSpc>
              <a:spcBef>
                <a:spcPts val="0"/>
              </a:spcBef>
            </a:pPr>
            <a:r>
              <a:rPr lang="en-US" sz="3400" dirty="0">
                <a:solidFill>
                  <a:srgbClr val="0D0D0D"/>
                </a:solidFill>
                <a:highlight>
                  <a:srgbClr val="FFFFFF"/>
                </a:highlight>
                <a:latin typeface="+mn-lt"/>
              </a:rPr>
              <a:t>Correlations</a:t>
            </a:r>
            <a:endParaRPr lang="en-US" sz="3400" b="0" i="0" dirty="0">
              <a:solidFill>
                <a:srgbClr val="0D0D0D"/>
              </a:solidFill>
              <a:effectLst/>
              <a:highlight>
                <a:srgbClr val="FFFFFF"/>
              </a:highlight>
              <a:latin typeface="+mn-lt"/>
            </a:endParaRPr>
          </a:p>
          <a:p>
            <a:pPr marL="571500" indent="-571500" algn="just">
              <a:lnSpc>
                <a:spcPct val="100000"/>
              </a:lnSpc>
              <a:spcBef>
                <a:spcPts val="0"/>
              </a:spcBef>
              <a:buFont typeface="Arial"/>
              <a:buChar char="•"/>
            </a:pPr>
            <a:r>
              <a:rPr lang="en-US" sz="3400" b="0" i="0" dirty="0">
                <a:solidFill>
                  <a:srgbClr val="0D0D0D"/>
                </a:solidFill>
                <a:effectLst/>
                <a:highlight>
                  <a:srgbClr val="FFFFFF"/>
                </a:highlight>
                <a:latin typeface="+mn-lt"/>
              </a:rPr>
              <a:t>According to the correlation matrix, the variables, 'accommodates,' 'bedrooms,' 'beds,' and 'guests_included,' have a moderate correlation with relative revenue, suggesting they play a significant role in predicting revenue</a:t>
            </a:r>
          </a:p>
          <a:p>
            <a:pPr algn="just">
              <a:lnSpc>
                <a:spcPct val="100000"/>
              </a:lnSpc>
              <a:spcBef>
                <a:spcPts val="0"/>
              </a:spcBef>
            </a:pPr>
            <a:r>
              <a:rPr lang="en-US" sz="3400" i="0" dirty="0">
                <a:solidFill>
                  <a:srgbClr val="0D0D0D"/>
                </a:solidFill>
                <a:effectLst/>
                <a:highlight>
                  <a:srgbClr val="FFFFFF"/>
                </a:highlight>
                <a:latin typeface="+mn-lt"/>
              </a:rPr>
              <a:t>Model Usefulness</a:t>
            </a:r>
          </a:p>
          <a:p>
            <a:pPr marL="457200" indent="-457200" algn="just">
              <a:lnSpc>
                <a:spcPct val="100000"/>
              </a:lnSpc>
              <a:spcBef>
                <a:spcPts val="0"/>
              </a:spcBef>
              <a:buFont typeface="Arial" panose="020B0604020202020204" pitchFamily="34" charset="0"/>
              <a:buChar char="•"/>
            </a:pPr>
            <a:r>
              <a:rPr lang="en-US" sz="3400" b="0" i="0" dirty="0">
                <a:solidFill>
                  <a:srgbClr val="0D0D0D"/>
                </a:solidFill>
                <a:effectLst/>
                <a:highlight>
                  <a:srgbClr val="FFFFFF"/>
                </a:highlight>
                <a:latin typeface="+mn-lt"/>
              </a:rPr>
              <a:t>The model showed a strong statistical significance, with an F-statistic of 11,670 and a p-value below 0.001. </a:t>
            </a:r>
            <a:r>
              <a:rPr lang="en-US" sz="3400" b="0" dirty="0"/>
              <a:t>At the 5% significance level, </a:t>
            </a:r>
            <a:r>
              <a:rPr lang="en-US" sz="3400" b="0" i="0" dirty="0">
                <a:solidFill>
                  <a:srgbClr val="0D0D0D"/>
                </a:solidFill>
                <a:effectLst/>
                <a:highlight>
                  <a:srgbClr val="FFFFFF"/>
                </a:highlight>
                <a:latin typeface="+mn-lt"/>
              </a:rPr>
              <a:t>our model has something valuable to offer in predicting relative revenue.</a:t>
            </a:r>
            <a:endParaRPr lang="en-US" sz="3400" b="0" dirty="0"/>
          </a:p>
          <a:p>
            <a:pPr marL="571500" indent="-571500" algn="just">
              <a:lnSpc>
                <a:spcPct val="100000"/>
              </a:lnSpc>
              <a:spcBef>
                <a:spcPts val="0"/>
              </a:spcBef>
              <a:buFont typeface="Arial"/>
              <a:buChar char="•"/>
            </a:pPr>
            <a:r>
              <a:rPr lang="en-US" sz="3400" b="0" i="0" dirty="0">
                <a:solidFill>
                  <a:srgbClr val="0D0D0D"/>
                </a:solidFill>
                <a:effectLst/>
                <a:highlight>
                  <a:srgbClr val="FFFFFF"/>
                </a:highlight>
                <a:latin typeface="+mn-lt"/>
              </a:rPr>
              <a:t>All the variables included in the model proved to be statistically significant, as each coefficient had a p-value below 0.05.</a:t>
            </a:r>
          </a:p>
          <a:p>
            <a:pPr algn="just">
              <a:lnSpc>
                <a:spcPct val="100000"/>
              </a:lnSpc>
              <a:spcBef>
                <a:spcPts val="0"/>
              </a:spcBef>
            </a:pPr>
            <a:r>
              <a:rPr lang="en-US" sz="3400" dirty="0">
                <a:solidFill>
                  <a:srgbClr val="0D0D0D"/>
                </a:solidFill>
                <a:highlight>
                  <a:srgbClr val="FFFFFF"/>
                </a:highlight>
                <a:latin typeface="+mn-lt"/>
              </a:rPr>
              <a:t>Evaluation Metrics</a:t>
            </a:r>
            <a:endParaRPr lang="en-US" sz="3400" dirty="0"/>
          </a:p>
          <a:p>
            <a:pPr marL="571500" indent="-571500" algn="just">
              <a:lnSpc>
                <a:spcPct val="100000"/>
              </a:lnSpc>
              <a:spcBef>
                <a:spcPts val="0"/>
              </a:spcBef>
              <a:buFont typeface="Arial"/>
              <a:buChar char="•"/>
            </a:pPr>
            <a:r>
              <a:rPr lang="en-US" sz="3400" b="0" dirty="0">
                <a:solidFill>
                  <a:srgbClr val="0D0D0D"/>
                </a:solidFill>
                <a:highlight>
                  <a:srgbClr val="FFFFFF"/>
                </a:highlight>
                <a:latin typeface="+mn-lt"/>
              </a:rPr>
              <a:t>A</a:t>
            </a:r>
            <a:r>
              <a:rPr lang="en-US" sz="3400" b="0" i="0" dirty="0">
                <a:solidFill>
                  <a:srgbClr val="0D0D0D"/>
                </a:solidFill>
                <a:effectLst/>
                <a:highlight>
                  <a:srgbClr val="FFFFFF"/>
                </a:highlight>
                <a:latin typeface="+mn-lt"/>
              </a:rPr>
              <a:t>djusted R-squared = 0.7669</a:t>
            </a:r>
          </a:p>
          <a:p>
            <a:pPr marL="571500" indent="-571500" algn="just">
              <a:lnSpc>
                <a:spcPct val="100000"/>
              </a:lnSpc>
              <a:spcBef>
                <a:spcPts val="0"/>
              </a:spcBef>
              <a:buFont typeface="Arial"/>
              <a:buChar char="•"/>
            </a:pPr>
            <a:r>
              <a:rPr lang="en-US" sz="3400" b="0" i="0" dirty="0">
                <a:solidFill>
                  <a:srgbClr val="0D0D0D"/>
                </a:solidFill>
                <a:effectLst/>
                <a:highlight>
                  <a:srgbClr val="FFFFFF"/>
                </a:highlight>
                <a:latin typeface="+mn-lt"/>
              </a:rPr>
              <a:t>RMSE = 0.5826</a:t>
            </a:r>
            <a:endParaRPr lang="en-US" sz="3400" b="0" dirty="0"/>
          </a:p>
        </p:txBody>
      </p:sp>
      <p:grpSp>
        <p:nvGrpSpPr>
          <p:cNvPr id="11" name="Group 10"/>
          <p:cNvGrpSpPr/>
          <p:nvPr/>
        </p:nvGrpSpPr>
        <p:grpSpPr>
          <a:xfrm>
            <a:off x="32689800" y="26822851"/>
            <a:ext cx="11277600" cy="1547957"/>
            <a:chOff x="32613600" y="23551674"/>
            <a:chExt cx="11277600" cy="1547957"/>
          </a:xfrm>
        </p:grpSpPr>
        <p:sp>
          <p:nvSpPr>
            <p:cNvPr id="1032" name="Text Box 18"/>
            <p:cNvSpPr txBox="1">
              <a:spLocks noChangeArrowheads="1"/>
            </p:cNvSpPr>
            <p:nvPr/>
          </p:nvSpPr>
          <p:spPr bwMode="auto">
            <a:xfrm>
              <a:off x="32689800" y="23551674"/>
              <a:ext cx="1082040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PYTHON CODE</a:t>
              </a:r>
            </a:p>
          </p:txBody>
        </p:sp>
        <p:sp>
          <p:nvSpPr>
            <p:cNvPr id="8" name="TextBox 7"/>
            <p:cNvSpPr txBox="1"/>
            <p:nvPr/>
          </p:nvSpPr>
          <p:spPr>
            <a:xfrm>
              <a:off x="32613600" y="24536400"/>
              <a:ext cx="11277600" cy="563231"/>
            </a:xfrm>
            <a:prstGeom prst="rect">
              <a:avLst/>
            </a:prstGeom>
            <a:noFill/>
          </p:spPr>
          <p:txBody>
            <a:bodyPr wrap="square" rtlCol="0">
              <a:spAutoFit/>
            </a:bodyPr>
            <a:lstStyle/>
            <a:p>
              <a:pPr algn="l">
                <a:lnSpc>
                  <a:spcPct val="90000"/>
                </a:lnSpc>
                <a:spcBef>
                  <a:spcPts val="0"/>
                </a:spcBef>
              </a:pPr>
              <a:endParaRPr lang="en-US" sz="3400" dirty="0">
                <a:latin typeface="+mj-lt"/>
              </a:endParaRPr>
            </a:p>
          </p:txBody>
        </p:sp>
      </p:grpSp>
      <p:grpSp>
        <p:nvGrpSpPr>
          <p:cNvPr id="14" name="Group 13"/>
          <p:cNvGrpSpPr/>
          <p:nvPr/>
        </p:nvGrpSpPr>
        <p:grpSpPr>
          <a:xfrm>
            <a:off x="32566430" y="14217011"/>
            <a:ext cx="10896600" cy="12075081"/>
            <a:chOff x="381000" y="23393400"/>
            <a:chExt cx="10896600" cy="12075081"/>
          </a:xfrm>
        </p:grpSpPr>
        <p:sp>
          <p:nvSpPr>
            <p:cNvPr id="27" name="Text Box 18"/>
            <p:cNvSpPr txBox="1">
              <a:spLocks noChangeArrowheads="1"/>
            </p:cNvSpPr>
            <p:nvPr/>
          </p:nvSpPr>
          <p:spPr bwMode="auto">
            <a:xfrm>
              <a:off x="381000" y="23393400"/>
              <a:ext cx="1081133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Discussion</a:t>
              </a:r>
            </a:p>
          </p:txBody>
        </p:sp>
        <p:sp>
          <p:nvSpPr>
            <p:cNvPr id="2" name="TextBox 1"/>
            <p:cNvSpPr txBox="1"/>
            <p:nvPr/>
          </p:nvSpPr>
          <p:spPr>
            <a:xfrm>
              <a:off x="457200" y="24388525"/>
              <a:ext cx="10820400" cy="11079956"/>
            </a:xfrm>
            <a:prstGeom prst="rect">
              <a:avLst/>
            </a:prstGeom>
            <a:noFill/>
          </p:spPr>
          <p:txBody>
            <a:bodyPr wrap="square" rtlCol="0">
              <a:spAutoFit/>
            </a:bodyPr>
            <a:lstStyle/>
            <a:p>
              <a:pPr marL="457200" indent="-457200" algn="just">
                <a:lnSpc>
                  <a:spcPct val="100000"/>
                </a:lnSpc>
                <a:spcBef>
                  <a:spcPts val="0"/>
                </a:spcBef>
                <a:buFont typeface="Arial" panose="020B0604020202020204" pitchFamily="34" charset="0"/>
                <a:buChar char="•"/>
              </a:pPr>
              <a:r>
                <a:rPr lang="en-US" sz="3400" b="0" dirty="0"/>
                <a:t>Note that ‘neighbourhood_cleansed’ was the only categorical variable used in this analysis. Though it was not directly in the model, using this variable to calculate ‘</a:t>
              </a:r>
              <a:r>
                <a:rPr lang="en-US" sz="3400" b="0" dirty="0" err="1"/>
                <a:t>relative_revenue</a:t>
              </a:r>
              <a:r>
                <a:rPr lang="en-US" sz="3400" b="0" dirty="0"/>
                <a:t>’ was imperative. Location is everything when owning a business. Different locations in New York City will not only be worth different amounts, but also will have different demands. </a:t>
              </a:r>
              <a:r>
                <a:rPr lang="en-US" sz="3400" b="0" i="0" dirty="0">
                  <a:solidFill>
                    <a:srgbClr val="0D0D0D"/>
                  </a:solidFill>
                  <a:effectLst/>
                  <a:highlight>
                    <a:srgbClr val="FFFFFF"/>
                  </a:highlight>
                  <a:latin typeface="+mn-lt"/>
                </a:rPr>
                <a:t>By adjusting monthly revenue based on neighborhood averages, we could better compare performance across locations.</a:t>
              </a:r>
              <a:endParaRPr lang="en-US" sz="3400" b="0" dirty="0">
                <a:latin typeface="+mn-lt"/>
              </a:endParaRPr>
            </a:p>
            <a:p>
              <a:pPr marL="457200" indent="-457200" algn="just">
                <a:lnSpc>
                  <a:spcPct val="100000"/>
                </a:lnSpc>
                <a:spcBef>
                  <a:spcPts val="0"/>
                </a:spcBef>
                <a:buFont typeface="Arial" panose="020B0604020202020204" pitchFamily="34" charset="0"/>
                <a:buChar char="•"/>
              </a:pPr>
              <a:r>
                <a:rPr lang="en-US" sz="3400" b="0" i="0" dirty="0">
                  <a:solidFill>
                    <a:srgbClr val="0D0D0D"/>
                  </a:solidFill>
                  <a:effectLst/>
                  <a:highlight>
                    <a:srgbClr val="FFFFFF"/>
                  </a:highlight>
                  <a:latin typeface="+mn-lt"/>
                </a:rPr>
                <a:t>Initially, all available variables were used to find the best model with the right settings. However, the resulting models showed similar performance in not providing significant insights. With more time and expertise, a more comprehensive model considering all variables might have been more fruitful.</a:t>
              </a:r>
              <a:endParaRPr lang="en-US" sz="3400" b="0" dirty="0">
                <a:latin typeface="+mn-lt"/>
              </a:endParaRPr>
            </a:p>
            <a:p>
              <a:pPr marL="457200" indent="-457200" algn="just">
                <a:lnSpc>
                  <a:spcPct val="100000"/>
                </a:lnSpc>
                <a:spcBef>
                  <a:spcPts val="0"/>
                </a:spcBef>
                <a:buFont typeface="Arial" panose="020B0604020202020204" pitchFamily="34" charset="0"/>
                <a:buChar char="•"/>
              </a:pPr>
              <a:r>
                <a:rPr lang="en-US" sz="3400" b="0" i="0" dirty="0">
                  <a:solidFill>
                    <a:srgbClr val="0D0D0D"/>
                  </a:solidFill>
                  <a:effectLst/>
                  <a:highlight>
                    <a:srgbClr val="FFFFFF"/>
                  </a:highlight>
                  <a:latin typeface="+mn-lt"/>
                </a:rPr>
                <a:t>One big limitation of this analysis is that it might not apply well to other locations</a:t>
              </a:r>
              <a:r>
                <a:rPr lang="en-US" sz="3400" b="0" dirty="0"/>
                <a:t>. There are different types of attractions wherever a person may travel. </a:t>
              </a:r>
              <a:r>
                <a:rPr lang="en-US" sz="3400" b="0" i="0" dirty="0">
                  <a:solidFill>
                    <a:srgbClr val="0D0D0D"/>
                  </a:solidFill>
                  <a:effectLst/>
                  <a:highlight>
                    <a:srgbClr val="FFFFFF"/>
                  </a:highlight>
                  <a:latin typeface="+mn-lt"/>
                </a:rPr>
                <a:t>To improve future studies, including more geographic and demographic factors may make the model more widely applicable.</a:t>
              </a:r>
              <a:endParaRPr lang="en-US" sz="3400" b="0" dirty="0">
                <a:latin typeface="+mn-lt"/>
              </a:endParaRPr>
            </a:p>
          </p:txBody>
        </p:sp>
      </p:grpSp>
      <p:pic>
        <p:nvPicPr>
          <p:cNvPr id="29" name="Picture 26"/>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381001" y="385593"/>
            <a:ext cx="8833643" cy="2814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8028F4FE-7F66-AA76-5889-E87063933EC9}"/>
              </a:ext>
            </a:extLst>
          </p:cNvPr>
          <p:cNvPicPr>
            <a:picLocks noChangeAspect="1"/>
          </p:cNvPicPr>
          <p:nvPr/>
        </p:nvPicPr>
        <p:blipFill rotWithShape="1">
          <a:blip r:embed="rId4"/>
          <a:srcRect l="2442" t="5621" r="9967" b="51630"/>
          <a:stretch/>
        </p:blipFill>
        <p:spPr>
          <a:xfrm>
            <a:off x="12358423" y="5710796"/>
            <a:ext cx="19493902" cy="6370809"/>
          </a:xfrm>
          <a:prstGeom prst="rect">
            <a:avLst/>
          </a:prstGeom>
        </p:spPr>
      </p:pic>
      <p:pic>
        <p:nvPicPr>
          <p:cNvPr id="22" name="Picture 21">
            <a:extLst>
              <a:ext uri="{FF2B5EF4-FFF2-40B4-BE49-F238E27FC236}">
                <a16:creationId xmlns:a16="http://schemas.microsoft.com/office/drawing/2014/main" id="{7A755520-88C5-C87C-7611-765F8DE86EF0}"/>
              </a:ext>
            </a:extLst>
          </p:cNvPr>
          <p:cNvPicPr>
            <a:picLocks noChangeAspect="1"/>
          </p:cNvPicPr>
          <p:nvPr/>
        </p:nvPicPr>
        <p:blipFill rotWithShape="1">
          <a:blip r:embed="rId5"/>
          <a:srcRect t="17967" r="53589" b="36225"/>
          <a:stretch/>
        </p:blipFill>
        <p:spPr>
          <a:xfrm>
            <a:off x="14180574" y="22144883"/>
            <a:ext cx="15849600" cy="8794932"/>
          </a:xfrm>
          <a:prstGeom prst="rect">
            <a:avLst/>
          </a:prstGeom>
        </p:spPr>
      </p:pic>
      <p:pic>
        <p:nvPicPr>
          <p:cNvPr id="38" name="Picture 37" descr="A qr code with a white background&#10;&#10;Description automatically generated">
            <a:extLst>
              <a:ext uri="{FF2B5EF4-FFF2-40B4-BE49-F238E27FC236}">
                <a16:creationId xmlns:a16="http://schemas.microsoft.com/office/drawing/2014/main" id="{4F2196A4-F0C2-DBC7-B096-CF0DDF8980E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798191" y="29161412"/>
            <a:ext cx="3124200" cy="3124200"/>
          </a:xfrm>
          <a:prstGeom prst="rect">
            <a:avLst/>
          </a:prstGeom>
        </p:spPr>
      </p:pic>
      <p:pic>
        <p:nvPicPr>
          <p:cNvPr id="40" name="Graphic 39">
            <a:extLst>
              <a:ext uri="{FF2B5EF4-FFF2-40B4-BE49-F238E27FC236}">
                <a16:creationId xmlns:a16="http://schemas.microsoft.com/office/drawing/2014/main" id="{D6127E88-CB9D-B29C-2E63-9D1F5A6902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842200" y="29634107"/>
            <a:ext cx="6365441" cy="1880140"/>
          </a:xfrm>
          <a:prstGeom prst="rect">
            <a:avLst/>
          </a:prstGeom>
        </p:spPr>
      </p:pic>
      <p:sp>
        <p:nvSpPr>
          <p:cNvPr id="41" name="TextBox 40">
            <a:extLst>
              <a:ext uri="{FF2B5EF4-FFF2-40B4-BE49-F238E27FC236}">
                <a16:creationId xmlns:a16="http://schemas.microsoft.com/office/drawing/2014/main" id="{9ABA0218-78E7-AE8B-2ACD-BD7CAFAF732D}"/>
              </a:ext>
            </a:extLst>
          </p:cNvPr>
          <p:cNvSpPr txBox="1"/>
          <p:nvPr/>
        </p:nvSpPr>
        <p:spPr>
          <a:xfrm>
            <a:off x="33854591" y="28373376"/>
            <a:ext cx="9067800" cy="449610"/>
          </a:xfrm>
          <a:prstGeom prst="rect">
            <a:avLst/>
          </a:prstGeom>
          <a:noFill/>
        </p:spPr>
        <p:txBody>
          <a:bodyPr wrap="square" rtlCol="0">
            <a:spAutoFit/>
          </a:bodyPr>
          <a:lstStyle/>
          <a:p>
            <a:r>
              <a:rPr lang="en-US" sz="3400" dirty="0"/>
              <a:t>GitHub</a:t>
            </a:r>
            <a:r>
              <a:rPr lang="en-US" sz="3400" b="0" dirty="0"/>
              <a:t>: https://shorturl.at/enxGU</a:t>
            </a:r>
          </a:p>
        </p:txBody>
      </p:sp>
      <p:sp>
        <p:nvSpPr>
          <p:cNvPr id="42" name="TextBox 41">
            <a:extLst>
              <a:ext uri="{FF2B5EF4-FFF2-40B4-BE49-F238E27FC236}">
                <a16:creationId xmlns:a16="http://schemas.microsoft.com/office/drawing/2014/main" id="{F14F6AD4-67F3-C2B4-62D9-7CDCAA6711E3}"/>
              </a:ext>
            </a:extLst>
          </p:cNvPr>
          <p:cNvSpPr txBox="1"/>
          <p:nvPr/>
        </p:nvSpPr>
        <p:spPr>
          <a:xfrm>
            <a:off x="12351049" y="5120826"/>
            <a:ext cx="19493902" cy="449610"/>
          </a:xfrm>
          <a:prstGeom prst="rect">
            <a:avLst/>
          </a:prstGeom>
          <a:noFill/>
        </p:spPr>
        <p:txBody>
          <a:bodyPr wrap="square" rtlCol="0">
            <a:spAutoFit/>
          </a:bodyPr>
          <a:lstStyle/>
          <a:p>
            <a:pPr algn="l"/>
            <a:r>
              <a:rPr lang="en-US" sz="3400" dirty="0">
                <a:latin typeface="+mj-lt"/>
              </a:rPr>
              <a:t>Table 1: Correlation Matrix</a:t>
            </a:r>
          </a:p>
        </p:txBody>
      </p:sp>
      <p:sp>
        <p:nvSpPr>
          <p:cNvPr id="43" name="Rectangle 42">
            <a:extLst>
              <a:ext uri="{FF2B5EF4-FFF2-40B4-BE49-F238E27FC236}">
                <a16:creationId xmlns:a16="http://schemas.microsoft.com/office/drawing/2014/main" id="{3262BAA9-BCAE-554D-4175-588E6CF2E807}"/>
              </a:ext>
            </a:extLst>
          </p:cNvPr>
          <p:cNvSpPr/>
          <p:nvPr/>
        </p:nvSpPr>
        <p:spPr bwMode="auto">
          <a:xfrm>
            <a:off x="12358423" y="11463461"/>
            <a:ext cx="19486528" cy="618144"/>
          </a:xfrm>
          <a:prstGeom prst="rect">
            <a:avLst/>
          </a:prstGeom>
          <a:noFill/>
          <a:ln w="76200" cap="flat" cmpd="sng" algn="ctr">
            <a:solidFill>
              <a:srgbClr val="F5CB2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a:ln>
                <a:noFill/>
              </a:ln>
              <a:solidFill>
                <a:schemeClr val="tx1"/>
              </a:solidFill>
              <a:effectLst/>
              <a:latin typeface="Times New Roman" pitchFamily="18" charset="0"/>
            </a:endParaRPr>
          </a:p>
        </p:txBody>
      </p:sp>
      <p:sp>
        <p:nvSpPr>
          <p:cNvPr id="46" name="TextBox 45">
            <a:extLst>
              <a:ext uri="{FF2B5EF4-FFF2-40B4-BE49-F238E27FC236}">
                <a16:creationId xmlns:a16="http://schemas.microsoft.com/office/drawing/2014/main" id="{64C6685C-7C6C-438D-EECE-E16A6150E76D}"/>
              </a:ext>
            </a:extLst>
          </p:cNvPr>
          <p:cNvSpPr txBox="1"/>
          <p:nvPr/>
        </p:nvSpPr>
        <p:spPr>
          <a:xfrm>
            <a:off x="14180574" y="21405905"/>
            <a:ext cx="19493902" cy="449610"/>
          </a:xfrm>
          <a:prstGeom prst="rect">
            <a:avLst/>
          </a:prstGeom>
          <a:noFill/>
        </p:spPr>
        <p:txBody>
          <a:bodyPr wrap="square" rtlCol="0">
            <a:spAutoFit/>
          </a:bodyPr>
          <a:lstStyle/>
          <a:p>
            <a:pPr algn="l"/>
            <a:r>
              <a:rPr lang="en-US" sz="3400" dirty="0">
                <a:latin typeface="+mj-lt"/>
              </a:rPr>
              <a:t>Table 2: Model Results</a:t>
            </a:r>
          </a:p>
        </p:txBody>
      </p:sp>
      <p:pic>
        <p:nvPicPr>
          <p:cNvPr id="49" name="Picture 48">
            <a:extLst>
              <a:ext uri="{FF2B5EF4-FFF2-40B4-BE49-F238E27FC236}">
                <a16:creationId xmlns:a16="http://schemas.microsoft.com/office/drawing/2014/main" id="{DF078E5D-1778-CBCA-96E1-B318D9B067DC}"/>
              </a:ext>
            </a:extLst>
          </p:cNvPr>
          <p:cNvPicPr>
            <a:picLocks noChangeAspect="1"/>
          </p:cNvPicPr>
          <p:nvPr/>
        </p:nvPicPr>
        <p:blipFill rotWithShape="1">
          <a:blip r:embed="rId9"/>
          <a:srcRect l="9591" t="10020" r="25402" b="7291"/>
          <a:stretch/>
        </p:blipFill>
        <p:spPr>
          <a:xfrm>
            <a:off x="12351049" y="13027980"/>
            <a:ext cx="9677692" cy="6862440"/>
          </a:xfrm>
          <a:prstGeom prst="rect">
            <a:avLst/>
          </a:prstGeom>
        </p:spPr>
      </p:pic>
      <p:sp>
        <p:nvSpPr>
          <p:cNvPr id="51" name="Rectangle 50">
            <a:extLst>
              <a:ext uri="{FF2B5EF4-FFF2-40B4-BE49-F238E27FC236}">
                <a16:creationId xmlns:a16="http://schemas.microsoft.com/office/drawing/2014/main" id="{50166E7A-6CCD-E3A2-B2E6-3BDB58647204}"/>
              </a:ext>
            </a:extLst>
          </p:cNvPr>
          <p:cNvSpPr/>
          <p:nvPr/>
        </p:nvSpPr>
        <p:spPr bwMode="auto">
          <a:xfrm>
            <a:off x="21259800" y="23164800"/>
            <a:ext cx="8458200" cy="1201235"/>
          </a:xfrm>
          <a:prstGeom prst="rect">
            <a:avLst/>
          </a:prstGeom>
          <a:noFill/>
          <a:ln w="76200" cap="flat" cmpd="sng" algn="ctr">
            <a:solidFill>
              <a:srgbClr val="F5CB2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a:ln>
                <a:noFill/>
              </a:ln>
              <a:solidFill>
                <a:schemeClr val="tx1"/>
              </a:solidFill>
              <a:effectLst/>
              <a:latin typeface="Times New Roman" pitchFamily="18" charset="0"/>
            </a:endParaRPr>
          </a:p>
        </p:txBody>
      </p:sp>
      <p:pic>
        <p:nvPicPr>
          <p:cNvPr id="54" name="Picture 53">
            <a:extLst>
              <a:ext uri="{FF2B5EF4-FFF2-40B4-BE49-F238E27FC236}">
                <a16:creationId xmlns:a16="http://schemas.microsoft.com/office/drawing/2014/main" id="{B2BAAC55-7806-C91A-3847-6CA71414D4BF}"/>
              </a:ext>
            </a:extLst>
          </p:cNvPr>
          <p:cNvPicPr>
            <a:picLocks noChangeAspect="1"/>
          </p:cNvPicPr>
          <p:nvPr/>
        </p:nvPicPr>
        <p:blipFill rotWithShape="1">
          <a:blip r:embed="rId10"/>
          <a:srcRect l="11933" t="10021" r="28331" b="7293"/>
          <a:stretch/>
        </p:blipFill>
        <p:spPr>
          <a:xfrm>
            <a:off x="22201068" y="12843332"/>
            <a:ext cx="9643883" cy="7505248"/>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poster-template-2</Template>
  <TotalTime>3445</TotalTime>
  <Words>670</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Default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Rebekah Sander</dc:creator>
  <cp:lastModifiedBy>Rebekah Sander</cp:lastModifiedBy>
  <cp:revision>30</cp:revision>
  <cp:lastPrinted>2024-04-09T15:28:32Z</cp:lastPrinted>
  <dcterms:created xsi:type="dcterms:W3CDTF">2024-04-05T16:04:01Z</dcterms:created>
  <dcterms:modified xsi:type="dcterms:W3CDTF">2024-04-09T17:33:05Z</dcterms:modified>
</cp:coreProperties>
</file>