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5" r:id="rId3"/>
    <p:sldId id="271" r:id="rId4"/>
    <p:sldId id="258" r:id="rId5"/>
    <p:sldId id="259" r:id="rId6"/>
    <p:sldId id="260" r:id="rId7"/>
    <p:sldId id="286" r:id="rId8"/>
    <p:sldId id="261" r:id="rId9"/>
    <p:sldId id="262" r:id="rId10"/>
    <p:sldId id="274" r:id="rId11"/>
    <p:sldId id="287" r:id="rId12"/>
    <p:sldId id="270" r:id="rId13"/>
    <p:sldId id="266" r:id="rId14"/>
    <p:sldId id="269" r:id="rId15"/>
    <p:sldId id="273" r:id="rId16"/>
    <p:sldId id="288" r:id="rId17"/>
    <p:sldId id="289" r:id="rId18"/>
    <p:sldId id="268" r:id="rId19"/>
    <p:sldId id="275" r:id="rId20"/>
    <p:sldId id="277" r:id="rId21"/>
    <p:sldId id="279" r:id="rId22"/>
    <p:sldId id="280" r:id="rId23"/>
    <p:sldId id="281" r:id="rId24"/>
    <p:sldId id="283" r:id="rId25"/>
    <p:sldId id="292" r:id="rId26"/>
    <p:sldId id="291"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8397AC-B927-2D06-3248-0C5E4B357EF9}" v="257" dt="2024-03-04T06:49:17.615"/>
    <p1510:client id="{B24233A2-5E5A-41E6-BDB4-A999F15FA0A1}" v="5120" dt="2024-03-04T02:39:32.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E551EC-36F8-453E-A04C-DBAD9E0BE872}" type="datetimeFigureOut">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1A23F-7AF0-461A-B87D-B31BC0C668FE}" type="slidenum">
              <a:t>‹#›</a:t>
            </a:fld>
            <a:endParaRPr lang="en-US"/>
          </a:p>
        </p:txBody>
      </p:sp>
    </p:spTree>
    <p:extLst>
      <p:ext uri="{BB962C8B-B14F-4D97-AF65-F5344CB8AC3E}">
        <p14:creationId xmlns:p14="http://schemas.microsoft.com/office/powerpoint/2010/main" val="86105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Emphasise</a:t>
            </a:r>
            <a:r>
              <a:rPr lang="en-US">
                <a:cs typeface="Calibri"/>
              </a:rPr>
              <a:t> the difference between the abstract and the introduction</a:t>
            </a:r>
          </a:p>
        </p:txBody>
      </p:sp>
      <p:sp>
        <p:nvSpPr>
          <p:cNvPr id="4" name="Slide Number Placeholder 3"/>
          <p:cNvSpPr>
            <a:spLocks noGrp="1"/>
          </p:cNvSpPr>
          <p:nvPr>
            <p:ph type="sldNum" sz="quarter" idx="5"/>
          </p:nvPr>
        </p:nvSpPr>
        <p:spPr/>
        <p:txBody>
          <a:bodyPr/>
          <a:lstStyle/>
          <a:p>
            <a:fld id="{8771A23F-7AF0-461A-B87D-B31BC0C668FE}" type="slidenum">
              <a:t>8</a:t>
            </a:fld>
            <a:endParaRPr lang="en-US"/>
          </a:p>
        </p:txBody>
      </p:sp>
    </p:spTree>
    <p:extLst>
      <p:ext uri="{BB962C8B-B14F-4D97-AF65-F5344CB8AC3E}">
        <p14:creationId xmlns:p14="http://schemas.microsoft.com/office/powerpoint/2010/main" val="384119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771A23F-7AF0-461A-B87D-B31BC0C668FE}" type="slidenum">
              <a:rPr lang="en-US"/>
              <a:t>15</a:t>
            </a:fld>
            <a:endParaRPr lang="en-US"/>
          </a:p>
        </p:txBody>
      </p:sp>
    </p:spTree>
    <p:extLst>
      <p:ext uri="{BB962C8B-B14F-4D97-AF65-F5344CB8AC3E}">
        <p14:creationId xmlns:p14="http://schemas.microsoft.com/office/powerpoint/2010/main" val="241932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mmunities.springernature.com/posts/how-to-write-an-abstrac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3338"/>
            <a:ext cx="9144000" cy="3274592"/>
          </a:xfrm>
        </p:spPr>
        <p:txBody>
          <a:bodyPr anchor="ctr">
            <a:normAutofit/>
          </a:bodyPr>
          <a:lstStyle/>
          <a:p>
            <a:r>
              <a:rPr lang="en-US" sz="7200">
                <a:cs typeface="Calibri Light"/>
              </a:rPr>
              <a:t>Structure of a Scientific Paper</a:t>
            </a:r>
            <a:endParaRPr lang="en-US" sz="7200"/>
          </a:p>
        </p:txBody>
      </p:sp>
      <p:sp>
        <p:nvSpPr>
          <p:cNvPr id="3" name="Subtitle 2"/>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60A04C-0259-C967-3DEB-D3778864B619}"/>
              </a:ext>
            </a:extLst>
          </p:cNvPr>
          <p:cNvSpPr>
            <a:spLocks noGrp="1"/>
          </p:cNvSpPr>
          <p:nvPr>
            <p:ph type="title"/>
          </p:nvPr>
        </p:nvSpPr>
        <p:spPr>
          <a:xfrm>
            <a:off x="1115568" y="548640"/>
            <a:ext cx="10168128" cy="1179576"/>
          </a:xfrm>
        </p:spPr>
        <p:txBody>
          <a:bodyPr>
            <a:normAutofit fontScale="90000"/>
          </a:bodyPr>
          <a:lstStyle/>
          <a:p>
            <a:r>
              <a:rPr lang="en-US" sz="4000">
                <a:cs typeface="Calibri Light"/>
              </a:rPr>
              <a:t>The funnel method in practice: </a:t>
            </a:r>
            <a:r>
              <a:rPr lang="en-US" sz="4000" err="1">
                <a:cs typeface="Calibri Light"/>
              </a:rPr>
              <a:t>Reuda</a:t>
            </a:r>
            <a:r>
              <a:rPr lang="en-US" sz="4000">
                <a:cs typeface="Calibri Light"/>
              </a:rPr>
              <a:t>-Uribe et al 2023</a:t>
            </a:r>
            <a:endParaRPr lang="en-US" sz="4000"/>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06F1EAF-56B4-BF62-4996-0BBE5225801A}"/>
              </a:ext>
            </a:extLst>
          </p:cNvPr>
          <p:cNvSpPr>
            <a:spLocks noGrp="1"/>
          </p:cNvSpPr>
          <p:nvPr>
            <p:ph idx="1"/>
          </p:nvPr>
        </p:nvSpPr>
        <p:spPr>
          <a:xfrm>
            <a:off x="3421021" y="2010004"/>
            <a:ext cx="8551606" cy="4772383"/>
          </a:xfrm>
        </p:spPr>
        <p:txBody>
          <a:bodyPr vert="horz" lIns="91440" tIns="45720" rIns="91440" bIns="45720" rtlCol="0" anchor="t">
            <a:normAutofit/>
          </a:bodyPr>
          <a:lstStyle/>
          <a:p>
            <a:r>
              <a:rPr lang="en-US" sz="2200">
                <a:ea typeface="+mn-lt"/>
                <a:cs typeface="+mn-lt"/>
              </a:rPr>
              <a:t>Effective conservation measures are limited by our understanding of the patterns and drivers of animal movement</a:t>
            </a:r>
          </a:p>
          <a:p>
            <a:r>
              <a:rPr lang="en-US" sz="2200">
                <a:ea typeface="+mn-lt"/>
                <a:cs typeface="+mn-lt"/>
              </a:rPr>
              <a:t>The Andes Mountains in South America are an increasingly threatened hotspot for biodiversity but animal movement in these mountains remains understudied in comparison to temperate regions </a:t>
            </a:r>
            <a:endParaRPr lang="en-US" sz="2200">
              <a:cs typeface="Calibri" panose="020F0502020204030204"/>
            </a:endParaRPr>
          </a:p>
          <a:p>
            <a:r>
              <a:rPr lang="en-US" sz="2200">
                <a:ea typeface="+mn-lt"/>
                <a:cs typeface="+mn-lt"/>
              </a:rPr>
              <a:t>Hummingbirds are specialized on a highly variable food resource and thus move to follow spatiotemporal variations in plant phenology </a:t>
            </a:r>
            <a:endParaRPr lang="en-US" sz="2200">
              <a:cs typeface="Calibri" panose="020F0502020204030204"/>
            </a:endParaRPr>
          </a:p>
          <a:p>
            <a:r>
              <a:rPr lang="en-US" sz="2200">
                <a:ea typeface="+mn-lt"/>
                <a:cs typeface="+mn-lt"/>
              </a:rPr>
              <a:t>Increasingly popular citizen science databases offer an opportunity to investigate movement of populations in regions lacking movement ecology studies</a:t>
            </a:r>
          </a:p>
          <a:p>
            <a:r>
              <a:rPr lang="en-US" sz="2200">
                <a:ea typeface="+mn-lt"/>
                <a:cs typeface="+mn-lt"/>
              </a:rPr>
              <a:t>In this study, we used two decades (2000–2020) of records from eBird to identify seasonal altitudinal movement and ecosystem use of hummingbird populations in the Andes Mountains. </a:t>
            </a:r>
          </a:p>
          <a:p>
            <a:endParaRPr lang="en-US" sz="2200">
              <a:cs typeface="Calibri" panose="020F0502020204030204"/>
            </a:endParaRPr>
          </a:p>
        </p:txBody>
      </p:sp>
      <p:pic>
        <p:nvPicPr>
          <p:cNvPr id="7" name="Graphic 6" descr="Filter outline">
            <a:extLst>
              <a:ext uri="{FF2B5EF4-FFF2-40B4-BE49-F238E27FC236}">
                <a16:creationId xmlns:a16="http://schemas.microsoft.com/office/drawing/2014/main" id="{DFE3D4A2-B9C9-8648-E458-0154E01C6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0776" y="2088388"/>
            <a:ext cx="4685011" cy="4685011"/>
          </a:xfrm>
          <a:prstGeom prst="rect">
            <a:avLst/>
          </a:prstGeom>
        </p:spPr>
      </p:pic>
    </p:spTree>
    <p:extLst>
      <p:ext uri="{BB962C8B-B14F-4D97-AF65-F5344CB8AC3E}">
        <p14:creationId xmlns:p14="http://schemas.microsoft.com/office/powerpoint/2010/main" val="415848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83B34-FCA3-D316-E3E2-A670F009FFC5}"/>
              </a:ext>
            </a:extLst>
          </p:cNvPr>
          <p:cNvSpPr>
            <a:spLocks noGrp="1"/>
          </p:cNvSpPr>
          <p:nvPr>
            <p:ph type="title"/>
          </p:nvPr>
        </p:nvSpPr>
        <p:spPr>
          <a:xfrm>
            <a:off x="793662" y="386930"/>
            <a:ext cx="10066122" cy="1298448"/>
          </a:xfrm>
        </p:spPr>
        <p:txBody>
          <a:bodyPr anchor="b">
            <a:normAutofit/>
          </a:bodyPr>
          <a:lstStyle/>
          <a:p>
            <a:r>
              <a:rPr lang="en-US" sz="4800">
                <a:cs typeface="Calibri Light"/>
              </a:rPr>
              <a:t>Exercise</a:t>
            </a:r>
          </a:p>
        </p:txBody>
      </p:sp>
      <p:sp>
        <p:nvSpPr>
          <p:cNvPr id="7" name="Rectangle 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CB72AB-66C1-0EE0-1FD0-3339D2C7BA03}"/>
              </a:ext>
            </a:extLst>
          </p:cNvPr>
          <p:cNvSpPr>
            <a:spLocks noGrp="1"/>
          </p:cNvSpPr>
          <p:nvPr>
            <p:ph idx="1"/>
          </p:nvPr>
        </p:nvSpPr>
        <p:spPr>
          <a:xfrm>
            <a:off x="793661" y="2275920"/>
            <a:ext cx="10280534" cy="3963039"/>
          </a:xfrm>
        </p:spPr>
        <p:txBody>
          <a:bodyPr vert="horz" lIns="91440" tIns="45720" rIns="91440" bIns="45720" rtlCol="0" anchor="ctr">
            <a:normAutofit/>
          </a:bodyPr>
          <a:lstStyle/>
          <a:p>
            <a:r>
              <a:rPr lang="en-US" sz="2400">
                <a:cs typeface="Calibri"/>
              </a:rPr>
              <a:t>Looking at the abstract you worked on before, brainstorm some bullet points of what you could include in your introduction</a:t>
            </a:r>
          </a:p>
          <a:p>
            <a:r>
              <a:rPr lang="en-US" sz="2400">
                <a:cs typeface="Calibri"/>
              </a:rPr>
              <a:t>Remember that this is where you can put detailed background information in! Give the reader what they need to understand your findings in context and their importance</a:t>
            </a:r>
          </a:p>
          <a:p>
            <a:r>
              <a:rPr lang="en-US" sz="2400">
                <a:cs typeface="Calibri"/>
              </a:rPr>
              <a:t>Funnel down from broad to specific</a:t>
            </a:r>
          </a:p>
          <a:p>
            <a:endParaRPr lang="en-US" sz="2400">
              <a:cs typeface="Calibri"/>
            </a:endParaRPr>
          </a:p>
          <a:p>
            <a:r>
              <a:rPr lang="en-US" sz="2400">
                <a:cs typeface="Calibri"/>
              </a:rPr>
              <a:t>Again, we are going to swap these with your neighbours!</a:t>
            </a:r>
          </a:p>
        </p:txBody>
      </p:sp>
      <p:sp>
        <p:nvSpPr>
          <p:cNvPr id="10" name="Rectangle 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943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01D1C-636A-9779-9B6A-E94F3978015B}"/>
              </a:ext>
            </a:extLst>
          </p:cNvPr>
          <p:cNvSpPr>
            <a:spLocks noGrp="1"/>
          </p:cNvSpPr>
          <p:nvPr>
            <p:ph type="title"/>
          </p:nvPr>
        </p:nvSpPr>
        <p:spPr>
          <a:xfrm>
            <a:off x="808638" y="386930"/>
            <a:ext cx="9236700" cy="1188950"/>
          </a:xfrm>
        </p:spPr>
        <p:txBody>
          <a:bodyPr anchor="b">
            <a:normAutofit/>
          </a:bodyPr>
          <a:lstStyle/>
          <a:p>
            <a:r>
              <a:rPr lang="en-US" sz="5400">
                <a:cs typeface="Calibri Light"/>
              </a:rPr>
              <a:t>Methods (~1000 words)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D12DAF-8809-A58E-46D9-130904BF118C}"/>
              </a:ext>
            </a:extLst>
          </p:cNvPr>
          <p:cNvSpPr>
            <a:spLocks noGrp="1"/>
          </p:cNvSpPr>
          <p:nvPr>
            <p:ph idx="1"/>
          </p:nvPr>
        </p:nvSpPr>
        <p:spPr>
          <a:xfrm>
            <a:off x="804098" y="2599509"/>
            <a:ext cx="10133230" cy="3748681"/>
          </a:xfrm>
        </p:spPr>
        <p:txBody>
          <a:bodyPr anchor="ctr">
            <a:normAutofit lnSpcReduction="10000"/>
          </a:bodyPr>
          <a:lstStyle/>
          <a:p>
            <a:r>
              <a:rPr lang="en-US" sz="2400">
                <a:cs typeface="Calibri"/>
              </a:rPr>
              <a:t>This will vary depending on your field and the type of journal you are submitting to so having an idea of your target journal ahead of time is useful</a:t>
            </a:r>
          </a:p>
          <a:p>
            <a:r>
              <a:rPr lang="en-US" sz="2400">
                <a:cs typeface="Calibri"/>
              </a:rPr>
              <a:t>This might include:</a:t>
            </a:r>
          </a:p>
          <a:p>
            <a:pPr lvl="1">
              <a:buFont typeface="Courier New" panose="020B0604020202020204" pitchFamily="34" charset="0"/>
              <a:buChar char="o"/>
            </a:pPr>
            <a:r>
              <a:rPr lang="en-US" sz="2000">
                <a:cs typeface="Calibri"/>
              </a:rPr>
              <a:t>Description of your study site (including maps)</a:t>
            </a:r>
          </a:p>
          <a:p>
            <a:pPr lvl="1">
              <a:buFont typeface="Courier New" panose="020B0604020202020204" pitchFamily="34" charset="0"/>
              <a:buChar char="o"/>
            </a:pPr>
            <a:r>
              <a:rPr lang="en-US" sz="2000">
                <a:cs typeface="Calibri"/>
              </a:rPr>
              <a:t>Statistical methods you used for analysis, equations that you used</a:t>
            </a:r>
          </a:p>
          <a:p>
            <a:pPr lvl="1">
              <a:buFont typeface="Courier New" panose="020B0604020202020204" pitchFamily="34" charset="0"/>
              <a:buChar char="o"/>
            </a:pPr>
            <a:r>
              <a:rPr lang="en-US" sz="2000">
                <a:cs typeface="Calibri"/>
              </a:rPr>
              <a:t>Survey methods you used in the field, how you collected specimens, why you chose to design your fieldwork in that way</a:t>
            </a:r>
          </a:p>
          <a:p>
            <a:pPr lvl="1">
              <a:buFont typeface="Courier New" panose="020B0604020202020204" pitchFamily="34" charset="0"/>
              <a:buChar char="o"/>
            </a:pPr>
            <a:r>
              <a:rPr lang="en-US" sz="2000">
                <a:cs typeface="Calibri"/>
              </a:rPr>
              <a:t>Software that you used</a:t>
            </a:r>
          </a:p>
          <a:p>
            <a:pPr lvl="1">
              <a:buFont typeface="Courier New" panose="020B0604020202020204" pitchFamily="34" charset="0"/>
              <a:buChar char="o"/>
            </a:pPr>
            <a:r>
              <a:rPr lang="en-US" sz="2000">
                <a:cs typeface="Calibri"/>
              </a:rPr>
              <a:t>How you set up your simulations</a:t>
            </a:r>
          </a:p>
          <a:p>
            <a:pPr lvl="1">
              <a:buFont typeface="Courier New" panose="020B0604020202020204" pitchFamily="34" charset="0"/>
              <a:buChar char="o"/>
            </a:pPr>
            <a:r>
              <a:rPr lang="en-US" sz="2000">
                <a:cs typeface="Calibri"/>
              </a:rPr>
              <a:t>What parameter values you used for your models (and where you found them)</a:t>
            </a:r>
          </a:p>
          <a:p>
            <a:r>
              <a:rPr lang="en-US" sz="2400">
                <a:cs typeface="Calibri"/>
              </a:rPr>
              <a:t>This section is for </a:t>
            </a:r>
            <a:r>
              <a:rPr lang="en-US" sz="2400" b="1">
                <a:cs typeface="Calibri"/>
              </a:rPr>
              <a:t>what you did</a:t>
            </a:r>
            <a:endParaRPr lang="en-US" sz="2400">
              <a:cs typeface="Calibri"/>
            </a:endParaRPr>
          </a:p>
          <a:p>
            <a:endParaRPr lang="en-US" sz="2400">
              <a:cs typeface="Calibri"/>
            </a:endParaRPr>
          </a:p>
        </p:txBody>
      </p:sp>
    </p:spTree>
    <p:extLst>
      <p:ext uri="{BB962C8B-B14F-4D97-AF65-F5344CB8AC3E}">
        <p14:creationId xmlns:p14="http://schemas.microsoft.com/office/powerpoint/2010/main" val="2568612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B1CBF-2C06-C27D-53F0-225A816F095B}"/>
              </a:ext>
            </a:extLst>
          </p:cNvPr>
          <p:cNvSpPr>
            <a:spLocks noGrp="1"/>
          </p:cNvSpPr>
          <p:nvPr>
            <p:ph type="title"/>
          </p:nvPr>
        </p:nvSpPr>
        <p:spPr>
          <a:xfrm>
            <a:off x="808638" y="386930"/>
            <a:ext cx="9236700" cy="1188950"/>
          </a:xfrm>
        </p:spPr>
        <p:txBody>
          <a:bodyPr anchor="b">
            <a:normAutofit/>
          </a:bodyPr>
          <a:lstStyle/>
          <a:p>
            <a:r>
              <a:rPr lang="en-US" sz="5400">
                <a:cs typeface="Calibri Light"/>
              </a:rPr>
              <a:t>Results (~1000 words + Figures )</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52C73-E825-5EEA-3142-85895990C331}"/>
              </a:ext>
            </a:extLst>
          </p:cNvPr>
          <p:cNvSpPr>
            <a:spLocks noGrp="1"/>
          </p:cNvSpPr>
          <p:nvPr>
            <p:ph idx="1"/>
          </p:nvPr>
        </p:nvSpPr>
        <p:spPr>
          <a:xfrm>
            <a:off x="793660" y="2599509"/>
            <a:ext cx="10143668" cy="3435531"/>
          </a:xfrm>
        </p:spPr>
        <p:txBody>
          <a:bodyPr anchor="ctr">
            <a:normAutofit/>
          </a:bodyPr>
          <a:lstStyle/>
          <a:p>
            <a:r>
              <a:rPr lang="en-US" sz="2400" dirty="0">
                <a:cs typeface="Calibri"/>
              </a:rPr>
              <a:t>This is where you present your results, with figures, maps, tables, graphs </a:t>
            </a:r>
            <a:r>
              <a:rPr lang="en-US" sz="2400" dirty="0" err="1">
                <a:cs typeface="Calibri"/>
              </a:rPr>
              <a:t>etc</a:t>
            </a:r>
            <a:endParaRPr lang="en-US" sz="2400" dirty="0">
              <a:ea typeface="Calibri"/>
              <a:cs typeface="Calibri"/>
            </a:endParaRPr>
          </a:p>
          <a:p>
            <a:r>
              <a:rPr lang="en-US" sz="2400" dirty="0">
                <a:cs typeface="Calibri"/>
              </a:rPr>
              <a:t>You give each figure a legend, describing what the reader should see (we will have more detail on writing legends tomorrow)</a:t>
            </a:r>
            <a:endParaRPr lang="en-US" sz="2400" dirty="0">
              <a:ea typeface="Calibri"/>
              <a:cs typeface="Calibri"/>
            </a:endParaRPr>
          </a:p>
          <a:p>
            <a:r>
              <a:rPr lang="en-US" sz="2400" dirty="0">
                <a:cs typeface="Calibri"/>
              </a:rPr>
              <a:t>All Figures should be referred to in the Results text. If you are not referring to it, why is it in the paper? Talk about each result</a:t>
            </a:r>
            <a:endParaRPr lang="en-US" sz="2400" dirty="0">
              <a:ea typeface="Calibri"/>
              <a:cs typeface="Calibri"/>
            </a:endParaRPr>
          </a:p>
          <a:p>
            <a:r>
              <a:rPr lang="en-US" sz="2400" dirty="0">
                <a:cs typeface="Calibri"/>
              </a:rPr>
              <a:t>This section should have a logical flow. One result might build on another or lead into the next, it should not feel random</a:t>
            </a:r>
            <a:endParaRPr lang="en-US" sz="2400" dirty="0">
              <a:ea typeface="Calibri"/>
              <a:cs typeface="Calibri"/>
            </a:endParaRPr>
          </a:p>
          <a:p>
            <a:endParaRPr lang="en-US" sz="2400">
              <a:cs typeface="Calibri"/>
            </a:endParaRPr>
          </a:p>
        </p:txBody>
      </p:sp>
    </p:spTree>
    <p:extLst>
      <p:ext uri="{BB962C8B-B14F-4D97-AF65-F5344CB8AC3E}">
        <p14:creationId xmlns:p14="http://schemas.microsoft.com/office/powerpoint/2010/main" val="121282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C353E-FE42-B8BA-B7E8-AC08667C7CF4}"/>
              </a:ext>
            </a:extLst>
          </p:cNvPr>
          <p:cNvSpPr>
            <a:spLocks noGrp="1"/>
          </p:cNvSpPr>
          <p:nvPr>
            <p:ph type="title"/>
          </p:nvPr>
        </p:nvSpPr>
        <p:spPr>
          <a:xfrm>
            <a:off x="808638" y="386930"/>
            <a:ext cx="9236700" cy="1188950"/>
          </a:xfrm>
        </p:spPr>
        <p:txBody>
          <a:bodyPr anchor="b">
            <a:normAutofit/>
          </a:bodyPr>
          <a:lstStyle/>
          <a:p>
            <a:r>
              <a:rPr lang="en-US" sz="5400">
                <a:cs typeface="Calibri Light"/>
              </a:rPr>
              <a:t>The 'first sentence' method</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7D9D04-56AF-CCC0-B7EF-9AA345F93F3F}"/>
              </a:ext>
            </a:extLst>
          </p:cNvPr>
          <p:cNvSpPr>
            <a:spLocks noGrp="1"/>
          </p:cNvSpPr>
          <p:nvPr>
            <p:ph idx="1"/>
          </p:nvPr>
        </p:nvSpPr>
        <p:spPr>
          <a:xfrm>
            <a:off x="793660" y="2599509"/>
            <a:ext cx="10143668" cy="3435531"/>
          </a:xfrm>
        </p:spPr>
        <p:txBody>
          <a:bodyPr anchor="ctr">
            <a:normAutofit/>
          </a:bodyPr>
          <a:lstStyle/>
          <a:p>
            <a:r>
              <a:rPr lang="en-US" sz="2400">
                <a:cs typeface="Calibri"/>
              </a:rPr>
              <a:t>Top tip: make your first sentence of each paragraph stand out so the readers remember it</a:t>
            </a:r>
          </a:p>
          <a:p>
            <a:pPr lvl="1">
              <a:buFont typeface="Courier New" panose="020B0604020202020204" pitchFamily="34" charset="0"/>
              <a:buChar char="o"/>
            </a:pPr>
            <a:r>
              <a:rPr lang="en-US" sz="2000">
                <a:cs typeface="Calibri"/>
              </a:rPr>
              <a:t>Dedicate each paragraph to a particular result</a:t>
            </a:r>
          </a:p>
          <a:p>
            <a:pPr lvl="1">
              <a:buFont typeface="Courier New" panose="020B0604020202020204" pitchFamily="34" charset="0"/>
              <a:buChar char="o"/>
            </a:pPr>
            <a:r>
              <a:rPr lang="en-US" sz="2000">
                <a:cs typeface="Calibri"/>
              </a:rPr>
              <a:t>Make your first sentence the 'take home message' of that paragraph. What do you want the reader to remember?</a:t>
            </a:r>
          </a:p>
          <a:p>
            <a:pPr lvl="1">
              <a:buFont typeface="Courier New" panose="020B0604020202020204" pitchFamily="34" charset="0"/>
              <a:buChar char="o"/>
            </a:pPr>
            <a:r>
              <a:rPr lang="en-US" sz="2000">
                <a:cs typeface="Calibri"/>
              </a:rPr>
              <a:t>Then go into the finer details of the result. Even if the reader doesn't remember all of the information, they will remember the key result from the first sentence</a:t>
            </a:r>
          </a:p>
        </p:txBody>
      </p:sp>
    </p:spTree>
    <p:extLst>
      <p:ext uri="{BB962C8B-B14F-4D97-AF65-F5344CB8AC3E}">
        <p14:creationId xmlns:p14="http://schemas.microsoft.com/office/powerpoint/2010/main" val="324577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C353E-FE42-B8BA-B7E8-AC08667C7CF4}"/>
              </a:ext>
            </a:extLst>
          </p:cNvPr>
          <p:cNvSpPr>
            <a:spLocks noGrp="1"/>
          </p:cNvSpPr>
          <p:nvPr>
            <p:ph type="title"/>
          </p:nvPr>
        </p:nvSpPr>
        <p:spPr>
          <a:xfrm>
            <a:off x="797093" y="386930"/>
            <a:ext cx="10506699" cy="1188950"/>
          </a:xfrm>
        </p:spPr>
        <p:txBody>
          <a:bodyPr anchor="b">
            <a:normAutofit/>
          </a:bodyPr>
          <a:lstStyle/>
          <a:p>
            <a:r>
              <a:rPr lang="en-US" sz="5400">
                <a:cs typeface="Calibri Light"/>
              </a:rPr>
              <a:t>The 'first sentence' method example</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Map&#10;&#10;Description automatically generated with medium confidence">
            <a:extLst>
              <a:ext uri="{FF2B5EF4-FFF2-40B4-BE49-F238E27FC236}">
                <a16:creationId xmlns:a16="http://schemas.microsoft.com/office/drawing/2014/main" id="{F275D33C-7184-86E5-5B2C-6A63DDC7F500}"/>
              </a:ext>
            </a:extLst>
          </p:cNvPr>
          <p:cNvPicPr>
            <a:picLocks noGrp="1" noChangeAspect="1"/>
          </p:cNvPicPr>
          <p:nvPr>
            <p:ph idx="1"/>
          </p:nvPr>
        </p:nvPicPr>
        <p:blipFill rotWithShape="1">
          <a:blip r:embed="rId3"/>
          <a:srcRect t="5507" r="-373" b="-580"/>
          <a:stretch/>
        </p:blipFill>
        <p:spPr>
          <a:xfrm>
            <a:off x="248897" y="2472509"/>
            <a:ext cx="6213347" cy="3785632"/>
          </a:xfrm>
        </p:spPr>
      </p:pic>
      <p:sp>
        <p:nvSpPr>
          <p:cNvPr id="6" name="Content Placeholder 2">
            <a:extLst>
              <a:ext uri="{FF2B5EF4-FFF2-40B4-BE49-F238E27FC236}">
                <a16:creationId xmlns:a16="http://schemas.microsoft.com/office/drawing/2014/main" id="{2A028B53-3275-1D3D-D448-E4A82CD23D0D}"/>
              </a:ext>
            </a:extLst>
          </p:cNvPr>
          <p:cNvSpPr txBox="1">
            <a:spLocks/>
          </p:cNvSpPr>
          <p:nvPr/>
        </p:nvSpPr>
        <p:spPr>
          <a:xfrm>
            <a:off x="6543296" y="2599509"/>
            <a:ext cx="4394032" cy="34355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cs typeface="Calibri"/>
              </a:rPr>
              <a:t>Movement tracks move southwards</a:t>
            </a:r>
          </a:p>
          <a:p>
            <a:r>
              <a:rPr lang="en-US" sz="2400">
                <a:cs typeface="Calibri"/>
              </a:rPr>
              <a:t>The top left corner has circular motion</a:t>
            </a:r>
          </a:p>
          <a:p>
            <a:r>
              <a:rPr lang="en-US" sz="2400">
                <a:cs typeface="Calibri"/>
              </a:rPr>
              <a:t>Individuals leave the study site to the east</a:t>
            </a:r>
          </a:p>
          <a:p>
            <a:r>
              <a:rPr lang="en-US" sz="2400">
                <a:cs typeface="Calibri"/>
              </a:rPr>
              <a:t>Individuals from the big patch in the middle don't reach many patches</a:t>
            </a:r>
          </a:p>
        </p:txBody>
      </p:sp>
    </p:spTree>
    <p:extLst>
      <p:ext uri="{BB962C8B-B14F-4D97-AF65-F5344CB8AC3E}">
        <p14:creationId xmlns:p14="http://schemas.microsoft.com/office/powerpoint/2010/main" val="153683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C353E-FE42-B8BA-B7E8-AC08667C7CF4}"/>
              </a:ext>
            </a:extLst>
          </p:cNvPr>
          <p:cNvSpPr>
            <a:spLocks noGrp="1"/>
          </p:cNvSpPr>
          <p:nvPr>
            <p:ph type="title"/>
          </p:nvPr>
        </p:nvSpPr>
        <p:spPr>
          <a:xfrm>
            <a:off x="797093" y="386930"/>
            <a:ext cx="10391245" cy="1188950"/>
          </a:xfrm>
        </p:spPr>
        <p:txBody>
          <a:bodyPr anchor="b">
            <a:normAutofit/>
          </a:bodyPr>
          <a:lstStyle/>
          <a:p>
            <a:r>
              <a:rPr lang="en-US" sz="5400">
                <a:cs typeface="Calibri Light"/>
              </a:rPr>
              <a:t>The 'first sentence' method example </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7D9D04-56AF-CCC0-B7EF-9AA345F93F3F}"/>
              </a:ext>
            </a:extLst>
          </p:cNvPr>
          <p:cNvSpPr>
            <a:spLocks noGrp="1"/>
          </p:cNvSpPr>
          <p:nvPr>
            <p:ph idx="1"/>
          </p:nvPr>
        </p:nvSpPr>
        <p:spPr>
          <a:xfrm>
            <a:off x="793660" y="2599509"/>
            <a:ext cx="10143668" cy="3435531"/>
          </a:xfrm>
        </p:spPr>
        <p:txBody>
          <a:bodyPr anchor="ctr">
            <a:normAutofit/>
          </a:bodyPr>
          <a:lstStyle/>
          <a:p>
            <a:r>
              <a:rPr lang="en-US" sz="2400">
                <a:cs typeface="Calibri"/>
              </a:rPr>
              <a:t>Imagine you have this figure in your paper</a:t>
            </a:r>
          </a:p>
          <a:p>
            <a:r>
              <a:rPr lang="en-US" sz="2400">
                <a:cs typeface="Calibri"/>
              </a:rPr>
              <a:t>Brainstorm a few first sentences of the corresponding paragraph that communicates a take home message</a:t>
            </a:r>
          </a:p>
          <a:p>
            <a:r>
              <a:rPr lang="en-US" sz="2400">
                <a:cs typeface="Calibri"/>
              </a:rPr>
              <a:t>There are several that you could choose from! </a:t>
            </a:r>
          </a:p>
          <a:p>
            <a:r>
              <a:rPr lang="en-US" sz="2400">
                <a:cs typeface="Calibri"/>
              </a:rPr>
              <a:t>There is a lot of information on this map, you can focus on any aspect of it for your take home message sentence</a:t>
            </a:r>
          </a:p>
        </p:txBody>
      </p:sp>
    </p:spTree>
    <p:extLst>
      <p:ext uri="{BB962C8B-B14F-4D97-AF65-F5344CB8AC3E}">
        <p14:creationId xmlns:p14="http://schemas.microsoft.com/office/powerpoint/2010/main" val="428267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C353E-FE42-B8BA-B7E8-AC08667C7CF4}"/>
              </a:ext>
            </a:extLst>
          </p:cNvPr>
          <p:cNvSpPr>
            <a:spLocks noGrp="1"/>
          </p:cNvSpPr>
          <p:nvPr>
            <p:ph type="title"/>
          </p:nvPr>
        </p:nvSpPr>
        <p:spPr>
          <a:xfrm>
            <a:off x="808638" y="386930"/>
            <a:ext cx="9236700" cy="1188950"/>
          </a:xfrm>
        </p:spPr>
        <p:txBody>
          <a:bodyPr anchor="b">
            <a:normAutofit/>
          </a:bodyPr>
          <a:lstStyle/>
          <a:p>
            <a:r>
              <a:rPr lang="en-US" sz="5400">
                <a:cs typeface="Calibri Light"/>
              </a:rPr>
              <a:t>The 'first sentence' method</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7D9D04-56AF-CCC0-B7EF-9AA345F93F3F}"/>
              </a:ext>
            </a:extLst>
          </p:cNvPr>
          <p:cNvSpPr>
            <a:spLocks noGrp="1"/>
          </p:cNvSpPr>
          <p:nvPr>
            <p:ph idx="1"/>
          </p:nvPr>
        </p:nvSpPr>
        <p:spPr>
          <a:xfrm>
            <a:off x="793660" y="2599509"/>
            <a:ext cx="10143668" cy="3435531"/>
          </a:xfrm>
        </p:spPr>
        <p:txBody>
          <a:bodyPr anchor="ctr">
            <a:normAutofit/>
          </a:bodyPr>
          <a:lstStyle/>
          <a:p>
            <a:r>
              <a:rPr lang="en-US" sz="2400">
                <a:cs typeface="Calibri"/>
              </a:rPr>
              <a:t>What was published: "</a:t>
            </a:r>
            <a:r>
              <a:rPr lang="en-US" sz="2400">
                <a:ea typeface="+mn-lt"/>
                <a:cs typeface="+mn-lt"/>
              </a:rPr>
              <a:t>Prevailing currents move southwards along the coast before turning east at the bottom of our study seascape, transporting individuals outside of our domain "</a:t>
            </a:r>
            <a:endParaRPr lang="en-US" sz="2400">
              <a:cs typeface="Calibri"/>
            </a:endParaRPr>
          </a:p>
          <a:p>
            <a:endParaRPr lang="en-US" sz="2400">
              <a:cs typeface="Calibri"/>
            </a:endParaRPr>
          </a:p>
          <a:p>
            <a:r>
              <a:rPr lang="en-US" sz="2400">
                <a:cs typeface="Calibri"/>
              </a:rPr>
              <a:t>Then, the paragraph goes into detail about individual patches, what it means for connectivity and dispersal within the system</a:t>
            </a:r>
          </a:p>
          <a:p>
            <a:pPr marL="0" indent="0">
              <a:buNone/>
            </a:pPr>
            <a:endParaRPr lang="en-US" sz="2400">
              <a:cs typeface="Calibri"/>
            </a:endParaRPr>
          </a:p>
        </p:txBody>
      </p:sp>
    </p:spTree>
    <p:extLst>
      <p:ext uri="{BB962C8B-B14F-4D97-AF65-F5344CB8AC3E}">
        <p14:creationId xmlns:p14="http://schemas.microsoft.com/office/powerpoint/2010/main" val="371518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B1CBF-2C06-C27D-53F0-225A816F095B}"/>
              </a:ext>
            </a:extLst>
          </p:cNvPr>
          <p:cNvSpPr>
            <a:spLocks noGrp="1"/>
          </p:cNvSpPr>
          <p:nvPr>
            <p:ph type="title"/>
          </p:nvPr>
        </p:nvSpPr>
        <p:spPr>
          <a:xfrm>
            <a:off x="808638" y="386930"/>
            <a:ext cx="9236700" cy="1188950"/>
          </a:xfrm>
        </p:spPr>
        <p:txBody>
          <a:bodyPr anchor="b">
            <a:normAutofit/>
          </a:bodyPr>
          <a:lstStyle/>
          <a:p>
            <a:r>
              <a:rPr lang="en-US" sz="5400">
                <a:cs typeface="Calibri Light"/>
              </a:rPr>
              <a:t>A common mistake...</a:t>
            </a: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52C73-E825-5EEA-3142-85895990C331}"/>
              </a:ext>
            </a:extLst>
          </p:cNvPr>
          <p:cNvSpPr>
            <a:spLocks noGrp="1"/>
          </p:cNvSpPr>
          <p:nvPr>
            <p:ph idx="1"/>
          </p:nvPr>
        </p:nvSpPr>
        <p:spPr>
          <a:xfrm>
            <a:off x="793660" y="2599509"/>
            <a:ext cx="10143668" cy="3435531"/>
          </a:xfrm>
        </p:spPr>
        <p:txBody>
          <a:bodyPr anchor="ctr">
            <a:normAutofit/>
          </a:bodyPr>
          <a:lstStyle/>
          <a:p>
            <a:r>
              <a:rPr lang="en-US" sz="2400">
                <a:cs typeface="Calibri"/>
              </a:rPr>
              <a:t>The results section only </a:t>
            </a:r>
            <a:r>
              <a:rPr lang="en-US" sz="2400" b="1">
                <a:cs typeface="Calibri"/>
              </a:rPr>
              <a:t>presents the results</a:t>
            </a:r>
            <a:r>
              <a:rPr lang="en-US" sz="2400">
                <a:cs typeface="Calibri"/>
              </a:rPr>
              <a:t>, it </a:t>
            </a:r>
            <a:r>
              <a:rPr lang="en-US" sz="2400" b="1">
                <a:cs typeface="Calibri"/>
              </a:rPr>
              <a:t>does not</a:t>
            </a:r>
            <a:r>
              <a:rPr lang="en-US" sz="2400">
                <a:cs typeface="Calibri"/>
              </a:rPr>
              <a:t> </a:t>
            </a:r>
            <a:r>
              <a:rPr lang="en-US" sz="2400" b="1" err="1">
                <a:cs typeface="Calibri"/>
              </a:rPr>
              <a:t>analyse</a:t>
            </a:r>
            <a:r>
              <a:rPr lang="en-US" sz="2400">
                <a:cs typeface="Calibri"/>
              </a:rPr>
              <a:t> them! </a:t>
            </a:r>
          </a:p>
          <a:p>
            <a:r>
              <a:rPr lang="en-US" sz="2400">
                <a:cs typeface="Calibri"/>
              </a:rPr>
              <a:t>For example, you could present your study species' distribution (perhaps with a map) but you would not say </a:t>
            </a:r>
            <a:r>
              <a:rPr lang="en-US" sz="2400" b="1">
                <a:cs typeface="Calibri"/>
              </a:rPr>
              <a:t>why</a:t>
            </a:r>
            <a:r>
              <a:rPr lang="en-US" sz="2400">
                <a:cs typeface="Calibri"/>
              </a:rPr>
              <a:t> the distribution is restricted in certain places or what creates the spatial pattern</a:t>
            </a:r>
          </a:p>
          <a:p>
            <a:r>
              <a:rPr lang="en-US" sz="2400">
                <a:cs typeface="Calibri"/>
              </a:rPr>
              <a:t>The results section is for </a:t>
            </a:r>
            <a:r>
              <a:rPr lang="en-US" sz="2400" b="1">
                <a:cs typeface="Calibri"/>
              </a:rPr>
              <a:t>what you found</a:t>
            </a:r>
            <a:r>
              <a:rPr lang="en-US" sz="2400">
                <a:cs typeface="Calibri"/>
              </a:rPr>
              <a:t> not </a:t>
            </a:r>
            <a:r>
              <a:rPr lang="en-US" sz="2400" b="1">
                <a:cs typeface="Calibri"/>
              </a:rPr>
              <a:t>why you found it</a:t>
            </a:r>
            <a:r>
              <a:rPr lang="en-US" sz="2400">
                <a:cs typeface="Calibri"/>
              </a:rPr>
              <a:t>!</a:t>
            </a:r>
          </a:p>
        </p:txBody>
      </p:sp>
    </p:spTree>
    <p:extLst>
      <p:ext uri="{BB962C8B-B14F-4D97-AF65-F5344CB8AC3E}">
        <p14:creationId xmlns:p14="http://schemas.microsoft.com/office/powerpoint/2010/main" val="165141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B1CBF-2C06-C27D-53F0-225A816F095B}"/>
              </a:ext>
            </a:extLst>
          </p:cNvPr>
          <p:cNvSpPr>
            <a:spLocks noGrp="1"/>
          </p:cNvSpPr>
          <p:nvPr>
            <p:ph type="title"/>
          </p:nvPr>
        </p:nvSpPr>
        <p:spPr>
          <a:xfrm>
            <a:off x="808638" y="386930"/>
            <a:ext cx="9236700" cy="1188950"/>
          </a:xfrm>
        </p:spPr>
        <p:txBody>
          <a:bodyPr anchor="b">
            <a:normAutofit/>
          </a:bodyPr>
          <a:lstStyle/>
          <a:p>
            <a:r>
              <a:rPr lang="en-US" sz="5400">
                <a:cs typeface="Calibri Light"/>
              </a:rPr>
              <a:t>Discussion (~1000-1500 words)</a:t>
            </a: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52C73-E825-5EEA-3142-85895990C331}"/>
              </a:ext>
            </a:extLst>
          </p:cNvPr>
          <p:cNvSpPr>
            <a:spLocks noGrp="1"/>
          </p:cNvSpPr>
          <p:nvPr>
            <p:ph idx="1"/>
          </p:nvPr>
        </p:nvSpPr>
        <p:spPr>
          <a:xfrm>
            <a:off x="793660" y="2599509"/>
            <a:ext cx="10143668" cy="3435531"/>
          </a:xfrm>
        </p:spPr>
        <p:txBody>
          <a:bodyPr anchor="ctr">
            <a:normAutofit fontScale="92500"/>
          </a:bodyPr>
          <a:lstStyle/>
          <a:p>
            <a:r>
              <a:rPr lang="en-US" sz="2400" dirty="0">
                <a:cs typeface="Calibri"/>
              </a:rPr>
              <a:t>This is where you get to </a:t>
            </a:r>
            <a:r>
              <a:rPr lang="en-US" sz="2400" dirty="0" err="1">
                <a:cs typeface="Calibri"/>
              </a:rPr>
              <a:t>analyse</a:t>
            </a:r>
            <a:r>
              <a:rPr lang="en-US" sz="2400" dirty="0">
                <a:cs typeface="Calibri"/>
              </a:rPr>
              <a:t> and think critically about </a:t>
            </a:r>
            <a:r>
              <a:rPr lang="en-US" sz="2400" b="1" dirty="0">
                <a:cs typeface="Calibri"/>
              </a:rPr>
              <a:t>why </a:t>
            </a:r>
            <a:r>
              <a:rPr lang="en-US" sz="2400" dirty="0">
                <a:cs typeface="Calibri"/>
              </a:rPr>
              <a:t>the results are what they are</a:t>
            </a:r>
            <a:endParaRPr lang="en-US" dirty="0"/>
          </a:p>
          <a:p>
            <a:r>
              <a:rPr lang="en-US" sz="2400" dirty="0">
                <a:cs typeface="Calibri"/>
              </a:rPr>
              <a:t>Go back to your storyline, this is where it really shines</a:t>
            </a:r>
            <a:endParaRPr lang="en-US" sz="2400" dirty="0">
              <a:ea typeface="Calibri"/>
              <a:cs typeface="Calibri"/>
            </a:endParaRPr>
          </a:p>
          <a:p>
            <a:r>
              <a:rPr lang="en-US" sz="2400" dirty="0">
                <a:ea typeface="Calibri"/>
                <a:cs typeface="Calibri"/>
              </a:rPr>
              <a:t>Discuss each result in detail, talk about </a:t>
            </a:r>
            <a:r>
              <a:rPr lang="en-US" sz="2400" b="1" dirty="0">
                <a:ea typeface="Calibri"/>
                <a:cs typeface="Calibri"/>
              </a:rPr>
              <a:t>why</a:t>
            </a:r>
            <a:r>
              <a:rPr lang="en-US" sz="2400" dirty="0">
                <a:ea typeface="Calibri"/>
                <a:cs typeface="Calibri"/>
              </a:rPr>
              <a:t> you got this result, whether it is valid, what its implications are</a:t>
            </a:r>
            <a:endParaRPr lang="en-US" sz="2400" dirty="0">
              <a:cs typeface="Calibri"/>
            </a:endParaRPr>
          </a:p>
          <a:p>
            <a:r>
              <a:rPr lang="en-US" sz="2400" dirty="0">
                <a:ea typeface="Calibri"/>
                <a:cs typeface="Calibri"/>
              </a:rPr>
              <a:t>Back up your conclusions with references! It is likely that your results back up other work, contradict other work, or follow well known concepts. These need to be referenced</a:t>
            </a:r>
            <a:endParaRPr lang="en-US" sz="2400" dirty="0">
              <a:cs typeface="Calibri"/>
            </a:endParaRPr>
          </a:p>
          <a:p>
            <a:r>
              <a:rPr lang="en-US" sz="2400" dirty="0">
                <a:cs typeface="Calibri"/>
              </a:rPr>
              <a:t>Critically </a:t>
            </a:r>
            <a:r>
              <a:rPr lang="en-US" sz="2400" dirty="0" err="1">
                <a:cs typeface="Calibri"/>
              </a:rPr>
              <a:t>analyse</a:t>
            </a:r>
            <a:r>
              <a:rPr lang="en-US" sz="2400" dirty="0">
                <a:cs typeface="Calibri"/>
              </a:rPr>
              <a:t> your methods, show areas of development, further research ideas</a:t>
            </a:r>
          </a:p>
          <a:p>
            <a:endParaRPr lang="en-US" sz="2400">
              <a:cs typeface="Calibri"/>
            </a:endParaRPr>
          </a:p>
        </p:txBody>
      </p:sp>
    </p:spTree>
    <p:extLst>
      <p:ext uri="{BB962C8B-B14F-4D97-AF65-F5344CB8AC3E}">
        <p14:creationId xmlns:p14="http://schemas.microsoft.com/office/powerpoint/2010/main" val="2157404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6DACF-7C12-7CDF-9FDB-46692EB9A0D6}"/>
              </a:ext>
            </a:extLst>
          </p:cNvPr>
          <p:cNvSpPr>
            <a:spLocks noGrp="1"/>
          </p:cNvSpPr>
          <p:nvPr>
            <p:ph type="title"/>
          </p:nvPr>
        </p:nvSpPr>
        <p:spPr>
          <a:xfrm>
            <a:off x="808638" y="386930"/>
            <a:ext cx="9236700" cy="1188950"/>
          </a:xfrm>
        </p:spPr>
        <p:txBody>
          <a:bodyPr anchor="b">
            <a:normAutofit/>
          </a:bodyPr>
          <a:lstStyle/>
          <a:p>
            <a:r>
              <a:rPr lang="en-US" sz="5400">
                <a:cs typeface="Calibri Light"/>
              </a:rPr>
              <a:t>Check journal specifications 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E64236-CE60-9D8E-1BCF-94FCE28BC2B3}"/>
              </a:ext>
            </a:extLst>
          </p:cNvPr>
          <p:cNvSpPr>
            <a:spLocks noGrp="1"/>
          </p:cNvSpPr>
          <p:nvPr>
            <p:ph idx="1"/>
          </p:nvPr>
        </p:nvSpPr>
        <p:spPr>
          <a:xfrm>
            <a:off x="793660" y="2599509"/>
            <a:ext cx="10143668" cy="3435531"/>
          </a:xfrm>
        </p:spPr>
        <p:txBody>
          <a:bodyPr anchor="ctr">
            <a:normAutofit/>
          </a:bodyPr>
          <a:lstStyle/>
          <a:p>
            <a:r>
              <a:rPr lang="en-US" sz="2400">
                <a:cs typeface="Calibri"/>
              </a:rPr>
              <a:t>We are presenting a general format for writing a scientific article but </a:t>
            </a:r>
            <a:r>
              <a:rPr lang="en-US" sz="2400" b="1">
                <a:cs typeface="Calibri"/>
              </a:rPr>
              <a:t>check journal specifications. </a:t>
            </a:r>
            <a:r>
              <a:rPr lang="en-US" sz="2400">
                <a:cs typeface="Calibri"/>
              </a:rPr>
              <a:t>They might want the sections to be named something else but the content will be largely the same</a:t>
            </a:r>
          </a:p>
          <a:p>
            <a:r>
              <a:rPr lang="en-US" sz="2400">
                <a:cs typeface="Calibri"/>
              </a:rPr>
              <a:t>Some journals have word limits, figure limits, preferred reference formats, so make sure to check the Author Guidelines for your journal </a:t>
            </a:r>
            <a:r>
              <a:rPr lang="en-US" sz="2400" b="1">
                <a:cs typeface="Calibri"/>
              </a:rPr>
              <a:t>before</a:t>
            </a:r>
            <a:r>
              <a:rPr lang="en-US" sz="2400">
                <a:cs typeface="Calibri"/>
              </a:rPr>
              <a:t> you start writing</a:t>
            </a:r>
          </a:p>
        </p:txBody>
      </p:sp>
    </p:spTree>
    <p:extLst>
      <p:ext uri="{BB962C8B-B14F-4D97-AF65-F5344CB8AC3E}">
        <p14:creationId xmlns:p14="http://schemas.microsoft.com/office/powerpoint/2010/main" val="1592348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A7E10-9532-8782-40C0-C520652B6579}"/>
              </a:ext>
            </a:extLst>
          </p:cNvPr>
          <p:cNvSpPr>
            <a:spLocks noGrp="1"/>
          </p:cNvSpPr>
          <p:nvPr>
            <p:ph type="title"/>
          </p:nvPr>
        </p:nvSpPr>
        <p:spPr>
          <a:xfrm>
            <a:off x="793662" y="386930"/>
            <a:ext cx="10066122" cy="1298448"/>
          </a:xfrm>
        </p:spPr>
        <p:txBody>
          <a:bodyPr anchor="b">
            <a:normAutofit/>
          </a:bodyPr>
          <a:lstStyle/>
          <a:p>
            <a:r>
              <a:rPr lang="en-US" sz="4800">
                <a:cs typeface="Calibri Light"/>
              </a:rPr>
              <a:t>The 'hourglass' method</a:t>
            </a:r>
            <a:endParaRPr lang="en-US"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5002A2-D8CA-CD3D-FCF9-7C40E4011C3F}"/>
              </a:ext>
            </a:extLst>
          </p:cNvPr>
          <p:cNvSpPr>
            <a:spLocks noGrp="1"/>
          </p:cNvSpPr>
          <p:nvPr>
            <p:ph idx="1"/>
          </p:nvPr>
        </p:nvSpPr>
        <p:spPr>
          <a:xfrm>
            <a:off x="793661" y="2599509"/>
            <a:ext cx="4530898" cy="3639450"/>
          </a:xfrm>
        </p:spPr>
        <p:txBody>
          <a:bodyPr anchor="ctr">
            <a:normAutofit/>
          </a:bodyPr>
          <a:lstStyle/>
          <a:p>
            <a:r>
              <a:rPr lang="en-US" sz="2000">
                <a:cs typeface="Calibri"/>
              </a:rPr>
              <a:t>Briefly remind the reader of the broad context of the paper but </a:t>
            </a:r>
            <a:r>
              <a:rPr lang="en-US" sz="2000" b="1">
                <a:cs typeface="Calibri"/>
              </a:rPr>
              <a:t>don't</a:t>
            </a:r>
            <a:r>
              <a:rPr lang="en-US" sz="2000">
                <a:cs typeface="Calibri"/>
              </a:rPr>
              <a:t> just repeat the introduction</a:t>
            </a:r>
          </a:p>
          <a:p>
            <a:r>
              <a:rPr lang="en-US" sz="2000">
                <a:cs typeface="Calibri"/>
              </a:rPr>
              <a:t>Then get very specific about your results, discuss them with critical analysis</a:t>
            </a:r>
          </a:p>
          <a:p>
            <a:r>
              <a:rPr lang="en-US" sz="2000">
                <a:cs typeface="Calibri"/>
              </a:rPr>
              <a:t>Then bring the focus back out and </a:t>
            </a:r>
            <a:r>
              <a:rPr lang="en-US" sz="2000" err="1">
                <a:cs typeface="Calibri"/>
              </a:rPr>
              <a:t>emphasise</a:t>
            </a:r>
            <a:r>
              <a:rPr lang="en-US" sz="2000">
                <a:cs typeface="Calibri"/>
              </a:rPr>
              <a:t> the importance of your work in the broader field</a:t>
            </a:r>
          </a:p>
          <a:p>
            <a:endParaRPr lang="en-US" sz="2000">
              <a:cs typeface="Calibri"/>
            </a:endParaRPr>
          </a:p>
        </p:txBody>
      </p:sp>
      <p:pic>
        <p:nvPicPr>
          <p:cNvPr id="7" name="Graphic 6" descr="Hour Glass">
            <a:extLst>
              <a:ext uri="{FF2B5EF4-FFF2-40B4-BE49-F238E27FC236}">
                <a16:creationId xmlns:a16="http://schemas.microsoft.com/office/drawing/2014/main" id="{22389339-5EA7-CD43-26FB-671687EEC4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408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B1CBF-2C06-C27D-53F0-225A816F095B}"/>
              </a:ext>
            </a:extLst>
          </p:cNvPr>
          <p:cNvSpPr>
            <a:spLocks noGrp="1"/>
          </p:cNvSpPr>
          <p:nvPr>
            <p:ph type="title"/>
          </p:nvPr>
        </p:nvSpPr>
        <p:spPr>
          <a:xfrm>
            <a:off x="808638" y="386930"/>
            <a:ext cx="9236700" cy="1188950"/>
          </a:xfrm>
        </p:spPr>
        <p:txBody>
          <a:bodyPr anchor="b">
            <a:normAutofit/>
          </a:bodyPr>
          <a:lstStyle/>
          <a:p>
            <a:r>
              <a:rPr lang="en-US" sz="5400">
                <a:cs typeface="Calibri Light"/>
              </a:rPr>
              <a:t>Conclusion (150-200 words)</a:t>
            </a: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52C73-E825-5EEA-3142-85895990C331}"/>
              </a:ext>
            </a:extLst>
          </p:cNvPr>
          <p:cNvSpPr>
            <a:spLocks noGrp="1"/>
          </p:cNvSpPr>
          <p:nvPr>
            <p:ph idx="1"/>
          </p:nvPr>
        </p:nvSpPr>
        <p:spPr>
          <a:xfrm>
            <a:off x="793660" y="2599509"/>
            <a:ext cx="10143668" cy="3435531"/>
          </a:xfrm>
        </p:spPr>
        <p:txBody>
          <a:bodyPr anchor="ctr">
            <a:normAutofit/>
          </a:bodyPr>
          <a:lstStyle/>
          <a:p>
            <a:r>
              <a:rPr lang="en-US" sz="2400">
                <a:cs typeface="Calibri"/>
              </a:rPr>
              <a:t>Some journals require this, some don't and it is up to you whether you want to include it</a:t>
            </a:r>
            <a:endParaRPr lang="en-US">
              <a:cs typeface="Calibri"/>
            </a:endParaRPr>
          </a:p>
          <a:p>
            <a:r>
              <a:rPr lang="en-US" sz="2400">
                <a:cs typeface="Calibri"/>
              </a:rPr>
              <a:t>This rounds out your paper and highlights the main take-home messages, </a:t>
            </a:r>
            <a:r>
              <a:rPr lang="en-US" sz="2400" err="1">
                <a:cs typeface="Calibri"/>
              </a:rPr>
              <a:t>emphasising</a:t>
            </a:r>
            <a:r>
              <a:rPr lang="en-US" sz="2400">
                <a:cs typeface="Calibri"/>
              </a:rPr>
              <a:t> again how important this work is</a:t>
            </a:r>
          </a:p>
          <a:p>
            <a:endParaRPr lang="en-US" sz="2400">
              <a:cs typeface="Calibri"/>
            </a:endParaRPr>
          </a:p>
        </p:txBody>
      </p:sp>
    </p:spTree>
    <p:extLst>
      <p:ext uri="{BB962C8B-B14F-4D97-AF65-F5344CB8AC3E}">
        <p14:creationId xmlns:p14="http://schemas.microsoft.com/office/powerpoint/2010/main" val="2805389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B1CBF-2C06-C27D-53F0-225A816F095B}"/>
              </a:ext>
            </a:extLst>
          </p:cNvPr>
          <p:cNvSpPr>
            <a:spLocks noGrp="1"/>
          </p:cNvSpPr>
          <p:nvPr>
            <p:ph type="title"/>
          </p:nvPr>
        </p:nvSpPr>
        <p:spPr>
          <a:xfrm>
            <a:off x="808638" y="386930"/>
            <a:ext cx="9236700" cy="1188950"/>
          </a:xfrm>
        </p:spPr>
        <p:txBody>
          <a:bodyPr anchor="b">
            <a:normAutofit fontScale="90000"/>
          </a:bodyPr>
          <a:lstStyle/>
          <a:p>
            <a:r>
              <a:rPr lang="en-US" sz="5400">
                <a:cs typeface="Calibri Light"/>
              </a:rPr>
              <a:t>Acknowledgements (~100 words)</a:t>
            </a: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52C73-E825-5EEA-3142-85895990C331}"/>
              </a:ext>
            </a:extLst>
          </p:cNvPr>
          <p:cNvSpPr>
            <a:spLocks noGrp="1"/>
          </p:cNvSpPr>
          <p:nvPr>
            <p:ph idx="1"/>
          </p:nvPr>
        </p:nvSpPr>
        <p:spPr>
          <a:xfrm>
            <a:off x="793660" y="2599509"/>
            <a:ext cx="10143668" cy="3435531"/>
          </a:xfrm>
        </p:spPr>
        <p:txBody>
          <a:bodyPr anchor="ctr">
            <a:normAutofit/>
          </a:bodyPr>
          <a:lstStyle/>
          <a:p>
            <a:r>
              <a:rPr lang="en-US" sz="2400" dirty="0">
                <a:cs typeface="Calibri"/>
              </a:rPr>
              <a:t>If there were people involved who are not authors on the paper but contributed in some way, this is where you thank them</a:t>
            </a:r>
            <a:endParaRPr lang="en-US" dirty="0">
              <a:cs typeface="Calibri"/>
            </a:endParaRPr>
          </a:p>
          <a:p>
            <a:r>
              <a:rPr lang="en-US" sz="2400" dirty="0">
                <a:cs typeface="Calibri"/>
              </a:rPr>
              <a:t>This could be helping with data collection, sourcing data for you, giving advice on using a piece of software/tool</a:t>
            </a:r>
          </a:p>
          <a:p>
            <a:r>
              <a:rPr lang="en-US" sz="2400" dirty="0">
                <a:cs typeface="Calibri"/>
              </a:rPr>
              <a:t>Ethics and research permits, funding bodies, these need to be acknowledged!</a:t>
            </a:r>
          </a:p>
          <a:p>
            <a:r>
              <a:rPr lang="en-US" sz="2400" dirty="0">
                <a:cs typeface="Calibri"/>
              </a:rPr>
              <a:t>Anyone who made the work possible but did not contribute to </a:t>
            </a:r>
            <a:r>
              <a:rPr lang="en-US" sz="2400" b="1" dirty="0">
                <a:cs typeface="Calibri"/>
              </a:rPr>
              <a:t>writing</a:t>
            </a:r>
            <a:r>
              <a:rPr lang="en-US" sz="2400" dirty="0">
                <a:cs typeface="Calibri"/>
              </a:rPr>
              <a:t> the paper</a:t>
            </a:r>
          </a:p>
          <a:p>
            <a:endParaRPr lang="en-US" sz="2400">
              <a:cs typeface="Calibri"/>
            </a:endParaRPr>
          </a:p>
        </p:txBody>
      </p:sp>
    </p:spTree>
    <p:extLst>
      <p:ext uri="{BB962C8B-B14F-4D97-AF65-F5344CB8AC3E}">
        <p14:creationId xmlns:p14="http://schemas.microsoft.com/office/powerpoint/2010/main" val="2440460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B1CBF-2C06-C27D-53F0-225A816F095B}"/>
              </a:ext>
            </a:extLst>
          </p:cNvPr>
          <p:cNvSpPr>
            <a:spLocks noGrp="1"/>
          </p:cNvSpPr>
          <p:nvPr>
            <p:ph type="title"/>
          </p:nvPr>
        </p:nvSpPr>
        <p:spPr>
          <a:xfrm>
            <a:off x="808638" y="386930"/>
            <a:ext cx="9236700" cy="1188950"/>
          </a:xfrm>
        </p:spPr>
        <p:txBody>
          <a:bodyPr anchor="b">
            <a:normAutofit/>
          </a:bodyPr>
          <a:lstStyle/>
          <a:p>
            <a:r>
              <a:rPr lang="en-US" sz="5400">
                <a:cs typeface="Calibri Light"/>
              </a:rPr>
              <a:t>References</a:t>
            </a: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52C73-E825-5EEA-3142-85895990C331}"/>
              </a:ext>
            </a:extLst>
          </p:cNvPr>
          <p:cNvSpPr>
            <a:spLocks noGrp="1"/>
          </p:cNvSpPr>
          <p:nvPr>
            <p:ph idx="1"/>
          </p:nvPr>
        </p:nvSpPr>
        <p:spPr>
          <a:xfrm>
            <a:off x="793660" y="2599509"/>
            <a:ext cx="10143668" cy="3435531"/>
          </a:xfrm>
        </p:spPr>
        <p:txBody>
          <a:bodyPr anchor="ctr">
            <a:normAutofit/>
          </a:bodyPr>
          <a:lstStyle/>
          <a:p>
            <a:r>
              <a:rPr lang="en-US" sz="2400">
                <a:cs typeface="Calibri"/>
              </a:rPr>
              <a:t>In your text, anything that is not your own observation/result needs to be referenced! Even if you think this is common knowledge, if you did not "invent" it, it needs to have a reference</a:t>
            </a:r>
          </a:p>
          <a:p>
            <a:r>
              <a:rPr lang="en-US" sz="2400">
                <a:cs typeface="Calibri"/>
              </a:rPr>
              <a:t>Again, make sure you look at the journal specifications because sometimes they have their own template for references! Other times, they specify which format you should use</a:t>
            </a:r>
          </a:p>
          <a:p>
            <a:r>
              <a:rPr lang="en-US" sz="2400">
                <a:cs typeface="Calibri"/>
              </a:rPr>
              <a:t>If your references are in the wrong format, you will have to fix it in the reviewer's corrections or during the formatting phase. You might as well do it from the beginning!</a:t>
            </a:r>
          </a:p>
          <a:p>
            <a:endParaRPr lang="en-US" sz="2400">
              <a:cs typeface="Calibri"/>
            </a:endParaRPr>
          </a:p>
        </p:txBody>
      </p:sp>
    </p:spTree>
    <p:extLst>
      <p:ext uri="{BB962C8B-B14F-4D97-AF65-F5344CB8AC3E}">
        <p14:creationId xmlns:p14="http://schemas.microsoft.com/office/powerpoint/2010/main" val="4062750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B1CBF-2C06-C27D-53F0-225A816F095B}"/>
              </a:ext>
            </a:extLst>
          </p:cNvPr>
          <p:cNvSpPr>
            <a:spLocks noGrp="1"/>
          </p:cNvSpPr>
          <p:nvPr>
            <p:ph type="title"/>
          </p:nvPr>
        </p:nvSpPr>
        <p:spPr>
          <a:xfrm>
            <a:off x="808638" y="386930"/>
            <a:ext cx="9236700" cy="1188950"/>
          </a:xfrm>
        </p:spPr>
        <p:txBody>
          <a:bodyPr anchor="b">
            <a:normAutofit/>
          </a:bodyPr>
          <a:lstStyle/>
          <a:p>
            <a:r>
              <a:rPr lang="en-US" sz="5400">
                <a:cs typeface="Calibri Light"/>
              </a:rPr>
              <a:t>Reference Managers</a:t>
            </a: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52C73-E825-5EEA-3142-85895990C331}"/>
              </a:ext>
            </a:extLst>
          </p:cNvPr>
          <p:cNvSpPr>
            <a:spLocks noGrp="1"/>
          </p:cNvSpPr>
          <p:nvPr>
            <p:ph idx="1"/>
          </p:nvPr>
        </p:nvSpPr>
        <p:spPr>
          <a:xfrm>
            <a:off x="724387" y="2287782"/>
            <a:ext cx="10132123" cy="907077"/>
          </a:xfrm>
        </p:spPr>
        <p:txBody>
          <a:bodyPr anchor="ctr">
            <a:normAutofit/>
          </a:bodyPr>
          <a:lstStyle/>
          <a:p>
            <a:r>
              <a:rPr lang="en-US" sz="2400">
                <a:ea typeface="+mn-lt"/>
                <a:cs typeface="+mn-lt"/>
              </a:rPr>
              <a:t>Using software that takes care of your references for you can be useful, but be careful and double check that it has produced the reference accurately! </a:t>
            </a:r>
            <a:endParaRPr lang="en-US" sz="2400">
              <a:cs typeface="Calibri"/>
            </a:endParaRPr>
          </a:p>
          <a:p>
            <a:endParaRPr lang="en-US" sz="2400">
              <a:cs typeface="Calibri"/>
            </a:endParaRPr>
          </a:p>
        </p:txBody>
      </p:sp>
      <p:pic>
        <p:nvPicPr>
          <p:cNvPr id="4" name="Picture 3" descr="A screenshot of a computer&#10;&#10;Description automatically generated">
            <a:extLst>
              <a:ext uri="{FF2B5EF4-FFF2-40B4-BE49-F238E27FC236}">
                <a16:creationId xmlns:a16="http://schemas.microsoft.com/office/drawing/2014/main" id="{EEED618C-C277-8EEA-0574-76609588BA62}"/>
              </a:ext>
            </a:extLst>
          </p:cNvPr>
          <p:cNvPicPr>
            <a:picLocks noChangeAspect="1"/>
          </p:cNvPicPr>
          <p:nvPr/>
        </p:nvPicPr>
        <p:blipFill rotWithShape="1">
          <a:blip r:embed="rId2"/>
          <a:srcRect l="-95" t="300" r="-189" b="601"/>
          <a:stretch/>
        </p:blipFill>
        <p:spPr>
          <a:xfrm>
            <a:off x="-11545" y="3056737"/>
            <a:ext cx="12226589" cy="3804137"/>
          </a:xfrm>
          <a:prstGeom prst="rect">
            <a:avLst/>
          </a:prstGeom>
        </p:spPr>
      </p:pic>
      <p:pic>
        <p:nvPicPr>
          <p:cNvPr id="5" name="Picture 4" descr="A screenshot of a web page&#10;&#10;Description automatically generated">
            <a:extLst>
              <a:ext uri="{FF2B5EF4-FFF2-40B4-BE49-F238E27FC236}">
                <a16:creationId xmlns:a16="http://schemas.microsoft.com/office/drawing/2014/main" id="{0483117F-43B9-C354-7F4A-F832A0FEB747}"/>
              </a:ext>
            </a:extLst>
          </p:cNvPr>
          <p:cNvPicPr>
            <a:picLocks noChangeAspect="1"/>
          </p:cNvPicPr>
          <p:nvPr/>
        </p:nvPicPr>
        <p:blipFill>
          <a:blip r:embed="rId3"/>
          <a:stretch>
            <a:fillRect/>
          </a:stretch>
        </p:blipFill>
        <p:spPr>
          <a:xfrm>
            <a:off x="6989330" y="980931"/>
            <a:ext cx="4286250" cy="3533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0093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6DACF-7C12-7CDF-9FDB-46692EB9A0D6}"/>
              </a:ext>
            </a:extLst>
          </p:cNvPr>
          <p:cNvSpPr>
            <a:spLocks noGrp="1"/>
          </p:cNvSpPr>
          <p:nvPr>
            <p:ph type="title"/>
          </p:nvPr>
        </p:nvSpPr>
        <p:spPr>
          <a:xfrm>
            <a:off x="808638" y="386930"/>
            <a:ext cx="9236700" cy="1188950"/>
          </a:xfrm>
        </p:spPr>
        <p:txBody>
          <a:bodyPr anchor="b">
            <a:normAutofit/>
          </a:bodyPr>
          <a:lstStyle/>
          <a:p>
            <a:r>
              <a:rPr lang="en-US" sz="5400">
                <a:cs typeface="Calibri Light"/>
              </a:rPr>
              <a:t>What to write first...</a:t>
            </a: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E64236-CE60-9D8E-1BCF-94FCE28BC2B3}"/>
              </a:ext>
            </a:extLst>
          </p:cNvPr>
          <p:cNvSpPr>
            <a:spLocks noGrp="1"/>
          </p:cNvSpPr>
          <p:nvPr>
            <p:ph idx="1"/>
          </p:nvPr>
        </p:nvSpPr>
        <p:spPr>
          <a:xfrm>
            <a:off x="793660" y="2599509"/>
            <a:ext cx="10143668" cy="3435531"/>
          </a:xfrm>
        </p:spPr>
        <p:txBody>
          <a:bodyPr anchor="ctr">
            <a:normAutofit lnSpcReduction="10000"/>
          </a:bodyPr>
          <a:lstStyle/>
          <a:p>
            <a:r>
              <a:rPr lang="en-US" sz="2400" dirty="0">
                <a:cs typeface="Calibri"/>
              </a:rPr>
              <a:t>Everyone approaches this differently!</a:t>
            </a:r>
            <a:endParaRPr lang="en-US" sz="2400" dirty="0">
              <a:ea typeface="Calibri"/>
              <a:cs typeface="Calibri"/>
            </a:endParaRPr>
          </a:p>
          <a:p>
            <a:r>
              <a:rPr lang="en-US" sz="2400" dirty="0">
                <a:cs typeface="Calibri"/>
              </a:rPr>
              <a:t>Sometimes it is encouraged to write the abstract first so that you have the storyline in your head, you know what the "hook" is, and why it's important</a:t>
            </a:r>
            <a:endParaRPr lang="en-US" sz="2400" dirty="0">
              <a:ea typeface="Calibri"/>
              <a:cs typeface="Calibri"/>
            </a:endParaRPr>
          </a:p>
          <a:p>
            <a:r>
              <a:rPr lang="en-US" sz="2400" dirty="0">
                <a:cs typeface="Calibri"/>
              </a:rPr>
              <a:t>Sometimes it's easiest to write the methods first because you already know what you did</a:t>
            </a:r>
            <a:endParaRPr lang="en-US" sz="2400" dirty="0">
              <a:ea typeface="Calibri"/>
              <a:cs typeface="Calibri"/>
            </a:endParaRPr>
          </a:p>
          <a:p>
            <a:r>
              <a:rPr lang="en-US" sz="2400" dirty="0">
                <a:cs typeface="Calibri"/>
              </a:rPr>
              <a:t>Sometimes it's good to condense your literature search into your introduction</a:t>
            </a:r>
            <a:endParaRPr lang="en-US" sz="2400" dirty="0">
              <a:ea typeface="Calibri"/>
              <a:cs typeface="Calibri"/>
            </a:endParaRPr>
          </a:p>
          <a:p>
            <a:r>
              <a:rPr lang="en-US" sz="2400" dirty="0">
                <a:cs typeface="Calibri"/>
              </a:rPr>
              <a:t>You will find your own way that works for you</a:t>
            </a:r>
            <a:endParaRPr lang="en-US" sz="2400" dirty="0">
              <a:ea typeface="Calibri"/>
              <a:cs typeface="Calibri"/>
            </a:endParaRPr>
          </a:p>
          <a:p>
            <a:r>
              <a:rPr lang="en-US" sz="2400" dirty="0">
                <a:ea typeface="Calibri"/>
                <a:cs typeface="Calibri"/>
              </a:rPr>
              <a:t>I recommend finding your storyline first, this makes the rest of the writing much easier</a:t>
            </a:r>
          </a:p>
        </p:txBody>
      </p:sp>
    </p:spTree>
    <p:extLst>
      <p:ext uri="{BB962C8B-B14F-4D97-AF65-F5344CB8AC3E}">
        <p14:creationId xmlns:p14="http://schemas.microsoft.com/office/powerpoint/2010/main" val="2881307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26B1CBF-2C06-C27D-53F0-225A816F095B}"/>
              </a:ext>
            </a:extLst>
          </p:cNvPr>
          <p:cNvSpPr>
            <a:spLocks noGrp="1"/>
          </p:cNvSpPr>
          <p:nvPr>
            <p:ph type="title"/>
          </p:nvPr>
        </p:nvSpPr>
        <p:spPr>
          <a:xfrm>
            <a:off x="323728" y="1668476"/>
            <a:ext cx="9236700" cy="1188950"/>
          </a:xfrm>
        </p:spPr>
        <p:txBody>
          <a:bodyPr anchor="b">
            <a:normAutofit/>
          </a:bodyPr>
          <a:lstStyle/>
          <a:p>
            <a:r>
              <a:rPr lang="en-US" sz="5400">
                <a:cs typeface="Calibri Light"/>
              </a:rPr>
              <a:t>Any questions?</a:t>
            </a:r>
            <a:endParaRPr lang="en-US"/>
          </a:p>
        </p:txBody>
      </p:sp>
    </p:spTree>
    <p:extLst>
      <p:ext uri="{BB962C8B-B14F-4D97-AF65-F5344CB8AC3E}">
        <p14:creationId xmlns:p14="http://schemas.microsoft.com/office/powerpoint/2010/main" val="1734539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B474-4B17-AD3D-02AB-1F21B016B4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5D2BDD-1974-36CC-951C-41F602E759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741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6DACF-7C12-7CDF-9FDB-46692EB9A0D6}"/>
              </a:ext>
            </a:extLst>
          </p:cNvPr>
          <p:cNvSpPr>
            <a:spLocks noGrp="1"/>
          </p:cNvSpPr>
          <p:nvPr>
            <p:ph type="title"/>
          </p:nvPr>
        </p:nvSpPr>
        <p:spPr>
          <a:xfrm>
            <a:off x="808638" y="386930"/>
            <a:ext cx="9236700" cy="1188950"/>
          </a:xfrm>
        </p:spPr>
        <p:txBody>
          <a:bodyPr anchor="b">
            <a:normAutofit/>
          </a:bodyPr>
          <a:lstStyle/>
          <a:p>
            <a:r>
              <a:rPr lang="en-US" sz="5400">
                <a:cs typeface="Calibri Light"/>
              </a:rPr>
              <a:t>Think about the storyline...</a:t>
            </a: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E64236-CE60-9D8E-1BCF-94FCE28BC2B3}"/>
              </a:ext>
            </a:extLst>
          </p:cNvPr>
          <p:cNvSpPr>
            <a:spLocks noGrp="1"/>
          </p:cNvSpPr>
          <p:nvPr>
            <p:ph idx="1"/>
          </p:nvPr>
        </p:nvSpPr>
        <p:spPr>
          <a:xfrm>
            <a:off x="793660" y="2599509"/>
            <a:ext cx="10143668" cy="3435531"/>
          </a:xfrm>
        </p:spPr>
        <p:txBody>
          <a:bodyPr anchor="ctr">
            <a:normAutofit/>
          </a:bodyPr>
          <a:lstStyle/>
          <a:p>
            <a:r>
              <a:rPr lang="en-US" sz="2400">
                <a:cs typeface="Calibri"/>
              </a:rPr>
              <a:t>Let's be honest, some scientific papers can feel dry and dull to read</a:t>
            </a:r>
          </a:p>
          <a:p>
            <a:r>
              <a:rPr lang="en-US" sz="2400">
                <a:cs typeface="Calibri"/>
              </a:rPr>
              <a:t>The best papers have a flow, a story that they are following, with one concept leading logically into the next</a:t>
            </a:r>
          </a:p>
          <a:p>
            <a:r>
              <a:rPr lang="en-US" sz="2400">
                <a:cs typeface="Calibri"/>
              </a:rPr>
              <a:t>Think about what you are trying to say, instead of just "present results", think about why it matters and lead the reader through the story of your research</a:t>
            </a:r>
          </a:p>
          <a:p>
            <a:r>
              <a:rPr lang="en-US" sz="2400">
                <a:cs typeface="Calibri"/>
              </a:rPr>
              <a:t>Set the scene, highlight the problem, show how you addressed the problem, was it effective?</a:t>
            </a:r>
          </a:p>
          <a:p>
            <a:r>
              <a:rPr lang="en-US" sz="2400">
                <a:cs typeface="Calibri"/>
              </a:rPr>
              <a:t>This will also make it easier to write! </a:t>
            </a:r>
          </a:p>
        </p:txBody>
      </p:sp>
    </p:spTree>
    <p:extLst>
      <p:ext uri="{BB962C8B-B14F-4D97-AF65-F5344CB8AC3E}">
        <p14:creationId xmlns:p14="http://schemas.microsoft.com/office/powerpoint/2010/main" val="319607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0C462-7526-2C45-B366-3B1DAEFA1A93}"/>
              </a:ext>
            </a:extLst>
          </p:cNvPr>
          <p:cNvSpPr>
            <a:spLocks noGrp="1"/>
          </p:cNvSpPr>
          <p:nvPr>
            <p:ph type="title"/>
          </p:nvPr>
        </p:nvSpPr>
        <p:spPr>
          <a:xfrm>
            <a:off x="808638" y="386930"/>
            <a:ext cx="9236700" cy="1188950"/>
          </a:xfrm>
        </p:spPr>
        <p:txBody>
          <a:bodyPr anchor="b">
            <a:normAutofit/>
          </a:bodyPr>
          <a:lstStyle/>
          <a:p>
            <a:r>
              <a:rPr lang="en-US" sz="5400">
                <a:cs typeface="Calibri Light"/>
              </a:rPr>
              <a:t>Abstract</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D088B-F78A-1551-3077-0D5080CAC2AF}"/>
              </a:ext>
            </a:extLst>
          </p:cNvPr>
          <p:cNvSpPr>
            <a:spLocks noGrp="1"/>
          </p:cNvSpPr>
          <p:nvPr>
            <p:ph idx="1"/>
          </p:nvPr>
        </p:nvSpPr>
        <p:spPr>
          <a:xfrm>
            <a:off x="793660" y="2599509"/>
            <a:ext cx="10143668" cy="3435531"/>
          </a:xfrm>
        </p:spPr>
        <p:txBody>
          <a:bodyPr vert="horz" lIns="91440" tIns="45720" rIns="91440" bIns="45720" rtlCol="0" anchor="ctr">
            <a:normAutofit lnSpcReduction="10000"/>
          </a:bodyPr>
          <a:lstStyle/>
          <a:p>
            <a:r>
              <a:rPr lang="en-US" sz="2400">
                <a:cs typeface="Calibri"/>
              </a:rPr>
              <a:t>250-350 words (usually, but check journal specifications!)</a:t>
            </a:r>
          </a:p>
          <a:p>
            <a:r>
              <a:rPr lang="en-US" sz="2400">
                <a:cs typeface="Calibri"/>
              </a:rPr>
              <a:t>It should set the scene, communicate the key findings, and why they're important</a:t>
            </a:r>
          </a:p>
          <a:p>
            <a:r>
              <a:rPr lang="en-US" sz="2400">
                <a:cs typeface="Calibri"/>
              </a:rPr>
              <a:t>This is the first (and sometimes only) thing someone will read, so hook them!</a:t>
            </a:r>
          </a:p>
          <a:p>
            <a:r>
              <a:rPr lang="en-US" sz="2400">
                <a:cs typeface="Calibri"/>
              </a:rPr>
              <a:t>General template:</a:t>
            </a:r>
          </a:p>
          <a:p>
            <a:pPr lvl="1">
              <a:buFont typeface="Courier New" panose="020B0604020202020204" pitchFamily="34" charset="0"/>
              <a:buChar char="o"/>
            </a:pPr>
            <a:r>
              <a:rPr lang="en-US">
                <a:cs typeface="Calibri"/>
              </a:rPr>
              <a:t>General introduction to the field niche and knowledge gap</a:t>
            </a:r>
          </a:p>
          <a:p>
            <a:pPr lvl="1">
              <a:buFont typeface="Courier New" panose="020B0604020202020204" pitchFamily="34" charset="0"/>
              <a:buChar char="o"/>
            </a:pPr>
            <a:r>
              <a:rPr lang="en-US">
                <a:cs typeface="Calibri"/>
              </a:rPr>
              <a:t>What aspects this paper focuses on, introduce the species/system</a:t>
            </a:r>
          </a:p>
          <a:p>
            <a:pPr lvl="1">
              <a:buFont typeface="Courier New" panose="020B0604020202020204" pitchFamily="34" charset="0"/>
              <a:buChar char="o"/>
            </a:pPr>
            <a:r>
              <a:rPr lang="en-US">
                <a:cs typeface="Calibri"/>
              </a:rPr>
              <a:t>Key results</a:t>
            </a:r>
          </a:p>
          <a:p>
            <a:pPr lvl="1">
              <a:buFont typeface="Courier New" panose="020B0604020202020204" pitchFamily="34" charset="0"/>
              <a:buChar char="o"/>
            </a:pPr>
            <a:r>
              <a:rPr lang="en-US">
                <a:cs typeface="Calibri"/>
              </a:rPr>
              <a:t>Importance/significance</a:t>
            </a:r>
          </a:p>
        </p:txBody>
      </p:sp>
    </p:spTree>
    <p:extLst>
      <p:ext uri="{BB962C8B-B14F-4D97-AF65-F5344CB8AC3E}">
        <p14:creationId xmlns:p14="http://schemas.microsoft.com/office/powerpoint/2010/main" val="108621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FBEA7-DC96-F100-442A-64B7D729A7B3}"/>
              </a:ext>
            </a:extLst>
          </p:cNvPr>
          <p:cNvSpPr>
            <a:spLocks noGrp="1"/>
          </p:cNvSpPr>
          <p:nvPr>
            <p:ph type="title"/>
          </p:nvPr>
        </p:nvSpPr>
        <p:spPr>
          <a:xfrm>
            <a:off x="808638" y="386930"/>
            <a:ext cx="9236700" cy="1188950"/>
          </a:xfrm>
        </p:spPr>
        <p:txBody>
          <a:bodyPr anchor="b">
            <a:normAutofit/>
          </a:bodyPr>
          <a:lstStyle/>
          <a:p>
            <a:endParaRPr lang="en-US" sz="5400">
              <a:cs typeface="Calibri Light"/>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web page&#10;&#10;Description automatically generated">
            <a:extLst>
              <a:ext uri="{FF2B5EF4-FFF2-40B4-BE49-F238E27FC236}">
                <a16:creationId xmlns:a16="http://schemas.microsoft.com/office/drawing/2014/main" id="{4D8713EB-52D1-73C7-04E9-69D3A8B8692F}"/>
              </a:ext>
            </a:extLst>
          </p:cNvPr>
          <p:cNvPicPr>
            <a:picLocks noGrp="1" noChangeAspect="1"/>
          </p:cNvPicPr>
          <p:nvPr>
            <p:ph idx="1"/>
          </p:nvPr>
        </p:nvPicPr>
        <p:blipFill>
          <a:blip r:embed="rId2"/>
          <a:stretch>
            <a:fillRect/>
          </a:stretch>
        </p:blipFill>
        <p:spPr>
          <a:xfrm>
            <a:off x="7481541" y="151873"/>
            <a:ext cx="4410995" cy="6541258"/>
          </a:xfrm>
        </p:spPr>
      </p:pic>
      <p:pic>
        <p:nvPicPr>
          <p:cNvPr id="5" name="Picture 4" descr="A screenshot of a web page&#10;&#10;Description automatically generated">
            <a:extLst>
              <a:ext uri="{FF2B5EF4-FFF2-40B4-BE49-F238E27FC236}">
                <a16:creationId xmlns:a16="http://schemas.microsoft.com/office/drawing/2014/main" id="{5B7373E5-E330-3BBD-66A9-336E2DB8713D}"/>
              </a:ext>
            </a:extLst>
          </p:cNvPr>
          <p:cNvPicPr>
            <a:picLocks noChangeAspect="1"/>
          </p:cNvPicPr>
          <p:nvPr/>
        </p:nvPicPr>
        <p:blipFill>
          <a:blip r:embed="rId3"/>
          <a:stretch>
            <a:fillRect/>
          </a:stretch>
        </p:blipFill>
        <p:spPr>
          <a:xfrm>
            <a:off x="292382" y="0"/>
            <a:ext cx="4195053" cy="6858000"/>
          </a:xfrm>
          <a:prstGeom prst="rect">
            <a:avLst/>
          </a:prstGeom>
        </p:spPr>
      </p:pic>
    </p:spTree>
    <p:extLst>
      <p:ext uri="{BB962C8B-B14F-4D97-AF65-F5344CB8AC3E}">
        <p14:creationId xmlns:p14="http://schemas.microsoft.com/office/powerpoint/2010/main" val="297849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622448-FCB4-E378-AE24-4C2D2ACC161B}"/>
              </a:ext>
            </a:extLst>
          </p:cNvPr>
          <p:cNvSpPr>
            <a:spLocks noGrp="1"/>
          </p:cNvSpPr>
          <p:nvPr>
            <p:ph type="title"/>
          </p:nvPr>
        </p:nvSpPr>
        <p:spPr>
          <a:xfrm>
            <a:off x="1051560" y="586822"/>
            <a:ext cx="3657600" cy="1645920"/>
          </a:xfrm>
        </p:spPr>
        <p:txBody>
          <a:bodyPr>
            <a:normAutofit/>
          </a:bodyPr>
          <a:lstStyle/>
          <a:p>
            <a:r>
              <a:rPr lang="en-US" sz="3200">
                <a:cs typeface="Calibri Light"/>
              </a:rPr>
              <a:t>Exercise from Nature website</a:t>
            </a:r>
            <a:endParaRPr lang="en-US" sz="3200"/>
          </a:p>
        </p:txBody>
      </p:sp>
      <p:sp>
        <p:nvSpPr>
          <p:cNvPr id="14" name="Rectangle 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BC4488-80B4-EC6C-5C1C-138DD9AFDEFB}"/>
              </a:ext>
            </a:extLst>
          </p:cNvPr>
          <p:cNvSpPr>
            <a:spLocks noGrp="1"/>
          </p:cNvSpPr>
          <p:nvPr>
            <p:ph idx="1"/>
          </p:nvPr>
        </p:nvSpPr>
        <p:spPr>
          <a:xfrm>
            <a:off x="5250106" y="586822"/>
            <a:ext cx="6106742" cy="1645920"/>
          </a:xfrm>
        </p:spPr>
        <p:txBody>
          <a:bodyPr vert="horz" lIns="91440" tIns="45720" rIns="91440" bIns="45720" rtlCol="0" anchor="ctr">
            <a:normAutofit/>
          </a:bodyPr>
          <a:lstStyle/>
          <a:p>
            <a:r>
              <a:rPr lang="en-US" sz="1800">
                <a:ea typeface="+mn-lt"/>
                <a:cs typeface="+mn-lt"/>
                <a:hlinkClick r:id="rId2"/>
              </a:rPr>
              <a:t>How to write an abstract | Research Communities by Springer Nature</a:t>
            </a:r>
          </a:p>
          <a:p>
            <a:endParaRPr lang="en-US" sz="1800">
              <a:cs typeface="Calibri"/>
            </a:endParaRPr>
          </a:p>
        </p:txBody>
      </p:sp>
      <p:pic>
        <p:nvPicPr>
          <p:cNvPr id="5" name="Picture 4" descr="A white text on a white background&#10;&#10;Description automatically generated">
            <a:extLst>
              <a:ext uri="{FF2B5EF4-FFF2-40B4-BE49-F238E27FC236}">
                <a16:creationId xmlns:a16="http://schemas.microsoft.com/office/drawing/2014/main" id="{20BD3E7C-E7AB-F3D9-1336-41B159D29AF4}"/>
              </a:ext>
            </a:extLst>
          </p:cNvPr>
          <p:cNvPicPr>
            <a:picLocks noChangeAspect="1"/>
          </p:cNvPicPr>
          <p:nvPr/>
        </p:nvPicPr>
        <p:blipFill>
          <a:blip r:embed="rId3"/>
          <a:stretch>
            <a:fillRect/>
          </a:stretch>
        </p:blipFill>
        <p:spPr>
          <a:xfrm>
            <a:off x="6276061" y="2656329"/>
            <a:ext cx="5339255" cy="3483864"/>
          </a:xfrm>
          <a:prstGeom prst="rect">
            <a:avLst/>
          </a:prstGeom>
        </p:spPr>
      </p:pic>
      <p:pic>
        <p:nvPicPr>
          <p:cNvPr id="4" name="Picture 3" descr="A white text box with black text&#10;&#10;Description automatically generated">
            <a:extLst>
              <a:ext uri="{FF2B5EF4-FFF2-40B4-BE49-F238E27FC236}">
                <a16:creationId xmlns:a16="http://schemas.microsoft.com/office/drawing/2014/main" id="{5B676CD8-B227-4F1A-2F9E-730B1C8F5008}"/>
              </a:ext>
            </a:extLst>
          </p:cNvPr>
          <p:cNvPicPr>
            <a:picLocks noChangeAspect="1"/>
          </p:cNvPicPr>
          <p:nvPr/>
        </p:nvPicPr>
        <p:blipFill>
          <a:blip r:embed="rId4"/>
          <a:stretch>
            <a:fillRect/>
          </a:stretch>
        </p:blipFill>
        <p:spPr>
          <a:xfrm>
            <a:off x="486464" y="2708520"/>
            <a:ext cx="5486399" cy="3483864"/>
          </a:xfrm>
          <a:prstGeom prst="rect">
            <a:avLst/>
          </a:prstGeom>
        </p:spPr>
      </p:pic>
    </p:spTree>
    <p:extLst>
      <p:ext uri="{BB962C8B-B14F-4D97-AF65-F5344CB8AC3E}">
        <p14:creationId xmlns:p14="http://schemas.microsoft.com/office/powerpoint/2010/main" val="276432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0C462-7526-2C45-B366-3B1DAEFA1A93}"/>
              </a:ext>
            </a:extLst>
          </p:cNvPr>
          <p:cNvSpPr>
            <a:spLocks noGrp="1"/>
          </p:cNvSpPr>
          <p:nvPr>
            <p:ph type="title"/>
          </p:nvPr>
        </p:nvSpPr>
        <p:spPr>
          <a:xfrm>
            <a:off x="808638" y="386930"/>
            <a:ext cx="9236700" cy="1188950"/>
          </a:xfrm>
        </p:spPr>
        <p:txBody>
          <a:bodyPr anchor="b">
            <a:normAutofit/>
          </a:bodyPr>
          <a:lstStyle/>
          <a:p>
            <a:r>
              <a:rPr lang="en-US" sz="5400">
                <a:cs typeface="Calibri Light"/>
              </a:rPr>
              <a:t>Exercise </a:t>
            </a: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7D088B-F78A-1551-3077-0D5080CAC2AF}"/>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cs typeface="Calibri"/>
              </a:rPr>
              <a:t>Think about your own research and brainstorm a couple sentences for each section (it's ok if you don't have key findings yet!)</a:t>
            </a:r>
          </a:p>
          <a:p>
            <a:r>
              <a:rPr lang="en-US" sz="2400">
                <a:cs typeface="Calibri"/>
              </a:rPr>
              <a:t>Which ones are you struggling with?</a:t>
            </a:r>
          </a:p>
          <a:p>
            <a:r>
              <a:rPr lang="en-US" sz="2400">
                <a:cs typeface="Calibri"/>
              </a:rPr>
              <a:t>Talk to your </a:t>
            </a:r>
            <a:r>
              <a:rPr lang="en-US" sz="2400" err="1">
                <a:cs typeface="Calibri"/>
              </a:rPr>
              <a:t>neighbours</a:t>
            </a:r>
            <a:r>
              <a:rPr lang="en-US" sz="2400">
                <a:cs typeface="Calibri"/>
              </a:rPr>
              <a:t> if you are not sure how to approach a certain point, or raise your hand and I will come round to chat to you!</a:t>
            </a:r>
          </a:p>
          <a:p>
            <a:endParaRPr lang="en-US" sz="2400">
              <a:cs typeface="Calibri"/>
            </a:endParaRPr>
          </a:p>
          <a:p>
            <a:r>
              <a:rPr lang="en-US" sz="2400">
                <a:cs typeface="Calibri"/>
              </a:rPr>
              <a:t>Swap your abstract draft with a neighbour and give some general feedback. Does it present the context well? Does it highlight the importance? </a:t>
            </a:r>
          </a:p>
          <a:p>
            <a:endParaRPr lang="en-US" sz="2400">
              <a:cs typeface="Calibri"/>
            </a:endParaRPr>
          </a:p>
          <a:p>
            <a:endParaRPr lang="en-US" sz="2400">
              <a:cs typeface="Calibri"/>
            </a:endParaRPr>
          </a:p>
        </p:txBody>
      </p:sp>
    </p:spTree>
    <p:extLst>
      <p:ext uri="{BB962C8B-B14F-4D97-AF65-F5344CB8AC3E}">
        <p14:creationId xmlns:p14="http://schemas.microsoft.com/office/powerpoint/2010/main" val="351778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E9FA7-7ED9-1580-9C9F-38FCE9290D37}"/>
              </a:ext>
            </a:extLst>
          </p:cNvPr>
          <p:cNvSpPr>
            <a:spLocks noGrp="1"/>
          </p:cNvSpPr>
          <p:nvPr>
            <p:ph type="title"/>
          </p:nvPr>
        </p:nvSpPr>
        <p:spPr>
          <a:xfrm>
            <a:off x="808638" y="386930"/>
            <a:ext cx="9236700" cy="1188950"/>
          </a:xfrm>
        </p:spPr>
        <p:txBody>
          <a:bodyPr anchor="b">
            <a:normAutofit fontScale="90000"/>
          </a:bodyPr>
          <a:lstStyle/>
          <a:p>
            <a:r>
              <a:rPr lang="en-US" sz="5400">
                <a:cs typeface="Calibri Light"/>
              </a:rPr>
              <a:t>Introduction (~1000-1500 words)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3B144D-23F8-DAA8-13DA-E4952C742CD9}"/>
              </a:ext>
            </a:extLst>
          </p:cNvPr>
          <p:cNvSpPr>
            <a:spLocks noGrp="1"/>
          </p:cNvSpPr>
          <p:nvPr>
            <p:ph idx="1"/>
          </p:nvPr>
        </p:nvSpPr>
        <p:spPr>
          <a:xfrm>
            <a:off x="793660" y="2599509"/>
            <a:ext cx="10143668" cy="3435531"/>
          </a:xfrm>
        </p:spPr>
        <p:txBody>
          <a:bodyPr vert="horz" lIns="91440" tIns="45720" rIns="91440" bIns="45720" rtlCol="0" anchor="ctr">
            <a:normAutofit lnSpcReduction="10000"/>
          </a:bodyPr>
          <a:lstStyle/>
          <a:p>
            <a:r>
              <a:rPr lang="en-US" sz="2400">
                <a:cs typeface="Calibri"/>
              </a:rPr>
              <a:t>Here you have more space to give details on the background of the research topic, this is where you dive deep!</a:t>
            </a:r>
          </a:p>
          <a:p>
            <a:r>
              <a:rPr lang="en-US" sz="2400">
                <a:cs typeface="Calibri"/>
              </a:rPr>
              <a:t>Gives the reader the information they need to understand the context you are working in</a:t>
            </a:r>
          </a:p>
          <a:p>
            <a:r>
              <a:rPr lang="en-US" sz="2400">
                <a:cs typeface="Calibri"/>
              </a:rPr>
              <a:t>Reference heavy</a:t>
            </a:r>
          </a:p>
          <a:p>
            <a:r>
              <a:rPr lang="en-US" sz="2400">
                <a:cs typeface="Calibri"/>
              </a:rPr>
              <a:t>Dive deep into the knowledge gap</a:t>
            </a:r>
          </a:p>
          <a:p>
            <a:r>
              <a:rPr lang="en-US" sz="2400">
                <a:cs typeface="Calibri"/>
              </a:rPr>
              <a:t>Briefly describe what your work includes. This is not the place for any results! Only to introduce what you will present in the rest of the paper</a:t>
            </a:r>
          </a:p>
          <a:p>
            <a:r>
              <a:rPr lang="en-US" sz="2400">
                <a:cs typeface="Calibri"/>
              </a:rPr>
              <a:t>Highlight the importance of this work within the context of the field</a:t>
            </a:r>
          </a:p>
        </p:txBody>
      </p:sp>
    </p:spTree>
    <p:extLst>
      <p:ext uri="{BB962C8B-B14F-4D97-AF65-F5344CB8AC3E}">
        <p14:creationId xmlns:p14="http://schemas.microsoft.com/office/powerpoint/2010/main" val="353560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83B34-FCA3-D316-E3E2-A670F009FFC5}"/>
              </a:ext>
            </a:extLst>
          </p:cNvPr>
          <p:cNvSpPr>
            <a:spLocks noGrp="1"/>
          </p:cNvSpPr>
          <p:nvPr>
            <p:ph type="title"/>
          </p:nvPr>
        </p:nvSpPr>
        <p:spPr>
          <a:xfrm>
            <a:off x="793662" y="386930"/>
            <a:ext cx="10066122" cy="1298448"/>
          </a:xfrm>
        </p:spPr>
        <p:txBody>
          <a:bodyPr anchor="b">
            <a:normAutofit/>
          </a:bodyPr>
          <a:lstStyle/>
          <a:p>
            <a:r>
              <a:rPr lang="en-US" sz="4800">
                <a:cs typeface="Calibri Light"/>
              </a:rPr>
              <a:t>The funnel method</a:t>
            </a:r>
            <a:endParaRPr lang="en-US" sz="4800"/>
          </a:p>
        </p:txBody>
      </p:sp>
      <p:sp>
        <p:nvSpPr>
          <p:cNvPr id="7" name="Rectangle 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CB72AB-66C1-0EE0-1FD0-3339D2C7BA03}"/>
              </a:ext>
            </a:extLst>
          </p:cNvPr>
          <p:cNvSpPr>
            <a:spLocks noGrp="1"/>
          </p:cNvSpPr>
          <p:nvPr>
            <p:ph idx="1"/>
          </p:nvPr>
        </p:nvSpPr>
        <p:spPr>
          <a:xfrm>
            <a:off x="793661" y="2275920"/>
            <a:ext cx="4530898" cy="3963039"/>
          </a:xfrm>
        </p:spPr>
        <p:txBody>
          <a:bodyPr vert="horz" lIns="91440" tIns="45720" rIns="91440" bIns="45720" rtlCol="0" anchor="ctr">
            <a:normAutofit/>
          </a:bodyPr>
          <a:lstStyle/>
          <a:p>
            <a:r>
              <a:rPr lang="en-US" sz="2000">
                <a:cs typeface="Calibri"/>
              </a:rPr>
              <a:t>Start broad and work your way down to being very specific </a:t>
            </a:r>
          </a:p>
          <a:p>
            <a:r>
              <a:rPr lang="en-US" sz="2000">
                <a:cs typeface="Calibri"/>
              </a:rPr>
              <a:t>Some readers will not have much context for your field, but you can assume some foundational knowledge. You don't have to start from zero</a:t>
            </a:r>
          </a:p>
          <a:p>
            <a:endParaRPr lang="en-US" sz="2000">
              <a:cs typeface="Calibri"/>
            </a:endParaRPr>
          </a:p>
        </p:txBody>
      </p:sp>
      <p:pic>
        <p:nvPicPr>
          <p:cNvPr id="4" name="Graphic 3" descr="Filter outline">
            <a:extLst>
              <a:ext uri="{FF2B5EF4-FFF2-40B4-BE49-F238E27FC236}">
                <a16:creationId xmlns:a16="http://schemas.microsoft.com/office/drawing/2014/main" id="{5AF7A41F-D702-A5BE-9390-41ADD9EA55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0" name="Rectangle 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9604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27</Slides>
  <Notes>2</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Structure of a Scientific Paper</vt:lpstr>
      <vt:lpstr>Check journal specifications </vt:lpstr>
      <vt:lpstr>Think about the storyline...</vt:lpstr>
      <vt:lpstr>Abstract</vt:lpstr>
      <vt:lpstr>PowerPoint Presentation</vt:lpstr>
      <vt:lpstr>Exercise from Nature website</vt:lpstr>
      <vt:lpstr>Exercise </vt:lpstr>
      <vt:lpstr>Introduction (~1000-1500 words)</vt:lpstr>
      <vt:lpstr>The funnel method</vt:lpstr>
      <vt:lpstr>The funnel method in practice: Reuda-Uribe et al 2023</vt:lpstr>
      <vt:lpstr>Exercise</vt:lpstr>
      <vt:lpstr>Methods (~1000 words)</vt:lpstr>
      <vt:lpstr>Results (~1000 words + Figures )</vt:lpstr>
      <vt:lpstr>The 'first sentence' method</vt:lpstr>
      <vt:lpstr>The 'first sentence' method example</vt:lpstr>
      <vt:lpstr>The 'first sentence' method example </vt:lpstr>
      <vt:lpstr>The 'first sentence' method</vt:lpstr>
      <vt:lpstr>A common mistake...</vt:lpstr>
      <vt:lpstr>Discussion (~1000-1500 words)</vt:lpstr>
      <vt:lpstr>The 'hourglass' method</vt:lpstr>
      <vt:lpstr>Conclusion (150-200 words)</vt:lpstr>
      <vt:lpstr>Acknowledgements (~100 words)</vt:lpstr>
      <vt:lpstr>References</vt:lpstr>
      <vt:lpstr>Reference Managers</vt:lpstr>
      <vt:lpstr>What to write first...</vt:lpstr>
      <vt:lpstr>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20</cp:revision>
  <dcterms:created xsi:type="dcterms:W3CDTF">2024-03-03T02:54:06Z</dcterms:created>
  <dcterms:modified xsi:type="dcterms:W3CDTF">2024-03-04T10:16:15Z</dcterms:modified>
</cp:coreProperties>
</file>