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1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4" r:id="rId10"/>
    <p:sldId id="266" r:id="rId11"/>
    <p:sldId id="271" r:id="rId12"/>
    <p:sldId id="273" r:id="rId13"/>
    <p:sldId id="268" r:id="rId14"/>
    <p:sldId id="267" r:id="rId15"/>
    <p:sldId id="272" r:id="rId16"/>
    <p:sldId id="269" r:id="rId17"/>
    <p:sldId id="274" r:id="rId18"/>
    <p:sldId id="282" r:id="rId19"/>
    <p:sldId id="270" r:id="rId20"/>
    <p:sldId id="28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8" r:id="rId30"/>
    <p:sldId id="285" r:id="rId31"/>
    <p:sldId id="289" r:id="rId32"/>
    <p:sldId id="286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2" autoAdjust="0"/>
  </p:normalViewPr>
  <p:slideViewPr>
    <p:cSldViewPr snapToGrid="0">
      <p:cViewPr>
        <p:scale>
          <a:sx n="50" d="100"/>
          <a:sy n="50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91A81-983F-41AA-A957-AE92C2F5A3A9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EAEC2-AC85-4F3C-ADD0-C9DE6C426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6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 smtClean="0"/>
              <a:t>Time-calibrated tree resulting from Bayesian analysis. And results of the biogeographic reconstruction. Mean age estimates are given</a:t>
            </a:r>
          </a:p>
          <a:p>
            <a:pPr marL="0" indent="0">
              <a:buNone/>
            </a:pPr>
            <a:r>
              <a:rPr lang="en-GB" sz="1200" dirty="0" smtClean="0"/>
              <a:t>by nodes together with their 95% HPD intervals (also indicated by blue bars). The biogeographical origin of each lineage is marked at the tree tip with a </a:t>
            </a:r>
            <a:r>
              <a:rPr lang="en-GB" sz="1200" dirty="0" err="1" smtClean="0"/>
              <a:t>color</a:t>
            </a:r>
            <a:endParaRPr lang="en-GB" sz="1200" dirty="0" smtClean="0"/>
          </a:p>
          <a:p>
            <a:pPr marL="0" indent="0">
              <a:buNone/>
            </a:pPr>
            <a:r>
              <a:rPr lang="en-GB" sz="1200" dirty="0" smtClean="0"/>
              <a:t>corresponding to the map in the lower left corner. Pie charts at the nodes show the probability of each ancestral area.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EAEC2-AC85-4F3C-ADD0-C9DE6C4261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4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EAEC2-AC85-4F3C-ADD0-C9DE6C42611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6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EAEC2-AC85-4F3C-ADD0-C9DE6C42611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8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3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87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1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8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7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93C9-44F8-48AD-907C-4AFCEF74914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5966-9A49-4DAF-8809-F010CB721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hytools.org/mexico2018/ex/12/Plotting-method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F06B8-C7B5-4E1E-9CCD-EE7D5CC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65129"/>
            <a:ext cx="6105194" cy="2554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Phylogenetic</a:t>
            </a:r>
            <a:br>
              <a:rPr lang="en-US" sz="8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8000" dirty="0" smtClean="0">
                <a:solidFill>
                  <a:srgbClr val="FFFFFF"/>
                </a:solidFill>
              </a:rPr>
              <a:t>Trees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84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Same tree as a fan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plotTree</a:t>
            </a:r>
            <a:r>
              <a:rPr lang="en-GB" dirty="0" smtClean="0"/>
              <a:t>(tree1,type="fan",</a:t>
            </a:r>
          </a:p>
          <a:p>
            <a:pPr marL="0" indent="0">
              <a:buNone/>
            </a:pPr>
            <a:r>
              <a:rPr lang="en-GB" dirty="0" err="1" smtClean="0"/>
              <a:t>fsize</a:t>
            </a:r>
            <a:r>
              <a:rPr lang="en-GB" dirty="0" smtClean="0"/>
              <a:t>=0.6,lwd=1, </a:t>
            </a:r>
            <a:r>
              <a:rPr lang="en-GB" dirty="0" err="1" smtClean="0"/>
              <a:t>ftype</a:t>
            </a:r>
            <a:r>
              <a:rPr lang="en-GB" dirty="0" smtClean="0"/>
              <a:t>="</a:t>
            </a:r>
            <a:r>
              <a:rPr lang="en-GB" dirty="0" err="1" smtClean="0"/>
              <a:t>i</a:t>
            </a:r>
            <a:r>
              <a:rPr lang="en-GB" dirty="0" smtClean="0"/>
              <a:t>")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7" r="25084"/>
          <a:stretch/>
        </p:blipFill>
        <p:spPr>
          <a:xfrm>
            <a:off x="5269831" y="330524"/>
            <a:ext cx="6677528" cy="65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27" y="20871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Looking at one clade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53" y="1534278"/>
            <a:ext cx="8240291" cy="5067306"/>
          </a:xfrm>
        </p:spPr>
      </p:pic>
    </p:spTree>
    <p:extLst>
      <p:ext uri="{BB962C8B-B14F-4D97-AF65-F5344CB8AC3E}">
        <p14:creationId xmlns:p14="http://schemas.microsoft.com/office/powerpoint/2010/main" val="42415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F06B8-C7B5-4E1E-9CCD-EE7D5CC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65129"/>
            <a:ext cx="6105194" cy="25549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Images to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smtClean="0">
                <a:solidFill>
                  <a:srgbClr val="FFFFFF"/>
                </a:solidFill>
              </a:rPr>
              <a:t>Trees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76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7" r="25084"/>
          <a:stretch/>
        </p:blipFill>
        <p:spPr>
          <a:xfrm>
            <a:off x="2971800" y="1371600"/>
            <a:ext cx="6075948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" t="11027" r="9537" b="13996"/>
          <a:stretch/>
        </p:blipFill>
        <p:spPr>
          <a:xfrm rot="2760062">
            <a:off x="9041026" y="3598823"/>
            <a:ext cx="3948976" cy="1657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4086" r="6103" b="13963"/>
          <a:stretch/>
        </p:blipFill>
        <p:spPr>
          <a:xfrm rot="2473874">
            <a:off x="-429946" y="4241570"/>
            <a:ext cx="4262275" cy="125293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168129" y="2854199"/>
            <a:ext cx="1008208" cy="719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505" y="4551530"/>
            <a:ext cx="902369" cy="1384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758990" y="3970421"/>
            <a:ext cx="926431" cy="1443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0666">
            <a:off x="6848739" y="781115"/>
            <a:ext cx="4891311" cy="132473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7770114" y="1443480"/>
            <a:ext cx="796370" cy="57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4412">
            <a:off x="-34236" y="1151833"/>
            <a:ext cx="4404731" cy="16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You don’t have to complicate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1779"/>
            <a:ext cx="10515600" cy="3975184"/>
          </a:xfrm>
        </p:spPr>
        <p:txBody>
          <a:bodyPr/>
          <a:lstStyle/>
          <a:p>
            <a:r>
              <a:rPr lang="en-GB" dirty="0" smtClean="0"/>
              <a:t>You can make your phylogenetic tree in R</a:t>
            </a:r>
          </a:p>
          <a:p>
            <a:r>
              <a:rPr lang="en-GB" dirty="0" smtClean="0"/>
              <a:t>Use PowerPoint to add images to your </a:t>
            </a:r>
            <a:r>
              <a:rPr lang="en-GB" dirty="0" smtClean="0"/>
              <a:t>tree</a:t>
            </a:r>
          </a:p>
          <a:p>
            <a:pPr marL="0" indent="0">
              <a:buNone/>
            </a:pPr>
            <a:r>
              <a:rPr lang="en-GB" dirty="0" smtClean="0"/>
              <a:t>- (if you have Photoshop this can be better for high quality figures)</a:t>
            </a:r>
            <a:endParaRPr lang="en-GB" dirty="0" smtClean="0"/>
          </a:p>
          <a:p>
            <a:r>
              <a:rPr lang="en-GB" dirty="0" smtClean="0"/>
              <a:t>It is simpler and easier to modify figures, and more flexible</a:t>
            </a:r>
          </a:p>
          <a:p>
            <a:r>
              <a:rPr lang="en-GB" dirty="0" smtClean="0"/>
              <a:t>Save as a PDF, JPG or PNG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GB" dirty="0" smtClean="0"/>
              <a:t>Choose the cetacean tree, humming bird tree, a clade from one of these trees, or one of your own trees</a:t>
            </a:r>
          </a:p>
          <a:p>
            <a:r>
              <a:rPr lang="en-GB" dirty="0" smtClean="0"/>
              <a:t>Save the tree as an image</a:t>
            </a:r>
          </a:p>
          <a:p>
            <a:r>
              <a:rPr lang="en-GB" dirty="0" smtClean="0"/>
              <a:t>Use PowerPoint </a:t>
            </a:r>
            <a:r>
              <a:rPr lang="en-GB" dirty="0" smtClean="0"/>
              <a:t>(or </a:t>
            </a:r>
            <a:r>
              <a:rPr lang="en-GB" dirty="0" smtClean="0"/>
              <a:t>P</a:t>
            </a:r>
            <a:r>
              <a:rPr lang="en-GB" dirty="0" smtClean="0"/>
              <a:t>hotoshop) to </a:t>
            </a:r>
            <a:r>
              <a:rPr lang="en-GB" dirty="0" smtClean="0"/>
              <a:t>make a figure with your phylogenetic tree and images of some </a:t>
            </a:r>
            <a:r>
              <a:rPr lang="en-GB" dirty="0" smtClean="0"/>
              <a:t>species</a:t>
            </a:r>
            <a:endParaRPr lang="en-GB" dirty="0" smtClean="0"/>
          </a:p>
          <a:p>
            <a:r>
              <a:rPr lang="en-GB" dirty="0" smtClean="0"/>
              <a:t>Save as PDF, JPG, or 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2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8" y="2045368"/>
            <a:ext cx="5153526" cy="4024622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Anolis</a:t>
            </a:r>
            <a:r>
              <a:rPr lang="en-GB" dirty="0" smtClean="0"/>
              <a:t> example from </a:t>
            </a:r>
            <a:r>
              <a:rPr lang="en-GB" dirty="0" err="1" smtClean="0"/>
              <a:t>phytools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http://phytools.org/mexico2018/ex/12/Plotting-methods.html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81" y="266006"/>
            <a:ext cx="6642566" cy="6437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93089"/>
            <a:ext cx="10515600" cy="1325563"/>
          </a:xfrm>
        </p:spPr>
        <p:txBody>
          <a:bodyPr/>
          <a:lstStyle/>
          <a:p>
            <a:r>
              <a:rPr lang="en-GB" dirty="0" smtClean="0"/>
              <a:t>It is possible to add images in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F06B8-C7B5-4E1E-9CCD-EE7D5CC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65129"/>
            <a:ext cx="6105194" cy="2554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smtClean="0">
                <a:solidFill>
                  <a:srgbClr val="FFFFFF"/>
                </a:solidFill>
              </a:rPr>
              <a:t>Trees and Trait Data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1794" y="6211669"/>
            <a:ext cx="3940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code for the following trees have been adapted from Liam J. </a:t>
            </a:r>
            <a:r>
              <a:rPr lang="en-GB" dirty="0" err="1" smtClean="0"/>
              <a:t>Revell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F06B8-C7B5-4E1E-9CCD-EE7D5CC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65129"/>
            <a:ext cx="6105194" cy="2554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smtClean="0">
                <a:solidFill>
                  <a:srgbClr val="FFFFFF"/>
                </a:solidFill>
              </a:rPr>
              <a:t>Discreet </a:t>
            </a:r>
            <a:br>
              <a:rPr lang="en-US" sz="8000" dirty="0" smtClean="0">
                <a:solidFill>
                  <a:srgbClr val="FFFFFF"/>
                </a:solidFill>
              </a:rPr>
            </a:br>
            <a:r>
              <a:rPr lang="en-US" sz="8000" dirty="0" smtClean="0">
                <a:solidFill>
                  <a:srgbClr val="FFFFFF"/>
                </a:solidFill>
              </a:rPr>
              <a:t>Trait States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31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80" y="139143"/>
            <a:ext cx="7846799" cy="6526352"/>
          </a:xfrm>
        </p:spPr>
      </p:pic>
      <p:sp>
        <p:nvSpPr>
          <p:cNvPr id="5" name="TextBox 4"/>
          <p:cNvSpPr txBox="1"/>
          <p:nvPr/>
        </p:nvSpPr>
        <p:spPr>
          <a:xfrm>
            <a:off x="457200" y="986589"/>
            <a:ext cx="5077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Hummingbird phylogenetic tree </a:t>
            </a:r>
          </a:p>
          <a:p>
            <a:r>
              <a:rPr lang="en-GB" sz="2800" dirty="0" smtClean="0"/>
              <a:t>2 discreet trait states: red or blue</a:t>
            </a:r>
          </a:p>
          <a:p>
            <a:r>
              <a:rPr lang="en-GB" sz="2800" dirty="0" smtClean="0"/>
              <a:t>Character distribution at tips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394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136" y="184651"/>
            <a:ext cx="7105073" cy="22949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Coupling of diversification and pH adaptation during the evolution of terrestrial </a:t>
            </a:r>
            <a:r>
              <a:rPr lang="en-GB" dirty="0" err="1" smtClean="0"/>
              <a:t>Thaumarchaeota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726" y="2733963"/>
            <a:ext cx="7105074" cy="344299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Ancestral pH preferences are shown for the 370-sequence </a:t>
            </a:r>
            <a:r>
              <a:rPr lang="en-GB" sz="2400" dirty="0" err="1" smtClean="0"/>
              <a:t>amoA</a:t>
            </a:r>
            <a:r>
              <a:rPr lang="en-GB" sz="2400" dirty="0" smtClean="0"/>
              <a:t> tree based on a ridge regression approach (28), with estimates of ancestral pH provided at key nodes.</a:t>
            </a:r>
          </a:p>
          <a:p>
            <a:pPr marL="0" indent="0">
              <a:buNone/>
            </a:pPr>
            <a:r>
              <a:rPr lang="en-GB" sz="2400" dirty="0" err="1" smtClean="0"/>
              <a:t>Gubry-Rangin</a:t>
            </a:r>
            <a:r>
              <a:rPr lang="en-GB" sz="2400" dirty="0" smtClean="0"/>
              <a:t> et al. 2015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89"/>
            <a:ext cx="4145639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51" y="352425"/>
            <a:ext cx="9866497" cy="6416377"/>
          </a:xfrm>
        </p:spPr>
      </p:pic>
      <p:sp>
        <p:nvSpPr>
          <p:cNvPr id="6" name="TextBox 5"/>
          <p:cNvSpPr txBox="1"/>
          <p:nvPr/>
        </p:nvSpPr>
        <p:spPr>
          <a:xfrm>
            <a:off x="342900" y="542089"/>
            <a:ext cx="50773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Clade from the Hummingbird </a:t>
            </a:r>
            <a:r>
              <a:rPr lang="en-GB" sz="2800" dirty="0" smtClean="0"/>
              <a:t>phylogenetic tree </a:t>
            </a:r>
          </a:p>
          <a:p>
            <a:r>
              <a:rPr lang="en-GB" sz="2800" dirty="0" smtClean="0"/>
              <a:t>2 discreet trait states: red or blue</a:t>
            </a:r>
          </a:p>
          <a:p>
            <a:r>
              <a:rPr lang="en-GB" sz="2800" dirty="0" smtClean="0"/>
              <a:t>Character distribution at tips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8844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79" y="84540"/>
            <a:ext cx="8259630" cy="6869713"/>
          </a:xfrm>
        </p:spPr>
      </p:pic>
      <p:sp>
        <p:nvSpPr>
          <p:cNvPr id="5" name="TextBox 4"/>
          <p:cNvSpPr txBox="1"/>
          <p:nvPr/>
        </p:nvSpPr>
        <p:spPr>
          <a:xfrm>
            <a:off x="445168" y="469231"/>
            <a:ext cx="6569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Hummingbird phylogenetic tree </a:t>
            </a:r>
          </a:p>
          <a:p>
            <a:r>
              <a:rPr lang="en-GB" sz="2800" dirty="0" smtClean="0"/>
              <a:t>2 discreet trait states: red or blue</a:t>
            </a:r>
          </a:p>
          <a:p>
            <a:r>
              <a:rPr lang="en-GB" sz="2800" dirty="0" smtClean="0"/>
              <a:t>Posterior density from stochastic mapping at the edges &amp; nodes of the tree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02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9273551" cy="6850732"/>
          </a:xfrm>
        </p:spPr>
      </p:pic>
      <p:sp>
        <p:nvSpPr>
          <p:cNvPr id="7" name="TextBox 6"/>
          <p:cNvSpPr txBox="1"/>
          <p:nvPr/>
        </p:nvSpPr>
        <p:spPr>
          <a:xfrm>
            <a:off x="469232" y="2948312"/>
            <a:ext cx="5077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Hummingbird phylogenetic tree </a:t>
            </a:r>
          </a:p>
          <a:p>
            <a:r>
              <a:rPr lang="en-GB" sz="2800" dirty="0"/>
              <a:t>6</a:t>
            </a:r>
            <a:r>
              <a:rPr lang="en-GB" sz="2800" dirty="0" smtClean="0"/>
              <a:t> discreet trait states: regions</a:t>
            </a:r>
          </a:p>
          <a:p>
            <a:r>
              <a:rPr lang="en-GB" sz="2800" dirty="0" smtClean="0"/>
              <a:t>Stochastic character mapping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024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25293"/>
          <a:stretch/>
        </p:blipFill>
        <p:spPr>
          <a:xfrm>
            <a:off x="2991853" y="0"/>
            <a:ext cx="9200147" cy="6858000"/>
          </a:xfrm>
        </p:spPr>
      </p:pic>
      <p:sp>
        <p:nvSpPr>
          <p:cNvPr id="7" name="TextBox 6"/>
          <p:cNvSpPr txBox="1"/>
          <p:nvPr/>
        </p:nvSpPr>
        <p:spPr>
          <a:xfrm>
            <a:off x="453190" y="4873365"/>
            <a:ext cx="5077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Hummingbird phylogenetic tree </a:t>
            </a:r>
          </a:p>
          <a:p>
            <a:r>
              <a:rPr lang="en-GB" sz="2800" dirty="0"/>
              <a:t>6</a:t>
            </a:r>
            <a:r>
              <a:rPr lang="en-GB" sz="2800" dirty="0" smtClean="0"/>
              <a:t> discreet trait states: regions</a:t>
            </a:r>
          </a:p>
          <a:p>
            <a:r>
              <a:rPr lang="en-GB" sz="2800" dirty="0" smtClean="0"/>
              <a:t>Stochastic character mapping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095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16" y="27499"/>
            <a:ext cx="8321458" cy="6830501"/>
          </a:xfrm>
        </p:spPr>
      </p:pic>
      <p:sp>
        <p:nvSpPr>
          <p:cNvPr id="9" name="TextBox 8"/>
          <p:cNvSpPr txBox="1"/>
          <p:nvPr/>
        </p:nvSpPr>
        <p:spPr>
          <a:xfrm>
            <a:off x="345290" y="4873365"/>
            <a:ext cx="5887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Hummingbird phylogenetic tree </a:t>
            </a:r>
          </a:p>
          <a:p>
            <a:r>
              <a:rPr lang="en-GB" sz="2800" dirty="0"/>
              <a:t>6</a:t>
            </a:r>
            <a:r>
              <a:rPr lang="en-GB" sz="2800" dirty="0" smtClean="0"/>
              <a:t> discreet trait states: regions</a:t>
            </a:r>
          </a:p>
          <a:p>
            <a:r>
              <a:rPr lang="en-GB" sz="2800" dirty="0" smtClean="0"/>
              <a:t>Stochastic character mapping with posterior probabilities for node states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85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1"/>
            <a:ext cx="115993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5174" y="236646"/>
            <a:ext cx="5887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Hummingbird phylogenetic tree </a:t>
            </a:r>
          </a:p>
          <a:p>
            <a:r>
              <a:rPr lang="en-GB" sz="2800" dirty="0"/>
              <a:t>6</a:t>
            </a:r>
            <a:r>
              <a:rPr lang="en-GB" sz="2800" dirty="0" smtClean="0"/>
              <a:t> discreet trait states: regions</a:t>
            </a:r>
          </a:p>
          <a:p>
            <a:r>
              <a:rPr lang="en-GB" sz="2800" dirty="0" smtClean="0"/>
              <a:t>Stochastic character mapping with posterior probabilities for node states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41993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8"/>
          <a:stretch/>
        </p:blipFill>
        <p:spPr>
          <a:xfrm>
            <a:off x="3429429" y="-144378"/>
            <a:ext cx="7927945" cy="6741872"/>
          </a:xfrm>
        </p:spPr>
      </p:pic>
      <p:sp>
        <p:nvSpPr>
          <p:cNvPr id="5" name="TextBox 4"/>
          <p:cNvSpPr txBox="1"/>
          <p:nvPr/>
        </p:nvSpPr>
        <p:spPr>
          <a:xfrm>
            <a:off x="200911" y="313397"/>
            <a:ext cx="4022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fitted discrete character model for Hummingbird eco-regions</a:t>
            </a:r>
          </a:p>
          <a:p>
            <a:r>
              <a:rPr lang="en-GB" sz="2800" dirty="0"/>
              <a:t>s</a:t>
            </a:r>
            <a:r>
              <a:rPr lang="en-GB" sz="2800" dirty="0" smtClean="0"/>
              <a:t>howing transition rates between states (regions)</a:t>
            </a:r>
            <a:endParaRPr lang="en-GB" sz="2800" dirty="0"/>
          </a:p>
          <a:p>
            <a:r>
              <a:rPr lang="en-GB" sz="2800" dirty="0" smtClean="0"/>
              <a:t>0 = transition not possible</a:t>
            </a:r>
          </a:p>
        </p:txBody>
      </p:sp>
    </p:spTree>
    <p:extLst>
      <p:ext uri="{BB962C8B-B14F-4D97-AF65-F5344CB8AC3E}">
        <p14:creationId xmlns:p14="http://schemas.microsoft.com/office/powerpoint/2010/main" val="235307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56" y="-367766"/>
            <a:ext cx="8251782" cy="7225766"/>
          </a:xfrm>
        </p:spPr>
      </p:pic>
      <p:sp>
        <p:nvSpPr>
          <p:cNvPr id="5" name="TextBox 4"/>
          <p:cNvSpPr txBox="1"/>
          <p:nvPr/>
        </p:nvSpPr>
        <p:spPr>
          <a:xfrm>
            <a:off x="442099" y="349491"/>
            <a:ext cx="4022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fitted discrete character model for Hummingbird </a:t>
            </a:r>
            <a:r>
              <a:rPr lang="en-GB" sz="2800" dirty="0"/>
              <a:t>eco-regions showing transition rates between states (</a:t>
            </a:r>
            <a:r>
              <a:rPr lang="en-GB" sz="2800" dirty="0" smtClean="0"/>
              <a:t>regions)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39005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F06B8-C7B5-4E1E-9CCD-EE7D5CC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65129"/>
            <a:ext cx="6105194" cy="2554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smtClean="0">
                <a:solidFill>
                  <a:srgbClr val="FFFFFF"/>
                </a:solidFill>
              </a:rPr>
              <a:t>Continuous Trait States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43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8" y="190889"/>
            <a:ext cx="9460224" cy="6152170"/>
          </a:xfrm>
        </p:spPr>
      </p:pic>
    </p:spTree>
    <p:extLst>
      <p:ext uri="{BB962C8B-B14F-4D97-AF65-F5344CB8AC3E}">
        <p14:creationId xmlns:p14="http://schemas.microsoft.com/office/powerpoint/2010/main" val="109886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8"/>
          <a:stretch/>
        </p:blipFill>
        <p:spPr>
          <a:xfrm>
            <a:off x="228600" y="469297"/>
            <a:ext cx="9411620" cy="6388703"/>
          </a:xfrm>
        </p:spPr>
      </p:pic>
      <p:sp>
        <p:nvSpPr>
          <p:cNvPr id="5" name="Rectangle 4"/>
          <p:cNvSpPr/>
          <p:nvPr/>
        </p:nvSpPr>
        <p:spPr>
          <a:xfrm>
            <a:off x="6479193" y="365124"/>
            <a:ext cx="3302481" cy="2618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77588" y="2129589"/>
            <a:ext cx="6086530" cy="1105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Species tree of all diploid taxa and the hybridization events that led to known allopolyploids.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err="1" smtClean="0"/>
              <a:t>Dufresnes</a:t>
            </a:r>
            <a:r>
              <a:rPr lang="en-GB" sz="2400" dirty="0" smtClean="0"/>
              <a:t> et al. 2019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055" y="113499"/>
            <a:ext cx="5919538" cy="189681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Fifteen shades of green: The evolution of </a:t>
            </a:r>
            <a:r>
              <a:rPr lang="en-GB" dirty="0" err="1" smtClean="0"/>
              <a:t>Bufotes</a:t>
            </a:r>
            <a:r>
              <a:rPr lang="en-GB" dirty="0" smtClean="0"/>
              <a:t> toads revisited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9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7" y="0"/>
            <a:ext cx="10492153" cy="6858000"/>
          </a:xfrm>
        </p:spPr>
      </p:pic>
    </p:spTree>
    <p:extLst>
      <p:ext uri="{BB962C8B-B14F-4D97-AF65-F5344CB8AC3E}">
        <p14:creationId xmlns:p14="http://schemas.microsoft.com/office/powerpoint/2010/main" val="1325206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-220041"/>
            <a:ext cx="11455399" cy="7449671"/>
          </a:xfrm>
        </p:spPr>
      </p:pic>
    </p:spTree>
    <p:extLst>
      <p:ext uri="{BB962C8B-B14F-4D97-AF65-F5344CB8AC3E}">
        <p14:creationId xmlns:p14="http://schemas.microsoft.com/office/powerpoint/2010/main" val="1584743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6" y="-409074"/>
            <a:ext cx="11430862" cy="7267074"/>
          </a:xfrm>
        </p:spPr>
      </p:pic>
    </p:spTree>
    <p:extLst>
      <p:ext uri="{BB962C8B-B14F-4D97-AF65-F5344CB8AC3E}">
        <p14:creationId xmlns:p14="http://schemas.microsoft.com/office/powerpoint/2010/main" val="3126484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9" y="171807"/>
            <a:ext cx="9138721" cy="6577909"/>
          </a:xfrm>
        </p:spPr>
      </p:pic>
    </p:spTree>
    <p:extLst>
      <p:ext uri="{BB962C8B-B14F-4D97-AF65-F5344CB8AC3E}">
        <p14:creationId xmlns:p14="http://schemas.microsoft.com/office/powerpoint/2010/main" val="304384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46" y="365125"/>
            <a:ext cx="5887454" cy="132556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Viviparity</a:t>
            </a:r>
            <a:r>
              <a:rPr lang="en-GB" dirty="0" smtClean="0"/>
              <a:t> stimulates diversification in an order of fish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4546" y="2201779"/>
            <a:ext cx="5522496" cy="397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Phylogenetic tree of </a:t>
            </a:r>
            <a:r>
              <a:rPr lang="en-GB" sz="2400" dirty="0" err="1" smtClean="0"/>
              <a:t>Cyprinodontiformes</a:t>
            </a:r>
            <a:r>
              <a:rPr lang="en-GB" sz="2400" dirty="0"/>
              <a:t>.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 Bayesian maximum clade credibility tree is shown with ancestral reconstructed states of </a:t>
            </a:r>
            <a:r>
              <a:rPr lang="en-GB" sz="2400" dirty="0" err="1" smtClean="0"/>
              <a:t>viviparity</a:t>
            </a:r>
            <a:r>
              <a:rPr lang="en-GB" sz="2400" dirty="0" smtClean="0"/>
              <a:t> </a:t>
            </a:r>
            <a:r>
              <a:rPr lang="en-GB" sz="2400" dirty="0" err="1" smtClean="0"/>
              <a:t>andannualism</a:t>
            </a:r>
            <a:r>
              <a:rPr lang="en-GB" sz="2400" dirty="0" smtClean="0"/>
              <a:t>. </a:t>
            </a:r>
          </a:p>
          <a:p>
            <a:pPr marL="0" indent="0">
              <a:buNone/>
            </a:pPr>
            <a:r>
              <a:rPr lang="en-GB" sz="2400" dirty="0" smtClean="0"/>
              <a:t>Pie charts in each node represent </a:t>
            </a:r>
            <a:r>
              <a:rPr lang="en-GB" sz="2400" dirty="0" err="1" smtClean="0"/>
              <a:t>MuSSE</a:t>
            </a:r>
            <a:r>
              <a:rPr lang="en-GB" sz="2400" dirty="0" smtClean="0"/>
              <a:t> reconstructed ancestral states.</a:t>
            </a:r>
          </a:p>
          <a:p>
            <a:pPr marL="0" indent="0">
              <a:buNone/>
            </a:pPr>
            <a:r>
              <a:rPr lang="en-GB" sz="2400" dirty="0" smtClean="0"/>
              <a:t>Helmstetter et al. 2016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1" y="264695"/>
            <a:ext cx="5641496" cy="65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84" y="38243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Ancient diversification, biogeography, and the role of climatic niche</a:t>
            </a:r>
            <a:br>
              <a:rPr lang="en-GB" sz="2800" dirty="0" smtClean="0"/>
            </a:br>
            <a:r>
              <a:rPr lang="en-GB" sz="2800" dirty="0" smtClean="0"/>
              <a:t>evolution in the Old World cat snakes (</a:t>
            </a:r>
            <a:r>
              <a:rPr lang="en-GB" sz="2800" dirty="0" err="1" smtClean="0"/>
              <a:t>Colubridae</a:t>
            </a:r>
            <a:r>
              <a:rPr lang="en-GB" sz="2800" dirty="0" smtClean="0"/>
              <a:t>, </a:t>
            </a:r>
            <a:r>
              <a:rPr lang="en-GB" sz="2800" dirty="0" err="1" smtClean="0"/>
              <a:t>Telescopus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1840" b="2285"/>
          <a:stretch/>
        </p:blipFill>
        <p:spPr>
          <a:xfrm>
            <a:off x="0" y="1255521"/>
            <a:ext cx="9023929" cy="537400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43212" y="2310063"/>
            <a:ext cx="3128210" cy="4076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Time-calibrated tree resulting from Bayesian analysis.</a:t>
            </a:r>
          </a:p>
          <a:p>
            <a:pPr marL="0" indent="0">
              <a:buNone/>
            </a:pPr>
            <a:r>
              <a:rPr lang="en-GB" sz="2000" dirty="0" smtClean="0"/>
              <a:t>Biogeographical origin of each lineage is marked at the tree tip with a colour corresponding to the map in the lower left corner. </a:t>
            </a:r>
          </a:p>
          <a:p>
            <a:pPr marL="0" indent="0">
              <a:buNone/>
            </a:pPr>
            <a:r>
              <a:rPr lang="en-GB" sz="2000" dirty="0" smtClean="0"/>
              <a:t>Pie charts at the nodes show the probability of each ancestral area.</a:t>
            </a:r>
          </a:p>
          <a:p>
            <a:pPr marL="0" indent="0">
              <a:buNone/>
            </a:pPr>
            <a:r>
              <a:rPr lang="en-GB" sz="2000" dirty="0" err="1" smtClean="0"/>
              <a:t>Šmíd</a:t>
            </a:r>
            <a:r>
              <a:rPr lang="en-GB" sz="2000" dirty="0" smtClean="0"/>
              <a:t> et al. 2019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694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F06B8-C7B5-4E1E-9CCD-EE7D5CC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65129"/>
            <a:ext cx="6105194" cy="2554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Phylogenetic</a:t>
            </a:r>
            <a:br>
              <a:rPr lang="en-US" sz="8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8000" dirty="0" smtClean="0">
                <a:solidFill>
                  <a:srgbClr val="FFFFFF"/>
                </a:solidFill>
              </a:rPr>
              <a:t>Trees in R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R: R Logo">
            <a:extLst>
              <a:ext uri="{FF2B5EF4-FFF2-40B4-BE49-F238E27FC236}">
                <a16:creationId xmlns="" xmlns:a16="http://schemas.microsoft.com/office/drawing/2014/main" id="{3479AC19-1346-46D9-B89A-806C68DB6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16" y="225021"/>
            <a:ext cx="1745339" cy="135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R, set working directory, open R script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53" y="2523880"/>
            <a:ext cx="8582526" cy="4633709"/>
          </a:xfrm>
        </p:spPr>
      </p:pic>
      <p:sp>
        <p:nvSpPr>
          <p:cNvPr id="5" name="TextBox 4"/>
          <p:cNvSpPr txBox="1"/>
          <p:nvPr/>
        </p:nvSpPr>
        <p:spPr>
          <a:xfrm>
            <a:off x="1082842" y="1690688"/>
            <a:ext cx="52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setwd</a:t>
            </a:r>
            <a:r>
              <a:rPr lang="en-GB" dirty="0" smtClean="0"/>
              <a:t>("C:/Users/poppy/Desktop/indonesia/R")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### load your tree</a:t>
            </a:r>
          </a:p>
          <a:p>
            <a:pPr marL="0" indent="0">
              <a:buNone/>
            </a:pPr>
            <a:r>
              <a:rPr lang="en-GB" dirty="0" smtClean="0"/>
              <a:t>tree1 &lt;- </a:t>
            </a:r>
            <a:r>
              <a:rPr lang="en-GB" dirty="0" err="1" smtClean="0"/>
              <a:t>read.tree</a:t>
            </a:r>
            <a:r>
              <a:rPr lang="en-GB" dirty="0" smtClean="0"/>
              <a:t>("</a:t>
            </a:r>
            <a:r>
              <a:rPr lang="en-GB" dirty="0" err="1" smtClean="0"/>
              <a:t>cetacea.tre</a:t>
            </a:r>
            <a:r>
              <a:rPr lang="en-GB" dirty="0" smtClean="0"/>
              <a:t>")</a:t>
            </a:r>
          </a:p>
          <a:p>
            <a:pPr marL="0" indent="0">
              <a:buNone/>
            </a:pPr>
            <a:r>
              <a:rPr lang="en-GB" dirty="0" smtClean="0"/>
              <a:t>### check the details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ree1</a:t>
            </a:r>
          </a:p>
          <a:p>
            <a:pPr marL="0" indent="0">
              <a:buNone/>
            </a:pPr>
            <a:r>
              <a:rPr lang="en-GB" dirty="0" smtClean="0"/>
              <a:t>### plot your tree</a:t>
            </a:r>
          </a:p>
          <a:p>
            <a:pPr marL="0" indent="0">
              <a:buNone/>
            </a:pPr>
            <a:r>
              <a:rPr lang="en-GB" dirty="0" err="1" smtClean="0"/>
              <a:t>plotTree</a:t>
            </a:r>
            <a:r>
              <a:rPr lang="en-GB" dirty="0" smtClean="0"/>
              <a:t>(tree1,offset=1)</a:t>
            </a:r>
          </a:p>
          <a:p>
            <a:pPr marL="0" indent="0">
              <a:buNone/>
            </a:pPr>
            <a:r>
              <a:rPr lang="en-GB" dirty="0" smtClean="0"/>
              <a:t>### make the labels fit better</a:t>
            </a:r>
          </a:p>
          <a:p>
            <a:pPr marL="0" indent="0">
              <a:buNone/>
            </a:pPr>
            <a:r>
              <a:rPr lang="en-GB" dirty="0" err="1" smtClean="0"/>
              <a:t>plotTree</a:t>
            </a:r>
            <a:r>
              <a:rPr lang="en-GB" dirty="0" smtClean="0"/>
              <a:t>(tree1,ftype="</a:t>
            </a:r>
            <a:r>
              <a:rPr lang="en-GB" dirty="0" err="1" smtClean="0"/>
              <a:t>i</a:t>
            </a:r>
            <a:r>
              <a:rPr lang="en-GB" dirty="0" smtClean="0"/>
              <a:t>",</a:t>
            </a:r>
            <a:r>
              <a:rPr lang="en-GB" dirty="0" err="1" smtClean="0"/>
              <a:t>fsize</a:t>
            </a:r>
            <a:r>
              <a:rPr lang="en-GB" dirty="0" smtClean="0"/>
              <a:t>=0.4,lwd=1)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0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3"/>
          <a:stretch/>
        </p:blipFill>
        <p:spPr>
          <a:xfrm>
            <a:off x="1872916" y="268002"/>
            <a:ext cx="10311063" cy="67945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06" y="377156"/>
            <a:ext cx="10515600" cy="1325563"/>
          </a:xfrm>
        </p:spPr>
        <p:txBody>
          <a:bodyPr/>
          <a:lstStyle/>
          <a:p>
            <a:r>
              <a:rPr lang="en-GB" dirty="0" smtClean="0"/>
              <a:t>Plot some phylogenetic 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2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643</Words>
  <Application>Microsoft Office PowerPoint</Application>
  <PresentationFormat>Widescreen</PresentationFormat>
  <Paragraphs>90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Phylogenetic Trees</vt:lpstr>
      <vt:lpstr>Coupling of diversification and pH adaptation during the evolution of terrestrial Thaumarchaeota</vt:lpstr>
      <vt:lpstr>Fifteen shades of green: The evolution of Bufotes toads revisited</vt:lpstr>
      <vt:lpstr>Viviparity stimulates diversification in an order of fish</vt:lpstr>
      <vt:lpstr>Ancient diversification, biogeography, and the role of climatic niche evolution in the Old World cat snakes (Colubridae, Telescopus)</vt:lpstr>
      <vt:lpstr>Phylogenetic Trees in R</vt:lpstr>
      <vt:lpstr>Open R, set working directory, open R script</vt:lpstr>
      <vt:lpstr>PowerPoint Presentation</vt:lpstr>
      <vt:lpstr>Plot some phylogenetic trees</vt:lpstr>
      <vt:lpstr>Same tree as a fan</vt:lpstr>
      <vt:lpstr>Looking at one clade</vt:lpstr>
      <vt:lpstr>Adding Images to Trees</vt:lpstr>
      <vt:lpstr>PowerPoint Presentation</vt:lpstr>
      <vt:lpstr>You don’t have to complicate things</vt:lpstr>
      <vt:lpstr>Exercise</vt:lpstr>
      <vt:lpstr>It is possible to add images in R</vt:lpstr>
      <vt:lpstr>Trees and Trait Data</vt:lpstr>
      <vt:lpstr>Discreet  Trait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Trait States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Trees</dc:title>
  <dc:creator>Microsoft account</dc:creator>
  <cp:lastModifiedBy>Microsoft account</cp:lastModifiedBy>
  <cp:revision>34</cp:revision>
  <dcterms:created xsi:type="dcterms:W3CDTF">2024-03-03T11:02:58Z</dcterms:created>
  <dcterms:modified xsi:type="dcterms:W3CDTF">2024-03-05T04:23:44Z</dcterms:modified>
</cp:coreProperties>
</file>