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2" r:id="rId7"/>
    <p:sldId id="264" r:id="rId8"/>
    <p:sldId id="272" r:id="rId9"/>
    <p:sldId id="271" r:id="rId10"/>
    <p:sldId id="276" r:id="rId11"/>
    <p:sldId id="263" r:id="rId12"/>
    <p:sldId id="273" r:id="rId13"/>
    <p:sldId id="274" r:id="rId14"/>
    <p:sldId id="265" r:id="rId15"/>
    <p:sldId id="269" r:id="rId16"/>
    <p:sldId id="267" r:id="rId17"/>
    <p:sldId id="268" r:id="rId18"/>
    <p:sldId id="266" r:id="rId19"/>
    <p:sldId id="270"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4"/>
    <p:restoredTop sz="94694"/>
  </p:normalViewPr>
  <p:slideViewPr>
    <p:cSldViewPr snapToGrid="0">
      <p:cViewPr varScale="1">
        <p:scale>
          <a:sx n="78" d="100"/>
          <a:sy n="78" d="100"/>
        </p:scale>
        <p:origin x="192"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DE53-DF9E-F3FE-589C-5801D32E14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51786A6-5E2B-ED7A-BE5A-41F92317A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704D74-8F2A-1B2C-C016-4EB4129B0CEB}"/>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5" name="Footer Placeholder 4">
            <a:extLst>
              <a:ext uri="{FF2B5EF4-FFF2-40B4-BE49-F238E27FC236}">
                <a16:creationId xmlns:a16="http://schemas.microsoft.com/office/drawing/2014/main" id="{F2776C20-71A7-BD82-0780-5777D1B46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D27AC-04E6-006A-A77B-3B155A908B2D}"/>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357994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7451-F4B6-67DD-1F1B-0756C6A42DC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BA1448-DE5A-8CF9-4601-66D8D0B9BB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B409EC-FEEC-07DA-068C-CD1EE812CD89}"/>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5" name="Footer Placeholder 4">
            <a:extLst>
              <a:ext uri="{FF2B5EF4-FFF2-40B4-BE49-F238E27FC236}">
                <a16:creationId xmlns:a16="http://schemas.microsoft.com/office/drawing/2014/main" id="{9825C808-1128-F176-C2C8-0E653638F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0D6A6-C159-DC26-E07A-661452347AF6}"/>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210641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3D65D-C27F-5BA5-A513-488B832FD7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4518A1-F1D4-5F95-FBC1-6B4F257D049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C79D5D-7F54-DF18-BD2C-B0B04B916E10}"/>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5" name="Footer Placeholder 4">
            <a:extLst>
              <a:ext uri="{FF2B5EF4-FFF2-40B4-BE49-F238E27FC236}">
                <a16:creationId xmlns:a16="http://schemas.microsoft.com/office/drawing/2014/main" id="{EBF9CC08-3719-D1D0-3E64-1BB23013D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02C38-12FF-085E-7A13-14B9F664F7F0}"/>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286595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ED45-E822-7504-A8DF-87AD660A3C5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1E26BE-6CBF-4CB0-962D-7E3A87B59C9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628BD5-1304-3115-3517-E2FF8AEEF0FE}"/>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5" name="Footer Placeholder 4">
            <a:extLst>
              <a:ext uri="{FF2B5EF4-FFF2-40B4-BE49-F238E27FC236}">
                <a16:creationId xmlns:a16="http://schemas.microsoft.com/office/drawing/2014/main" id="{2DFC9241-40A7-DA61-D0CD-789F3E56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6D431-E098-B543-F9CB-B53FDC666CE5}"/>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393869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1651-191A-251F-D720-5ED0EA93AC2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B83B6AE-80EC-83EB-341B-F10333636B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E3BC5F1-A5B0-BA4C-0C1E-5947F4C822E6}"/>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5" name="Footer Placeholder 4">
            <a:extLst>
              <a:ext uri="{FF2B5EF4-FFF2-40B4-BE49-F238E27FC236}">
                <a16:creationId xmlns:a16="http://schemas.microsoft.com/office/drawing/2014/main" id="{713FA72B-D7FB-FCD3-0AFB-951EA7AC0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3C9D1-940A-E4D6-E1F6-02EB95C3AF57}"/>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362394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18AB-BDE5-75B6-75CD-4A8852D7362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0E81DB-6101-B990-719E-4B38655BBF8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23F799C-254A-7CCB-A153-E9E3DD81110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AF6EAEE-E518-ACE9-FF75-2C40CC1AAD74}"/>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6" name="Footer Placeholder 5">
            <a:extLst>
              <a:ext uri="{FF2B5EF4-FFF2-40B4-BE49-F238E27FC236}">
                <a16:creationId xmlns:a16="http://schemas.microsoft.com/office/drawing/2014/main" id="{ACF6E23D-CCB4-9D6A-7325-CE220D83C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C7F9E-1839-C3E6-8B1C-D6B0765FEEFF}"/>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385834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1F42-F637-AB28-2C01-8E3B58CD64D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5A502A-25E3-3466-B430-853E64295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A6D46C3-9AD2-91AA-030A-714451D8399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7D8B8E7-7FA5-FB7A-2A0D-E0659A04A8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53E375-BD80-2CAE-2B56-61E0C0F0CCF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DC8C4DD-3920-F15B-4530-1FD1A6729386}"/>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8" name="Footer Placeholder 7">
            <a:extLst>
              <a:ext uri="{FF2B5EF4-FFF2-40B4-BE49-F238E27FC236}">
                <a16:creationId xmlns:a16="http://schemas.microsoft.com/office/drawing/2014/main" id="{FF3830FD-0296-9915-4CE4-3B54D90CAF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8C9101-77F4-6012-4A3E-02C463242AB6}"/>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293654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1177-8596-65AC-7517-6A0C239FA67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EA9A6EB-4C28-5AD5-B39C-D0E65B7F1DC9}"/>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4" name="Footer Placeholder 3">
            <a:extLst>
              <a:ext uri="{FF2B5EF4-FFF2-40B4-BE49-F238E27FC236}">
                <a16:creationId xmlns:a16="http://schemas.microsoft.com/office/drawing/2014/main" id="{9CBA9200-94D7-2729-D494-A62F77E03C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A73302-DC31-E943-A6CB-C83AAD90AB26}"/>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292015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D104E-DB20-3E3A-0FD9-EC56D1D843A8}"/>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3" name="Footer Placeholder 2">
            <a:extLst>
              <a:ext uri="{FF2B5EF4-FFF2-40B4-BE49-F238E27FC236}">
                <a16:creationId xmlns:a16="http://schemas.microsoft.com/office/drawing/2014/main" id="{35A13DBB-90F6-2716-9819-E83F2C3624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05232B-D15D-80BA-9675-81AB96C39E59}"/>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311020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DA43-2045-2D77-5337-FCCF23CED0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0AEE03F-EE20-E37A-520E-23C394E75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3DB0C12-C5F5-BF14-F550-AD19B3D49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EF3617-1CB5-E2B0-C66C-DF667C548202}"/>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6" name="Footer Placeholder 5">
            <a:extLst>
              <a:ext uri="{FF2B5EF4-FFF2-40B4-BE49-F238E27FC236}">
                <a16:creationId xmlns:a16="http://schemas.microsoft.com/office/drawing/2014/main" id="{79CE435A-F432-3E38-E720-9BEFAAA7B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4B515-F8AC-8D80-F7EE-3FF1DFEFA2FC}"/>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266092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A390-A989-3166-827A-75E9BB73F7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2837421-A242-FEDC-1B8B-538B17EB4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0FAED-73EA-0C36-1E6C-7DA5B7F11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60FED2-51C2-1D6F-EC55-2434D5AB3E9A}"/>
              </a:ext>
            </a:extLst>
          </p:cNvPr>
          <p:cNvSpPr>
            <a:spLocks noGrp="1"/>
          </p:cNvSpPr>
          <p:nvPr>
            <p:ph type="dt" sz="half" idx="10"/>
          </p:nvPr>
        </p:nvSpPr>
        <p:spPr/>
        <p:txBody>
          <a:bodyPr/>
          <a:lstStyle/>
          <a:p>
            <a:fld id="{1F3E5901-58BB-B44D-AE94-52AA991C091D}" type="datetimeFigureOut">
              <a:rPr lang="en-US" smtClean="0"/>
              <a:t>3/5/24</a:t>
            </a:fld>
            <a:endParaRPr lang="en-US"/>
          </a:p>
        </p:txBody>
      </p:sp>
      <p:sp>
        <p:nvSpPr>
          <p:cNvPr id="6" name="Footer Placeholder 5">
            <a:extLst>
              <a:ext uri="{FF2B5EF4-FFF2-40B4-BE49-F238E27FC236}">
                <a16:creationId xmlns:a16="http://schemas.microsoft.com/office/drawing/2014/main" id="{F0A3A370-F579-C92B-1D19-814B09180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D089E-E6F7-11B0-D421-B037D4B1881B}"/>
              </a:ext>
            </a:extLst>
          </p:cNvPr>
          <p:cNvSpPr>
            <a:spLocks noGrp="1"/>
          </p:cNvSpPr>
          <p:nvPr>
            <p:ph type="sldNum" sz="quarter" idx="12"/>
          </p:nvPr>
        </p:nvSpPr>
        <p:spPr/>
        <p:txBody>
          <a:bodyPr/>
          <a:lstStyle/>
          <a:p>
            <a:fld id="{9DA74C17-D413-3844-8A68-44EFA5171C03}" type="slidenum">
              <a:rPr lang="en-US" smtClean="0"/>
              <a:t>‹#›</a:t>
            </a:fld>
            <a:endParaRPr lang="en-US"/>
          </a:p>
        </p:txBody>
      </p:sp>
    </p:spTree>
    <p:extLst>
      <p:ext uri="{BB962C8B-B14F-4D97-AF65-F5344CB8AC3E}">
        <p14:creationId xmlns:p14="http://schemas.microsoft.com/office/powerpoint/2010/main" val="407583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4E472-A83B-38A0-BDC3-5AD340F10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58E989-740E-4403-91C2-845A0D15B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3515FC-0F2E-AD23-2555-87C8F07611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3E5901-58BB-B44D-AE94-52AA991C091D}" type="datetimeFigureOut">
              <a:rPr lang="en-US" smtClean="0"/>
              <a:t>3/5/24</a:t>
            </a:fld>
            <a:endParaRPr lang="en-US"/>
          </a:p>
        </p:txBody>
      </p:sp>
      <p:sp>
        <p:nvSpPr>
          <p:cNvPr id="5" name="Footer Placeholder 4">
            <a:extLst>
              <a:ext uri="{FF2B5EF4-FFF2-40B4-BE49-F238E27FC236}">
                <a16:creationId xmlns:a16="http://schemas.microsoft.com/office/drawing/2014/main" id="{F6F1D74B-538F-B69D-7597-252F2C8A6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F5B208-27ED-760B-CE79-DB77F4F889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A74C17-D413-3844-8A68-44EFA5171C03}" type="slidenum">
              <a:rPr lang="en-US" smtClean="0"/>
              <a:t>‹#›</a:t>
            </a:fld>
            <a:endParaRPr lang="en-US"/>
          </a:p>
        </p:txBody>
      </p:sp>
    </p:spTree>
    <p:extLst>
      <p:ext uri="{BB962C8B-B14F-4D97-AF65-F5344CB8AC3E}">
        <p14:creationId xmlns:p14="http://schemas.microsoft.com/office/powerpoint/2010/main" val="255698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BA5A-968E-391B-F02D-49226915647B}"/>
              </a:ext>
            </a:extLst>
          </p:cNvPr>
          <p:cNvSpPr>
            <a:spLocks noGrp="1"/>
          </p:cNvSpPr>
          <p:nvPr>
            <p:ph type="ctrTitle"/>
          </p:nvPr>
        </p:nvSpPr>
        <p:spPr/>
        <p:txBody>
          <a:bodyPr/>
          <a:lstStyle/>
          <a:p>
            <a:r>
              <a:rPr lang="en-US" dirty="0"/>
              <a:t>Reporting statistics</a:t>
            </a:r>
          </a:p>
        </p:txBody>
      </p:sp>
      <p:sp>
        <p:nvSpPr>
          <p:cNvPr id="3" name="Subtitle 2">
            <a:extLst>
              <a:ext uri="{FF2B5EF4-FFF2-40B4-BE49-F238E27FC236}">
                <a16:creationId xmlns:a16="http://schemas.microsoft.com/office/drawing/2014/main" id="{D8B32EB2-F7AC-B2CB-B3ED-EDA4B078CE1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58943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8A04-5811-D634-647D-4654368827AB}"/>
              </a:ext>
            </a:extLst>
          </p:cNvPr>
          <p:cNvSpPr>
            <a:spLocks noGrp="1"/>
          </p:cNvSpPr>
          <p:nvPr>
            <p:ph type="title"/>
          </p:nvPr>
        </p:nvSpPr>
        <p:spPr/>
        <p:txBody>
          <a:bodyPr/>
          <a:lstStyle/>
          <a:p>
            <a:r>
              <a:rPr lang="en-US" dirty="0"/>
              <a:t>What do you need to report?</a:t>
            </a:r>
          </a:p>
        </p:txBody>
      </p:sp>
      <p:sp>
        <p:nvSpPr>
          <p:cNvPr id="3" name="Content Placeholder 2">
            <a:extLst>
              <a:ext uri="{FF2B5EF4-FFF2-40B4-BE49-F238E27FC236}">
                <a16:creationId xmlns:a16="http://schemas.microsoft.com/office/drawing/2014/main" id="{E2CD7420-864B-877C-DDD8-50137FB4ACDC}"/>
              </a:ext>
            </a:extLst>
          </p:cNvPr>
          <p:cNvSpPr>
            <a:spLocks noGrp="1"/>
          </p:cNvSpPr>
          <p:nvPr>
            <p:ph idx="1"/>
          </p:nvPr>
        </p:nvSpPr>
        <p:spPr>
          <a:xfrm>
            <a:off x="838200" y="1825624"/>
            <a:ext cx="10515600" cy="5032375"/>
          </a:xfrm>
        </p:spPr>
        <p:txBody>
          <a:bodyPr>
            <a:normAutofit/>
          </a:bodyPr>
          <a:lstStyle/>
          <a:p>
            <a:r>
              <a:rPr lang="en-US" dirty="0"/>
              <a:t>All the tests you conducted, and how you decided which ones to report</a:t>
            </a:r>
          </a:p>
          <a:p>
            <a:r>
              <a:rPr lang="en-US" dirty="0"/>
              <a:t>Thorough description of analytical methods, cite all software and packages used to generate statistical analyses and figures </a:t>
            </a:r>
          </a:p>
          <a:p>
            <a:r>
              <a:rPr lang="en-US" dirty="0"/>
              <a:t>Limit the reported analyses to ones needed to understand the data or evaluate the hypotheses</a:t>
            </a:r>
          </a:p>
        </p:txBody>
      </p:sp>
    </p:spTree>
    <p:extLst>
      <p:ext uri="{BB962C8B-B14F-4D97-AF65-F5344CB8AC3E}">
        <p14:creationId xmlns:p14="http://schemas.microsoft.com/office/powerpoint/2010/main" val="133406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837-BCA7-6325-BC37-BBD5CB848596}"/>
              </a:ext>
            </a:extLst>
          </p:cNvPr>
          <p:cNvSpPr>
            <a:spLocks noGrp="1"/>
          </p:cNvSpPr>
          <p:nvPr>
            <p:ph type="title"/>
          </p:nvPr>
        </p:nvSpPr>
        <p:spPr/>
        <p:txBody>
          <a:bodyPr/>
          <a:lstStyle/>
          <a:p>
            <a:r>
              <a:rPr lang="en-US" dirty="0"/>
              <a:t>Some examples</a:t>
            </a:r>
          </a:p>
        </p:txBody>
      </p:sp>
      <p:pic>
        <p:nvPicPr>
          <p:cNvPr id="4" name="Content Placeholder 3">
            <a:extLst>
              <a:ext uri="{FF2B5EF4-FFF2-40B4-BE49-F238E27FC236}">
                <a16:creationId xmlns:a16="http://schemas.microsoft.com/office/drawing/2014/main" id="{AF082536-BEA8-AFBA-053F-2EF13D23B51D}"/>
              </a:ext>
            </a:extLst>
          </p:cNvPr>
          <p:cNvPicPr>
            <a:picLocks noGrp="1" noChangeAspect="1"/>
          </p:cNvPicPr>
          <p:nvPr>
            <p:ph idx="1"/>
          </p:nvPr>
        </p:nvPicPr>
        <p:blipFill>
          <a:blip r:embed="rId2"/>
          <a:stretch>
            <a:fillRect/>
          </a:stretch>
        </p:blipFill>
        <p:spPr>
          <a:xfrm>
            <a:off x="244163" y="1668743"/>
            <a:ext cx="11109637" cy="3097482"/>
          </a:xfrm>
        </p:spPr>
      </p:pic>
    </p:spTree>
    <p:extLst>
      <p:ext uri="{BB962C8B-B14F-4D97-AF65-F5344CB8AC3E}">
        <p14:creationId xmlns:p14="http://schemas.microsoft.com/office/powerpoint/2010/main" val="10261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837-BCA7-6325-BC37-BBD5CB848596}"/>
              </a:ext>
            </a:extLst>
          </p:cNvPr>
          <p:cNvSpPr>
            <a:spLocks noGrp="1"/>
          </p:cNvSpPr>
          <p:nvPr>
            <p:ph type="title"/>
          </p:nvPr>
        </p:nvSpPr>
        <p:spPr/>
        <p:txBody>
          <a:bodyPr/>
          <a:lstStyle/>
          <a:p>
            <a:r>
              <a:rPr lang="en-US" dirty="0"/>
              <a:t>Some examples</a:t>
            </a:r>
          </a:p>
        </p:txBody>
      </p:sp>
      <p:pic>
        <p:nvPicPr>
          <p:cNvPr id="7" name="Picture 6" descr="A white background with black text&#10;&#10;Description automatically generated">
            <a:extLst>
              <a:ext uri="{FF2B5EF4-FFF2-40B4-BE49-F238E27FC236}">
                <a16:creationId xmlns:a16="http://schemas.microsoft.com/office/drawing/2014/main" id="{B14FE219-3993-6219-245F-997403B11728}"/>
              </a:ext>
            </a:extLst>
          </p:cNvPr>
          <p:cNvPicPr>
            <a:picLocks noChangeAspect="1"/>
          </p:cNvPicPr>
          <p:nvPr/>
        </p:nvPicPr>
        <p:blipFill>
          <a:blip r:embed="rId2"/>
          <a:stretch>
            <a:fillRect/>
          </a:stretch>
        </p:blipFill>
        <p:spPr>
          <a:xfrm>
            <a:off x="463654" y="1420934"/>
            <a:ext cx="7772400" cy="200806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0FD946B-D796-EEFC-2A13-FA5479D117D0}"/>
              </a:ext>
            </a:extLst>
          </p:cNvPr>
          <p:cNvPicPr>
            <a:picLocks noChangeAspect="1"/>
          </p:cNvPicPr>
          <p:nvPr/>
        </p:nvPicPr>
        <p:blipFill>
          <a:blip r:embed="rId3"/>
          <a:stretch>
            <a:fillRect/>
          </a:stretch>
        </p:blipFill>
        <p:spPr>
          <a:xfrm>
            <a:off x="208821" y="4364150"/>
            <a:ext cx="6640073" cy="2145831"/>
          </a:xfrm>
          <a:prstGeom prst="rect">
            <a:avLst/>
          </a:prstGeom>
        </p:spPr>
      </p:pic>
      <p:pic>
        <p:nvPicPr>
          <p:cNvPr id="12" name="Picture 11">
            <a:extLst>
              <a:ext uri="{FF2B5EF4-FFF2-40B4-BE49-F238E27FC236}">
                <a16:creationId xmlns:a16="http://schemas.microsoft.com/office/drawing/2014/main" id="{E32091B6-4BB8-6B96-8FA7-38719A13C60E}"/>
              </a:ext>
            </a:extLst>
          </p:cNvPr>
          <p:cNvPicPr>
            <a:picLocks noChangeAspect="1"/>
          </p:cNvPicPr>
          <p:nvPr/>
        </p:nvPicPr>
        <p:blipFill>
          <a:blip r:embed="rId4"/>
          <a:stretch>
            <a:fillRect/>
          </a:stretch>
        </p:blipFill>
        <p:spPr>
          <a:xfrm>
            <a:off x="7454900" y="3152307"/>
            <a:ext cx="3898900" cy="3581400"/>
          </a:xfrm>
          <a:prstGeom prst="rect">
            <a:avLst/>
          </a:prstGeom>
        </p:spPr>
      </p:pic>
    </p:spTree>
    <p:extLst>
      <p:ext uri="{BB962C8B-B14F-4D97-AF65-F5344CB8AC3E}">
        <p14:creationId xmlns:p14="http://schemas.microsoft.com/office/powerpoint/2010/main" val="295198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837-BCA7-6325-BC37-BBD5CB848596}"/>
              </a:ext>
            </a:extLst>
          </p:cNvPr>
          <p:cNvSpPr>
            <a:spLocks noGrp="1"/>
          </p:cNvSpPr>
          <p:nvPr>
            <p:ph type="title"/>
          </p:nvPr>
        </p:nvSpPr>
        <p:spPr/>
        <p:txBody>
          <a:bodyPr/>
          <a:lstStyle/>
          <a:p>
            <a:r>
              <a:rPr lang="en-US" dirty="0"/>
              <a:t>Some examples</a:t>
            </a:r>
          </a:p>
        </p:txBody>
      </p:sp>
      <p:pic>
        <p:nvPicPr>
          <p:cNvPr id="7" name="Picture 6" descr="A white background with black text&#10;&#10;Description automatically generated">
            <a:extLst>
              <a:ext uri="{FF2B5EF4-FFF2-40B4-BE49-F238E27FC236}">
                <a16:creationId xmlns:a16="http://schemas.microsoft.com/office/drawing/2014/main" id="{B14FE219-3993-6219-245F-997403B11728}"/>
              </a:ext>
            </a:extLst>
          </p:cNvPr>
          <p:cNvPicPr>
            <a:picLocks noChangeAspect="1"/>
          </p:cNvPicPr>
          <p:nvPr/>
        </p:nvPicPr>
        <p:blipFill>
          <a:blip r:embed="rId2"/>
          <a:stretch>
            <a:fillRect/>
          </a:stretch>
        </p:blipFill>
        <p:spPr>
          <a:xfrm>
            <a:off x="463654" y="1420934"/>
            <a:ext cx="7772400" cy="200806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0FD946B-D796-EEFC-2A13-FA5479D117D0}"/>
              </a:ext>
            </a:extLst>
          </p:cNvPr>
          <p:cNvPicPr>
            <a:picLocks noChangeAspect="1"/>
          </p:cNvPicPr>
          <p:nvPr/>
        </p:nvPicPr>
        <p:blipFill>
          <a:blip r:embed="rId3"/>
          <a:stretch>
            <a:fillRect/>
          </a:stretch>
        </p:blipFill>
        <p:spPr>
          <a:xfrm>
            <a:off x="208821" y="4364150"/>
            <a:ext cx="6640073" cy="2145831"/>
          </a:xfrm>
          <a:prstGeom prst="rect">
            <a:avLst/>
          </a:prstGeom>
        </p:spPr>
      </p:pic>
      <p:pic>
        <p:nvPicPr>
          <p:cNvPr id="12" name="Picture 11">
            <a:extLst>
              <a:ext uri="{FF2B5EF4-FFF2-40B4-BE49-F238E27FC236}">
                <a16:creationId xmlns:a16="http://schemas.microsoft.com/office/drawing/2014/main" id="{E32091B6-4BB8-6B96-8FA7-38719A13C60E}"/>
              </a:ext>
            </a:extLst>
          </p:cNvPr>
          <p:cNvPicPr>
            <a:picLocks noChangeAspect="1"/>
          </p:cNvPicPr>
          <p:nvPr/>
        </p:nvPicPr>
        <p:blipFill>
          <a:blip r:embed="rId4"/>
          <a:stretch>
            <a:fillRect/>
          </a:stretch>
        </p:blipFill>
        <p:spPr>
          <a:xfrm>
            <a:off x="7454900" y="3152307"/>
            <a:ext cx="3898900" cy="3581400"/>
          </a:xfrm>
          <a:prstGeom prst="rect">
            <a:avLst/>
          </a:prstGeom>
        </p:spPr>
      </p:pic>
      <p:pic>
        <p:nvPicPr>
          <p:cNvPr id="13" name="Picture 12">
            <a:extLst>
              <a:ext uri="{FF2B5EF4-FFF2-40B4-BE49-F238E27FC236}">
                <a16:creationId xmlns:a16="http://schemas.microsoft.com/office/drawing/2014/main" id="{4C69A3F1-556D-98E3-C5AA-4FBAC6B5E9C9}"/>
              </a:ext>
            </a:extLst>
          </p:cNvPr>
          <p:cNvPicPr>
            <a:picLocks noChangeAspect="1"/>
          </p:cNvPicPr>
          <p:nvPr/>
        </p:nvPicPr>
        <p:blipFill>
          <a:blip r:embed="rId5"/>
          <a:stretch>
            <a:fillRect/>
          </a:stretch>
        </p:blipFill>
        <p:spPr>
          <a:xfrm>
            <a:off x="1970727" y="1653795"/>
            <a:ext cx="7772400" cy="379759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6863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F6ED-FA33-566C-C1E4-1775E1127563}"/>
              </a:ext>
            </a:extLst>
          </p:cNvPr>
          <p:cNvSpPr>
            <a:spLocks noGrp="1"/>
          </p:cNvSpPr>
          <p:nvPr>
            <p:ph type="title"/>
          </p:nvPr>
        </p:nvSpPr>
        <p:spPr/>
        <p:txBody>
          <a:bodyPr/>
          <a:lstStyle/>
          <a:p>
            <a:r>
              <a:rPr lang="en-US" dirty="0"/>
              <a:t>Using figures to depict complex outputs</a:t>
            </a:r>
          </a:p>
        </p:txBody>
      </p:sp>
      <p:pic>
        <p:nvPicPr>
          <p:cNvPr id="4" name="Content Placeholder 3">
            <a:extLst>
              <a:ext uri="{FF2B5EF4-FFF2-40B4-BE49-F238E27FC236}">
                <a16:creationId xmlns:a16="http://schemas.microsoft.com/office/drawing/2014/main" id="{36FF5FF5-49A1-750C-5E4A-4D93F76D3A20}"/>
              </a:ext>
            </a:extLst>
          </p:cNvPr>
          <p:cNvPicPr>
            <a:picLocks noGrp="1" noChangeAspect="1"/>
          </p:cNvPicPr>
          <p:nvPr>
            <p:ph idx="1"/>
          </p:nvPr>
        </p:nvPicPr>
        <p:blipFill>
          <a:blip r:embed="rId2"/>
          <a:stretch>
            <a:fillRect/>
          </a:stretch>
        </p:blipFill>
        <p:spPr>
          <a:xfrm>
            <a:off x="2874108" y="1739899"/>
            <a:ext cx="6361124" cy="4752975"/>
          </a:xfrm>
        </p:spPr>
      </p:pic>
    </p:spTree>
    <p:extLst>
      <p:ext uri="{BB962C8B-B14F-4D97-AF65-F5344CB8AC3E}">
        <p14:creationId xmlns:p14="http://schemas.microsoft.com/office/powerpoint/2010/main" val="1672580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065A-32D1-41BB-FFA5-91540E4C6557}"/>
              </a:ext>
            </a:extLst>
          </p:cNvPr>
          <p:cNvSpPr>
            <a:spLocks noGrp="1"/>
          </p:cNvSpPr>
          <p:nvPr>
            <p:ph type="title"/>
          </p:nvPr>
        </p:nvSpPr>
        <p:spPr/>
        <p:txBody>
          <a:bodyPr>
            <a:normAutofit fontScale="90000"/>
          </a:bodyPr>
          <a:lstStyle/>
          <a:p>
            <a:r>
              <a:rPr lang="en-US" dirty="0"/>
              <a:t>Showing raw data is always better; helps editors and peers evaluate the fit of your models</a:t>
            </a:r>
          </a:p>
        </p:txBody>
      </p:sp>
      <p:pic>
        <p:nvPicPr>
          <p:cNvPr id="4" name="Content Placeholder 3">
            <a:extLst>
              <a:ext uri="{FF2B5EF4-FFF2-40B4-BE49-F238E27FC236}">
                <a16:creationId xmlns:a16="http://schemas.microsoft.com/office/drawing/2014/main" id="{EC25D055-C315-95A2-AC67-1507F384A33A}"/>
              </a:ext>
            </a:extLst>
          </p:cNvPr>
          <p:cNvPicPr>
            <a:picLocks noGrp="1" noChangeAspect="1"/>
          </p:cNvPicPr>
          <p:nvPr>
            <p:ph idx="1"/>
          </p:nvPr>
        </p:nvPicPr>
        <p:blipFill>
          <a:blip r:embed="rId2"/>
          <a:stretch>
            <a:fillRect/>
          </a:stretch>
        </p:blipFill>
        <p:spPr>
          <a:xfrm>
            <a:off x="5460512" y="1726700"/>
            <a:ext cx="5397500" cy="4216400"/>
          </a:xfrm>
        </p:spPr>
      </p:pic>
      <p:pic>
        <p:nvPicPr>
          <p:cNvPr id="6" name="Picture 5">
            <a:extLst>
              <a:ext uri="{FF2B5EF4-FFF2-40B4-BE49-F238E27FC236}">
                <a16:creationId xmlns:a16="http://schemas.microsoft.com/office/drawing/2014/main" id="{B5BB6A49-E1CD-58D2-B6F3-F06DD208CCFD}"/>
              </a:ext>
            </a:extLst>
          </p:cNvPr>
          <p:cNvPicPr>
            <a:picLocks noChangeAspect="1"/>
          </p:cNvPicPr>
          <p:nvPr/>
        </p:nvPicPr>
        <p:blipFill>
          <a:blip r:embed="rId3"/>
          <a:stretch>
            <a:fillRect/>
          </a:stretch>
        </p:blipFill>
        <p:spPr>
          <a:xfrm>
            <a:off x="838200" y="2095499"/>
            <a:ext cx="3884245" cy="3847601"/>
          </a:xfrm>
          <a:prstGeom prst="rect">
            <a:avLst/>
          </a:prstGeom>
        </p:spPr>
      </p:pic>
      <p:sp>
        <p:nvSpPr>
          <p:cNvPr id="7" name="TextBox 6">
            <a:extLst>
              <a:ext uri="{FF2B5EF4-FFF2-40B4-BE49-F238E27FC236}">
                <a16:creationId xmlns:a16="http://schemas.microsoft.com/office/drawing/2014/main" id="{6AA30C30-FFD7-7ED6-558C-F01F63B03D68}"/>
              </a:ext>
            </a:extLst>
          </p:cNvPr>
          <p:cNvSpPr txBox="1"/>
          <p:nvPr/>
        </p:nvSpPr>
        <p:spPr>
          <a:xfrm>
            <a:off x="1138888" y="6347911"/>
            <a:ext cx="10214912" cy="369332"/>
          </a:xfrm>
          <a:prstGeom prst="rect">
            <a:avLst/>
          </a:prstGeom>
          <a:noFill/>
        </p:spPr>
        <p:txBody>
          <a:bodyPr wrap="none" rtlCol="0">
            <a:spAutoFit/>
          </a:bodyPr>
          <a:lstStyle/>
          <a:p>
            <a:r>
              <a:rPr lang="en-US" dirty="0"/>
              <a:t>Do not neglect figure legends! Explain what statistical parameters all these plotted elements refer to ! </a:t>
            </a:r>
          </a:p>
        </p:txBody>
      </p:sp>
    </p:spTree>
    <p:extLst>
      <p:ext uri="{BB962C8B-B14F-4D97-AF65-F5344CB8AC3E}">
        <p14:creationId xmlns:p14="http://schemas.microsoft.com/office/powerpoint/2010/main" val="351720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DC96-6735-A26D-4D31-0E3CDE42F68B}"/>
              </a:ext>
            </a:extLst>
          </p:cNvPr>
          <p:cNvSpPr>
            <a:spLocks noGrp="1"/>
          </p:cNvSpPr>
          <p:nvPr>
            <p:ph type="title"/>
          </p:nvPr>
        </p:nvSpPr>
        <p:spPr/>
        <p:txBody>
          <a:bodyPr>
            <a:normAutofit fontScale="90000"/>
          </a:bodyPr>
          <a:lstStyle/>
          <a:p>
            <a:r>
              <a:rPr lang="en-US" dirty="0"/>
              <a:t>Statistical reporting should follow from hypothesis development and experimental design</a:t>
            </a:r>
          </a:p>
        </p:txBody>
      </p:sp>
      <p:pic>
        <p:nvPicPr>
          <p:cNvPr id="4" name="Content Placeholder 3">
            <a:extLst>
              <a:ext uri="{FF2B5EF4-FFF2-40B4-BE49-F238E27FC236}">
                <a16:creationId xmlns:a16="http://schemas.microsoft.com/office/drawing/2014/main" id="{4B0C6058-64DC-4EB4-7285-CC568D99FBFA}"/>
              </a:ext>
            </a:extLst>
          </p:cNvPr>
          <p:cNvPicPr>
            <a:picLocks noGrp="1" noChangeAspect="1"/>
          </p:cNvPicPr>
          <p:nvPr>
            <p:ph idx="1"/>
          </p:nvPr>
        </p:nvPicPr>
        <p:blipFill>
          <a:blip r:embed="rId2"/>
          <a:stretch>
            <a:fillRect/>
          </a:stretch>
        </p:blipFill>
        <p:spPr>
          <a:xfrm>
            <a:off x="405687" y="1690688"/>
            <a:ext cx="7066535" cy="4833510"/>
          </a:xfrm>
        </p:spPr>
      </p:pic>
      <p:sp>
        <p:nvSpPr>
          <p:cNvPr id="5" name="TextBox 4">
            <a:extLst>
              <a:ext uri="{FF2B5EF4-FFF2-40B4-BE49-F238E27FC236}">
                <a16:creationId xmlns:a16="http://schemas.microsoft.com/office/drawing/2014/main" id="{4B8FB48E-E245-C4E1-5E93-E7AD8291EC90}"/>
              </a:ext>
            </a:extLst>
          </p:cNvPr>
          <p:cNvSpPr txBox="1"/>
          <p:nvPr/>
        </p:nvSpPr>
        <p:spPr>
          <a:xfrm>
            <a:off x="8253046" y="3259015"/>
            <a:ext cx="2602507" cy="369332"/>
          </a:xfrm>
          <a:prstGeom prst="rect">
            <a:avLst/>
          </a:prstGeom>
          <a:noFill/>
        </p:spPr>
        <p:txBody>
          <a:bodyPr wrap="none" rtlCol="0">
            <a:spAutoFit/>
          </a:bodyPr>
          <a:lstStyle/>
          <a:p>
            <a:r>
              <a:rPr lang="en-US" dirty="0"/>
              <a:t>YOU make the decisions</a:t>
            </a:r>
          </a:p>
        </p:txBody>
      </p:sp>
      <p:pic>
        <p:nvPicPr>
          <p:cNvPr id="7" name="Picture 6" descr="A red and white rectangular box with black text&#10;&#10;Description automatically generated">
            <a:extLst>
              <a:ext uri="{FF2B5EF4-FFF2-40B4-BE49-F238E27FC236}">
                <a16:creationId xmlns:a16="http://schemas.microsoft.com/office/drawing/2014/main" id="{B542A4B8-4D48-4CC9-9FF1-04E6ED94ECF6}"/>
              </a:ext>
            </a:extLst>
          </p:cNvPr>
          <p:cNvPicPr>
            <a:picLocks noChangeAspect="1"/>
          </p:cNvPicPr>
          <p:nvPr/>
        </p:nvPicPr>
        <p:blipFill>
          <a:blip r:embed="rId3"/>
          <a:stretch>
            <a:fillRect/>
          </a:stretch>
        </p:blipFill>
        <p:spPr>
          <a:xfrm>
            <a:off x="7715250" y="5429250"/>
            <a:ext cx="4476750" cy="1428750"/>
          </a:xfrm>
          <a:prstGeom prst="rect">
            <a:avLst/>
          </a:prstGeom>
        </p:spPr>
      </p:pic>
    </p:spTree>
    <p:extLst>
      <p:ext uri="{BB962C8B-B14F-4D97-AF65-F5344CB8AC3E}">
        <p14:creationId xmlns:p14="http://schemas.microsoft.com/office/powerpoint/2010/main" val="2409228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E418-69D6-A818-105C-E8B6A9EF6B8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6A36624-E428-0918-4F17-7CD728B7F077}"/>
              </a:ext>
            </a:extLst>
          </p:cNvPr>
          <p:cNvPicPr>
            <a:picLocks noGrp="1" noChangeAspect="1"/>
          </p:cNvPicPr>
          <p:nvPr>
            <p:ph idx="1"/>
          </p:nvPr>
        </p:nvPicPr>
        <p:blipFill>
          <a:blip r:embed="rId2"/>
          <a:stretch>
            <a:fillRect/>
          </a:stretch>
        </p:blipFill>
        <p:spPr>
          <a:xfrm>
            <a:off x="6096000" y="133201"/>
            <a:ext cx="4832245" cy="6163578"/>
          </a:xfrm>
        </p:spPr>
      </p:pic>
      <p:pic>
        <p:nvPicPr>
          <p:cNvPr id="5" name="Picture 4">
            <a:extLst>
              <a:ext uri="{FF2B5EF4-FFF2-40B4-BE49-F238E27FC236}">
                <a16:creationId xmlns:a16="http://schemas.microsoft.com/office/drawing/2014/main" id="{1418BE7A-FB3D-8DD4-F526-2D9F9ED00121}"/>
              </a:ext>
            </a:extLst>
          </p:cNvPr>
          <p:cNvPicPr>
            <a:picLocks noChangeAspect="1"/>
          </p:cNvPicPr>
          <p:nvPr/>
        </p:nvPicPr>
        <p:blipFill>
          <a:blip r:embed="rId3"/>
          <a:stretch>
            <a:fillRect/>
          </a:stretch>
        </p:blipFill>
        <p:spPr>
          <a:xfrm>
            <a:off x="625422" y="103187"/>
            <a:ext cx="4447485" cy="6042779"/>
          </a:xfrm>
          <a:prstGeom prst="rect">
            <a:avLst/>
          </a:prstGeom>
        </p:spPr>
      </p:pic>
      <p:sp>
        <p:nvSpPr>
          <p:cNvPr id="6" name="TextBox 5">
            <a:extLst>
              <a:ext uri="{FF2B5EF4-FFF2-40B4-BE49-F238E27FC236}">
                <a16:creationId xmlns:a16="http://schemas.microsoft.com/office/drawing/2014/main" id="{094728F4-88CE-A890-6B51-365A70F7AD3F}"/>
              </a:ext>
            </a:extLst>
          </p:cNvPr>
          <p:cNvSpPr txBox="1"/>
          <p:nvPr/>
        </p:nvSpPr>
        <p:spPr>
          <a:xfrm>
            <a:off x="1436914" y="6431213"/>
            <a:ext cx="8745151" cy="369332"/>
          </a:xfrm>
          <a:prstGeom prst="rect">
            <a:avLst/>
          </a:prstGeom>
          <a:noFill/>
        </p:spPr>
        <p:txBody>
          <a:bodyPr wrap="none" rtlCol="0">
            <a:spAutoFit/>
          </a:bodyPr>
          <a:lstStyle/>
          <a:p>
            <a:r>
              <a:rPr lang="en-US" dirty="0"/>
              <a:t>Some nice experimental design figures from the paper introduced on the previous slide</a:t>
            </a:r>
          </a:p>
        </p:txBody>
      </p:sp>
    </p:spTree>
    <p:extLst>
      <p:ext uri="{BB962C8B-B14F-4D97-AF65-F5344CB8AC3E}">
        <p14:creationId xmlns:p14="http://schemas.microsoft.com/office/powerpoint/2010/main" val="2486768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F6ED-FA33-566C-C1E4-1775E1127563}"/>
              </a:ext>
            </a:extLst>
          </p:cNvPr>
          <p:cNvSpPr>
            <a:spLocks noGrp="1"/>
          </p:cNvSpPr>
          <p:nvPr>
            <p:ph type="title"/>
          </p:nvPr>
        </p:nvSpPr>
        <p:spPr/>
        <p:txBody>
          <a:bodyPr/>
          <a:lstStyle/>
          <a:p>
            <a:r>
              <a:rPr lang="en-US" dirty="0"/>
              <a:t>Best practice</a:t>
            </a:r>
          </a:p>
        </p:txBody>
      </p:sp>
      <p:sp>
        <p:nvSpPr>
          <p:cNvPr id="5" name="Content Placeholder 4">
            <a:extLst>
              <a:ext uri="{FF2B5EF4-FFF2-40B4-BE49-F238E27FC236}">
                <a16:creationId xmlns:a16="http://schemas.microsoft.com/office/drawing/2014/main" id="{7BD775DA-50B0-F232-4899-517739B12938}"/>
              </a:ext>
            </a:extLst>
          </p:cNvPr>
          <p:cNvSpPr>
            <a:spLocks noGrp="1"/>
          </p:cNvSpPr>
          <p:nvPr>
            <p:ph idx="1"/>
          </p:nvPr>
        </p:nvSpPr>
        <p:spPr/>
        <p:txBody>
          <a:bodyPr/>
          <a:lstStyle/>
          <a:p>
            <a:r>
              <a:rPr lang="en-US" dirty="0"/>
              <a:t>Hypotheses, analysis methods, and results should read in parallel</a:t>
            </a:r>
          </a:p>
          <a:p>
            <a:pPr lvl="1"/>
            <a:r>
              <a:rPr lang="en-US" dirty="0"/>
              <a:t>Hypothesis 1</a:t>
            </a:r>
          </a:p>
          <a:p>
            <a:pPr lvl="1"/>
            <a:r>
              <a:rPr lang="en-US" dirty="0"/>
              <a:t>Hypothesis 2…</a:t>
            </a:r>
          </a:p>
          <a:p>
            <a:pPr marL="457200" lvl="1" indent="0">
              <a:buNone/>
            </a:pPr>
            <a:endParaRPr lang="en-US" dirty="0"/>
          </a:p>
          <a:p>
            <a:pPr lvl="1"/>
            <a:r>
              <a:rPr lang="en-US" dirty="0"/>
              <a:t>Test 1 (To test the hypothesis that… we…)</a:t>
            </a:r>
          </a:p>
          <a:p>
            <a:pPr lvl="1"/>
            <a:r>
              <a:rPr lang="en-US" dirty="0"/>
              <a:t>Test 2…</a:t>
            </a:r>
          </a:p>
          <a:p>
            <a:pPr marL="457200" lvl="1" indent="0">
              <a:buNone/>
            </a:pPr>
            <a:endParaRPr lang="en-US" dirty="0"/>
          </a:p>
          <a:p>
            <a:pPr lvl="1"/>
            <a:r>
              <a:rPr lang="en-US" dirty="0"/>
              <a:t>Result 1 (In the context of a xx type of model that controlled for </a:t>
            </a:r>
            <a:r>
              <a:rPr lang="en-US" dirty="0" err="1"/>
              <a:t>yyy</a:t>
            </a:r>
            <a:r>
              <a:rPr lang="en-US" dirty="0"/>
              <a:t>… we found…</a:t>
            </a:r>
          </a:p>
          <a:p>
            <a:pPr lvl="1"/>
            <a:r>
              <a:rPr lang="en-US" dirty="0"/>
              <a:t>Result 2…</a:t>
            </a:r>
          </a:p>
        </p:txBody>
      </p:sp>
    </p:spTree>
    <p:extLst>
      <p:ext uri="{BB962C8B-B14F-4D97-AF65-F5344CB8AC3E}">
        <p14:creationId xmlns:p14="http://schemas.microsoft.com/office/powerpoint/2010/main" val="3208946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5C78-E299-94BC-DD50-D108A817A2EC}"/>
              </a:ext>
            </a:extLst>
          </p:cNvPr>
          <p:cNvSpPr>
            <a:spLocks noGrp="1"/>
          </p:cNvSpPr>
          <p:nvPr>
            <p:ph type="title"/>
          </p:nvPr>
        </p:nvSpPr>
        <p:spPr/>
        <p:txBody>
          <a:bodyPr/>
          <a:lstStyle/>
          <a:p>
            <a:r>
              <a:rPr lang="en-US" dirty="0"/>
              <a:t>Best practice</a:t>
            </a:r>
          </a:p>
        </p:txBody>
      </p:sp>
      <p:sp>
        <p:nvSpPr>
          <p:cNvPr id="3" name="Content Placeholder 2">
            <a:extLst>
              <a:ext uri="{FF2B5EF4-FFF2-40B4-BE49-F238E27FC236}">
                <a16:creationId xmlns:a16="http://schemas.microsoft.com/office/drawing/2014/main" id="{BD934CF7-BD43-BE15-2485-2466D1140C7B}"/>
              </a:ext>
            </a:extLst>
          </p:cNvPr>
          <p:cNvSpPr>
            <a:spLocks noGrp="1"/>
          </p:cNvSpPr>
          <p:nvPr>
            <p:ph idx="1"/>
          </p:nvPr>
        </p:nvSpPr>
        <p:spPr/>
        <p:txBody>
          <a:bodyPr/>
          <a:lstStyle/>
          <a:p>
            <a:r>
              <a:rPr lang="en-US" dirty="0"/>
              <a:t>Attention spans are diminishing as publication rates go up…</a:t>
            </a:r>
          </a:p>
        </p:txBody>
      </p:sp>
      <p:pic>
        <p:nvPicPr>
          <p:cNvPr id="4" name="Picture 3">
            <a:extLst>
              <a:ext uri="{FF2B5EF4-FFF2-40B4-BE49-F238E27FC236}">
                <a16:creationId xmlns:a16="http://schemas.microsoft.com/office/drawing/2014/main" id="{59063612-1B8C-5238-A25B-13510651CBD8}"/>
              </a:ext>
            </a:extLst>
          </p:cNvPr>
          <p:cNvPicPr>
            <a:picLocks noChangeAspect="1"/>
          </p:cNvPicPr>
          <p:nvPr/>
        </p:nvPicPr>
        <p:blipFill>
          <a:blip r:embed="rId2"/>
          <a:stretch>
            <a:fillRect/>
          </a:stretch>
        </p:blipFill>
        <p:spPr>
          <a:xfrm>
            <a:off x="458657" y="2609746"/>
            <a:ext cx="5397500" cy="4013200"/>
          </a:xfrm>
          <a:prstGeom prst="rect">
            <a:avLst/>
          </a:prstGeom>
        </p:spPr>
      </p:pic>
      <p:pic>
        <p:nvPicPr>
          <p:cNvPr id="5" name="Picture 4">
            <a:extLst>
              <a:ext uri="{FF2B5EF4-FFF2-40B4-BE49-F238E27FC236}">
                <a16:creationId xmlns:a16="http://schemas.microsoft.com/office/drawing/2014/main" id="{F73FEAE3-2C1C-72D2-9A1A-9ED932ADFD8A}"/>
              </a:ext>
            </a:extLst>
          </p:cNvPr>
          <p:cNvPicPr>
            <a:picLocks noChangeAspect="1"/>
          </p:cNvPicPr>
          <p:nvPr/>
        </p:nvPicPr>
        <p:blipFill>
          <a:blip r:embed="rId3"/>
          <a:stretch>
            <a:fillRect/>
          </a:stretch>
        </p:blipFill>
        <p:spPr>
          <a:xfrm>
            <a:off x="6335845" y="2609746"/>
            <a:ext cx="2151663" cy="2853664"/>
          </a:xfrm>
          <a:prstGeom prst="rect">
            <a:avLst/>
          </a:prstGeom>
        </p:spPr>
      </p:pic>
      <p:pic>
        <p:nvPicPr>
          <p:cNvPr id="7" name="Picture 6">
            <a:extLst>
              <a:ext uri="{FF2B5EF4-FFF2-40B4-BE49-F238E27FC236}">
                <a16:creationId xmlns:a16="http://schemas.microsoft.com/office/drawing/2014/main" id="{919E4D88-4CA9-45DA-84BC-9823437DAC8B}"/>
              </a:ext>
            </a:extLst>
          </p:cNvPr>
          <p:cNvPicPr>
            <a:picLocks noChangeAspect="1"/>
          </p:cNvPicPr>
          <p:nvPr/>
        </p:nvPicPr>
        <p:blipFill rotWithShape="1">
          <a:blip r:embed="rId4"/>
          <a:srcRect l="12167" t="15614" r="11513"/>
          <a:stretch/>
        </p:blipFill>
        <p:spPr>
          <a:xfrm>
            <a:off x="8693142" y="2999553"/>
            <a:ext cx="3334735" cy="2074050"/>
          </a:xfrm>
          <a:prstGeom prst="rect">
            <a:avLst/>
          </a:prstGeom>
        </p:spPr>
      </p:pic>
      <p:sp>
        <p:nvSpPr>
          <p:cNvPr id="11" name="TextBox 10">
            <a:extLst>
              <a:ext uri="{FF2B5EF4-FFF2-40B4-BE49-F238E27FC236}">
                <a16:creationId xmlns:a16="http://schemas.microsoft.com/office/drawing/2014/main" id="{47401AB5-DF21-D5AA-0D50-74240BFD2E4E}"/>
              </a:ext>
            </a:extLst>
          </p:cNvPr>
          <p:cNvSpPr txBox="1"/>
          <p:nvPr/>
        </p:nvSpPr>
        <p:spPr>
          <a:xfrm>
            <a:off x="7637820" y="4545747"/>
            <a:ext cx="952505" cy="1631216"/>
          </a:xfrm>
          <a:prstGeom prst="rect">
            <a:avLst/>
          </a:prstGeom>
          <a:noFill/>
        </p:spPr>
        <p:txBody>
          <a:bodyPr wrap="none" rtlCol="0">
            <a:spAutoFit/>
          </a:bodyPr>
          <a:lstStyle/>
          <a:p>
            <a:r>
              <a:rPr lang="en-US" sz="10000" b="1" dirty="0">
                <a:solidFill>
                  <a:srgbClr val="FF0000"/>
                </a:solidFill>
              </a:rPr>
              <a:t>X</a:t>
            </a:r>
          </a:p>
        </p:txBody>
      </p:sp>
      <p:pic>
        <p:nvPicPr>
          <p:cNvPr id="13" name="Picture 12">
            <a:extLst>
              <a:ext uri="{FF2B5EF4-FFF2-40B4-BE49-F238E27FC236}">
                <a16:creationId xmlns:a16="http://schemas.microsoft.com/office/drawing/2014/main" id="{B040905A-F772-3E2B-D24A-707F3223A314}"/>
              </a:ext>
            </a:extLst>
          </p:cNvPr>
          <p:cNvPicPr>
            <a:picLocks noChangeAspect="1"/>
          </p:cNvPicPr>
          <p:nvPr/>
        </p:nvPicPr>
        <p:blipFill>
          <a:blip r:embed="rId5"/>
          <a:stretch>
            <a:fillRect/>
          </a:stretch>
        </p:blipFill>
        <p:spPr>
          <a:xfrm>
            <a:off x="10861788" y="4684975"/>
            <a:ext cx="1086841" cy="1086841"/>
          </a:xfrm>
          <a:prstGeom prst="rect">
            <a:avLst/>
          </a:prstGeom>
        </p:spPr>
      </p:pic>
    </p:spTree>
    <p:extLst>
      <p:ext uri="{BB962C8B-B14F-4D97-AF65-F5344CB8AC3E}">
        <p14:creationId xmlns:p14="http://schemas.microsoft.com/office/powerpoint/2010/main" val="38416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78A8-B637-5580-81ED-580C228C9D6A}"/>
              </a:ext>
            </a:extLst>
          </p:cNvPr>
          <p:cNvSpPr>
            <a:spLocks noGrp="1"/>
          </p:cNvSpPr>
          <p:nvPr>
            <p:ph type="title"/>
          </p:nvPr>
        </p:nvSpPr>
        <p:spPr/>
        <p:txBody>
          <a:bodyPr/>
          <a:lstStyle/>
          <a:p>
            <a:r>
              <a:rPr lang="en-US" dirty="0"/>
              <a:t>What is P?</a:t>
            </a:r>
          </a:p>
        </p:txBody>
      </p:sp>
      <p:pic>
        <p:nvPicPr>
          <p:cNvPr id="4" name="Content Placeholder 3">
            <a:extLst>
              <a:ext uri="{FF2B5EF4-FFF2-40B4-BE49-F238E27FC236}">
                <a16:creationId xmlns:a16="http://schemas.microsoft.com/office/drawing/2014/main" id="{EBCD9CB9-8547-2E37-4920-082429E32B40}"/>
              </a:ext>
            </a:extLst>
          </p:cNvPr>
          <p:cNvPicPr>
            <a:picLocks noGrp="1" noChangeAspect="1"/>
          </p:cNvPicPr>
          <p:nvPr>
            <p:ph idx="1"/>
          </p:nvPr>
        </p:nvPicPr>
        <p:blipFill>
          <a:blip r:embed="rId2"/>
          <a:stretch>
            <a:fillRect/>
          </a:stretch>
        </p:blipFill>
        <p:spPr>
          <a:xfrm>
            <a:off x="2768913" y="1484875"/>
            <a:ext cx="6257856" cy="5373125"/>
          </a:xfrm>
        </p:spPr>
      </p:pic>
    </p:spTree>
    <p:extLst>
      <p:ext uri="{BB962C8B-B14F-4D97-AF65-F5344CB8AC3E}">
        <p14:creationId xmlns:p14="http://schemas.microsoft.com/office/powerpoint/2010/main" val="1388673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3C03-3025-2550-12DE-8430F43CE0A7}"/>
              </a:ext>
            </a:extLst>
          </p:cNvPr>
          <p:cNvSpPr>
            <a:spLocks noGrp="1"/>
          </p:cNvSpPr>
          <p:nvPr>
            <p:ph type="title"/>
          </p:nvPr>
        </p:nvSpPr>
        <p:spPr/>
        <p:txBody>
          <a:bodyPr/>
          <a:lstStyle/>
          <a:p>
            <a:r>
              <a:rPr lang="en-US" dirty="0"/>
              <a:t>Further resources</a:t>
            </a:r>
          </a:p>
        </p:txBody>
      </p:sp>
      <p:sp>
        <p:nvSpPr>
          <p:cNvPr id="3" name="Content Placeholder 2">
            <a:extLst>
              <a:ext uri="{FF2B5EF4-FFF2-40B4-BE49-F238E27FC236}">
                <a16:creationId xmlns:a16="http://schemas.microsoft.com/office/drawing/2014/main" id="{9AE3CEA6-B804-F910-B284-AA33FF377CEC}"/>
              </a:ext>
            </a:extLst>
          </p:cNvPr>
          <p:cNvSpPr>
            <a:spLocks noGrp="1"/>
          </p:cNvSpPr>
          <p:nvPr>
            <p:ph idx="1"/>
          </p:nvPr>
        </p:nvSpPr>
        <p:spPr/>
        <p:txBody>
          <a:bodyPr/>
          <a:lstStyle/>
          <a:p>
            <a:r>
              <a:rPr lang="en-US" dirty="0"/>
              <a:t>https://</a:t>
            </a:r>
            <a:r>
              <a:rPr lang="en-US" dirty="0" err="1"/>
              <a:t>www.esa.org</a:t>
            </a:r>
            <a:r>
              <a:rPr lang="en-US" dirty="0"/>
              <a:t>/wp-content/uploads/2022/05/ESA-Statistical-Analysis-</a:t>
            </a:r>
            <a:r>
              <a:rPr lang="en-US" dirty="0" err="1"/>
              <a:t>Guidelines.pdf</a:t>
            </a:r>
            <a:endParaRPr lang="en-US" dirty="0"/>
          </a:p>
          <a:p>
            <a:pPr marL="0" indent="0">
              <a:buNone/>
            </a:pPr>
            <a:endParaRPr lang="en-US" dirty="0"/>
          </a:p>
        </p:txBody>
      </p:sp>
    </p:spTree>
    <p:extLst>
      <p:ext uri="{BB962C8B-B14F-4D97-AF65-F5344CB8AC3E}">
        <p14:creationId xmlns:p14="http://schemas.microsoft.com/office/powerpoint/2010/main" val="12890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D6D5-1642-C4AD-F6D7-3E849176A927}"/>
              </a:ext>
            </a:extLst>
          </p:cNvPr>
          <p:cNvSpPr>
            <a:spLocks noGrp="1"/>
          </p:cNvSpPr>
          <p:nvPr>
            <p:ph type="title"/>
          </p:nvPr>
        </p:nvSpPr>
        <p:spPr/>
        <p:txBody>
          <a:bodyPr/>
          <a:lstStyle/>
          <a:p>
            <a:r>
              <a:rPr lang="en-US" dirty="0"/>
              <a:t>Final thoughts</a:t>
            </a:r>
          </a:p>
        </p:txBody>
      </p:sp>
      <p:pic>
        <p:nvPicPr>
          <p:cNvPr id="4" name="Content Placeholder 3">
            <a:extLst>
              <a:ext uri="{FF2B5EF4-FFF2-40B4-BE49-F238E27FC236}">
                <a16:creationId xmlns:a16="http://schemas.microsoft.com/office/drawing/2014/main" id="{1A0F56BB-EAF5-7F11-6D0B-3F9C81DD4D6A}"/>
              </a:ext>
            </a:extLst>
          </p:cNvPr>
          <p:cNvPicPr>
            <a:picLocks noGrp="1" noChangeAspect="1"/>
          </p:cNvPicPr>
          <p:nvPr>
            <p:ph idx="1"/>
          </p:nvPr>
        </p:nvPicPr>
        <p:blipFill>
          <a:blip r:embed="rId2"/>
          <a:stretch>
            <a:fillRect/>
          </a:stretch>
        </p:blipFill>
        <p:spPr>
          <a:xfrm>
            <a:off x="-32165" y="1450486"/>
            <a:ext cx="3315719" cy="4351338"/>
          </a:xfrm>
        </p:spPr>
      </p:pic>
      <p:pic>
        <p:nvPicPr>
          <p:cNvPr id="5" name="Picture 4">
            <a:extLst>
              <a:ext uri="{FF2B5EF4-FFF2-40B4-BE49-F238E27FC236}">
                <a16:creationId xmlns:a16="http://schemas.microsoft.com/office/drawing/2014/main" id="{10B05E82-0AAA-17AA-C9F0-AF47EAB7959A}"/>
              </a:ext>
            </a:extLst>
          </p:cNvPr>
          <p:cNvPicPr>
            <a:picLocks noChangeAspect="1"/>
          </p:cNvPicPr>
          <p:nvPr/>
        </p:nvPicPr>
        <p:blipFill>
          <a:blip r:embed="rId3"/>
          <a:stretch>
            <a:fillRect/>
          </a:stretch>
        </p:blipFill>
        <p:spPr>
          <a:xfrm>
            <a:off x="4073975" y="1450486"/>
            <a:ext cx="2753652" cy="2749062"/>
          </a:xfrm>
          <a:prstGeom prst="rect">
            <a:avLst/>
          </a:prstGeom>
        </p:spPr>
      </p:pic>
      <p:pic>
        <p:nvPicPr>
          <p:cNvPr id="8" name="Picture 7">
            <a:extLst>
              <a:ext uri="{FF2B5EF4-FFF2-40B4-BE49-F238E27FC236}">
                <a16:creationId xmlns:a16="http://schemas.microsoft.com/office/drawing/2014/main" id="{B2E2C4CE-E807-DD62-D66B-CA1B1BA63E8E}"/>
              </a:ext>
            </a:extLst>
          </p:cNvPr>
          <p:cNvPicPr>
            <a:picLocks noChangeAspect="1"/>
          </p:cNvPicPr>
          <p:nvPr/>
        </p:nvPicPr>
        <p:blipFill>
          <a:blip r:embed="rId4"/>
          <a:stretch>
            <a:fillRect/>
          </a:stretch>
        </p:blipFill>
        <p:spPr>
          <a:xfrm>
            <a:off x="8036169" y="3504101"/>
            <a:ext cx="3886200" cy="2297723"/>
          </a:xfrm>
          <a:prstGeom prst="rect">
            <a:avLst/>
          </a:prstGeom>
        </p:spPr>
      </p:pic>
      <p:pic>
        <p:nvPicPr>
          <p:cNvPr id="9" name="Picture 8">
            <a:extLst>
              <a:ext uri="{FF2B5EF4-FFF2-40B4-BE49-F238E27FC236}">
                <a16:creationId xmlns:a16="http://schemas.microsoft.com/office/drawing/2014/main" id="{1FE80FDF-B83D-6DE4-6318-50FD922D3FF0}"/>
              </a:ext>
            </a:extLst>
          </p:cNvPr>
          <p:cNvPicPr>
            <a:picLocks noChangeAspect="1"/>
          </p:cNvPicPr>
          <p:nvPr/>
        </p:nvPicPr>
        <p:blipFill>
          <a:blip r:embed="rId5"/>
          <a:stretch>
            <a:fillRect/>
          </a:stretch>
        </p:blipFill>
        <p:spPr>
          <a:xfrm>
            <a:off x="8604738" y="316157"/>
            <a:ext cx="2749062" cy="2749062"/>
          </a:xfrm>
          <a:prstGeom prst="rect">
            <a:avLst/>
          </a:prstGeom>
        </p:spPr>
      </p:pic>
      <p:sp>
        <p:nvSpPr>
          <p:cNvPr id="10" name="TextBox 9">
            <a:extLst>
              <a:ext uri="{FF2B5EF4-FFF2-40B4-BE49-F238E27FC236}">
                <a16:creationId xmlns:a16="http://schemas.microsoft.com/office/drawing/2014/main" id="{527F2EB5-403A-110A-C2E6-4F37802782BB}"/>
              </a:ext>
            </a:extLst>
          </p:cNvPr>
          <p:cNvSpPr txBox="1"/>
          <p:nvPr/>
        </p:nvSpPr>
        <p:spPr>
          <a:xfrm>
            <a:off x="1258105" y="6214330"/>
            <a:ext cx="9675790" cy="369332"/>
          </a:xfrm>
          <a:prstGeom prst="rect">
            <a:avLst/>
          </a:prstGeom>
          <a:noFill/>
        </p:spPr>
        <p:txBody>
          <a:bodyPr wrap="none" rtlCol="0">
            <a:spAutoFit/>
          </a:bodyPr>
          <a:lstStyle/>
          <a:p>
            <a:r>
              <a:rPr lang="en-US" dirty="0"/>
              <a:t>Like cooking, statistics is both and art and a science. Find your style to produce your best results</a:t>
            </a:r>
          </a:p>
        </p:txBody>
      </p:sp>
    </p:spTree>
    <p:extLst>
      <p:ext uri="{BB962C8B-B14F-4D97-AF65-F5344CB8AC3E}">
        <p14:creationId xmlns:p14="http://schemas.microsoft.com/office/powerpoint/2010/main" val="14229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78A8-B637-5580-81ED-580C228C9D6A}"/>
              </a:ext>
            </a:extLst>
          </p:cNvPr>
          <p:cNvSpPr>
            <a:spLocks noGrp="1"/>
          </p:cNvSpPr>
          <p:nvPr>
            <p:ph type="title"/>
          </p:nvPr>
        </p:nvSpPr>
        <p:spPr/>
        <p:txBody>
          <a:bodyPr/>
          <a:lstStyle/>
          <a:p>
            <a:r>
              <a:rPr lang="en-US" dirty="0"/>
              <a:t>What is P?</a:t>
            </a:r>
          </a:p>
        </p:txBody>
      </p:sp>
      <p:sp>
        <p:nvSpPr>
          <p:cNvPr id="5" name="Content Placeholder 4">
            <a:extLst>
              <a:ext uri="{FF2B5EF4-FFF2-40B4-BE49-F238E27FC236}">
                <a16:creationId xmlns:a16="http://schemas.microsoft.com/office/drawing/2014/main" id="{4B0794E8-29A5-0B33-55F9-DB2B43C52E00}"/>
              </a:ext>
            </a:extLst>
          </p:cNvPr>
          <p:cNvSpPr>
            <a:spLocks noGrp="1"/>
          </p:cNvSpPr>
          <p:nvPr>
            <p:ph idx="1"/>
          </p:nvPr>
        </p:nvSpPr>
        <p:spPr/>
        <p:txBody>
          <a:bodyPr/>
          <a:lstStyle/>
          <a:p>
            <a:r>
              <a:rPr lang="en-US" dirty="0"/>
              <a:t>P = the probability of getting results at least as extreme as the current results, but due to chance. </a:t>
            </a:r>
          </a:p>
        </p:txBody>
      </p:sp>
      <p:pic>
        <p:nvPicPr>
          <p:cNvPr id="6" name="Picture 5">
            <a:extLst>
              <a:ext uri="{FF2B5EF4-FFF2-40B4-BE49-F238E27FC236}">
                <a16:creationId xmlns:a16="http://schemas.microsoft.com/office/drawing/2014/main" id="{AEA9BDD2-CD0D-3E08-5072-D1CD4A2BFD08}"/>
              </a:ext>
            </a:extLst>
          </p:cNvPr>
          <p:cNvPicPr>
            <a:picLocks noChangeAspect="1"/>
          </p:cNvPicPr>
          <p:nvPr/>
        </p:nvPicPr>
        <p:blipFill>
          <a:blip r:embed="rId2"/>
          <a:stretch>
            <a:fillRect/>
          </a:stretch>
        </p:blipFill>
        <p:spPr>
          <a:xfrm>
            <a:off x="715108" y="2771534"/>
            <a:ext cx="7074877" cy="3721341"/>
          </a:xfrm>
          <a:prstGeom prst="rect">
            <a:avLst/>
          </a:prstGeom>
        </p:spPr>
      </p:pic>
      <p:sp>
        <p:nvSpPr>
          <p:cNvPr id="7" name="TextBox 6">
            <a:extLst>
              <a:ext uri="{FF2B5EF4-FFF2-40B4-BE49-F238E27FC236}">
                <a16:creationId xmlns:a16="http://schemas.microsoft.com/office/drawing/2014/main" id="{74520AAA-1BBB-4F56-D549-17D641CE3613}"/>
              </a:ext>
            </a:extLst>
          </p:cNvPr>
          <p:cNvSpPr txBox="1"/>
          <p:nvPr/>
        </p:nvSpPr>
        <p:spPr>
          <a:xfrm>
            <a:off x="8675077" y="3201043"/>
            <a:ext cx="2438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Sample size</a:t>
            </a:r>
          </a:p>
          <a:p>
            <a:pPr marL="285750" indent="-285750">
              <a:buFont typeface="Arial" panose="020B0604020202020204" pitchFamily="34" charset="0"/>
              <a:buChar char="•"/>
            </a:pPr>
            <a:r>
              <a:rPr lang="en-US" dirty="0"/>
              <a:t>Expected outliers</a:t>
            </a:r>
          </a:p>
          <a:p>
            <a:pPr marL="285750" indent="-285750">
              <a:buFont typeface="Arial" panose="020B0604020202020204" pitchFamily="34" charset="0"/>
              <a:buChar char="•"/>
            </a:pPr>
            <a:r>
              <a:rPr lang="en-US" dirty="0"/>
              <a:t>Expected degree of differentiation between null and alternative outcomes</a:t>
            </a:r>
          </a:p>
          <a:p>
            <a:pPr marL="285750" indent="-285750">
              <a:buFont typeface="Arial" panose="020B0604020202020204" pitchFamily="34" charset="0"/>
              <a:buChar char="•"/>
            </a:pPr>
            <a:r>
              <a:rPr lang="en-US" dirty="0"/>
              <a:t>P is useless to guide decisions without alpha</a:t>
            </a:r>
          </a:p>
        </p:txBody>
      </p:sp>
    </p:spTree>
    <p:extLst>
      <p:ext uri="{BB962C8B-B14F-4D97-AF65-F5344CB8AC3E}">
        <p14:creationId xmlns:p14="http://schemas.microsoft.com/office/powerpoint/2010/main" val="250796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EBFB-BBC5-9B12-4DC7-8F7B1D953CD0}"/>
              </a:ext>
            </a:extLst>
          </p:cNvPr>
          <p:cNvSpPr>
            <a:spLocks noGrp="1"/>
          </p:cNvSpPr>
          <p:nvPr>
            <p:ph type="title"/>
          </p:nvPr>
        </p:nvSpPr>
        <p:spPr/>
        <p:txBody>
          <a:bodyPr/>
          <a:lstStyle/>
          <a:p>
            <a:r>
              <a:rPr lang="en-US" dirty="0"/>
              <a:t>What are we interested in testing with P?</a:t>
            </a:r>
          </a:p>
        </p:txBody>
      </p:sp>
      <p:sp>
        <p:nvSpPr>
          <p:cNvPr id="3" name="Content Placeholder 2">
            <a:extLst>
              <a:ext uri="{FF2B5EF4-FFF2-40B4-BE49-F238E27FC236}">
                <a16:creationId xmlns:a16="http://schemas.microsoft.com/office/drawing/2014/main" id="{1DDFE329-E765-910D-4271-D50FA2E92C49}"/>
              </a:ext>
            </a:extLst>
          </p:cNvPr>
          <p:cNvSpPr>
            <a:spLocks noGrp="1"/>
          </p:cNvSpPr>
          <p:nvPr>
            <p:ph idx="1"/>
          </p:nvPr>
        </p:nvSpPr>
        <p:spPr/>
        <p:txBody>
          <a:bodyPr/>
          <a:lstStyle/>
          <a:p>
            <a:r>
              <a:rPr lang="en-US" dirty="0"/>
              <a:t>Slopes</a:t>
            </a:r>
          </a:p>
          <a:p>
            <a:r>
              <a:rPr lang="en-US" dirty="0"/>
              <a:t>Differences in means</a:t>
            </a:r>
          </a:p>
        </p:txBody>
      </p:sp>
      <p:pic>
        <p:nvPicPr>
          <p:cNvPr id="4" name="Picture 3">
            <a:extLst>
              <a:ext uri="{FF2B5EF4-FFF2-40B4-BE49-F238E27FC236}">
                <a16:creationId xmlns:a16="http://schemas.microsoft.com/office/drawing/2014/main" id="{92EDBE58-F2BE-C567-092E-D74CD12EA88C}"/>
              </a:ext>
            </a:extLst>
          </p:cNvPr>
          <p:cNvPicPr>
            <a:picLocks noChangeAspect="1"/>
          </p:cNvPicPr>
          <p:nvPr/>
        </p:nvPicPr>
        <p:blipFill>
          <a:blip r:embed="rId2"/>
          <a:stretch>
            <a:fillRect/>
          </a:stretch>
        </p:blipFill>
        <p:spPr>
          <a:xfrm>
            <a:off x="5660060" y="2125541"/>
            <a:ext cx="6005363" cy="3378017"/>
          </a:xfrm>
          <a:prstGeom prst="rect">
            <a:avLst/>
          </a:prstGeom>
        </p:spPr>
      </p:pic>
      <p:pic>
        <p:nvPicPr>
          <p:cNvPr id="5" name="Picture 4">
            <a:extLst>
              <a:ext uri="{FF2B5EF4-FFF2-40B4-BE49-F238E27FC236}">
                <a16:creationId xmlns:a16="http://schemas.microsoft.com/office/drawing/2014/main" id="{AC3F842B-36E8-DCC3-1729-6B69255C3BB3}"/>
              </a:ext>
            </a:extLst>
          </p:cNvPr>
          <p:cNvPicPr>
            <a:picLocks noChangeAspect="1"/>
          </p:cNvPicPr>
          <p:nvPr/>
        </p:nvPicPr>
        <p:blipFill>
          <a:blip r:embed="rId3"/>
          <a:stretch>
            <a:fillRect/>
          </a:stretch>
        </p:blipFill>
        <p:spPr>
          <a:xfrm>
            <a:off x="526577" y="2933883"/>
            <a:ext cx="4125184" cy="2740086"/>
          </a:xfrm>
          <a:prstGeom prst="rect">
            <a:avLst/>
          </a:prstGeom>
        </p:spPr>
      </p:pic>
      <p:sp>
        <p:nvSpPr>
          <p:cNvPr id="6" name="TextBox 5">
            <a:extLst>
              <a:ext uri="{FF2B5EF4-FFF2-40B4-BE49-F238E27FC236}">
                <a16:creationId xmlns:a16="http://schemas.microsoft.com/office/drawing/2014/main" id="{3F50B7ED-5410-A4BE-3085-F86A70713223}"/>
              </a:ext>
            </a:extLst>
          </p:cNvPr>
          <p:cNvSpPr txBox="1"/>
          <p:nvPr/>
        </p:nvSpPr>
        <p:spPr>
          <a:xfrm>
            <a:off x="128954" y="5993834"/>
            <a:ext cx="11934091" cy="923330"/>
          </a:xfrm>
          <a:prstGeom prst="rect">
            <a:avLst/>
          </a:prstGeom>
          <a:noFill/>
        </p:spPr>
        <p:txBody>
          <a:bodyPr wrap="square" rtlCol="0">
            <a:spAutoFit/>
          </a:bodyPr>
          <a:lstStyle/>
          <a:p>
            <a:r>
              <a:rPr lang="en-US" dirty="0"/>
              <a:t>“Furthermore, the central limit theorem implies that for large samples the sampling distribution of the parameters will be at least approximately normal, even if the distribution of the errors is not. Hence, the regression model is robust with respect to violations of the normality assumption.”</a:t>
            </a:r>
          </a:p>
        </p:txBody>
      </p:sp>
    </p:spTree>
    <p:extLst>
      <p:ext uri="{BB962C8B-B14F-4D97-AF65-F5344CB8AC3E}">
        <p14:creationId xmlns:p14="http://schemas.microsoft.com/office/powerpoint/2010/main" val="281951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5E15-DC17-9AD0-A797-297452DD96B0}"/>
              </a:ext>
            </a:extLst>
          </p:cNvPr>
          <p:cNvSpPr>
            <a:spLocks noGrp="1"/>
          </p:cNvSpPr>
          <p:nvPr>
            <p:ph type="title"/>
          </p:nvPr>
        </p:nvSpPr>
        <p:spPr/>
        <p:txBody>
          <a:bodyPr/>
          <a:lstStyle/>
          <a:p>
            <a:r>
              <a:rPr lang="en-US" dirty="0"/>
              <a:t>Statistics </a:t>
            </a:r>
          </a:p>
        </p:txBody>
      </p:sp>
      <p:sp>
        <p:nvSpPr>
          <p:cNvPr id="3" name="Content Placeholder 2">
            <a:extLst>
              <a:ext uri="{FF2B5EF4-FFF2-40B4-BE49-F238E27FC236}">
                <a16:creationId xmlns:a16="http://schemas.microsoft.com/office/drawing/2014/main" id="{AD27BA86-172E-B79B-21AC-CE7AB476C637}"/>
              </a:ext>
            </a:extLst>
          </p:cNvPr>
          <p:cNvSpPr>
            <a:spLocks noGrp="1"/>
          </p:cNvSpPr>
          <p:nvPr>
            <p:ph idx="1"/>
          </p:nvPr>
        </p:nvSpPr>
        <p:spPr>
          <a:xfrm>
            <a:off x="238926" y="1321906"/>
            <a:ext cx="10515600" cy="4351338"/>
          </a:xfrm>
        </p:spPr>
        <p:txBody>
          <a:bodyPr/>
          <a:lstStyle/>
          <a:p>
            <a:r>
              <a:rPr lang="en-US" dirty="0"/>
              <a:t>The t-distribution is often used to calculate significance of a difference in means or a slope (Null = 0). t</a:t>
            </a:r>
          </a:p>
          <a:p>
            <a:r>
              <a:rPr lang="en-US" dirty="0"/>
              <a:t>t = number of standard deviations of the t distribution that contain 95% of the values (alpha = 0.05)</a:t>
            </a:r>
          </a:p>
        </p:txBody>
      </p:sp>
      <p:pic>
        <p:nvPicPr>
          <p:cNvPr id="4" name="Picture 3">
            <a:extLst>
              <a:ext uri="{FF2B5EF4-FFF2-40B4-BE49-F238E27FC236}">
                <a16:creationId xmlns:a16="http://schemas.microsoft.com/office/drawing/2014/main" id="{23FC6A8F-C994-DB21-BB69-CB9C7E673058}"/>
              </a:ext>
            </a:extLst>
          </p:cNvPr>
          <p:cNvPicPr>
            <a:picLocks noChangeAspect="1"/>
          </p:cNvPicPr>
          <p:nvPr/>
        </p:nvPicPr>
        <p:blipFill>
          <a:blip r:embed="rId2"/>
          <a:stretch>
            <a:fillRect/>
          </a:stretch>
        </p:blipFill>
        <p:spPr>
          <a:xfrm>
            <a:off x="1025957" y="3109626"/>
            <a:ext cx="2133600" cy="1079500"/>
          </a:xfrm>
          <a:prstGeom prst="rect">
            <a:avLst/>
          </a:prstGeom>
        </p:spPr>
      </p:pic>
      <p:pic>
        <p:nvPicPr>
          <p:cNvPr id="5" name="Picture 4">
            <a:extLst>
              <a:ext uri="{FF2B5EF4-FFF2-40B4-BE49-F238E27FC236}">
                <a16:creationId xmlns:a16="http://schemas.microsoft.com/office/drawing/2014/main" id="{F60BA0F0-A018-3825-3F13-E1A63E880A8D}"/>
              </a:ext>
            </a:extLst>
          </p:cNvPr>
          <p:cNvPicPr>
            <a:picLocks noChangeAspect="1"/>
          </p:cNvPicPr>
          <p:nvPr/>
        </p:nvPicPr>
        <p:blipFill>
          <a:blip r:embed="rId3"/>
          <a:stretch>
            <a:fillRect/>
          </a:stretch>
        </p:blipFill>
        <p:spPr>
          <a:xfrm>
            <a:off x="1025957" y="4155095"/>
            <a:ext cx="2133600" cy="1079500"/>
          </a:xfrm>
          <a:prstGeom prst="rect">
            <a:avLst/>
          </a:prstGeom>
        </p:spPr>
      </p:pic>
      <p:pic>
        <p:nvPicPr>
          <p:cNvPr id="6" name="Picture 5">
            <a:extLst>
              <a:ext uri="{FF2B5EF4-FFF2-40B4-BE49-F238E27FC236}">
                <a16:creationId xmlns:a16="http://schemas.microsoft.com/office/drawing/2014/main" id="{417F89B6-6BA2-D057-4739-EE5D5613BDEA}"/>
              </a:ext>
            </a:extLst>
          </p:cNvPr>
          <p:cNvPicPr>
            <a:picLocks noChangeAspect="1"/>
          </p:cNvPicPr>
          <p:nvPr/>
        </p:nvPicPr>
        <p:blipFill>
          <a:blip r:embed="rId4"/>
          <a:stretch>
            <a:fillRect/>
          </a:stretch>
        </p:blipFill>
        <p:spPr>
          <a:xfrm>
            <a:off x="1061280" y="5403563"/>
            <a:ext cx="2133600" cy="1079500"/>
          </a:xfrm>
          <a:prstGeom prst="rect">
            <a:avLst/>
          </a:prstGeom>
        </p:spPr>
      </p:pic>
      <p:pic>
        <p:nvPicPr>
          <p:cNvPr id="7" name="Picture 6">
            <a:extLst>
              <a:ext uri="{FF2B5EF4-FFF2-40B4-BE49-F238E27FC236}">
                <a16:creationId xmlns:a16="http://schemas.microsoft.com/office/drawing/2014/main" id="{5447E187-2DA6-4D4D-D18F-1C0C0FB19366}"/>
              </a:ext>
            </a:extLst>
          </p:cNvPr>
          <p:cNvPicPr>
            <a:picLocks noChangeAspect="1"/>
          </p:cNvPicPr>
          <p:nvPr/>
        </p:nvPicPr>
        <p:blipFill>
          <a:blip r:embed="rId5"/>
          <a:stretch>
            <a:fillRect/>
          </a:stretch>
        </p:blipFill>
        <p:spPr>
          <a:xfrm>
            <a:off x="8304551" y="2670977"/>
            <a:ext cx="3237006" cy="2080933"/>
          </a:xfrm>
          <a:prstGeom prst="rect">
            <a:avLst/>
          </a:prstGeom>
        </p:spPr>
      </p:pic>
      <p:pic>
        <p:nvPicPr>
          <p:cNvPr id="8" name="Picture 7">
            <a:extLst>
              <a:ext uri="{FF2B5EF4-FFF2-40B4-BE49-F238E27FC236}">
                <a16:creationId xmlns:a16="http://schemas.microsoft.com/office/drawing/2014/main" id="{3DBD7D67-C3A8-5709-70F5-E0CFDBA165BD}"/>
              </a:ext>
            </a:extLst>
          </p:cNvPr>
          <p:cNvPicPr>
            <a:picLocks noChangeAspect="1"/>
          </p:cNvPicPr>
          <p:nvPr/>
        </p:nvPicPr>
        <p:blipFill>
          <a:blip r:embed="rId6"/>
          <a:stretch>
            <a:fillRect/>
          </a:stretch>
        </p:blipFill>
        <p:spPr>
          <a:xfrm>
            <a:off x="8469443" y="4666751"/>
            <a:ext cx="3107437" cy="1738685"/>
          </a:xfrm>
          <a:prstGeom prst="rect">
            <a:avLst/>
          </a:prstGeom>
        </p:spPr>
      </p:pic>
      <p:sp>
        <p:nvSpPr>
          <p:cNvPr id="9" name="TextBox 8">
            <a:extLst>
              <a:ext uri="{FF2B5EF4-FFF2-40B4-BE49-F238E27FC236}">
                <a16:creationId xmlns:a16="http://schemas.microsoft.com/office/drawing/2014/main" id="{FD667E44-8D16-D8DB-37A5-3A99595F5E1D}"/>
              </a:ext>
            </a:extLst>
          </p:cNvPr>
          <p:cNvSpPr txBox="1"/>
          <p:nvPr/>
        </p:nvSpPr>
        <p:spPr>
          <a:xfrm>
            <a:off x="3363126" y="3251548"/>
            <a:ext cx="21336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 puts more weight on the tails as sample size decreases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DF = n-1 (the last </a:t>
            </a:r>
            <a:r>
              <a:rPr lang="en-US" dirty="0" err="1"/>
              <a:t>obs</a:t>
            </a:r>
            <a:r>
              <a:rPr lang="en-US" dirty="0"/>
              <a:t> is not ‘free’ because it can be achieved by knowing the parameter and all the other data)</a:t>
            </a:r>
          </a:p>
        </p:txBody>
      </p:sp>
      <p:sp>
        <p:nvSpPr>
          <p:cNvPr id="10" name="TextBox 9">
            <a:extLst>
              <a:ext uri="{FF2B5EF4-FFF2-40B4-BE49-F238E27FC236}">
                <a16:creationId xmlns:a16="http://schemas.microsoft.com/office/drawing/2014/main" id="{AE9CD300-357C-65D9-7D35-1930D73402DC}"/>
              </a:ext>
            </a:extLst>
          </p:cNvPr>
          <p:cNvSpPr txBox="1"/>
          <p:nvPr/>
        </p:nvSpPr>
        <p:spPr>
          <a:xfrm>
            <a:off x="5950241" y="6306859"/>
            <a:ext cx="6241759" cy="646331"/>
          </a:xfrm>
          <a:prstGeom prst="rect">
            <a:avLst/>
          </a:prstGeom>
          <a:noFill/>
        </p:spPr>
        <p:txBody>
          <a:bodyPr wrap="square" rtlCol="0">
            <a:spAutoFit/>
          </a:bodyPr>
          <a:lstStyle/>
          <a:p>
            <a:r>
              <a:rPr lang="en-US" dirty="0"/>
              <a:t>Using t rather than the normal distribution helps correct for outliers when samples are small (use z for larger samples)</a:t>
            </a:r>
          </a:p>
        </p:txBody>
      </p:sp>
    </p:spTree>
    <p:extLst>
      <p:ext uri="{BB962C8B-B14F-4D97-AF65-F5344CB8AC3E}">
        <p14:creationId xmlns:p14="http://schemas.microsoft.com/office/powerpoint/2010/main" val="305514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5E15-DC17-9AD0-A797-297452DD96B0}"/>
              </a:ext>
            </a:extLst>
          </p:cNvPr>
          <p:cNvSpPr>
            <a:spLocks noGrp="1"/>
          </p:cNvSpPr>
          <p:nvPr>
            <p:ph type="title"/>
          </p:nvPr>
        </p:nvSpPr>
        <p:spPr/>
        <p:txBody>
          <a:bodyPr/>
          <a:lstStyle/>
          <a:p>
            <a:r>
              <a:rPr lang="en-US" dirty="0"/>
              <a:t>Statistics </a:t>
            </a:r>
          </a:p>
        </p:txBody>
      </p:sp>
      <p:sp>
        <p:nvSpPr>
          <p:cNvPr id="10" name="Content Placeholder 9">
            <a:extLst>
              <a:ext uri="{FF2B5EF4-FFF2-40B4-BE49-F238E27FC236}">
                <a16:creationId xmlns:a16="http://schemas.microsoft.com/office/drawing/2014/main" id="{D3C2ACDA-F76A-2603-0CBA-BEE0FE914A0D}"/>
              </a:ext>
            </a:extLst>
          </p:cNvPr>
          <p:cNvSpPr>
            <a:spLocks noGrp="1"/>
          </p:cNvSpPr>
          <p:nvPr>
            <p:ph idx="1"/>
          </p:nvPr>
        </p:nvSpPr>
        <p:spPr/>
        <p:txBody>
          <a:bodyPr/>
          <a:lstStyle/>
          <a:p>
            <a:r>
              <a:rPr lang="en-US" dirty="0"/>
              <a:t>F is a ratio that can be used to compare any two distributions</a:t>
            </a:r>
          </a:p>
          <a:p>
            <a:r>
              <a:rPr lang="en-US" dirty="0"/>
              <a:t>In regression, F = variance explained by your factor of interest / variance not explained by the factor of interest</a:t>
            </a:r>
          </a:p>
          <a:p>
            <a:r>
              <a:rPr lang="en-US" dirty="0"/>
              <a:t>When reporting F, you need to provide 2 degrees of freedom</a:t>
            </a:r>
          </a:p>
          <a:p>
            <a:pPr lvl="1"/>
            <a:r>
              <a:rPr lang="en-US" dirty="0"/>
              <a:t>Numerator DF = number of factor levels in your variable – 1</a:t>
            </a:r>
          </a:p>
          <a:p>
            <a:pPr lvl="1"/>
            <a:r>
              <a:rPr lang="en-US" dirty="0"/>
              <a:t>Denominator DF = Total observations – number of factors</a:t>
            </a:r>
          </a:p>
          <a:p>
            <a:pPr marL="457200" lvl="1" indent="0">
              <a:buNone/>
            </a:pPr>
            <a:r>
              <a:rPr lang="en-US" dirty="0"/>
              <a:t>(As your number of levels increases, your statistical power goes down)</a:t>
            </a:r>
          </a:p>
          <a:p>
            <a:endParaRPr lang="en-US" dirty="0"/>
          </a:p>
        </p:txBody>
      </p:sp>
      <p:pic>
        <p:nvPicPr>
          <p:cNvPr id="3" name="Picture 2">
            <a:extLst>
              <a:ext uri="{FF2B5EF4-FFF2-40B4-BE49-F238E27FC236}">
                <a16:creationId xmlns:a16="http://schemas.microsoft.com/office/drawing/2014/main" id="{59DA6B4F-9F93-E500-7CBB-BB85B5439BAB}"/>
              </a:ext>
            </a:extLst>
          </p:cNvPr>
          <p:cNvPicPr>
            <a:picLocks noChangeAspect="1"/>
          </p:cNvPicPr>
          <p:nvPr/>
        </p:nvPicPr>
        <p:blipFill>
          <a:blip r:embed="rId2"/>
          <a:stretch>
            <a:fillRect/>
          </a:stretch>
        </p:blipFill>
        <p:spPr>
          <a:xfrm>
            <a:off x="4264757" y="4847367"/>
            <a:ext cx="3026997" cy="2010633"/>
          </a:xfrm>
          <a:prstGeom prst="rect">
            <a:avLst/>
          </a:prstGeom>
        </p:spPr>
      </p:pic>
      <p:sp>
        <p:nvSpPr>
          <p:cNvPr id="4" name="TextBox 3">
            <a:extLst>
              <a:ext uri="{FF2B5EF4-FFF2-40B4-BE49-F238E27FC236}">
                <a16:creationId xmlns:a16="http://schemas.microsoft.com/office/drawing/2014/main" id="{1718BC6E-378F-AA32-CE2A-90A4A1AAB3C4}"/>
              </a:ext>
            </a:extLst>
          </p:cNvPr>
          <p:cNvSpPr txBox="1"/>
          <p:nvPr/>
        </p:nvSpPr>
        <p:spPr>
          <a:xfrm>
            <a:off x="7760677" y="6447692"/>
            <a:ext cx="4529894" cy="369332"/>
          </a:xfrm>
          <a:prstGeom prst="rect">
            <a:avLst/>
          </a:prstGeom>
          <a:noFill/>
        </p:spPr>
        <p:txBody>
          <a:bodyPr wrap="none" rtlCol="0">
            <a:spAutoFit/>
          </a:bodyPr>
          <a:lstStyle/>
          <a:p>
            <a:r>
              <a:rPr lang="en-US" dirty="0"/>
              <a:t>Critical value of F depends on DF and alpha </a:t>
            </a:r>
          </a:p>
        </p:txBody>
      </p:sp>
    </p:spTree>
    <p:extLst>
      <p:ext uri="{BB962C8B-B14F-4D97-AF65-F5344CB8AC3E}">
        <p14:creationId xmlns:p14="http://schemas.microsoft.com/office/powerpoint/2010/main" val="46883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5E15-DC17-9AD0-A797-297452DD96B0}"/>
              </a:ext>
            </a:extLst>
          </p:cNvPr>
          <p:cNvSpPr>
            <a:spLocks noGrp="1"/>
          </p:cNvSpPr>
          <p:nvPr>
            <p:ph type="title"/>
          </p:nvPr>
        </p:nvSpPr>
        <p:spPr/>
        <p:txBody>
          <a:bodyPr/>
          <a:lstStyle/>
          <a:p>
            <a:r>
              <a:rPr lang="en-US" dirty="0"/>
              <a:t>Statistics – model evaluation</a:t>
            </a:r>
          </a:p>
        </p:txBody>
      </p:sp>
      <p:sp>
        <p:nvSpPr>
          <p:cNvPr id="10" name="Content Placeholder 9">
            <a:extLst>
              <a:ext uri="{FF2B5EF4-FFF2-40B4-BE49-F238E27FC236}">
                <a16:creationId xmlns:a16="http://schemas.microsoft.com/office/drawing/2014/main" id="{D3C2ACDA-F76A-2603-0CBA-BEE0FE914A0D}"/>
              </a:ext>
            </a:extLst>
          </p:cNvPr>
          <p:cNvSpPr>
            <a:spLocks noGrp="1"/>
          </p:cNvSpPr>
          <p:nvPr>
            <p:ph idx="1"/>
          </p:nvPr>
        </p:nvSpPr>
        <p:spPr/>
        <p:txBody>
          <a:bodyPr/>
          <a:lstStyle/>
          <a:p>
            <a:r>
              <a:rPr lang="en-US" dirty="0"/>
              <a:t>R</a:t>
            </a:r>
            <a:r>
              <a:rPr lang="en-US" baseline="30000" dirty="0"/>
              <a:t>2 </a:t>
            </a:r>
            <a:r>
              <a:rPr lang="en-US" dirty="0"/>
              <a:t>= fraction of overall variance in the data explained by your model (0-1)</a:t>
            </a:r>
          </a:p>
          <a:p>
            <a:pPr lvl="1"/>
            <a:r>
              <a:rPr lang="en-US" dirty="0"/>
              <a:t>This can be adjusted for number of factors/factor levels </a:t>
            </a:r>
            <a:r>
              <a:rPr lang="en-US" dirty="0" err="1"/>
              <a:t>ot</a:t>
            </a:r>
            <a:r>
              <a:rPr lang="en-US" dirty="0"/>
              <a:t> facilitate comparison across models</a:t>
            </a:r>
          </a:p>
          <a:p>
            <a:pPr lvl="1"/>
            <a:r>
              <a:rPr lang="en-US" dirty="0"/>
              <a:t>Can also be compared across different types of predictors in your </a:t>
            </a:r>
            <a:r>
              <a:rPr lang="en-US" dirty="0" err="1"/>
              <a:t>moldes</a:t>
            </a:r>
            <a:r>
              <a:rPr lang="en-US" dirty="0"/>
              <a:t> 	- main factors of interest only [marginal R</a:t>
            </a:r>
            <a:r>
              <a:rPr lang="en-US" baseline="30000" dirty="0"/>
              <a:t>2</a:t>
            </a:r>
            <a:r>
              <a:rPr lang="en-US" dirty="0"/>
              <a:t>]</a:t>
            </a:r>
          </a:p>
          <a:p>
            <a:pPr marL="457200" lvl="1" indent="0">
              <a:buNone/>
            </a:pPr>
            <a:r>
              <a:rPr lang="en-US" dirty="0"/>
              <a:t>	- main factors plus controlling covariates [conditional R</a:t>
            </a:r>
            <a:r>
              <a:rPr lang="en-US" baseline="30000" dirty="0"/>
              <a:t>2</a:t>
            </a:r>
            <a:r>
              <a:rPr lang="en-US" dirty="0"/>
              <a:t>]</a:t>
            </a:r>
          </a:p>
          <a:p>
            <a:endParaRPr lang="en-US" dirty="0"/>
          </a:p>
        </p:txBody>
      </p:sp>
    </p:spTree>
    <p:extLst>
      <p:ext uri="{BB962C8B-B14F-4D97-AF65-F5344CB8AC3E}">
        <p14:creationId xmlns:p14="http://schemas.microsoft.com/office/powerpoint/2010/main" val="68184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5E15-DC17-9AD0-A797-297452DD96B0}"/>
              </a:ext>
            </a:extLst>
          </p:cNvPr>
          <p:cNvSpPr>
            <a:spLocks noGrp="1"/>
          </p:cNvSpPr>
          <p:nvPr>
            <p:ph type="title"/>
          </p:nvPr>
        </p:nvSpPr>
        <p:spPr/>
        <p:txBody>
          <a:bodyPr/>
          <a:lstStyle/>
          <a:p>
            <a:r>
              <a:rPr lang="en-US" dirty="0"/>
              <a:t>Statistics – </a:t>
            </a:r>
            <a:r>
              <a:rPr lang="en-US"/>
              <a:t>model evaluation</a:t>
            </a:r>
            <a:endParaRPr lang="en-US" dirty="0"/>
          </a:p>
        </p:txBody>
      </p:sp>
      <p:sp>
        <p:nvSpPr>
          <p:cNvPr id="10" name="Content Placeholder 9">
            <a:extLst>
              <a:ext uri="{FF2B5EF4-FFF2-40B4-BE49-F238E27FC236}">
                <a16:creationId xmlns:a16="http://schemas.microsoft.com/office/drawing/2014/main" id="{D3C2ACDA-F76A-2603-0CBA-BEE0FE914A0D}"/>
              </a:ext>
            </a:extLst>
          </p:cNvPr>
          <p:cNvSpPr>
            <a:spLocks noGrp="1"/>
          </p:cNvSpPr>
          <p:nvPr>
            <p:ph idx="1"/>
          </p:nvPr>
        </p:nvSpPr>
        <p:spPr/>
        <p:txBody>
          <a:bodyPr/>
          <a:lstStyle/>
          <a:p>
            <a:r>
              <a:rPr lang="en-US" dirty="0"/>
              <a:t>AIC (Akaike Information Criterion) family of metrics</a:t>
            </a:r>
          </a:p>
          <a:p>
            <a:pPr lvl="1"/>
            <a:r>
              <a:rPr lang="en-US" dirty="0"/>
              <a:t>Lower is better</a:t>
            </a:r>
          </a:p>
          <a:p>
            <a:pPr lvl="1"/>
            <a:r>
              <a:rPr lang="en-US" dirty="0" err="1"/>
              <a:t>Optimises</a:t>
            </a:r>
            <a:r>
              <a:rPr lang="en-US" dirty="0"/>
              <a:t> balance between underfitting (too much unexplained variation) vs. overfitting (too much explained variation, predictive power diminished</a:t>
            </a:r>
          </a:p>
          <a:p>
            <a:endParaRPr lang="en-US" dirty="0"/>
          </a:p>
        </p:txBody>
      </p:sp>
      <p:pic>
        <p:nvPicPr>
          <p:cNvPr id="3" name="Picture 2">
            <a:extLst>
              <a:ext uri="{FF2B5EF4-FFF2-40B4-BE49-F238E27FC236}">
                <a16:creationId xmlns:a16="http://schemas.microsoft.com/office/drawing/2014/main" id="{17152E82-9B79-016D-EF57-129C3423AF6C}"/>
              </a:ext>
            </a:extLst>
          </p:cNvPr>
          <p:cNvPicPr>
            <a:picLocks noChangeAspect="1"/>
          </p:cNvPicPr>
          <p:nvPr/>
        </p:nvPicPr>
        <p:blipFill>
          <a:blip r:embed="rId2"/>
          <a:stretch>
            <a:fillRect/>
          </a:stretch>
        </p:blipFill>
        <p:spPr>
          <a:xfrm>
            <a:off x="3524250" y="3429000"/>
            <a:ext cx="2571750" cy="3429000"/>
          </a:xfrm>
          <a:prstGeom prst="rect">
            <a:avLst/>
          </a:prstGeom>
        </p:spPr>
      </p:pic>
    </p:spTree>
    <p:extLst>
      <p:ext uri="{BB962C8B-B14F-4D97-AF65-F5344CB8AC3E}">
        <p14:creationId xmlns:p14="http://schemas.microsoft.com/office/powerpoint/2010/main" val="86670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8A04-5811-D634-647D-4654368827AB}"/>
              </a:ext>
            </a:extLst>
          </p:cNvPr>
          <p:cNvSpPr>
            <a:spLocks noGrp="1"/>
          </p:cNvSpPr>
          <p:nvPr>
            <p:ph type="title"/>
          </p:nvPr>
        </p:nvSpPr>
        <p:spPr/>
        <p:txBody>
          <a:bodyPr/>
          <a:lstStyle/>
          <a:p>
            <a:r>
              <a:rPr lang="en-US" dirty="0"/>
              <a:t>What do you need to report?</a:t>
            </a:r>
          </a:p>
        </p:txBody>
      </p:sp>
      <p:sp>
        <p:nvSpPr>
          <p:cNvPr id="3" name="Content Placeholder 2">
            <a:extLst>
              <a:ext uri="{FF2B5EF4-FFF2-40B4-BE49-F238E27FC236}">
                <a16:creationId xmlns:a16="http://schemas.microsoft.com/office/drawing/2014/main" id="{E2CD7420-864B-877C-DDD8-50137FB4ACDC}"/>
              </a:ext>
            </a:extLst>
          </p:cNvPr>
          <p:cNvSpPr>
            <a:spLocks noGrp="1"/>
          </p:cNvSpPr>
          <p:nvPr>
            <p:ph idx="1"/>
          </p:nvPr>
        </p:nvSpPr>
        <p:spPr>
          <a:xfrm>
            <a:off x="838200" y="1825624"/>
            <a:ext cx="10515600" cy="5032375"/>
          </a:xfrm>
        </p:spPr>
        <p:txBody>
          <a:bodyPr>
            <a:normAutofit/>
          </a:bodyPr>
          <a:lstStyle/>
          <a:p>
            <a:r>
              <a:rPr lang="en-US" dirty="0"/>
              <a:t>Effect size / difference between means (standardize??)</a:t>
            </a:r>
          </a:p>
          <a:p>
            <a:r>
              <a:rPr lang="en-US" dirty="0"/>
              <a:t>Standard error (= standard deviation in the residuals around your estimate or sample means, corrected for sample size) OR confidence intervals (interval in which 95% of your data is represented)</a:t>
            </a:r>
          </a:p>
          <a:p>
            <a:r>
              <a:rPr lang="en-US" dirty="0"/>
              <a:t>The sample size or degrees of freedom</a:t>
            </a:r>
          </a:p>
          <a:p>
            <a:r>
              <a:rPr lang="en-US" dirty="0"/>
              <a:t>The threshold selected for statistical significance</a:t>
            </a:r>
          </a:p>
          <a:p>
            <a:r>
              <a:rPr lang="en-US" dirty="0"/>
              <a:t>The test statistic (depending on question: IS there an effect? vs. WHAT is the effect?)</a:t>
            </a:r>
          </a:p>
          <a:p>
            <a:r>
              <a:rPr lang="en-US" dirty="0"/>
              <a:t>Depending on question: overall model fit / comparison (R</a:t>
            </a:r>
            <a:r>
              <a:rPr lang="en-US" baseline="30000" dirty="0"/>
              <a:t>2</a:t>
            </a:r>
            <a:r>
              <a:rPr lang="en-US" dirty="0"/>
              <a:t>, AIC…)</a:t>
            </a:r>
          </a:p>
        </p:txBody>
      </p:sp>
    </p:spTree>
    <p:extLst>
      <p:ext uri="{BB962C8B-B14F-4D97-AF65-F5344CB8AC3E}">
        <p14:creationId xmlns:p14="http://schemas.microsoft.com/office/powerpoint/2010/main" val="230395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268</TotalTime>
  <Words>754</Words>
  <Application>Microsoft Macintosh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Reporting statistics</vt:lpstr>
      <vt:lpstr>What is P?</vt:lpstr>
      <vt:lpstr>What is P?</vt:lpstr>
      <vt:lpstr>What are we interested in testing with P?</vt:lpstr>
      <vt:lpstr>Statistics </vt:lpstr>
      <vt:lpstr>Statistics </vt:lpstr>
      <vt:lpstr>Statistics – model evaluation</vt:lpstr>
      <vt:lpstr>Statistics – model evaluation</vt:lpstr>
      <vt:lpstr>What do you need to report?</vt:lpstr>
      <vt:lpstr>What do you need to report?</vt:lpstr>
      <vt:lpstr>Some examples</vt:lpstr>
      <vt:lpstr>Some examples</vt:lpstr>
      <vt:lpstr>Some examples</vt:lpstr>
      <vt:lpstr>Using figures to depict complex outputs</vt:lpstr>
      <vt:lpstr>Showing raw data is always better; helps editors and peers evaluate the fit of your models</vt:lpstr>
      <vt:lpstr>Statistical reporting should follow from hypothesis development and experimental design</vt:lpstr>
      <vt:lpstr>PowerPoint Presentation</vt:lpstr>
      <vt:lpstr>Best practice</vt:lpstr>
      <vt:lpstr>Best practice</vt:lpstr>
      <vt:lpstr>Further resources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statistics</dc:title>
  <dc:creator>Lancaster, Lesley</dc:creator>
  <cp:lastModifiedBy>Lancaster, Lesley</cp:lastModifiedBy>
  <cp:revision>18</cp:revision>
  <dcterms:created xsi:type="dcterms:W3CDTF">2024-03-05T06:44:31Z</dcterms:created>
  <dcterms:modified xsi:type="dcterms:W3CDTF">2024-03-05T11:12:59Z</dcterms:modified>
</cp:coreProperties>
</file>