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notesMasterIdLst>
    <p:notesMasterId r:id="rId18"/>
  </p:notesMasterIdLst>
  <p:sldIdLst>
    <p:sldId id="273" r:id="rId2"/>
    <p:sldId id="274" r:id="rId3"/>
    <p:sldId id="277" r:id="rId4"/>
    <p:sldId id="268" r:id="rId5"/>
    <p:sldId id="272" r:id="rId6"/>
    <p:sldId id="267" r:id="rId7"/>
    <p:sldId id="257" r:id="rId8"/>
    <p:sldId id="270" r:id="rId9"/>
    <p:sldId id="275" r:id="rId10"/>
    <p:sldId id="279" r:id="rId11"/>
    <p:sldId id="278" r:id="rId12"/>
    <p:sldId id="271" r:id="rId13"/>
    <p:sldId id="269" r:id="rId14"/>
    <p:sldId id="263" r:id="rId15"/>
    <p:sldId id="264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0B0B5C-49D2-4583-8FA4-D548800076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272CBDD-AB5B-4EF5-A92B-15A191039232}">
      <dgm:prSet/>
      <dgm:spPr/>
      <dgm:t>
        <a:bodyPr/>
        <a:lstStyle/>
        <a:p>
          <a:r>
            <a:rPr lang="en-US"/>
            <a:t>Experiment Workflow</a:t>
          </a:r>
        </a:p>
      </dgm:t>
    </dgm:pt>
    <dgm:pt modelId="{C86831CD-53D1-4B5F-B2BC-FFAC03BD5BD3}" type="parTrans" cxnId="{93F98A5E-F0A2-4317-96C6-5CD52DA4DAD6}">
      <dgm:prSet/>
      <dgm:spPr/>
      <dgm:t>
        <a:bodyPr/>
        <a:lstStyle/>
        <a:p>
          <a:endParaRPr lang="en-US"/>
        </a:p>
      </dgm:t>
    </dgm:pt>
    <dgm:pt modelId="{353DC2EB-B6B7-47F2-9949-6A45A887B42E}" type="sibTrans" cxnId="{93F98A5E-F0A2-4317-96C6-5CD52DA4DAD6}">
      <dgm:prSet/>
      <dgm:spPr/>
      <dgm:t>
        <a:bodyPr/>
        <a:lstStyle/>
        <a:p>
          <a:endParaRPr lang="en-US"/>
        </a:p>
      </dgm:t>
    </dgm:pt>
    <dgm:pt modelId="{E2212AF2-0CB9-48FF-BE3F-2C2C368AC513}">
      <dgm:prSet/>
      <dgm:spPr/>
      <dgm:t>
        <a:bodyPr/>
        <a:lstStyle/>
        <a:p>
          <a:r>
            <a:rPr lang="en-US"/>
            <a:t>Run training</a:t>
          </a:r>
        </a:p>
      </dgm:t>
    </dgm:pt>
    <dgm:pt modelId="{5FF09C34-116F-4D30-9678-575DF9D614F2}" type="parTrans" cxnId="{0CA632BF-B2F8-4003-B18C-210D5F190B73}">
      <dgm:prSet/>
      <dgm:spPr/>
      <dgm:t>
        <a:bodyPr/>
        <a:lstStyle/>
        <a:p>
          <a:endParaRPr lang="en-US"/>
        </a:p>
      </dgm:t>
    </dgm:pt>
    <dgm:pt modelId="{4142F3B5-BFCB-41DF-AD62-18F0E3A12695}" type="sibTrans" cxnId="{0CA632BF-B2F8-4003-B18C-210D5F190B73}">
      <dgm:prSet/>
      <dgm:spPr/>
      <dgm:t>
        <a:bodyPr/>
        <a:lstStyle/>
        <a:p>
          <a:endParaRPr lang="en-US"/>
        </a:p>
      </dgm:t>
    </dgm:pt>
    <dgm:pt modelId="{C3AB46B4-A6FB-40A1-ACA5-1130BCC8408E}">
      <dgm:prSet/>
      <dgm:spPr/>
      <dgm:t>
        <a:bodyPr/>
        <a:lstStyle/>
        <a:p>
          <a:r>
            <a:rPr lang="en-US"/>
            <a:t>View attempted run</a:t>
          </a:r>
        </a:p>
      </dgm:t>
    </dgm:pt>
    <dgm:pt modelId="{A82A952D-EAB1-46EF-9730-2B124366FA97}" type="parTrans" cxnId="{B5908C24-3EDC-46A1-BD47-C1BC381C0E04}">
      <dgm:prSet/>
      <dgm:spPr/>
      <dgm:t>
        <a:bodyPr/>
        <a:lstStyle/>
        <a:p>
          <a:endParaRPr lang="en-US"/>
        </a:p>
      </dgm:t>
    </dgm:pt>
    <dgm:pt modelId="{D0A1352C-44FE-4343-A500-D2E1FF177435}" type="sibTrans" cxnId="{B5908C24-3EDC-46A1-BD47-C1BC381C0E04}">
      <dgm:prSet/>
      <dgm:spPr/>
      <dgm:t>
        <a:bodyPr/>
        <a:lstStyle/>
        <a:p>
          <a:endParaRPr lang="en-US"/>
        </a:p>
      </dgm:t>
    </dgm:pt>
    <dgm:pt modelId="{CD8C3962-03C8-42A6-B755-8DDD06141686}">
      <dgm:prSet/>
      <dgm:spPr/>
      <dgm:t>
        <a:bodyPr/>
        <a:lstStyle/>
        <a:p>
          <a:r>
            <a:rPr lang="en-US"/>
            <a:t>Determine if changes need to be made</a:t>
          </a:r>
        </a:p>
      </dgm:t>
    </dgm:pt>
    <dgm:pt modelId="{CBA76FCF-CD91-43F6-8057-0FF05224EC8C}" type="parTrans" cxnId="{AD06DF01-079A-49A6-AFED-F9C2F95EE914}">
      <dgm:prSet/>
      <dgm:spPr/>
      <dgm:t>
        <a:bodyPr/>
        <a:lstStyle/>
        <a:p>
          <a:endParaRPr lang="en-US"/>
        </a:p>
      </dgm:t>
    </dgm:pt>
    <dgm:pt modelId="{13E4686A-A206-42ED-BCB4-87DC8DB2F255}" type="sibTrans" cxnId="{AD06DF01-079A-49A6-AFED-F9C2F95EE914}">
      <dgm:prSet/>
      <dgm:spPr/>
      <dgm:t>
        <a:bodyPr/>
        <a:lstStyle/>
        <a:p>
          <a:endParaRPr lang="en-US"/>
        </a:p>
      </dgm:t>
    </dgm:pt>
    <dgm:pt modelId="{BA73134A-7EF9-4C27-B667-92039FE3A9B1}">
      <dgm:prSet/>
      <dgm:spPr/>
      <dgm:t>
        <a:bodyPr/>
        <a:lstStyle/>
        <a:p>
          <a:r>
            <a:rPr lang="en-US"/>
            <a:t>Tools used</a:t>
          </a:r>
        </a:p>
      </dgm:t>
    </dgm:pt>
    <dgm:pt modelId="{978D54FC-7FA6-4C19-AEBC-42D7EC4E19C2}" type="parTrans" cxnId="{72AD4D3C-90EF-424D-A63A-291EC114499E}">
      <dgm:prSet/>
      <dgm:spPr/>
      <dgm:t>
        <a:bodyPr/>
        <a:lstStyle/>
        <a:p>
          <a:endParaRPr lang="en-US"/>
        </a:p>
      </dgm:t>
    </dgm:pt>
    <dgm:pt modelId="{A9462A74-8CBE-49E1-BBD1-689D2F61772A}" type="sibTrans" cxnId="{72AD4D3C-90EF-424D-A63A-291EC114499E}">
      <dgm:prSet/>
      <dgm:spPr/>
      <dgm:t>
        <a:bodyPr/>
        <a:lstStyle/>
        <a:p>
          <a:endParaRPr lang="en-US"/>
        </a:p>
      </dgm:t>
    </dgm:pt>
    <dgm:pt modelId="{6722272D-540E-475E-A0F4-743217D4FF68}">
      <dgm:prSet/>
      <dgm:spPr/>
      <dgm:t>
        <a:bodyPr/>
        <a:lstStyle/>
        <a:p>
          <a:r>
            <a:rPr lang="en-US"/>
            <a:t>TensorFlow Agents</a:t>
          </a:r>
        </a:p>
      </dgm:t>
    </dgm:pt>
    <dgm:pt modelId="{D3FAB8CD-7029-49AA-A993-BC62E71AD911}" type="parTrans" cxnId="{89DD2F33-8658-48DF-B7C0-1B2FB7118ADA}">
      <dgm:prSet/>
      <dgm:spPr/>
      <dgm:t>
        <a:bodyPr/>
        <a:lstStyle/>
        <a:p>
          <a:endParaRPr lang="en-US"/>
        </a:p>
      </dgm:t>
    </dgm:pt>
    <dgm:pt modelId="{0BE4BB60-9FCA-4B17-A9B3-213478161FA2}" type="sibTrans" cxnId="{89DD2F33-8658-48DF-B7C0-1B2FB7118ADA}">
      <dgm:prSet/>
      <dgm:spPr/>
      <dgm:t>
        <a:bodyPr/>
        <a:lstStyle/>
        <a:p>
          <a:endParaRPr lang="en-US"/>
        </a:p>
      </dgm:t>
    </dgm:pt>
    <dgm:pt modelId="{4238C258-FCBA-4A5C-9D81-0240A84D1EDE}">
      <dgm:prSet/>
      <dgm:spPr/>
      <dgm:t>
        <a:bodyPr/>
        <a:lstStyle/>
        <a:p>
          <a:r>
            <a:rPr lang="en-US"/>
            <a:t>Unreal Engine</a:t>
          </a:r>
        </a:p>
      </dgm:t>
    </dgm:pt>
    <dgm:pt modelId="{5031F032-C8D5-42D0-978A-2713CAC3706A}" type="parTrans" cxnId="{0F5802FA-FC6D-4B63-B941-BE0219516E01}">
      <dgm:prSet/>
      <dgm:spPr/>
      <dgm:t>
        <a:bodyPr/>
        <a:lstStyle/>
        <a:p>
          <a:endParaRPr lang="en-US"/>
        </a:p>
      </dgm:t>
    </dgm:pt>
    <dgm:pt modelId="{D510765A-71A6-4A31-B18B-D8D0C62C55C9}" type="sibTrans" cxnId="{0F5802FA-FC6D-4B63-B941-BE0219516E01}">
      <dgm:prSet/>
      <dgm:spPr/>
      <dgm:t>
        <a:bodyPr/>
        <a:lstStyle/>
        <a:p>
          <a:endParaRPr lang="en-US"/>
        </a:p>
      </dgm:t>
    </dgm:pt>
    <dgm:pt modelId="{83B514AA-532D-4515-B6DB-D8775BAB6866}">
      <dgm:prSet/>
      <dgm:spPr/>
      <dgm:t>
        <a:bodyPr/>
        <a:lstStyle/>
        <a:p>
          <a:r>
            <a:rPr lang="en-US"/>
            <a:t>Flask</a:t>
          </a:r>
        </a:p>
      </dgm:t>
    </dgm:pt>
    <dgm:pt modelId="{189573A0-6221-48F6-9F67-6D60A3C7C336}" type="parTrans" cxnId="{2568C403-2798-4DC8-929D-C4059FF0F1F4}">
      <dgm:prSet/>
      <dgm:spPr/>
      <dgm:t>
        <a:bodyPr/>
        <a:lstStyle/>
        <a:p>
          <a:endParaRPr lang="en-US"/>
        </a:p>
      </dgm:t>
    </dgm:pt>
    <dgm:pt modelId="{26FB36FC-BFEF-40ED-BDBD-CD4BF6A23CA9}" type="sibTrans" cxnId="{2568C403-2798-4DC8-929D-C4059FF0F1F4}">
      <dgm:prSet/>
      <dgm:spPr/>
      <dgm:t>
        <a:bodyPr/>
        <a:lstStyle/>
        <a:p>
          <a:endParaRPr lang="en-US"/>
        </a:p>
      </dgm:t>
    </dgm:pt>
    <dgm:pt modelId="{09666582-EE15-483F-BC5A-0A17B541EB82}" type="pres">
      <dgm:prSet presAssocID="{CB0B0B5C-49D2-4583-8FA4-D5488000760E}" presName="linear" presStyleCnt="0">
        <dgm:presLayoutVars>
          <dgm:dir/>
          <dgm:animLvl val="lvl"/>
          <dgm:resizeHandles val="exact"/>
        </dgm:presLayoutVars>
      </dgm:prSet>
      <dgm:spPr/>
    </dgm:pt>
    <dgm:pt modelId="{9BAEFD24-EC4F-4D94-8821-02F53A4FF32E}" type="pres">
      <dgm:prSet presAssocID="{7272CBDD-AB5B-4EF5-A92B-15A191039232}" presName="parentLin" presStyleCnt="0"/>
      <dgm:spPr/>
    </dgm:pt>
    <dgm:pt modelId="{60EDAEDD-8180-4B4A-83B6-5D2DE29FA588}" type="pres">
      <dgm:prSet presAssocID="{7272CBDD-AB5B-4EF5-A92B-15A191039232}" presName="parentLeftMargin" presStyleLbl="node1" presStyleIdx="0" presStyleCnt="2"/>
      <dgm:spPr/>
    </dgm:pt>
    <dgm:pt modelId="{B00A2D10-B064-4264-93FA-6D78AF8C78EC}" type="pres">
      <dgm:prSet presAssocID="{7272CBDD-AB5B-4EF5-A92B-15A19103923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1281E77-527E-4152-852E-50DDB4F6FD0C}" type="pres">
      <dgm:prSet presAssocID="{7272CBDD-AB5B-4EF5-A92B-15A191039232}" presName="negativeSpace" presStyleCnt="0"/>
      <dgm:spPr/>
    </dgm:pt>
    <dgm:pt modelId="{F28795F3-BE93-41DE-96DF-D3A1991F3F18}" type="pres">
      <dgm:prSet presAssocID="{7272CBDD-AB5B-4EF5-A92B-15A191039232}" presName="childText" presStyleLbl="conFgAcc1" presStyleIdx="0" presStyleCnt="2">
        <dgm:presLayoutVars>
          <dgm:bulletEnabled val="1"/>
        </dgm:presLayoutVars>
      </dgm:prSet>
      <dgm:spPr/>
    </dgm:pt>
    <dgm:pt modelId="{9160CE30-1372-432A-8B0B-35C4593156F7}" type="pres">
      <dgm:prSet presAssocID="{353DC2EB-B6B7-47F2-9949-6A45A887B42E}" presName="spaceBetweenRectangles" presStyleCnt="0"/>
      <dgm:spPr/>
    </dgm:pt>
    <dgm:pt modelId="{630D6BDF-9138-42CA-8507-73B2D0E2F8D7}" type="pres">
      <dgm:prSet presAssocID="{BA73134A-7EF9-4C27-B667-92039FE3A9B1}" presName="parentLin" presStyleCnt="0"/>
      <dgm:spPr/>
    </dgm:pt>
    <dgm:pt modelId="{C9FB49BD-8297-442B-B0CF-B4169A65C656}" type="pres">
      <dgm:prSet presAssocID="{BA73134A-7EF9-4C27-B667-92039FE3A9B1}" presName="parentLeftMargin" presStyleLbl="node1" presStyleIdx="0" presStyleCnt="2"/>
      <dgm:spPr/>
    </dgm:pt>
    <dgm:pt modelId="{AF7ACE45-0FE4-4410-96CC-67E522A5FB58}" type="pres">
      <dgm:prSet presAssocID="{BA73134A-7EF9-4C27-B667-92039FE3A9B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5CE8B97-7067-4E2D-BF55-6A8FE705A741}" type="pres">
      <dgm:prSet presAssocID="{BA73134A-7EF9-4C27-B667-92039FE3A9B1}" presName="negativeSpace" presStyleCnt="0"/>
      <dgm:spPr/>
    </dgm:pt>
    <dgm:pt modelId="{981863AA-32EB-4A7C-BB55-5C62D764769D}" type="pres">
      <dgm:prSet presAssocID="{BA73134A-7EF9-4C27-B667-92039FE3A9B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D06DF01-079A-49A6-AFED-F9C2F95EE914}" srcId="{7272CBDD-AB5B-4EF5-A92B-15A191039232}" destId="{CD8C3962-03C8-42A6-B755-8DDD06141686}" srcOrd="2" destOrd="0" parTransId="{CBA76FCF-CD91-43F6-8057-0FF05224EC8C}" sibTransId="{13E4686A-A206-42ED-BCB4-87DC8DB2F255}"/>
    <dgm:cxn modelId="{2568C403-2798-4DC8-929D-C4059FF0F1F4}" srcId="{BA73134A-7EF9-4C27-B667-92039FE3A9B1}" destId="{83B514AA-532D-4515-B6DB-D8775BAB6866}" srcOrd="2" destOrd="0" parTransId="{189573A0-6221-48F6-9F67-6D60A3C7C336}" sibTransId="{26FB36FC-BFEF-40ED-BDBD-CD4BF6A23CA9}"/>
    <dgm:cxn modelId="{75DF9B07-1CDE-4DBF-9847-0C0971D59BB6}" type="presOf" srcId="{BA73134A-7EF9-4C27-B667-92039FE3A9B1}" destId="{C9FB49BD-8297-442B-B0CF-B4169A65C656}" srcOrd="0" destOrd="0" presId="urn:microsoft.com/office/officeart/2005/8/layout/list1"/>
    <dgm:cxn modelId="{5656040D-D499-4D7F-B66C-4A7BC3786421}" type="presOf" srcId="{6722272D-540E-475E-A0F4-743217D4FF68}" destId="{981863AA-32EB-4A7C-BB55-5C62D764769D}" srcOrd="0" destOrd="0" presId="urn:microsoft.com/office/officeart/2005/8/layout/list1"/>
    <dgm:cxn modelId="{8B84BF17-4A7C-411B-A0C7-E64E52C0F054}" type="presOf" srcId="{4238C258-FCBA-4A5C-9D81-0240A84D1EDE}" destId="{981863AA-32EB-4A7C-BB55-5C62D764769D}" srcOrd="0" destOrd="1" presId="urn:microsoft.com/office/officeart/2005/8/layout/list1"/>
    <dgm:cxn modelId="{B5908C24-3EDC-46A1-BD47-C1BC381C0E04}" srcId="{7272CBDD-AB5B-4EF5-A92B-15A191039232}" destId="{C3AB46B4-A6FB-40A1-ACA5-1130BCC8408E}" srcOrd="1" destOrd="0" parTransId="{A82A952D-EAB1-46EF-9730-2B124366FA97}" sibTransId="{D0A1352C-44FE-4343-A500-D2E1FF177435}"/>
    <dgm:cxn modelId="{89DD2F33-8658-48DF-B7C0-1B2FB7118ADA}" srcId="{BA73134A-7EF9-4C27-B667-92039FE3A9B1}" destId="{6722272D-540E-475E-A0F4-743217D4FF68}" srcOrd="0" destOrd="0" parTransId="{D3FAB8CD-7029-49AA-A993-BC62E71AD911}" sibTransId="{0BE4BB60-9FCA-4B17-A9B3-213478161FA2}"/>
    <dgm:cxn modelId="{72AD4D3C-90EF-424D-A63A-291EC114499E}" srcId="{CB0B0B5C-49D2-4583-8FA4-D5488000760E}" destId="{BA73134A-7EF9-4C27-B667-92039FE3A9B1}" srcOrd="1" destOrd="0" parTransId="{978D54FC-7FA6-4C19-AEBC-42D7EC4E19C2}" sibTransId="{A9462A74-8CBE-49E1-BBD1-689D2F61772A}"/>
    <dgm:cxn modelId="{93F98A5E-F0A2-4317-96C6-5CD52DA4DAD6}" srcId="{CB0B0B5C-49D2-4583-8FA4-D5488000760E}" destId="{7272CBDD-AB5B-4EF5-A92B-15A191039232}" srcOrd="0" destOrd="0" parTransId="{C86831CD-53D1-4B5F-B2BC-FFAC03BD5BD3}" sibTransId="{353DC2EB-B6B7-47F2-9949-6A45A887B42E}"/>
    <dgm:cxn modelId="{E0069C41-8C39-4B5C-9EBD-278DAF5870A6}" type="presOf" srcId="{CD8C3962-03C8-42A6-B755-8DDD06141686}" destId="{F28795F3-BE93-41DE-96DF-D3A1991F3F18}" srcOrd="0" destOrd="2" presId="urn:microsoft.com/office/officeart/2005/8/layout/list1"/>
    <dgm:cxn modelId="{622B036D-4892-4753-B8E7-A76E7998016B}" type="presOf" srcId="{E2212AF2-0CB9-48FF-BE3F-2C2C368AC513}" destId="{F28795F3-BE93-41DE-96DF-D3A1991F3F18}" srcOrd="0" destOrd="0" presId="urn:microsoft.com/office/officeart/2005/8/layout/list1"/>
    <dgm:cxn modelId="{E2F36072-076B-42B5-A786-34421A44C17C}" type="presOf" srcId="{7272CBDD-AB5B-4EF5-A92B-15A191039232}" destId="{B00A2D10-B064-4264-93FA-6D78AF8C78EC}" srcOrd="1" destOrd="0" presId="urn:microsoft.com/office/officeart/2005/8/layout/list1"/>
    <dgm:cxn modelId="{A0576D54-1CD8-4044-ADA2-BC8C98D8BB17}" type="presOf" srcId="{7272CBDD-AB5B-4EF5-A92B-15A191039232}" destId="{60EDAEDD-8180-4B4A-83B6-5D2DE29FA588}" srcOrd="0" destOrd="0" presId="urn:microsoft.com/office/officeart/2005/8/layout/list1"/>
    <dgm:cxn modelId="{03CB99BE-932A-44E1-A650-634349B0A64A}" type="presOf" srcId="{C3AB46B4-A6FB-40A1-ACA5-1130BCC8408E}" destId="{F28795F3-BE93-41DE-96DF-D3A1991F3F18}" srcOrd="0" destOrd="1" presId="urn:microsoft.com/office/officeart/2005/8/layout/list1"/>
    <dgm:cxn modelId="{0CA632BF-B2F8-4003-B18C-210D5F190B73}" srcId="{7272CBDD-AB5B-4EF5-A92B-15A191039232}" destId="{E2212AF2-0CB9-48FF-BE3F-2C2C368AC513}" srcOrd="0" destOrd="0" parTransId="{5FF09C34-116F-4D30-9678-575DF9D614F2}" sibTransId="{4142F3B5-BFCB-41DF-AD62-18F0E3A12695}"/>
    <dgm:cxn modelId="{568A51CA-5581-4F97-83A3-21CD8A3462E6}" type="presOf" srcId="{83B514AA-532D-4515-B6DB-D8775BAB6866}" destId="{981863AA-32EB-4A7C-BB55-5C62D764769D}" srcOrd="0" destOrd="2" presId="urn:microsoft.com/office/officeart/2005/8/layout/list1"/>
    <dgm:cxn modelId="{5F1FCFD0-158A-4898-B58D-B823F99F6BEE}" type="presOf" srcId="{CB0B0B5C-49D2-4583-8FA4-D5488000760E}" destId="{09666582-EE15-483F-BC5A-0A17B541EB82}" srcOrd="0" destOrd="0" presId="urn:microsoft.com/office/officeart/2005/8/layout/list1"/>
    <dgm:cxn modelId="{37B664E5-405F-44DC-9EBD-B6C0864AD3A6}" type="presOf" srcId="{BA73134A-7EF9-4C27-B667-92039FE3A9B1}" destId="{AF7ACE45-0FE4-4410-96CC-67E522A5FB58}" srcOrd="1" destOrd="0" presId="urn:microsoft.com/office/officeart/2005/8/layout/list1"/>
    <dgm:cxn modelId="{0F5802FA-FC6D-4B63-B941-BE0219516E01}" srcId="{BA73134A-7EF9-4C27-B667-92039FE3A9B1}" destId="{4238C258-FCBA-4A5C-9D81-0240A84D1EDE}" srcOrd="1" destOrd="0" parTransId="{5031F032-C8D5-42D0-978A-2713CAC3706A}" sibTransId="{D510765A-71A6-4A31-B18B-D8D0C62C55C9}"/>
    <dgm:cxn modelId="{4E8984E3-1615-46E4-85C7-C2838BF5939B}" type="presParOf" srcId="{09666582-EE15-483F-BC5A-0A17B541EB82}" destId="{9BAEFD24-EC4F-4D94-8821-02F53A4FF32E}" srcOrd="0" destOrd="0" presId="urn:microsoft.com/office/officeart/2005/8/layout/list1"/>
    <dgm:cxn modelId="{D0A9A88F-0E1A-4862-AB0D-572B66E06406}" type="presParOf" srcId="{9BAEFD24-EC4F-4D94-8821-02F53A4FF32E}" destId="{60EDAEDD-8180-4B4A-83B6-5D2DE29FA588}" srcOrd="0" destOrd="0" presId="urn:microsoft.com/office/officeart/2005/8/layout/list1"/>
    <dgm:cxn modelId="{C280693D-1AA3-4E2F-9A8E-96B6D5B097BD}" type="presParOf" srcId="{9BAEFD24-EC4F-4D94-8821-02F53A4FF32E}" destId="{B00A2D10-B064-4264-93FA-6D78AF8C78EC}" srcOrd="1" destOrd="0" presId="urn:microsoft.com/office/officeart/2005/8/layout/list1"/>
    <dgm:cxn modelId="{D82AE2EC-4298-4B16-BD1E-6B0F972E5F2F}" type="presParOf" srcId="{09666582-EE15-483F-BC5A-0A17B541EB82}" destId="{21281E77-527E-4152-852E-50DDB4F6FD0C}" srcOrd="1" destOrd="0" presId="urn:microsoft.com/office/officeart/2005/8/layout/list1"/>
    <dgm:cxn modelId="{3668EA54-AC8D-4EB7-9140-AF44475E24B4}" type="presParOf" srcId="{09666582-EE15-483F-BC5A-0A17B541EB82}" destId="{F28795F3-BE93-41DE-96DF-D3A1991F3F18}" srcOrd="2" destOrd="0" presId="urn:microsoft.com/office/officeart/2005/8/layout/list1"/>
    <dgm:cxn modelId="{64A72A1D-668E-4433-B9DA-C3EE4858E89B}" type="presParOf" srcId="{09666582-EE15-483F-BC5A-0A17B541EB82}" destId="{9160CE30-1372-432A-8B0B-35C4593156F7}" srcOrd="3" destOrd="0" presId="urn:microsoft.com/office/officeart/2005/8/layout/list1"/>
    <dgm:cxn modelId="{29B9439F-35C0-4DAE-80C3-DE7B9B0892BF}" type="presParOf" srcId="{09666582-EE15-483F-BC5A-0A17B541EB82}" destId="{630D6BDF-9138-42CA-8507-73B2D0E2F8D7}" srcOrd="4" destOrd="0" presId="urn:microsoft.com/office/officeart/2005/8/layout/list1"/>
    <dgm:cxn modelId="{7F8C5DBB-27E9-462F-B81F-FFE84B4EC3C5}" type="presParOf" srcId="{630D6BDF-9138-42CA-8507-73B2D0E2F8D7}" destId="{C9FB49BD-8297-442B-B0CF-B4169A65C656}" srcOrd="0" destOrd="0" presId="urn:microsoft.com/office/officeart/2005/8/layout/list1"/>
    <dgm:cxn modelId="{55CB7D11-524D-4DA6-9CDF-63A9572F06E8}" type="presParOf" srcId="{630D6BDF-9138-42CA-8507-73B2D0E2F8D7}" destId="{AF7ACE45-0FE4-4410-96CC-67E522A5FB58}" srcOrd="1" destOrd="0" presId="urn:microsoft.com/office/officeart/2005/8/layout/list1"/>
    <dgm:cxn modelId="{24D10A9E-E7E7-4577-8367-53605696589D}" type="presParOf" srcId="{09666582-EE15-483F-BC5A-0A17B541EB82}" destId="{E5CE8B97-7067-4E2D-BF55-6A8FE705A741}" srcOrd="5" destOrd="0" presId="urn:microsoft.com/office/officeart/2005/8/layout/list1"/>
    <dgm:cxn modelId="{A82EB0F2-C185-4742-9D06-19E3E06A4726}" type="presParOf" srcId="{09666582-EE15-483F-BC5A-0A17B541EB82}" destId="{981863AA-32EB-4A7C-BB55-5C62D764769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795F3-BE93-41DE-96DF-D3A1991F3F18}">
      <dsp:nvSpPr>
        <dsp:cNvPr id="0" name=""/>
        <dsp:cNvSpPr/>
      </dsp:nvSpPr>
      <dsp:spPr>
        <a:xfrm>
          <a:off x="0" y="468402"/>
          <a:ext cx="7003777" cy="255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571" tIns="604012" rIns="543571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Run training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View attempted run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Determine if changes need to be made</a:t>
          </a:r>
        </a:p>
      </dsp:txBody>
      <dsp:txXfrm>
        <a:off x="0" y="468402"/>
        <a:ext cx="7003777" cy="2557800"/>
      </dsp:txXfrm>
    </dsp:sp>
    <dsp:sp modelId="{B00A2D10-B064-4264-93FA-6D78AF8C78EC}">
      <dsp:nvSpPr>
        <dsp:cNvPr id="0" name=""/>
        <dsp:cNvSpPr/>
      </dsp:nvSpPr>
      <dsp:spPr>
        <a:xfrm>
          <a:off x="350188" y="40362"/>
          <a:ext cx="4902643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308" tIns="0" rIns="185308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Experiment Workflow</a:t>
          </a:r>
        </a:p>
      </dsp:txBody>
      <dsp:txXfrm>
        <a:off x="391978" y="82152"/>
        <a:ext cx="4819063" cy="772500"/>
      </dsp:txXfrm>
    </dsp:sp>
    <dsp:sp modelId="{981863AA-32EB-4A7C-BB55-5C62D764769D}">
      <dsp:nvSpPr>
        <dsp:cNvPr id="0" name=""/>
        <dsp:cNvSpPr/>
      </dsp:nvSpPr>
      <dsp:spPr>
        <a:xfrm>
          <a:off x="0" y="3610842"/>
          <a:ext cx="7003777" cy="219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571" tIns="604012" rIns="543571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TensorFlow Agents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Unreal Engine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Flask</a:t>
          </a:r>
        </a:p>
      </dsp:txBody>
      <dsp:txXfrm>
        <a:off x="0" y="3610842"/>
        <a:ext cx="7003777" cy="2192400"/>
      </dsp:txXfrm>
    </dsp:sp>
    <dsp:sp modelId="{AF7ACE45-0FE4-4410-96CC-67E522A5FB58}">
      <dsp:nvSpPr>
        <dsp:cNvPr id="0" name=""/>
        <dsp:cNvSpPr/>
      </dsp:nvSpPr>
      <dsp:spPr>
        <a:xfrm>
          <a:off x="350188" y="3182802"/>
          <a:ext cx="4902643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308" tIns="0" rIns="185308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Tools used</a:t>
          </a:r>
        </a:p>
      </dsp:txBody>
      <dsp:txXfrm>
        <a:off x="391978" y="3224592"/>
        <a:ext cx="4819063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16629-5313-4383-BDE2-516BC9D950C4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CADC8-D9E3-4EE2-8D29-C82C4BF2C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96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primary goal is to create a reinforcement agent capable of playing a FPS in a 3D environment. We also wanted to use sensory data opposed to images. We define sensory as…</a:t>
            </a:r>
          </a:p>
          <a:p>
            <a:r>
              <a:rPr lang="en-US" dirty="0"/>
              <a:t>The last objective is to determine which strategies work best for rewarding the agent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CADC8-D9E3-4EE2-8D29-C82C4BF2C0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09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1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4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9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5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9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2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8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5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7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5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3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7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5" r:id="rId8"/>
    <p:sldLayoutId id="2147483732" r:id="rId9"/>
    <p:sldLayoutId id="2147483733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h31@hood.edu" TargetMode="External"/><Relationship Id="rId7" Type="http://schemas.openxmlformats.org/officeDocument/2006/relationships/hyperlink" Target="mailto:pfw3@hood.edu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yt13@hood.edu" TargetMode="External"/><Relationship Id="rId5" Type="http://schemas.openxmlformats.org/officeDocument/2006/relationships/hyperlink" Target="mailto:kjm28@hood.edu" TargetMode="External"/><Relationship Id="rId4" Type="http://schemas.openxmlformats.org/officeDocument/2006/relationships/hyperlink" Target="mailto:sk43@hood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6D495E-F214-4487-9B6E-DADB786329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8161" r="-1" b="147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603FE0-9791-4EFD-85B1-E06518DAF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b="1">
                <a:solidFill>
                  <a:srgbClr val="FFFFFF"/>
                </a:solidFill>
              </a:rPr>
              <a:t>Creating FPS AI with Deep Learning</a:t>
            </a:r>
            <a:br>
              <a:rPr lang="en-US" sz="5200" b="1">
                <a:solidFill>
                  <a:srgbClr val="FFFFFF"/>
                </a:solidFill>
              </a:rPr>
            </a:br>
            <a:r>
              <a:rPr lang="en-US" sz="5200" b="1">
                <a:solidFill>
                  <a:srgbClr val="FFFFFF"/>
                </a:solidFill>
              </a:rPr>
              <a:t>Midterm Report</a:t>
            </a:r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162DD-75C7-492A-8705-4D790576B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Team C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Kyle Hinton (</a:t>
            </a:r>
            <a:r>
              <a:rPr lang="en-US" sz="1400" dirty="0">
                <a:solidFill>
                  <a:srgbClr val="FFFFFF"/>
                </a:solidFill>
                <a:hlinkClick r:id="rId3"/>
              </a:rPr>
              <a:t>kah31@hood.edu</a:t>
            </a:r>
            <a:r>
              <a:rPr lang="en-US" sz="1400" dirty="0">
                <a:solidFill>
                  <a:srgbClr val="FFFFFF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400" dirty="0" err="1">
                <a:solidFill>
                  <a:srgbClr val="FFFFFF"/>
                </a:solidFill>
              </a:rPr>
              <a:t>Somayyeh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Kamyab</a:t>
            </a:r>
            <a:r>
              <a:rPr lang="en-US" sz="1400" dirty="0">
                <a:solidFill>
                  <a:srgbClr val="FFFFFF"/>
                </a:solidFill>
              </a:rPr>
              <a:t> (</a:t>
            </a:r>
            <a:r>
              <a:rPr lang="en-US" sz="1400" dirty="0">
                <a:solidFill>
                  <a:srgbClr val="FFFFFF"/>
                </a:solidFill>
                <a:hlinkClick r:id="rId4"/>
              </a:rPr>
              <a:t>sk43@hood.edu</a:t>
            </a:r>
            <a:r>
              <a:rPr lang="en-US" sz="1400" dirty="0">
                <a:solidFill>
                  <a:srgbClr val="FFFFFF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Kyle </a:t>
            </a:r>
            <a:r>
              <a:rPr lang="en-US" sz="1400" dirty="0" err="1">
                <a:solidFill>
                  <a:srgbClr val="FFFFFF"/>
                </a:solidFill>
              </a:rPr>
              <a:t>McQuillen</a:t>
            </a:r>
            <a:r>
              <a:rPr lang="en-US" sz="1400" dirty="0">
                <a:solidFill>
                  <a:srgbClr val="FFFFFF"/>
                </a:solidFill>
              </a:rPr>
              <a:t> (</a:t>
            </a:r>
            <a:r>
              <a:rPr lang="en-US" sz="1400" dirty="0">
                <a:solidFill>
                  <a:srgbClr val="FFFFFF"/>
                </a:solidFill>
                <a:hlinkClick r:id="rId5"/>
              </a:rPr>
              <a:t>kjm28@hood.edu</a:t>
            </a:r>
            <a:r>
              <a:rPr lang="en-US" sz="1400" dirty="0">
                <a:solidFill>
                  <a:srgbClr val="FFFFFF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Yohannes </a:t>
            </a:r>
            <a:r>
              <a:rPr lang="en-US" sz="1400" dirty="0" err="1">
                <a:solidFill>
                  <a:srgbClr val="FFFFFF"/>
                </a:solidFill>
              </a:rPr>
              <a:t>Terefe</a:t>
            </a:r>
            <a:r>
              <a:rPr lang="en-US" sz="1400" dirty="0">
                <a:solidFill>
                  <a:srgbClr val="FFFFFF"/>
                </a:solidFill>
              </a:rPr>
              <a:t> (</a:t>
            </a:r>
            <a:r>
              <a:rPr lang="en-US" sz="1400" dirty="0">
                <a:solidFill>
                  <a:srgbClr val="FFFFFF"/>
                </a:solidFill>
                <a:hlinkClick r:id="rId6"/>
              </a:rPr>
              <a:t>yt13@hood.edu</a:t>
            </a:r>
            <a:r>
              <a:rPr lang="en-US" sz="1400" dirty="0">
                <a:solidFill>
                  <a:srgbClr val="FFFFFF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Paul Wells (</a:t>
            </a:r>
            <a:r>
              <a:rPr lang="en-US" sz="1400" dirty="0">
                <a:solidFill>
                  <a:srgbClr val="FFFFFF"/>
                </a:solidFill>
                <a:hlinkClick r:id="rId7"/>
              </a:rPr>
              <a:t>pfw3@hood.edu</a:t>
            </a:r>
            <a:r>
              <a:rPr lang="en-US" sz="1400" dirty="0">
                <a:solidFill>
                  <a:srgbClr val="FFFFFF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995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77ED-0119-403F-B1BE-AC7B8506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dirty="0"/>
              <a:t>Technical Details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604168-9E40-4B03-96A5-30283EB196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987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66D4D-7E5E-4566-A6F2-A3E335E70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9452"/>
            <a:ext cx="10750570" cy="15141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Components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FD415B0-951B-4CCB-8D94-C01B3F83E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53" y="2399075"/>
            <a:ext cx="8531246" cy="390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98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7A52-BD80-4854-8001-727836D0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B0FD-E898-4183-89DF-D140FBD2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of agent playing</a:t>
            </a:r>
          </a:p>
          <a:p>
            <a:r>
              <a:rPr lang="en-US" dirty="0"/>
              <a:t>Score</a:t>
            </a:r>
          </a:p>
          <a:p>
            <a:r>
              <a:rPr lang="en-US" dirty="0"/>
              <a:t>Agent stats</a:t>
            </a:r>
          </a:p>
          <a:p>
            <a:r>
              <a:rPr lang="en-US" dirty="0"/>
              <a:t>World stats</a:t>
            </a:r>
          </a:p>
        </p:txBody>
      </p:sp>
    </p:spTree>
    <p:extLst>
      <p:ext uri="{BB962C8B-B14F-4D97-AF65-F5344CB8AC3E}">
        <p14:creationId xmlns:p14="http://schemas.microsoft.com/office/powerpoint/2010/main" val="1874124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78AB-546A-4757-A84B-4E8B4570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4D9F9-C299-40EC-AF15-9FD5EDF8A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current AI can choose the best option to optimize it’s learning.</a:t>
            </a:r>
          </a:p>
          <a:p>
            <a:r>
              <a:rPr lang="en-US" dirty="0"/>
              <a:t>Can leverage its actions based off the reward return.</a:t>
            </a:r>
          </a:p>
        </p:txBody>
      </p:sp>
    </p:spTree>
    <p:extLst>
      <p:ext uri="{BB962C8B-B14F-4D97-AF65-F5344CB8AC3E}">
        <p14:creationId xmlns:p14="http://schemas.microsoft.com/office/powerpoint/2010/main" val="739528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DD14-44B2-48A3-89BF-AF4611304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Agent in Action</a:t>
            </a:r>
          </a:p>
        </p:txBody>
      </p:sp>
      <p:sp>
        <p:nvSpPr>
          <p:cNvPr id="37" name="Content Placeholder 21">
            <a:extLst>
              <a:ext uri="{FF2B5EF4-FFF2-40B4-BE49-F238E27FC236}">
                <a16:creationId xmlns:a16="http://schemas.microsoft.com/office/drawing/2014/main" id="{377DAAEB-FA43-44F2-8A38-F03AF360B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3629025" cy="3552824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Working Sensors</a:t>
            </a:r>
          </a:p>
          <a:p>
            <a:r>
              <a:rPr lang="en-US" sz="1800" dirty="0">
                <a:solidFill>
                  <a:schemeClr val="tx1"/>
                </a:solidFill>
              </a:rPr>
              <a:t>Reward System</a:t>
            </a:r>
          </a:p>
          <a:p>
            <a:r>
              <a:rPr lang="en-US" sz="1800" dirty="0">
                <a:solidFill>
                  <a:schemeClr val="tx1"/>
                </a:solidFill>
              </a:rPr>
              <a:t>Game Systems</a:t>
            </a:r>
          </a:p>
        </p:txBody>
      </p:sp>
      <p:pic>
        <p:nvPicPr>
          <p:cNvPr id="7" name="Content Placeholder 6" descr="A picture containing text, worktable&#10;&#10;Description automatically generated">
            <a:extLst>
              <a:ext uri="{FF2B5EF4-FFF2-40B4-BE49-F238E27FC236}">
                <a16:creationId xmlns:a16="http://schemas.microsoft.com/office/drawing/2014/main" id="{F7CF2258-B57D-4B1D-8193-88F473DE7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984" y="3161739"/>
            <a:ext cx="7262411" cy="265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47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3E5A-40DC-4B67-96AE-A056A76D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1C3F0-113D-4339-A9CD-607E15136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Adapting Unreal Engine to be an environment for a TF Agent</a:t>
            </a:r>
          </a:p>
          <a:p>
            <a:r>
              <a:rPr lang="en-US" dirty="0"/>
              <a:t>Figuring out initial implementation tools</a:t>
            </a:r>
          </a:p>
          <a:p>
            <a:r>
              <a:rPr lang="en-US" dirty="0"/>
              <a:t>Team coordination and task assignments </a:t>
            </a:r>
          </a:p>
        </p:txBody>
      </p:sp>
    </p:spTree>
    <p:extLst>
      <p:ext uri="{BB962C8B-B14F-4D97-AF65-F5344CB8AC3E}">
        <p14:creationId xmlns:p14="http://schemas.microsoft.com/office/powerpoint/2010/main" val="1054152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50F5-DD2A-4590-99A7-0C144DEC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E9164C-2F60-418E-A067-DCE8E938191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691323"/>
          <a:ext cx="8127999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1935">
                  <a:extLst>
                    <a:ext uri="{9D8B030D-6E8A-4147-A177-3AD203B41FA5}">
                      <a16:colId xmlns:a16="http://schemas.microsoft.com/office/drawing/2014/main" val="1692912541"/>
                    </a:ext>
                  </a:extLst>
                </a:gridCol>
                <a:gridCol w="3879542">
                  <a:extLst>
                    <a:ext uri="{9D8B030D-6E8A-4147-A177-3AD203B41FA5}">
                      <a16:colId xmlns:a16="http://schemas.microsoft.com/office/drawing/2014/main" val="1234608411"/>
                    </a:ext>
                  </a:extLst>
                </a:gridCol>
                <a:gridCol w="1286522">
                  <a:extLst>
                    <a:ext uri="{9D8B030D-6E8A-4147-A177-3AD203B41FA5}">
                      <a16:colId xmlns:a16="http://schemas.microsoft.com/office/drawing/2014/main" val="2125091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58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 data recording and analysis 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Unreal Engine to send saved data to server for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4/16/21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5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Finish implementation of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TF Agents on the flask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4/9/21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50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Randomize level aspects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functions in Unreal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4/16/21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0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 genetic algorithm 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TensorFlow functions on the flask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4/23/21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20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 adversarial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Revaluating current approach to learning to allow multiple agents to train on a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4/30/21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66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64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C647-42F9-4644-9982-86EEA5984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Kyle Hinton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DC0DA-2546-4876-9C0E-7143D555D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Roles: Software Engineer </a:t>
            </a:r>
          </a:p>
          <a:p>
            <a:r>
              <a:rPr lang="en-US" dirty="0"/>
              <a:t>Time Spent: 50.5 Hours</a:t>
            </a:r>
          </a:p>
          <a:p>
            <a:r>
              <a:rPr lang="en-US" dirty="0"/>
              <a:t>Implementation and base configuration of RL Agent</a:t>
            </a:r>
          </a:p>
          <a:p>
            <a:pPr lvl="1"/>
            <a:r>
              <a:rPr lang="en-US" dirty="0"/>
              <a:t>Deconstructing RL Agent training flow</a:t>
            </a:r>
          </a:p>
        </p:txBody>
      </p:sp>
    </p:spTree>
    <p:extLst>
      <p:ext uri="{BB962C8B-B14F-4D97-AF65-F5344CB8AC3E}">
        <p14:creationId xmlns:p14="http://schemas.microsoft.com/office/powerpoint/2010/main" val="9160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FD9A9-66ED-4884-AC1E-A84148842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892209" cy="81245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Somayyeh Kamyab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F07D2-8DE6-4D04-99AB-355257004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6677" y="1934817"/>
            <a:ext cx="10676698" cy="3322983"/>
          </a:xfrm>
        </p:spPr>
        <p:txBody>
          <a:bodyPr/>
          <a:lstStyle/>
          <a:p>
            <a:pPr algn="l"/>
            <a:r>
              <a:rPr lang="en-US" dirty="0"/>
              <a:t>Roles: Team member, do task outside/in Unreal Engine like research on project; how reward function work</a:t>
            </a:r>
          </a:p>
          <a:p>
            <a:pPr algn="l"/>
            <a:r>
              <a:rPr lang="en-US" dirty="0"/>
              <a:t>Time Spent: Total 22 hours </a:t>
            </a:r>
          </a:p>
        </p:txBody>
      </p:sp>
    </p:spTree>
    <p:extLst>
      <p:ext uri="{BB962C8B-B14F-4D97-AF65-F5344CB8AC3E}">
        <p14:creationId xmlns:p14="http://schemas.microsoft.com/office/powerpoint/2010/main" val="144737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9EF0-4C29-4FF8-B038-F2A98C5E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Kyle McQuillen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4A9F2-AC9E-41EE-A686-75BA9AC4F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Roles: Target tracing and work on AI target specifically in the Unreal Engine</a:t>
            </a:r>
          </a:p>
          <a:p>
            <a:r>
              <a:rPr lang="en-US" dirty="0"/>
              <a:t>Time: 23 hours</a:t>
            </a:r>
          </a:p>
        </p:txBody>
      </p:sp>
    </p:spTree>
    <p:extLst>
      <p:ext uri="{BB962C8B-B14F-4D97-AF65-F5344CB8AC3E}">
        <p14:creationId xmlns:p14="http://schemas.microsoft.com/office/powerpoint/2010/main" val="332944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1278-ADC4-43E7-99B0-81831DC1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Yohannes Terefe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D51BF-B96D-4578-ACCB-AFA7406D5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Role: Create the First Level </a:t>
            </a:r>
            <a:r>
              <a:rPr lang="en-US" dirty="0" err="1"/>
              <a:t>Shoothouse</a:t>
            </a:r>
            <a:r>
              <a:rPr lang="en-US" dirty="0"/>
              <a:t> map design on the Unreal Engine</a:t>
            </a:r>
          </a:p>
          <a:p>
            <a:r>
              <a:rPr lang="en-US" dirty="0"/>
              <a:t>Time spent: 20 hours</a:t>
            </a:r>
          </a:p>
        </p:txBody>
      </p:sp>
    </p:spTree>
    <p:extLst>
      <p:ext uri="{BB962C8B-B14F-4D97-AF65-F5344CB8AC3E}">
        <p14:creationId xmlns:p14="http://schemas.microsoft.com/office/powerpoint/2010/main" val="38946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17A1-31E9-44E2-837B-B1E3AAF3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Paul Wells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0E91F-5741-4D42-A380-329AA835A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Roles: Team Coordinator, Software Engineer</a:t>
            </a:r>
          </a:p>
          <a:p>
            <a:r>
              <a:rPr lang="en-US" dirty="0"/>
              <a:t>Time Spent: 49 hours</a:t>
            </a:r>
          </a:p>
        </p:txBody>
      </p:sp>
    </p:spTree>
    <p:extLst>
      <p:ext uri="{BB962C8B-B14F-4D97-AF65-F5344CB8AC3E}">
        <p14:creationId xmlns:p14="http://schemas.microsoft.com/office/powerpoint/2010/main" val="152530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C1CF3-5E80-45CD-8DFA-F6FE6C0F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F1AA2-E8B9-4F11-8E7C-63599E1B0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of an AI capable of operating in a 3D game space</a:t>
            </a:r>
          </a:p>
          <a:p>
            <a:r>
              <a:rPr lang="en-US" dirty="0"/>
              <a:t>Use of “sensory” data to train the Neural Network</a:t>
            </a:r>
          </a:p>
          <a:p>
            <a:r>
              <a:rPr lang="en-US" dirty="0"/>
              <a:t>Determine optimal reward strategies to produce effective agents</a:t>
            </a:r>
          </a:p>
        </p:txBody>
      </p:sp>
    </p:spTree>
    <p:extLst>
      <p:ext uri="{BB962C8B-B14F-4D97-AF65-F5344CB8AC3E}">
        <p14:creationId xmlns:p14="http://schemas.microsoft.com/office/powerpoint/2010/main" val="99534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9B10-9A13-4B86-B4A2-0BABF5B5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1664573"/>
          </a:xfrm>
        </p:spPr>
        <p:txBody>
          <a:bodyPr>
            <a:normAutofit/>
          </a:bodyPr>
          <a:lstStyle/>
          <a:p>
            <a:r>
              <a:rPr lang="en-US" dirty="0"/>
              <a:t>Prior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9C21-C3B6-4273-B354-07111649A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1653"/>
            <a:ext cx="4952681" cy="3728613"/>
          </a:xfrm>
        </p:spPr>
        <p:txBody>
          <a:bodyPr>
            <a:normAutofit/>
          </a:bodyPr>
          <a:lstStyle/>
          <a:p>
            <a:r>
              <a:rPr lang="en-US" sz="1800" dirty="0"/>
              <a:t>TensorFlow agents and Atari</a:t>
            </a:r>
          </a:p>
          <a:p>
            <a:r>
              <a:rPr lang="en-US" sz="1800" dirty="0"/>
              <a:t>Visual Doom AI Competition</a:t>
            </a:r>
          </a:p>
          <a:p>
            <a:endParaRPr lang="en-US" sz="1800" dirty="0"/>
          </a:p>
        </p:txBody>
      </p:sp>
      <p:pic>
        <p:nvPicPr>
          <p:cNvPr id="5" name="Picture 4" descr="A picture containing text, altar&#10;&#10;Description automatically generated">
            <a:extLst>
              <a:ext uri="{FF2B5EF4-FFF2-40B4-BE49-F238E27FC236}">
                <a16:creationId xmlns:a16="http://schemas.microsoft.com/office/drawing/2014/main" id="{6E5BDACA-C691-46F7-BAAA-8988CE4C3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9" r="821" b="1"/>
          <a:stretch/>
        </p:blipFill>
        <p:spPr>
          <a:xfrm>
            <a:off x="6858001" y="567942"/>
            <a:ext cx="4724400" cy="2728151"/>
          </a:xfrm>
          <a:prstGeom prst="rect">
            <a:avLst/>
          </a:prstGeom>
        </p:spPr>
      </p:pic>
      <p:pic>
        <p:nvPicPr>
          <p:cNvPr id="7" name="Picture 6" descr="A picture containing text, screenshot, display&#10;&#10;Description automatically generated">
            <a:extLst>
              <a:ext uri="{FF2B5EF4-FFF2-40B4-BE49-F238E27FC236}">
                <a16:creationId xmlns:a16="http://schemas.microsoft.com/office/drawing/2014/main" id="{A4BDD6B0-7BF6-4663-9900-09FC29BBCE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02" r="2" b="2"/>
          <a:stretch/>
        </p:blipFill>
        <p:spPr>
          <a:xfrm>
            <a:off x="6854952" y="3412115"/>
            <a:ext cx="4724400" cy="272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8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E907-A52A-491D-807B-A45AA51EF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B428-3D03-4903-B24C-A08562989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Reinforcement Learning Agent</a:t>
            </a:r>
          </a:p>
          <a:p>
            <a:r>
              <a:rPr lang="en-US" dirty="0"/>
              <a:t>Optimize said agent using a Genetic Algorithm</a:t>
            </a:r>
          </a:p>
          <a:p>
            <a:r>
              <a:rPr lang="en-US" dirty="0"/>
              <a:t>Experiment </a:t>
            </a:r>
          </a:p>
          <a:p>
            <a:r>
              <a:rPr lang="en-US" dirty="0"/>
              <a:t>Compare and Contrast</a:t>
            </a:r>
          </a:p>
        </p:txBody>
      </p:sp>
    </p:spTree>
    <p:extLst>
      <p:ext uri="{BB962C8B-B14F-4D97-AF65-F5344CB8AC3E}">
        <p14:creationId xmlns:p14="http://schemas.microsoft.com/office/powerpoint/2010/main" val="912280559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A1633"/>
      </a:dk2>
      <a:lt2>
        <a:srgbClr val="F0F3F3"/>
      </a:lt2>
      <a:accent1>
        <a:srgbClr val="C34D63"/>
      </a:accent1>
      <a:accent2>
        <a:srgbClr val="B13B83"/>
      </a:accent2>
      <a:accent3>
        <a:srgbClr val="C04DC3"/>
      </a:accent3>
      <a:accent4>
        <a:srgbClr val="7D3BB1"/>
      </a:accent4>
      <a:accent5>
        <a:srgbClr val="5E4DC3"/>
      </a:accent5>
      <a:accent6>
        <a:srgbClr val="3B5BB1"/>
      </a:accent6>
      <a:hlink>
        <a:srgbClr val="7450C4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450</TotalTime>
  <Words>439</Words>
  <Application>Microsoft Office PowerPoint</Application>
  <PresentationFormat>Widescreen</PresentationFormat>
  <Paragraphs>84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AvenirNext LT Pro Medium</vt:lpstr>
      <vt:lpstr>Calibri</vt:lpstr>
      <vt:lpstr>BlockprintVTI</vt:lpstr>
      <vt:lpstr>Creating FPS AI with Deep Learning Midterm Report</vt:lpstr>
      <vt:lpstr>Kyle Hinton</vt:lpstr>
      <vt:lpstr>Somayyeh Kamyab</vt:lpstr>
      <vt:lpstr>Kyle McQuillen </vt:lpstr>
      <vt:lpstr>Yohannes Terefe</vt:lpstr>
      <vt:lpstr>Paul Wells</vt:lpstr>
      <vt:lpstr>The Project</vt:lpstr>
      <vt:lpstr>Prior Work</vt:lpstr>
      <vt:lpstr>Project Plan</vt:lpstr>
      <vt:lpstr>Technical Details</vt:lpstr>
      <vt:lpstr>Components</vt:lpstr>
      <vt:lpstr>Expected Outputs</vt:lpstr>
      <vt:lpstr>Current State</vt:lpstr>
      <vt:lpstr>Agent in Action</vt:lpstr>
      <vt:lpstr>Problems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FPS AI with Deep Learning Midterm Report</dc:title>
  <dc:creator>Paul</dc:creator>
  <cp:lastModifiedBy>Paul Wells</cp:lastModifiedBy>
  <cp:revision>26</cp:revision>
  <dcterms:created xsi:type="dcterms:W3CDTF">2021-04-04T20:12:57Z</dcterms:created>
  <dcterms:modified xsi:type="dcterms:W3CDTF">2021-04-05T04:32:31Z</dcterms:modified>
</cp:coreProperties>
</file>