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8" r:id="rId6"/>
    <p:sldId id="260" r:id="rId7"/>
    <p:sldId id="261" r:id="rId8"/>
    <p:sldId id="262" r:id="rId9"/>
    <p:sldId id="263" r:id="rId10"/>
    <p:sldId id="264" r:id="rId11"/>
    <p:sldId id="265" r:id="rId12"/>
    <p:sldId id="266" r:id="rId13"/>
    <p:sldId id="267" r:id="rId14"/>
  </p:sldIdLst>
  <p:sldSz cx="9144000" cy="5143500" type="screen16x9"/>
  <p:notesSz cx="6858000" cy="9144000"/>
  <p:embeddedFontLst>
    <p:embeddedFont>
      <p:font typeface="Oswald" pitchFamily="2" charset="77"/>
      <p:regular r:id="rId16"/>
      <p:bold r:id="rId17"/>
    </p:embeddedFont>
    <p:embeddedFont>
      <p:font typeface="Roboto" panose="02000000000000000000"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6f9e470d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11189ca00a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11189ca00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11189ca00a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11189ca00a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11189ca00a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11189ca00a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11189ca00a_0_17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11189ca00a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11189ca00a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11189ca00a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c6f9e470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c6f9e470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c6f9e470d_0_4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c6f9e470d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c6f9e470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1498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c6f9e470d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c6f9e470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11189ca00a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11189ca00a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11189ca00a_0_4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11189ca00a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11189ca00a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11189ca00a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sz="4800">
                <a:solidFill>
                  <a:srgbClr val="FFFFFF"/>
                </a:solidFill>
                <a:latin typeface="Oswald"/>
                <a:ea typeface="Oswald"/>
                <a:cs typeface="Oswald"/>
                <a:sym typeface="Oswald"/>
              </a:rPr>
              <a:t>Project 2 : Ames Housing Data and Kaggle Challenge</a:t>
            </a:r>
            <a:endParaRPr/>
          </a:p>
        </p:txBody>
      </p:sp>
      <p:sp>
        <p:nvSpPr>
          <p:cNvPr id="86" name="Google Shape;86;p13"/>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t>Buying a house in Ames, IOWA? This is for you.</a:t>
            </a:r>
            <a:endParaRPr/>
          </a:p>
        </p:txBody>
      </p:sp>
      <p:sp>
        <p:nvSpPr>
          <p:cNvPr id="87" name="Google Shape;87;p13"/>
          <p:cNvSpPr txBox="1">
            <a:spLocks noGrp="1"/>
          </p:cNvSpPr>
          <p:nvPr>
            <p:ph type="subTitle" idx="1"/>
          </p:nvPr>
        </p:nvSpPr>
        <p:spPr>
          <a:xfrm>
            <a:off x="382538" y="437926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t>Presented by: Rebellon Carina Hipolito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1"/>
          <p:cNvSpPr txBox="1">
            <a:spLocks noGrp="1"/>
          </p:cNvSpPr>
          <p:nvPr>
            <p:ph type="title"/>
          </p:nvPr>
        </p:nvSpPr>
        <p:spPr>
          <a:xfrm>
            <a:off x="83100" y="410000"/>
            <a:ext cx="8520600" cy="6078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sz="1600" b="1">
                <a:solidFill>
                  <a:schemeClr val="dk2"/>
                </a:solidFill>
              </a:rPr>
              <a:t>Sale Price and Quality Rating by  Neighborhood</a:t>
            </a:r>
            <a:endParaRPr/>
          </a:p>
          <a:p>
            <a:pPr marL="0" lvl="0" indent="0" algn="l" rtl="0">
              <a:spcBef>
                <a:spcPts val="800"/>
              </a:spcBef>
              <a:spcAft>
                <a:spcPts val="0"/>
              </a:spcAft>
              <a:buNone/>
            </a:pPr>
            <a:endParaRPr/>
          </a:p>
        </p:txBody>
      </p:sp>
      <p:pic>
        <p:nvPicPr>
          <p:cNvPr id="162" name="Google Shape;162;p21"/>
          <p:cNvPicPr preferRelativeResize="0"/>
          <p:nvPr/>
        </p:nvPicPr>
        <p:blipFill>
          <a:blip r:embed="rId3">
            <a:alphaModFix/>
          </a:blip>
          <a:stretch>
            <a:fillRect/>
          </a:stretch>
        </p:blipFill>
        <p:spPr>
          <a:xfrm>
            <a:off x="108350" y="1463300"/>
            <a:ext cx="6286525" cy="3437300"/>
          </a:xfrm>
          <a:prstGeom prst="rect">
            <a:avLst/>
          </a:prstGeom>
          <a:noFill/>
          <a:ln>
            <a:noFill/>
          </a:ln>
        </p:spPr>
      </p:pic>
      <p:sp>
        <p:nvSpPr>
          <p:cNvPr id="163" name="Google Shape;163;p21"/>
          <p:cNvSpPr txBox="1"/>
          <p:nvPr/>
        </p:nvSpPr>
        <p:spPr>
          <a:xfrm>
            <a:off x="6312675" y="1017800"/>
            <a:ext cx="1683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64" name="Google Shape;164;p21"/>
          <p:cNvSpPr txBox="1"/>
          <p:nvPr/>
        </p:nvSpPr>
        <p:spPr>
          <a:xfrm>
            <a:off x="229976" y="786875"/>
            <a:ext cx="6666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i="1">
                <a:solidFill>
                  <a:schemeClr val="dk1"/>
                </a:solidFill>
                <a:latin typeface="Roboto"/>
                <a:ea typeface="Roboto"/>
                <a:cs typeface="Roboto"/>
                <a:sym typeface="Roboto"/>
              </a:rPr>
              <a:t>NAmes</a:t>
            </a:r>
            <a:r>
              <a:rPr lang="en" i="1">
                <a:latin typeface="Roboto"/>
                <a:ea typeface="Roboto"/>
                <a:cs typeface="Roboto"/>
                <a:sym typeface="Roboto"/>
              </a:rPr>
              <a:t> SalePrice is below the average Selling Price, </a:t>
            </a:r>
            <a:r>
              <a:rPr lang="en" b="1" i="1">
                <a:solidFill>
                  <a:srgbClr val="E69138"/>
                </a:solidFill>
                <a:latin typeface="Roboto"/>
                <a:ea typeface="Roboto"/>
                <a:cs typeface="Roboto"/>
                <a:sym typeface="Roboto"/>
              </a:rPr>
              <a:t>COllgCR</a:t>
            </a:r>
            <a:r>
              <a:rPr lang="en" i="1">
                <a:latin typeface="Roboto"/>
                <a:ea typeface="Roboto"/>
                <a:cs typeface="Roboto"/>
                <a:sym typeface="Roboto"/>
              </a:rPr>
              <a:t> is slightly above (since the quality rating is higher too)</a:t>
            </a:r>
            <a:endParaRPr i="1">
              <a:latin typeface="Roboto"/>
              <a:ea typeface="Roboto"/>
              <a:cs typeface="Roboto"/>
              <a:sym typeface="Roboto"/>
            </a:endParaRPr>
          </a:p>
        </p:txBody>
      </p:sp>
      <p:sp>
        <p:nvSpPr>
          <p:cNvPr id="165" name="Google Shape;165;p21"/>
          <p:cNvSpPr/>
          <p:nvPr/>
        </p:nvSpPr>
        <p:spPr>
          <a:xfrm>
            <a:off x="104425" y="3206075"/>
            <a:ext cx="307200" cy="191700"/>
          </a:xfrm>
          <a:prstGeom prst="rightArrow">
            <a:avLst>
              <a:gd name="adj1" fmla="val 50000"/>
              <a:gd name="adj2"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1"/>
          <p:cNvSpPr txBox="1"/>
          <p:nvPr/>
        </p:nvSpPr>
        <p:spPr>
          <a:xfrm>
            <a:off x="5870425" y="1110125"/>
            <a:ext cx="3069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67" name="Google Shape;167;p21"/>
          <p:cNvSpPr txBox="1"/>
          <p:nvPr/>
        </p:nvSpPr>
        <p:spPr>
          <a:xfrm>
            <a:off x="6598850" y="1463300"/>
            <a:ext cx="2136900" cy="233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For those who are in tight budget but doesn’t want to compromise the quality,  we can look at the bottom neighborhood, from NPkVill to BrDale, the selling price is  below the average, and the quality rating is above 5.</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2"/>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SG" dirty="0"/>
              <a:t>S</a:t>
            </a:r>
            <a:r>
              <a:rPr lang="en" dirty="0" err="1"/>
              <a:t>ummary</a:t>
            </a:r>
            <a:r>
              <a:rPr lang="en" dirty="0"/>
              <a:t> and </a:t>
            </a:r>
            <a:br>
              <a:rPr lang="en" dirty="0"/>
            </a:br>
            <a:r>
              <a:rPr lang="en" dirty="0"/>
              <a:t>Recommendation</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3"/>
          <p:cNvSpPr txBox="1"/>
          <p:nvPr/>
        </p:nvSpPr>
        <p:spPr>
          <a:xfrm>
            <a:off x="0" y="0"/>
            <a:ext cx="3000000" cy="4922400"/>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0"/>
              </a:spcBef>
              <a:spcAft>
                <a:spcPts val="0"/>
              </a:spcAft>
              <a:buClr>
                <a:schemeClr val="lt1"/>
              </a:buClr>
              <a:buSzPts val="1800"/>
              <a:buFont typeface="Roboto"/>
              <a:buAutoNum type="arabicPeriod"/>
            </a:pPr>
            <a:r>
              <a:rPr lang="en" sz="1800">
                <a:solidFill>
                  <a:schemeClr val="lt1"/>
                </a:solidFill>
                <a:latin typeface="Roboto"/>
                <a:ea typeface="Roboto"/>
                <a:cs typeface="Roboto"/>
                <a:sym typeface="Roboto"/>
              </a:rPr>
              <a:t>NAmes is our top selling neighborhood in terms of quantity, has average selling prices below average, while having good quality rating (rating between 5 to 6)</a:t>
            </a:r>
            <a:endParaRPr sz="1800">
              <a:solidFill>
                <a:schemeClr val="lt1"/>
              </a:solidFill>
              <a:latin typeface="Roboto"/>
              <a:ea typeface="Roboto"/>
              <a:cs typeface="Roboto"/>
              <a:sym typeface="Roboto"/>
            </a:endParaRPr>
          </a:p>
          <a:p>
            <a:pPr marL="457200" lvl="0" indent="-342900" algn="l" rtl="0">
              <a:lnSpc>
                <a:spcPct val="115000"/>
              </a:lnSpc>
              <a:spcBef>
                <a:spcPts val="0"/>
              </a:spcBef>
              <a:spcAft>
                <a:spcPts val="0"/>
              </a:spcAft>
              <a:buClr>
                <a:schemeClr val="lt1"/>
              </a:buClr>
              <a:buSzPts val="1800"/>
              <a:buFont typeface="Roboto"/>
              <a:buAutoNum type="arabicPeriod"/>
            </a:pPr>
            <a:r>
              <a:rPr lang="en" sz="1800">
                <a:solidFill>
                  <a:schemeClr val="lt1"/>
                </a:solidFill>
                <a:latin typeface="Roboto"/>
                <a:ea typeface="Roboto"/>
                <a:cs typeface="Roboto"/>
                <a:sym typeface="Roboto"/>
              </a:rPr>
              <a:t>CollgCR is the second in demand, and the quality is slightly better than NAmes (rating is  6-7), however average the selling price is above 50%.</a:t>
            </a:r>
            <a:endParaRPr sz="1800">
              <a:solidFill>
                <a:schemeClr val="lt1"/>
              </a:solidFill>
              <a:latin typeface="Roboto"/>
              <a:ea typeface="Roboto"/>
              <a:cs typeface="Roboto"/>
              <a:sym typeface="Roboto"/>
            </a:endParaRPr>
          </a:p>
        </p:txBody>
      </p:sp>
      <p:sp>
        <p:nvSpPr>
          <p:cNvPr id="178" name="Google Shape;178;p23"/>
          <p:cNvSpPr txBox="1">
            <a:spLocks noGrp="1"/>
          </p:cNvSpPr>
          <p:nvPr>
            <p:ph type="body" idx="4294967295"/>
          </p:nvPr>
        </p:nvSpPr>
        <p:spPr>
          <a:xfrm>
            <a:off x="580675" y="245925"/>
            <a:ext cx="6840300" cy="4523400"/>
          </a:xfrm>
          <a:prstGeom prst="rect">
            <a:avLst/>
          </a:prstGeom>
        </p:spPr>
        <p:txBody>
          <a:bodyPr spcFirstLastPara="1" wrap="square" lIns="91425" tIns="91425" rIns="91425" bIns="91425" anchor="t" anchorCtr="0">
            <a:noAutofit/>
          </a:bodyPr>
          <a:lstStyle/>
          <a:p>
            <a:pPr marL="457200" lvl="0" indent="0" algn="l" rtl="0">
              <a:lnSpc>
                <a:spcPct val="95000"/>
              </a:lnSpc>
              <a:spcBef>
                <a:spcPts val="0"/>
              </a:spcBef>
              <a:spcAft>
                <a:spcPts val="0"/>
              </a:spcAft>
              <a:buNone/>
            </a:pPr>
            <a:endParaRPr sz="2100" dirty="0">
              <a:solidFill>
                <a:schemeClr val="dk1"/>
              </a:solidFill>
            </a:endParaRPr>
          </a:p>
          <a:p>
            <a:pPr marL="457200" lvl="0" indent="0" algn="l" rtl="0">
              <a:lnSpc>
                <a:spcPct val="80000"/>
              </a:lnSpc>
              <a:spcBef>
                <a:spcPts val="1200"/>
              </a:spcBef>
              <a:spcAft>
                <a:spcPts val="0"/>
              </a:spcAft>
              <a:buNone/>
            </a:pPr>
            <a:endParaRPr sz="1700" dirty="0">
              <a:solidFill>
                <a:schemeClr val="dk1"/>
              </a:solidFill>
            </a:endParaRPr>
          </a:p>
          <a:p>
            <a:pPr marL="457200" lvl="0" indent="0" algn="l" rtl="0">
              <a:lnSpc>
                <a:spcPct val="80000"/>
              </a:lnSpc>
              <a:spcBef>
                <a:spcPts val="0"/>
              </a:spcBef>
              <a:spcAft>
                <a:spcPts val="0"/>
              </a:spcAft>
              <a:buNone/>
            </a:pPr>
            <a:endParaRPr lang="en" sz="1600" dirty="0">
              <a:solidFill>
                <a:schemeClr val="dk1"/>
              </a:solidFill>
            </a:endParaRPr>
          </a:p>
          <a:p>
            <a:pPr marL="457200" lvl="0" indent="0" algn="l" rtl="0">
              <a:lnSpc>
                <a:spcPct val="80000"/>
              </a:lnSpc>
              <a:spcBef>
                <a:spcPts val="0"/>
              </a:spcBef>
              <a:spcAft>
                <a:spcPts val="0"/>
              </a:spcAft>
              <a:buNone/>
            </a:pPr>
            <a:r>
              <a:rPr lang="en" sz="1600" b="1" i="1" dirty="0">
                <a:solidFill>
                  <a:schemeClr val="dk1"/>
                </a:solidFill>
              </a:rPr>
              <a:t>Summary:</a:t>
            </a:r>
          </a:p>
          <a:p>
            <a:pPr marL="457200" lvl="0" indent="0" algn="l" rtl="0">
              <a:lnSpc>
                <a:spcPct val="80000"/>
              </a:lnSpc>
              <a:spcBef>
                <a:spcPts val="0"/>
              </a:spcBef>
              <a:spcAft>
                <a:spcPts val="0"/>
              </a:spcAft>
              <a:buNone/>
            </a:pPr>
            <a:endParaRPr lang="en" sz="1700" b="1" i="1" dirty="0">
              <a:solidFill>
                <a:schemeClr val="dk1"/>
              </a:solidFill>
            </a:endParaRPr>
          </a:p>
          <a:p>
            <a:pPr marL="457200" lvl="0" indent="0" algn="l" rtl="0">
              <a:lnSpc>
                <a:spcPct val="80000"/>
              </a:lnSpc>
              <a:spcBef>
                <a:spcPts val="0"/>
              </a:spcBef>
              <a:spcAft>
                <a:spcPts val="0"/>
              </a:spcAft>
              <a:buNone/>
            </a:pPr>
            <a:r>
              <a:rPr lang="en" sz="1400" dirty="0">
                <a:solidFill>
                  <a:schemeClr val="dk1"/>
                </a:solidFill>
              </a:rPr>
              <a:t>	Overall Quality is the feature that has the most significant impact on the Sale Price.</a:t>
            </a:r>
          </a:p>
          <a:p>
            <a:pPr marL="457200" lvl="0" indent="0" algn="l" rtl="0">
              <a:lnSpc>
                <a:spcPct val="80000"/>
              </a:lnSpc>
              <a:spcBef>
                <a:spcPts val="0"/>
              </a:spcBef>
              <a:spcAft>
                <a:spcPts val="0"/>
              </a:spcAft>
              <a:buNone/>
            </a:pPr>
            <a:endParaRPr lang="en" sz="1600" dirty="0">
              <a:solidFill>
                <a:schemeClr val="dk1"/>
              </a:solidFill>
            </a:endParaRPr>
          </a:p>
          <a:p>
            <a:pPr lvl="0" indent="0">
              <a:lnSpc>
                <a:spcPct val="80000"/>
              </a:lnSpc>
              <a:buNone/>
            </a:pPr>
            <a:r>
              <a:rPr lang="en" sz="1600" b="1" i="1" dirty="0">
                <a:solidFill>
                  <a:schemeClr val="dk1"/>
                </a:solidFill>
              </a:rPr>
              <a:t>Recommendation:</a:t>
            </a:r>
          </a:p>
          <a:p>
            <a:pPr lvl="0" indent="0">
              <a:lnSpc>
                <a:spcPct val="80000"/>
              </a:lnSpc>
              <a:buNone/>
            </a:pPr>
            <a:endParaRPr lang="en" sz="1700" dirty="0">
              <a:solidFill>
                <a:schemeClr val="dk1"/>
              </a:solidFill>
            </a:endParaRPr>
          </a:p>
          <a:p>
            <a:pPr marL="457200" lvl="0" indent="0" algn="l" rtl="0">
              <a:lnSpc>
                <a:spcPct val="80000"/>
              </a:lnSpc>
              <a:spcBef>
                <a:spcPts val="0"/>
              </a:spcBef>
              <a:spcAft>
                <a:spcPts val="0"/>
              </a:spcAft>
              <a:buNone/>
            </a:pPr>
            <a:r>
              <a:rPr lang="en" sz="1400" dirty="0">
                <a:solidFill>
                  <a:schemeClr val="dk1"/>
                </a:solidFill>
              </a:rPr>
              <a:t>For those who’s budget are below average, and yet looking for a good quality properties, they can check these 10 neighborhoods,  </a:t>
            </a:r>
            <a:r>
              <a:rPr lang="en" sz="1400" i="1" dirty="0" err="1">
                <a:solidFill>
                  <a:schemeClr val="dk1"/>
                </a:solidFill>
              </a:rPr>
              <a:t>NPkVill</a:t>
            </a:r>
            <a:r>
              <a:rPr lang="en" sz="1400" i="1" dirty="0">
                <a:solidFill>
                  <a:schemeClr val="dk1"/>
                </a:solidFill>
              </a:rPr>
              <a:t>, </a:t>
            </a:r>
            <a:r>
              <a:rPr lang="en" sz="1400" i="1" dirty="0" err="1">
                <a:solidFill>
                  <a:schemeClr val="dk1"/>
                </a:solidFill>
              </a:rPr>
              <a:t>NAmes</a:t>
            </a:r>
            <a:r>
              <a:rPr lang="en" sz="1400" i="1" dirty="0">
                <a:solidFill>
                  <a:schemeClr val="dk1"/>
                </a:solidFill>
              </a:rPr>
              <a:t>, </a:t>
            </a:r>
            <a:r>
              <a:rPr lang="en" sz="1400" i="1" dirty="0" err="1">
                <a:solidFill>
                  <a:schemeClr val="dk1"/>
                </a:solidFill>
              </a:rPr>
              <a:t>Blueste</a:t>
            </a:r>
            <a:r>
              <a:rPr lang="en" sz="1400" i="1" dirty="0">
                <a:solidFill>
                  <a:schemeClr val="dk1"/>
                </a:solidFill>
              </a:rPr>
              <a:t>, </a:t>
            </a:r>
            <a:r>
              <a:rPr lang="en" sz="1400" i="1" dirty="0" err="1">
                <a:solidFill>
                  <a:schemeClr val="dk1"/>
                </a:solidFill>
              </a:rPr>
              <a:t>Landmrk</a:t>
            </a:r>
            <a:r>
              <a:rPr lang="en" sz="1400" i="1" dirty="0">
                <a:solidFill>
                  <a:schemeClr val="dk1"/>
                </a:solidFill>
              </a:rPr>
              <a:t>, SWISU, </a:t>
            </a:r>
            <a:r>
              <a:rPr lang="en" sz="1400" i="1" dirty="0" err="1">
                <a:solidFill>
                  <a:schemeClr val="dk1"/>
                </a:solidFill>
              </a:rPr>
              <a:t>SawyerW</a:t>
            </a:r>
            <a:r>
              <a:rPr lang="en" sz="1400" i="1" dirty="0">
                <a:solidFill>
                  <a:schemeClr val="dk1"/>
                </a:solidFill>
              </a:rPr>
              <a:t>, </a:t>
            </a:r>
            <a:r>
              <a:rPr lang="en" sz="1400" i="1" dirty="0" err="1">
                <a:solidFill>
                  <a:schemeClr val="dk1"/>
                </a:solidFill>
              </a:rPr>
              <a:t>BrDale</a:t>
            </a:r>
            <a:r>
              <a:rPr lang="en" sz="1400" i="1" dirty="0">
                <a:solidFill>
                  <a:schemeClr val="dk1"/>
                </a:solidFill>
              </a:rPr>
              <a:t>, </a:t>
            </a:r>
            <a:r>
              <a:rPr lang="en" sz="1400" i="1" dirty="0" err="1">
                <a:solidFill>
                  <a:schemeClr val="dk1"/>
                </a:solidFill>
              </a:rPr>
              <a:t>BrkSide</a:t>
            </a:r>
            <a:r>
              <a:rPr lang="en" sz="1400" i="1" dirty="0">
                <a:solidFill>
                  <a:schemeClr val="dk1"/>
                </a:solidFill>
              </a:rPr>
              <a:t>, Edwards and </a:t>
            </a:r>
            <a:r>
              <a:rPr lang="en" sz="1400" i="1" dirty="0" err="1">
                <a:solidFill>
                  <a:schemeClr val="dk1"/>
                </a:solidFill>
              </a:rPr>
              <a:t>OldTown</a:t>
            </a:r>
            <a:r>
              <a:rPr lang="en" sz="1400" dirty="0">
                <a:solidFill>
                  <a:schemeClr val="dk1"/>
                </a:solidFill>
              </a:rPr>
              <a:t>, the properties were sold below average and still can choose a better range of quality properties.</a:t>
            </a:r>
            <a:endParaRPr sz="1400" dirty="0">
              <a:solidFill>
                <a:schemeClr val="dk1"/>
              </a:solidFill>
            </a:endParaRPr>
          </a:p>
          <a:p>
            <a:pPr marL="457200" lvl="0" indent="0" algn="l" rtl="0">
              <a:lnSpc>
                <a:spcPct val="80000"/>
              </a:lnSpc>
              <a:spcBef>
                <a:spcPts val="0"/>
              </a:spcBef>
              <a:spcAft>
                <a:spcPts val="0"/>
              </a:spcAft>
              <a:buNone/>
            </a:pPr>
            <a:endParaRPr sz="1400" dirty="0">
              <a:solidFill>
                <a:schemeClr val="dk1"/>
              </a:solidFill>
            </a:endParaRPr>
          </a:p>
          <a:p>
            <a:pPr marL="457200" lvl="0" indent="0" algn="l" rtl="0">
              <a:lnSpc>
                <a:spcPct val="80000"/>
              </a:lnSpc>
              <a:spcBef>
                <a:spcPts val="0"/>
              </a:spcBef>
              <a:spcAft>
                <a:spcPts val="0"/>
              </a:spcAft>
              <a:buNone/>
            </a:pPr>
            <a:endParaRPr sz="1400" dirty="0">
              <a:solidFill>
                <a:schemeClr val="dk1"/>
              </a:solidFill>
            </a:endParaRPr>
          </a:p>
          <a:p>
            <a:pPr marL="457200" lvl="0" indent="0" algn="l" rtl="0">
              <a:lnSpc>
                <a:spcPct val="80000"/>
              </a:lnSpc>
              <a:spcBef>
                <a:spcPts val="0"/>
              </a:spcBef>
              <a:spcAft>
                <a:spcPts val="0"/>
              </a:spcAft>
              <a:buNone/>
            </a:pPr>
            <a:r>
              <a:rPr lang="en" sz="1400" dirty="0">
                <a:solidFill>
                  <a:schemeClr val="dk1"/>
                </a:solidFill>
              </a:rPr>
              <a:t>You can also save some money by choosing properties that are not remodeled, and yet the quality rating is the same.</a:t>
            </a:r>
            <a:endParaRPr sz="1400" dirty="0">
              <a:solidFill>
                <a:schemeClr val="dk1"/>
              </a:solidFill>
            </a:endParaRPr>
          </a:p>
          <a:p>
            <a:pPr marL="457200" lvl="0" indent="0" algn="l" rtl="0">
              <a:lnSpc>
                <a:spcPct val="80000"/>
              </a:lnSpc>
              <a:spcBef>
                <a:spcPts val="0"/>
              </a:spcBef>
              <a:spcAft>
                <a:spcPts val="0"/>
              </a:spcAft>
              <a:buNone/>
            </a:pPr>
            <a:endParaRPr sz="1700" dirty="0">
              <a:solidFill>
                <a:schemeClr val="dk1"/>
              </a:solidFill>
            </a:endParaRPr>
          </a:p>
          <a:p>
            <a:pPr marL="457200" lvl="0" indent="0" algn="l" rtl="0">
              <a:lnSpc>
                <a:spcPct val="80000"/>
              </a:lnSpc>
              <a:spcBef>
                <a:spcPts val="0"/>
              </a:spcBef>
              <a:spcAft>
                <a:spcPts val="0"/>
              </a:spcAft>
              <a:buNone/>
            </a:pPr>
            <a:endParaRPr sz="1700" dirty="0">
              <a:solidFill>
                <a:schemeClr val="dk1"/>
              </a:solidFill>
            </a:endParaRPr>
          </a:p>
          <a:p>
            <a:pPr marL="457200" lvl="0" indent="0" algn="l" rtl="0">
              <a:lnSpc>
                <a:spcPct val="80000"/>
              </a:lnSpc>
              <a:spcBef>
                <a:spcPts val="0"/>
              </a:spcBef>
              <a:spcAft>
                <a:spcPts val="0"/>
              </a:spcAft>
              <a:buNone/>
            </a:pPr>
            <a:endParaRPr sz="1700" dirty="0">
              <a:solidFill>
                <a:schemeClr val="dk1"/>
              </a:solidFill>
            </a:endParaRPr>
          </a:p>
          <a:p>
            <a:pPr marL="457200" lvl="0" indent="0" algn="l" rtl="0">
              <a:lnSpc>
                <a:spcPct val="80000"/>
              </a:lnSpc>
              <a:spcBef>
                <a:spcPts val="0"/>
              </a:spcBef>
              <a:spcAft>
                <a:spcPts val="0"/>
              </a:spcAft>
              <a:buNone/>
            </a:pPr>
            <a:endParaRPr sz="1700" dirty="0">
              <a:solidFill>
                <a:schemeClr val="dk1"/>
              </a:solidFill>
            </a:endParaRPr>
          </a:p>
          <a:p>
            <a:pPr marL="457200" lvl="0" indent="0" algn="l" rtl="0">
              <a:lnSpc>
                <a:spcPct val="80000"/>
              </a:lnSpc>
              <a:spcBef>
                <a:spcPts val="0"/>
              </a:spcBef>
              <a:spcAft>
                <a:spcPts val="0"/>
              </a:spcAft>
              <a:buNone/>
            </a:pPr>
            <a:endParaRPr sz="1700" dirty="0">
              <a:solidFill>
                <a:schemeClr val="dk1"/>
              </a:solidFill>
            </a:endParaRPr>
          </a:p>
          <a:p>
            <a:pPr marL="457200" lvl="0" indent="0" algn="l" rtl="0">
              <a:lnSpc>
                <a:spcPct val="80000"/>
              </a:lnSpc>
              <a:spcBef>
                <a:spcPts val="0"/>
              </a:spcBef>
              <a:spcAft>
                <a:spcPts val="0"/>
              </a:spcAft>
              <a:buNone/>
            </a:pPr>
            <a:endParaRPr sz="1700" dirty="0">
              <a:solidFill>
                <a:schemeClr val="dk1"/>
              </a:solidFill>
            </a:endParaRPr>
          </a:p>
          <a:p>
            <a:pPr marL="457200" lvl="0" indent="0" algn="l" rtl="0">
              <a:lnSpc>
                <a:spcPct val="80000"/>
              </a:lnSpc>
              <a:spcBef>
                <a:spcPts val="0"/>
              </a:spcBef>
              <a:spcAft>
                <a:spcPts val="0"/>
              </a:spcAft>
              <a:buNone/>
            </a:pPr>
            <a:endParaRPr sz="1700" dirty="0">
              <a:solidFill>
                <a:schemeClr val="dk1"/>
              </a:solidFill>
            </a:endParaRPr>
          </a:p>
          <a:p>
            <a:pPr marL="457200" lvl="0" indent="0" algn="l" rtl="0">
              <a:lnSpc>
                <a:spcPct val="80000"/>
              </a:lnSpc>
              <a:spcBef>
                <a:spcPts val="0"/>
              </a:spcBef>
              <a:spcAft>
                <a:spcPts val="0"/>
              </a:spcAft>
              <a:buNone/>
            </a:pPr>
            <a:endParaRPr sz="1700" dirty="0">
              <a:solidFill>
                <a:schemeClr val="dk1"/>
              </a:solidFill>
            </a:endParaRPr>
          </a:p>
          <a:p>
            <a:pPr marL="457200" lvl="0" indent="0" algn="l" rtl="0">
              <a:lnSpc>
                <a:spcPct val="80000"/>
              </a:lnSpc>
              <a:spcBef>
                <a:spcPts val="0"/>
              </a:spcBef>
              <a:spcAft>
                <a:spcPts val="0"/>
              </a:spcAft>
              <a:buNone/>
            </a:pPr>
            <a:endParaRPr sz="1700" dirty="0">
              <a:solidFill>
                <a:schemeClr val="dk1"/>
              </a:solidFill>
            </a:endParaRPr>
          </a:p>
          <a:p>
            <a:pPr marL="0" lvl="0" indent="0" algn="l" rtl="0">
              <a:lnSpc>
                <a:spcPct val="95000"/>
              </a:lnSpc>
              <a:spcBef>
                <a:spcPts val="0"/>
              </a:spcBef>
              <a:spcAft>
                <a:spcPts val="0"/>
              </a:spcAft>
              <a:buNone/>
            </a:pPr>
            <a:endParaRPr sz="1700" dirty="0">
              <a:solidFill>
                <a:schemeClr val="dk1"/>
              </a:solidFill>
            </a:endParaRPr>
          </a:p>
          <a:p>
            <a:pPr marL="457200" lvl="0" indent="0" algn="l" rtl="0">
              <a:lnSpc>
                <a:spcPct val="80000"/>
              </a:lnSpc>
              <a:spcBef>
                <a:spcPts val="0"/>
              </a:spcBef>
              <a:spcAft>
                <a:spcPts val="0"/>
              </a:spcAft>
              <a:buNone/>
            </a:pPr>
            <a:endParaRPr sz="1700" dirty="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4"/>
          <p:cNvSpPr txBox="1">
            <a:spLocks noGrp="1"/>
          </p:cNvSpPr>
          <p:nvPr>
            <p:ph type="ctrTitle"/>
          </p:nvPr>
        </p:nvSpPr>
        <p:spPr>
          <a:xfrm>
            <a:off x="436100" y="2297447"/>
            <a:ext cx="8222100" cy="8388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endParaRPr sz="4800">
              <a:solidFill>
                <a:srgbClr val="FFFFFF"/>
              </a:solidFill>
              <a:latin typeface="Oswald"/>
              <a:ea typeface="Oswald"/>
              <a:cs typeface="Oswald"/>
              <a:sym typeface="Oswald"/>
            </a:endParaRPr>
          </a:p>
          <a:p>
            <a:pPr marL="0" lvl="0" indent="0" algn="l" rtl="0">
              <a:spcBef>
                <a:spcPts val="0"/>
              </a:spcBef>
              <a:spcAft>
                <a:spcPts val="0"/>
              </a:spcAft>
              <a:buNone/>
            </a:pPr>
            <a:r>
              <a:rPr lang="en" sz="3022">
                <a:solidFill>
                  <a:srgbClr val="FFFFFF"/>
                </a:solidFill>
                <a:latin typeface="Oswald"/>
                <a:ea typeface="Oswald"/>
                <a:cs typeface="Oswald"/>
                <a:sym typeface="Oswald"/>
              </a:rPr>
              <a:t>We don’t have latest data that supports the price are within the same range. Some analysis are general, would the result be the same for all years (e.g. economic crisis in 2008)?</a:t>
            </a:r>
            <a:endParaRPr sz="3022">
              <a:solidFill>
                <a:srgbClr val="FFFFFF"/>
              </a:solidFill>
              <a:latin typeface="Oswald"/>
              <a:ea typeface="Oswald"/>
              <a:cs typeface="Oswald"/>
              <a:sym typeface="Oswald"/>
            </a:endParaRPr>
          </a:p>
        </p:txBody>
      </p:sp>
      <p:sp>
        <p:nvSpPr>
          <p:cNvPr id="184" name="Google Shape;184;p24"/>
          <p:cNvSpPr txBox="1">
            <a:spLocks noGrp="1"/>
          </p:cNvSpPr>
          <p:nvPr>
            <p:ph type="subTitle" idx="1"/>
          </p:nvPr>
        </p:nvSpPr>
        <p:spPr>
          <a:xfrm>
            <a:off x="382538" y="437926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t>Thank you!</a:t>
            </a:r>
            <a:endParaRPr/>
          </a:p>
        </p:txBody>
      </p:sp>
      <p:sp>
        <p:nvSpPr>
          <p:cNvPr id="185" name="Google Shape;185;p24"/>
          <p:cNvSpPr txBox="1">
            <a:spLocks noGrp="1"/>
          </p:cNvSpPr>
          <p:nvPr>
            <p:ph type="ctrTitle"/>
          </p:nvPr>
        </p:nvSpPr>
        <p:spPr>
          <a:xfrm>
            <a:off x="359900" y="387647"/>
            <a:ext cx="8222100" cy="8388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endParaRPr sz="4800">
              <a:solidFill>
                <a:srgbClr val="FFFFFF"/>
              </a:solidFill>
              <a:latin typeface="Oswald"/>
              <a:ea typeface="Oswald"/>
              <a:cs typeface="Oswald"/>
              <a:sym typeface="Oswald"/>
            </a:endParaRPr>
          </a:p>
          <a:p>
            <a:pPr marL="0" lvl="0" indent="0" algn="l" rtl="0">
              <a:spcBef>
                <a:spcPts val="0"/>
              </a:spcBef>
              <a:spcAft>
                <a:spcPts val="0"/>
              </a:spcAft>
              <a:buNone/>
            </a:pPr>
            <a:endParaRPr sz="4800">
              <a:solidFill>
                <a:srgbClr val="FFFFFF"/>
              </a:solidFill>
              <a:latin typeface="Oswald"/>
              <a:ea typeface="Oswald"/>
              <a:cs typeface="Oswald"/>
              <a:sym typeface="Oswald"/>
            </a:endParaRPr>
          </a:p>
          <a:p>
            <a:pPr marL="0" lvl="0" indent="0" algn="l" rtl="0">
              <a:spcBef>
                <a:spcPts val="0"/>
              </a:spcBef>
              <a:spcAft>
                <a:spcPts val="0"/>
              </a:spcAft>
              <a:buNone/>
            </a:pPr>
            <a:endParaRPr sz="4800">
              <a:solidFill>
                <a:srgbClr val="FFFFFF"/>
              </a:solidFill>
              <a:latin typeface="Oswald"/>
              <a:ea typeface="Oswald"/>
              <a:cs typeface="Oswald"/>
              <a:sym typeface="Oswald"/>
            </a:endParaRPr>
          </a:p>
          <a:p>
            <a:pPr marL="0" lvl="0" indent="0" algn="l" rtl="0">
              <a:spcBef>
                <a:spcPts val="0"/>
              </a:spcBef>
              <a:spcAft>
                <a:spcPts val="0"/>
              </a:spcAft>
              <a:buNone/>
            </a:pPr>
            <a:r>
              <a:rPr lang="en" sz="4800">
                <a:solidFill>
                  <a:srgbClr val="FFFFFF"/>
                </a:solidFill>
                <a:latin typeface="Oswald"/>
                <a:ea typeface="Oswald"/>
                <a:cs typeface="Oswald"/>
                <a:sym typeface="Oswald"/>
              </a:rPr>
              <a:t>Limitation and Considerations:</a:t>
            </a:r>
            <a:endParaRPr sz="3800">
              <a:solidFill>
                <a:srgbClr val="FFFFFF"/>
              </a:solidFill>
              <a:latin typeface="Oswald"/>
              <a:ea typeface="Oswald"/>
              <a:cs typeface="Oswald"/>
              <a:sym typeface="Oswa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367000" y="405172"/>
            <a:ext cx="8222100" cy="83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3000">
                <a:solidFill>
                  <a:srgbClr val="FFFFFF"/>
                </a:solidFill>
                <a:latin typeface="Oswald"/>
                <a:ea typeface="Oswald"/>
                <a:cs typeface="Oswald"/>
                <a:sym typeface="Oswald"/>
              </a:rPr>
              <a:t>Table of Contents</a:t>
            </a:r>
            <a:endParaRPr/>
          </a:p>
        </p:txBody>
      </p:sp>
      <p:sp>
        <p:nvSpPr>
          <p:cNvPr id="93" name="Google Shape;93;p14"/>
          <p:cNvSpPr txBox="1">
            <a:spLocks noGrp="1"/>
          </p:cNvSpPr>
          <p:nvPr>
            <p:ph type="subTitle" idx="1"/>
          </p:nvPr>
        </p:nvSpPr>
        <p:spPr>
          <a:xfrm>
            <a:off x="460950" y="1323060"/>
            <a:ext cx="8222100" cy="3358500"/>
          </a:xfrm>
          <a:prstGeom prst="rect">
            <a:avLst/>
          </a:prstGeom>
        </p:spPr>
        <p:txBody>
          <a:bodyPr spcFirstLastPara="1" wrap="square" lIns="91425" tIns="91425" rIns="91425" bIns="91425" anchor="t" anchorCtr="0">
            <a:normAutofit/>
          </a:bodyPr>
          <a:lstStyle/>
          <a:p>
            <a:pPr marL="457200" lvl="0" indent="-419100" algn="l" rtl="0">
              <a:lnSpc>
                <a:spcPct val="115000"/>
              </a:lnSpc>
              <a:spcBef>
                <a:spcPts val="0"/>
              </a:spcBef>
              <a:spcAft>
                <a:spcPts val="0"/>
              </a:spcAft>
              <a:buClr>
                <a:srgbClr val="FFFFFF"/>
              </a:buClr>
              <a:buSzPts val="3000"/>
              <a:buFont typeface="Oswald"/>
              <a:buAutoNum type="arabicPeriod"/>
            </a:pPr>
            <a:r>
              <a:rPr lang="en" sz="3000">
                <a:solidFill>
                  <a:srgbClr val="FFFFFF"/>
                </a:solidFill>
                <a:latin typeface="Oswald"/>
                <a:ea typeface="Oswald"/>
                <a:cs typeface="Oswald"/>
                <a:sym typeface="Oswald"/>
              </a:rPr>
              <a:t>Introduction</a:t>
            </a:r>
            <a:endParaRPr sz="3000">
              <a:solidFill>
                <a:srgbClr val="FFFFFF"/>
              </a:solidFill>
              <a:latin typeface="Oswald"/>
              <a:ea typeface="Oswald"/>
              <a:cs typeface="Oswald"/>
              <a:sym typeface="Oswald"/>
            </a:endParaRPr>
          </a:p>
          <a:p>
            <a:pPr marL="0" lvl="0" indent="0" algn="l" rtl="0">
              <a:lnSpc>
                <a:spcPct val="115000"/>
              </a:lnSpc>
              <a:spcBef>
                <a:spcPts val="0"/>
              </a:spcBef>
              <a:spcAft>
                <a:spcPts val="0"/>
              </a:spcAft>
              <a:buNone/>
            </a:pPr>
            <a:r>
              <a:rPr lang="en" sz="3000">
                <a:solidFill>
                  <a:srgbClr val="FFFFFF"/>
                </a:solidFill>
                <a:latin typeface="Oswald"/>
                <a:ea typeface="Oswald"/>
                <a:cs typeface="Oswald"/>
                <a:sym typeface="Oswald"/>
              </a:rPr>
              <a:t>2.  Analysis and Findings</a:t>
            </a:r>
            <a:endParaRPr sz="3000">
              <a:solidFill>
                <a:srgbClr val="FFFFFF"/>
              </a:solidFill>
              <a:latin typeface="Oswald"/>
              <a:ea typeface="Oswald"/>
              <a:cs typeface="Oswald"/>
              <a:sym typeface="Oswald"/>
            </a:endParaRPr>
          </a:p>
          <a:p>
            <a:pPr marL="0" lvl="0" indent="0" algn="l" rtl="0">
              <a:lnSpc>
                <a:spcPct val="115000"/>
              </a:lnSpc>
              <a:spcBef>
                <a:spcPts val="0"/>
              </a:spcBef>
              <a:spcAft>
                <a:spcPts val="0"/>
              </a:spcAft>
              <a:buNone/>
            </a:pPr>
            <a:r>
              <a:rPr lang="en" sz="3000">
                <a:solidFill>
                  <a:srgbClr val="FFFFFF"/>
                </a:solidFill>
                <a:latin typeface="Oswald"/>
                <a:ea typeface="Oswald"/>
                <a:cs typeface="Oswald"/>
                <a:sym typeface="Oswald"/>
              </a:rPr>
              <a:t>3.  Recommendation</a:t>
            </a:r>
            <a:endParaRPr sz="3000">
              <a:solidFill>
                <a:srgbClr val="FFFFFF"/>
              </a:solidFill>
              <a:latin typeface="Oswald"/>
              <a:ea typeface="Oswald"/>
              <a:cs typeface="Oswald"/>
              <a:sym typeface="Oswald"/>
            </a:endParaRPr>
          </a:p>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311700" y="2576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a:t>
            </a:r>
            <a:endParaRPr/>
          </a:p>
        </p:txBody>
      </p:sp>
      <p:grpSp>
        <p:nvGrpSpPr>
          <p:cNvPr id="99" name="Google Shape;99;p15"/>
          <p:cNvGrpSpPr/>
          <p:nvPr/>
        </p:nvGrpSpPr>
        <p:grpSpPr>
          <a:xfrm>
            <a:off x="431925" y="1304875"/>
            <a:ext cx="2628925" cy="3416400"/>
            <a:chOff x="431925" y="1304875"/>
            <a:chExt cx="2628925" cy="3416400"/>
          </a:xfrm>
        </p:grpSpPr>
        <p:sp>
          <p:nvSpPr>
            <p:cNvPr id="100" name="Google Shape;100;p15"/>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102;p15"/>
          <p:cNvSpPr txBox="1">
            <a:spLocks noGrp="1"/>
          </p:cNvSpPr>
          <p:nvPr>
            <p:ph type="body" idx="4294967295"/>
          </p:nvPr>
        </p:nvSpPr>
        <p:spPr>
          <a:xfrm>
            <a:off x="506425" y="1304875"/>
            <a:ext cx="2494500" cy="4614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a:solidFill>
                  <a:schemeClr val="lt1"/>
                </a:solidFill>
              </a:rPr>
              <a:t>Audience</a:t>
            </a:r>
            <a:endParaRPr>
              <a:solidFill>
                <a:schemeClr val="lt1"/>
              </a:solidFill>
            </a:endParaRPr>
          </a:p>
        </p:txBody>
      </p:sp>
      <p:sp>
        <p:nvSpPr>
          <p:cNvPr id="103" name="Google Shape;103;p15"/>
          <p:cNvSpPr txBox="1">
            <a:spLocks noGrp="1"/>
          </p:cNvSpPr>
          <p:nvPr>
            <p:ph type="body" idx="4294967295"/>
          </p:nvPr>
        </p:nvSpPr>
        <p:spPr>
          <a:xfrm>
            <a:off x="508325" y="1850300"/>
            <a:ext cx="2478600" cy="2794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This  study aims to aid the property buyers who are interested in area of </a:t>
            </a:r>
            <a:r>
              <a:rPr lang="en" b="1">
                <a:solidFill>
                  <a:srgbClr val="5F6368"/>
                </a:solidFill>
              </a:rPr>
              <a:t>Ames</a:t>
            </a:r>
            <a:r>
              <a:rPr lang="en">
                <a:solidFill>
                  <a:srgbClr val="4D5156"/>
                </a:solidFill>
                <a:highlight>
                  <a:srgbClr val="FFFFFF"/>
                </a:highlight>
              </a:rPr>
              <a:t>,  a city in </a:t>
            </a:r>
            <a:r>
              <a:rPr lang="en" b="1">
                <a:solidFill>
                  <a:srgbClr val="5F6368"/>
                </a:solidFill>
              </a:rPr>
              <a:t>Iowa.</a:t>
            </a:r>
            <a:r>
              <a:rPr lang="en"/>
              <a:t> </a:t>
            </a:r>
            <a:endParaRPr/>
          </a:p>
        </p:txBody>
      </p:sp>
      <p:grpSp>
        <p:nvGrpSpPr>
          <p:cNvPr id="104" name="Google Shape;104;p15"/>
          <p:cNvGrpSpPr/>
          <p:nvPr/>
        </p:nvGrpSpPr>
        <p:grpSpPr>
          <a:xfrm>
            <a:off x="3320450" y="1304875"/>
            <a:ext cx="2632500" cy="3416400"/>
            <a:chOff x="3320450" y="1304875"/>
            <a:chExt cx="2632500" cy="3416400"/>
          </a:xfrm>
        </p:grpSpPr>
        <p:sp>
          <p:nvSpPr>
            <p:cNvPr id="105" name="Google Shape;105;p15"/>
            <p:cNvSpPr txBox="1"/>
            <p:nvPr/>
          </p:nvSpPr>
          <p:spPr>
            <a:xfrm>
              <a:off x="3324050"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 name="Google Shape;107;p15"/>
          <p:cNvSpPr txBox="1">
            <a:spLocks noGrp="1"/>
          </p:cNvSpPr>
          <p:nvPr>
            <p:ph type="body" idx="4294967295"/>
          </p:nvPr>
        </p:nvSpPr>
        <p:spPr>
          <a:xfrm>
            <a:off x="3389450" y="1304875"/>
            <a:ext cx="2494500" cy="4614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a:solidFill>
                  <a:schemeClr val="lt1"/>
                </a:solidFill>
              </a:rPr>
              <a:t>Context</a:t>
            </a:r>
            <a:endParaRPr>
              <a:solidFill>
                <a:schemeClr val="lt1"/>
              </a:solidFill>
            </a:endParaRPr>
          </a:p>
        </p:txBody>
      </p:sp>
      <p:sp>
        <p:nvSpPr>
          <p:cNvPr id="108" name="Google Shape;108;p15"/>
          <p:cNvSpPr txBox="1">
            <a:spLocks noGrp="1"/>
          </p:cNvSpPr>
          <p:nvPr>
            <p:ph type="body" idx="4294967295"/>
          </p:nvPr>
        </p:nvSpPr>
        <p:spPr>
          <a:xfrm>
            <a:off x="3396775" y="1850300"/>
            <a:ext cx="2478600" cy="2794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400"/>
              <a:t>We have gathered some data between 2006 to 2010, it has around 2000 records that contains transaction of sold properties, it includes around 80 features like Year it was built, if it is remodelled, the quality of the property, and neighborhood to name few.</a:t>
            </a:r>
            <a:endParaRPr sz="1400"/>
          </a:p>
        </p:txBody>
      </p:sp>
      <p:grpSp>
        <p:nvGrpSpPr>
          <p:cNvPr id="109" name="Google Shape;109;p15"/>
          <p:cNvGrpSpPr/>
          <p:nvPr/>
        </p:nvGrpSpPr>
        <p:grpSpPr>
          <a:xfrm>
            <a:off x="6212550" y="1304875"/>
            <a:ext cx="2632500" cy="3416400"/>
            <a:chOff x="6212550" y="1304875"/>
            <a:chExt cx="2632500" cy="3416400"/>
          </a:xfrm>
        </p:grpSpPr>
        <p:sp>
          <p:nvSpPr>
            <p:cNvPr id="110" name="Google Shape;110;p15"/>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txBox="1"/>
            <p:nvPr/>
          </p:nvSpPr>
          <p:spPr>
            <a:xfrm>
              <a:off x="62125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112;p15"/>
          <p:cNvSpPr txBox="1">
            <a:spLocks noGrp="1"/>
          </p:cNvSpPr>
          <p:nvPr>
            <p:ph type="body" idx="4294967295"/>
          </p:nvPr>
        </p:nvSpPr>
        <p:spPr>
          <a:xfrm>
            <a:off x="6272475" y="1304875"/>
            <a:ext cx="2494500" cy="4614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a:solidFill>
                  <a:schemeClr val="lt1"/>
                </a:solidFill>
              </a:rPr>
              <a:t>Problem statement</a:t>
            </a:r>
            <a:endParaRPr>
              <a:solidFill>
                <a:schemeClr val="lt1"/>
              </a:solidFill>
            </a:endParaRPr>
          </a:p>
        </p:txBody>
      </p:sp>
      <p:sp>
        <p:nvSpPr>
          <p:cNvPr id="113" name="Google Shape;113;p15"/>
          <p:cNvSpPr txBox="1">
            <a:spLocks noGrp="1"/>
          </p:cNvSpPr>
          <p:nvPr>
            <p:ph type="body" idx="4294967295"/>
          </p:nvPr>
        </p:nvSpPr>
        <p:spPr>
          <a:xfrm>
            <a:off x="6286475" y="1766275"/>
            <a:ext cx="2478600" cy="27948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200"/>
              <a:t>To cater different types of buyers, (1) buyer who wants to maximize their investments, by buying properties that are below average selling price and with acceptable quality, (2) buyers who are willing to pay more with better quality. </a:t>
            </a:r>
            <a:endParaRPr sz="1200"/>
          </a:p>
          <a:p>
            <a:pPr marL="0" lvl="0" indent="0" algn="l" rtl="0">
              <a:spcBef>
                <a:spcPts val="1200"/>
              </a:spcBef>
              <a:spcAft>
                <a:spcPts val="1200"/>
              </a:spcAft>
              <a:buNone/>
            </a:pPr>
            <a:r>
              <a:rPr lang="en" sz="1200"/>
              <a:t>What features drives the property price? Is there any neighborhood that have competitive selling price without compromising the quality?</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6"/>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What does data tell us?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Overall Quality Rating</a:t>
            </a:r>
            <a:endParaRPr/>
          </a:p>
        </p:txBody>
      </p:sp>
      <p:sp>
        <p:nvSpPr>
          <p:cNvPr id="124" name="Google Shape;124;p17"/>
          <p:cNvSpPr txBox="1">
            <a:spLocks noGrp="1"/>
          </p:cNvSpPr>
          <p:nvPr>
            <p:ph type="body" idx="4294967295"/>
          </p:nvPr>
        </p:nvSpPr>
        <p:spPr>
          <a:xfrm>
            <a:off x="4830500" y="555400"/>
            <a:ext cx="3619800" cy="42186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600" b="1" dirty="0"/>
              <a:t>Top 1 feature that statistically has strong correlation with Selling Price is the Overall Quality of the property, from  1  (Very Poor) ..  5 (Average) to to </a:t>
            </a:r>
            <a:r>
              <a:rPr lang="en-US" sz="1600" b="1" dirty="0"/>
              <a:t>10 (Very Excellent)</a:t>
            </a:r>
            <a:endParaRPr sz="1600" b="1" dirty="0"/>
          </a:p>
          <a:p>
            <a:pPr marL="0" lvl="0" indent="0" algn="l" rtl="0">
              <a:spcBef>
                <a:spcPts val="800"/>
              </a:spcBef>
              <a:spcAft>
                <a:spcPts val="0"/>
              </a:spcAft>
              <a:buNone/>
            </a:pPr>
            <a:r>
              <a:rPr lang="en" sz="1600" b="1" dirty="0"/>
              <a:t>An unit increase of rating between </a:t>
            </a:r>
            <a:r>
              <a:rPr lang="en" sz="1600" b="1" dirty="0">
                <a:solidFill>
                  <a:schemeClr val="accent3"/>
                </a:solidFill>
              </a:rPr>
              <a:t>3-6</a:t>
            </a:r>
            <a:r>
              <a:rPr lang="en" sz="1600" b="1" dirty="0"/>
              <a:t> is around 26K to 30K increase in Sale Price.</a:t>
            </a:r>
            <a:endParaRPr sz="1600" b="1" dirty="0"/>
          </a:p>
          <a:p>
            <a:pPr marL="0" lvl="0" indent="0" algn="l" rtl="0">
              <a:spcBef>
                <a:spcPts val="800"/>
              </a:spcBef>
              <a:spcAft>
                <a:spcPts val="0"/>
              </a:spcAft>
              <a:buNone/>
            </a:pPr>
            <a:r>
              <a:rPr lang="en" sz="1600" b="1" dirty="0"/>
              <a:t>An unit increase of rating between </a:t>
            </a:r>
            <a:r>
              <a:rPr lang="en" sz="1600" b="1" dirty="0">
                <a:solidFill>
                  <a:srgbClr val="38761D"/>
                </a:solidFill>
              </a:rPr>
              <a:t>7-9</a:t>
            </a:r>
            <a:r>
              <a:rPr lang="en" sz="1600" b="1" dirty="0">
                <a:solidFill>
                  <a:srgbClr val="00FF00"/>
                </a:solidFill>
              </a:rPr>
              <a:t> </a:t>
            </a:r>
            <a:r>
              <a:rPr lang="en" sz="1600" b="1" dirty="0"/>
              <a:t>is around 40K to 52K increase in Sale Price</a:t>
            </a:r>
            <a:endParaRPr sz="1600" b="1" dirty="0"/>
          </a:p>
          <a:p>
            <a:pPr marL="0" lvl="0" indent="0" algn="l" rtl="0">
              <a:spcBef>
                <a:spcPts val="800"/>
              </a:spcBef>
              <a:spcAft>
                <a:spcPts val="800"/>
              </a:spcAft>
              <a:buNone/>
            </a:pPr>
            <a:r>
              <a:rPr lang="en" sz="1600" b="1" i="1" dirty="0"/>
              <a:t>The higher the quality, the steeper the price.</a:t>
            </a:r>
            <a:endParaRPr sz="1600" b="1" i="1" dirty="0"/>
          </a:p>
        </p:txBody>
      </p:sp>
      <p:pic>
        <p:nvPicPr>
          <p:cNvPr id="2" name="Picture 1">
            <a:extLst>
              <a:ext uri="{FF2B5EF4-FFF2-40B4-BE49-F238E27FC236}">
                <a16:creationId xmlns:a16="http://schemas.microsoft.com/office/drawing/2014/main" id="{1156B17C-3C6A-4A42-838F-EA47D8849311}"/>
              </a:ext>
            </a:extLst>
          </p:cNvPr>
          <p:cNvPicPr>
            <a:picLocks noChangeAspect="1"/>
          </p:cNvPicPr>
          <p:nvPr/>
        </p:nvPicPr>
        <p:blipFill>
          <a:blip r:embed="rId3"/>
          <a:stretch>
            <a:fillRect/>
          </a:stretch>
        </p:blipFill>
        <p:spPr>
          <a:xfrm>
            <a:off x="481008" y="1017800"/>
            <a:ext cx="4155821" cy="3935896"/>
          </a:xfrm>
          <a:prstGeom prst="rect">
            <a:avLst/>
          </a:prstGeom>
        </p:spPr>
      </p:pic>
    </p:spTree>
    <p:extLst>
      <p:ext uri="{BB962C8B-B14F-4D97-AF65-F5344CB8AC3E}">
        <p14:creationId xmlns:p14="http://schemas.microsoft.com/office/powerpoint/2010/main" val="1307222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7"/>
          <p:cNvSpPr txBox="1">
            <a:spLocks noGrp="1"/>
          </p:cNvSpPr>
          <p:nvPr>
            <p:ph type="title"/>
          </p:nvPr>
        </p:nvSpPr>
        <p:spPr>
          <a:xfrm>
            <a:off x="311700" y="410000"/>
            <a:ext cx="8124634" cy="472595"/>
          </a:xfrm>
          <a:prstGeom prst="rect">
            <a:avLst/>
          </a:prstGeom>
        </p:spPr>
        <p:txBody>
          <a:bodyPr spcFirstLastPara="1" wrap="square" lIns="91425" tIns="91425" rIns="91425" bIns="91425" anchor="t" anchorCtr="0">
            <a:normAutofit fontScale="90000"/>
          </a:bodyPr>
          <a:lstStyle/>
          <a:p>
            <a:pPr lvl="0"/>
            <a:r>
              <a:rPr lang="en" dirty="0"/>
              <a:t>Overall Quality means </a:t>
            </a:r>
            <a:r>
              <a:rPr lang="en-SG" dirty="0"/>
              <a:t>material and finish quality</a:t>
            </a:r>
            <a:endParaRPr dirty="0"/>
          </a:p>
        </p:txBody>
      </p:sp>
      <p:sp>
        <p:nvSpPr>
          <p:cNvPr id="124" name="Google Shape;124;p17"/>
          <p:cNvSpPr txBox="1">
            <a:spLocks noGrp="1"/>
          </p:cNvSpPr>
          <p:nvPr>
            <p:ph type="body" idx="4294967295"/>
          </p:nvPr>
        </p:nvSpPr>
        <p:spPr>
          <a:xfrm>
            <a:off x="210793" y="1000180"/>
            <a:ext cx="3619800" cy="4007457"/>
          </a:xfrm>
          <a:prstGeom prst="rect">
            <a:avLst/>
          </a:prstGeom>
        </p:spPr>
        <p:txBody>
          <a:bodyPr spcFirstLastPara="1" wrap="square" lIns="91425" tIns="91425" rIns="91425" bIns="91425" anchor="t" anchorCtr="0">
            <a:normAutofit/>
          </a:bodyPr>
          <a:lstStyle/>
          <a:p>
            <a:pPr marL="0" lvl="0" indent="0">
              <a:buNone/>
            </a:pPr>
            <a:r>
              <a:rPr lang="en-US" sz="1600" b="1" dirty="0"/>
              <a:t>Overall Quality rating has correlation with some features </a:t>
            </a:r>
            <a:r>
              <a:rPr lang="en-US" sz="1600" dirty="0"/>
              <a:t>like</a:t>
            </a:r>
            <a:r>
              <a:rPr lang="en-US" sz="1600" b="1" dirty="0"/>
              <a:t> </a:t>
            </a:r>
            <a:r>
              <a:rPr lang="en-SG" sz="1600" dirty="0"/>
              <a:t>the exterior material quality, kitchen quality, basement quality, the year the property and garage was built  or </a:t>
            </a:r>
            <a:r>
              <a:rPr lang="en-SG" sz="1600" dirty="0" err="1"/>
              <a:t>remodeled</a:t>
            </a:r>
            <a:r>
              <a:rPr lang="en-SG" sz="1600" dirty="0"/>
              <a:t>, foundation of the house, type of garage, heating quality, fireplace quality.</a:t>
            </a:r>
            <a:endParaRPr sz="1600" b="1" i="1" dirty="0"/>
          </a:p>
        </p:txBody>
      </p:sp>
      <p:pic>
        <p:nvPicPr>
          <p:cNvPr id="2" name="Picture 1">
            <a:extLst>
              <a:ext uri="{FF2B5EF4-FFF2-40B4-BE49-F238E27FC236}">
                <a16:creationId xmlns:a16="http://schemas.microsoft.com/office/drawing/2014/main" id="{1E9E1921-AA16-3C46-8678-131FF4EC1018}"/>
              </a:ext>
            </a:extLst>
          </p:cNvPr>
          <p:cNvPicPr>
            <a:picLocks noChangeAspect="1"/>
          </p:cNvPicPr>
          <p:nvPr/>
        </p:nvPicPr>
        <p:blipFill>
          <a:blip r:embed="rId3"/>
          <a:stretch>
            <a:fillRect/>
          </a:stretch>
        </p:blipFill>
        <p:spPr>
          <a:xfrm>
            <a:off x="4543618" y="1000180"/>
            <a:ext cx="4288682" cy="400745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200"/>
              <a:t>Quality ratings of Remodeled properties</a:t>
            </a:r>
            <a:endParaRPr sz="2200"/>
          </a:p>
        </p:txBody>
      </p:sp>
      <p:pic>
        <p:nvPicPr>
          <p:cNvPr id="138" name="Google Shape;138;p18"/>
          <p:cNvPicPr preferRelativeResize="0"/>
          <p:nvPr/>
        </p:nvPicPr>
        <p:blipFill>
          <a:blip r:embed="rId3">
            <a:alphaModFix/>
          </a:blip>
          <a:stretch>
            <a:fillRect/>
          </a:stretch>
        </p:blipFill>
        <p:spPr>
          <a:xfrm>
            <a:off x="272825" y="1148875"/>
            <a:ext cx="6101425" cy="3336075"/>
          </a:xfrm>
          <a:prstGeom prst="rect">
            <a:avLst/>
          </a:prstGeom>
          <a:noFill/>
          <a:ln>
            <a:noFill/>
          </a:ln>
        </p:spPr>
      </p:pic>
      <p:sp>
        <p:nvSpPr>
          <p:cNvPr id="139" name="Google Shape;139;p18"/>
          <p:cNvSpPr txBox="1">
            <a:spLocks noGrp="1"/>
          </p:cNvSpPr>
          <p:nvPr>
            <p:ph type="body" idx="4294967295"/>
          </p:nvPr>
        </p:nvSpPr>
        <p:spPr>
          <a:xfrm>
            <a:off x="5371800" y="869277"/>
            <a:ext cx="3619800" cy="427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600"/>
          </a:p>
          <a:p>
            <a:pPr marL="0" lvl="0" indent="0" algn="l" rtl="0">
              <a:spcBef>
                <a:spcPts val="800"/>
              </a:spcBef>
              <a:spcAft>
                <a:spcPts val="0"/>
              </a:spcAft>
              <a:buNone/>
            </a:pPr>
            <a:r>
              <a:rPr lang="en" sz="1600"/>
              <a:t>We define </a:t>
            </a:r>
            <a:r>
              <a:rPr lang="en" sz="1600" b="1" i="1"/>
              <a:t>Recently Remodeled</a:t>
            </a:r>
            <a:r>
              <a:rPr lang="en" sz="1600"/>
              <a:t> as properties that are remodelled within 5 years before they are sold.</a:t>
            </a:r>
            <a:endParaRPr sz="1600"/>
          </a:p>
          <a:p>
            <a:pPr marL="0" lvl="0" indent="0" algn="l" rtl="0">
              <a:spcBef>
                <a:spcPts val="800"/>
              </a:spcBef>
              <a:spcAft>
                <a:spcPts val="0"/>
              </a:spcAft>
              <a:buNone/>
            </a:pPr>
            <a:r>
              <a:rPr lang="en" sz="1600" i="1"/>
              <a:t>Remodelling in relation to Sale Price:</a:t>
            </a:r>
            <a:endParaRPr sz="1600" i="1"/>
          </a:p>
          <a:p>
            <a:pPr marL="457200" lvl="0" indent="-330200" algn="l" rtl="0">
              <a:spcBef>
                <a:spcPts val="800"/>
              </a:spcBef>
              <a:spcAft>
                <a:spcPts val="0"/>
              </a:spcAft>
              <a:buSzPts val="1600"/>
              <a:buChar char="●"/>
            </a:pPr>
            <a:r>
              <a:rPr lang="en" sz="1600"/>
              <a:t>There is no significant increase in the Sale Price if the quality is below 5 even if it is remodeled</a:t>
            </a:r>
            <a:endParaRPr sz="1600"/>
          </a:p>
          <a:p>
            <a:pPr marL="457200" lvl="0" indent="-330200" algn="l" rtl="0">
              <a:lnSpc>
                <a:spcPct val="100000"/>
              </a:lnSpc>
              <a:spcBef>
                <a:spcPts val="0"/>
              </a:spcBef>
              <a:spcAft>
                <a:spcPts val="0"/>
              </a:spcAft>
              <a:buSzPts val="1600"/>
              <a:buChar char="●"/>
            </a:pPr>
            <a:r>
              <a:rPr lang="en" sz="1600"/>
              <a:t>With the same quality rating, the property that has been recently remodeled still shows a higher price.</a:t>
            </a:r>
            <a:endParaRPr sz="1600"/>
          </a:p>
          <a:p>
            <a:pPr marL="0" lvl="0" indent="0" algn="l" rtl="0">
              <a:spcBef>
                <a:spcPts val="800"/>
              </a:spcBef>
              <a:spcAft>
                <a:spcPts val="0"/>
              </a:spcAft>
              <a:buNone/>
            </a:pPr>
            <a:endParaRPr sz="1600"/>
          </a:p>
          <a:p>
            <a:pPr marL="0" lvl="0" indent="0" algn="l" rtl="0">
              <a:spcBef>
                <a:spcPts val="800"/>
              </a:spcBef>
              <a:spcAft>
                <a:spcPts val="800"/>
              </a:spcAft>
              <a:buNone/>
            </a:pP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9"/>
          <p:cNvSpPr txBox="1">
            <a:spLocks noGrp="1"/>
          </p:cNvSpPr>
          <p:nvPr>
            <p:ph type="title"/>
          </p:nvPr>
        </p:nvSpPr>
        <p:spPr>
          <a:xfrm>
            <a:off x="387900" y="410000"/>
            <a:ext cx="8520600" cy="60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200"/>
              <a:t>Year on Year Comparison for Remodeled properties</a:t>
            </a:r>
            <a:endParaRPr sz="2200"/>
          </a:p>
        </p:txBody>
      </p:sp>
      <p:sp>
        <p:nvSpPr>
          <p:cNvPr id="145" name="Google Shape;145;p19"/>
          <p:cNvSpPr txBox="1">
            <a:spLocks noGrp="1"/>
          </p:cNvSpPr>
          <p:nvPr>
            <p:ph type="body" idx="4294967295"/>
          </p:nvPr>
        </p:nvSpPr>
        <p:spPr>
          <a:xfrm>
            <a:off x="5524200" y="869272"/>
            <a:ext cx="3619800" cy="3928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600"/>
          </a:p>
          <a:p>
            <a:pPr marL="0" lvl="0" indent="0" algn="l" rtl="0">
              <a:spcBef>
                <a:spcPts val="800"/>
              </a:spcBef>
              <a:spcAft>
                <a:spcPts val="0"/>
              </a:spcAft>
              <a:buNone/>
            </a:pPr>
            <a:endParaRPr sz="1600"/>
          </a:p>
          <a:p>
            <a:pPr marL="0" lvl="0" indent="0" algn="l" rtl="0">
              <a:spcBef>
                <a:spcPts val="800"/>
              </a:spcBef>
              <a:spcAft>
                <a:spcPts val="0"/>
              </a:spcAft>
              <a:buNone/>
            </a:pPr>
            <a:r>
              <a:rPr lang="en" sz="1600"/>
              <a:t>Year over year comparison, the average selling price of recently remodelled properties are higher than those that are not remodeled (or remodeled but older than 5 years)</a:t>
            </a:r>
            <a:endParaRPr sz="1600"/>
          </a:p>
          <a:p>
            <a:pPr marL="0" lvl="0" indent="0" algn="l" rtl="0">
              <a:spcBef>
                <a:spcPts val="800"/>
              </a:spcBef>
              <a:spcAft>
                <a:spcPts val="800"/>
              </a:spcAft>
              <a:buNone/>
            </a:pPr>
            <a:r>
              <a:rPr lang="en" sz="1600"/>
              <a:t>The increase of Average Selling Price is around 23% to 29%</a:t>
            </a:r>
            <a:endParaRPr sz="1600"/>
          </a:p>
        </p:txBody>
      </p:sp>
      <p:pic>
        <p:nvPicPr>
          <p:cNvPr id="146" name="Google Shape;146;p19"/>
          <p:cNvPicPr preferRelativeResize="0"/>
          <p:nvPr/>
        </p:nvPicPr>
        <p:blipFill>
          <a:blip r:embed="rId3">
            <a:alphaModFix/>
          </a:blip>
          <a:stretch>
            <a:fillRect/>
          </a:stretch>
        </p:blipFill>
        <p:spPr>
          <a:xfrm>
            <a:off x="564375" y="1089425"/>
            <a:ext cx="4594456" cy="38208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0"/>
          <p:cNvSpPr txBox="1">
            <a:spLocks noGrp="1"/>
          </p:cNvSpPr>
          <p:nvPr>
            <p:ph type="title"/>
          </p:nvPr>
        </p:nvSpPr>
        <p:spPr>
          <a:xfrm>
            <a:off x="311700" y="595775"/>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Neighborhood..</a:t>
            </a:r>
            <a:endParaRPr/>
          </a:p>
        </p:txBody>
      </p:sp>
      <p:sp>
        <p:nvSpPr>
          <p:cNvPr id="152" name="Google Shape;152;p20"/>
          <p:cNvSpPr txBox="1">
            <a:spLocks noGrp="1"/>
          </p:cNvSpPr>
          <p:nvPr>
            <p:ph type="body" idx="4294967295"/>
          </p:nvPr>
        </p:nvSpPr>
        <p:spPr>
          <a:xfrm>
            <a:off x="4634200" y="159600"/>
            <a:ext cx="4113900" cy="13428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800"/>
              </a:spcAft>
              <a:buNone/>
            </a:pPr>
            <a:r>
              <a:rPr lang="en" sz="1600" b="1">
                <a:solidFill>
                  <a:schemeClr val="dk1"/>
                </a:solidFill>
              </a:rPr>
              <a:t>NAmes</a:t>
            </a:r>
            <a:r>
              <a:rPr lang="en" sz="1600"/>
              <a:t> and </a:t>
            </a:r>
            <a:r>
              <a:rPr lang="en" sz="1600" b="1">
                <a:solidFill>
                  <a:srgbClr val="E69138"/>
                </a:solidFill>
              </a:rPr>
              <a:t>CollgCr</a:t>
            </a:r>
            <a:r>
              <a:rPr lang="en" sz="1600"/>
              <a:t> are top 2 neighborhoods that have most numbers of sold properties over 4 years. </a:t>
            </a:r>
            <a:r>
              <a:rPr lang="en" sz="1600" b="1">
                <a:solidFill>
                  <a:srgbClr val="E69138"/>
                </a:solidFill>
              </a:rPr>
              <a:t>CollgCr</a:t>
            </a:r>
            <a:r>
              <a:rPr lang="en" sz="1600"/>
              <a:t> has  better quality rating than </a:t>
            </a:r>
            <a:r>
              <a:rPr lang="en" sz="1600" b="1">
                <a:solidFill>
                  <a:schemeClr val="dk1"/>
                </a:solidFill>
              </a:rPr>
              <a:t>NAmes</a:t>
            </a:r>
            <a:r>
              <a:rPr lang="en" sz="1600"/>
              <a:t>.</a:t>
            </a:r>
            <a:endParaRPr sz="1600"/>
          </a:p>
        </p:txBody>
      </p:sp>
      <p:pic>
        <p:nvPicPr>
          <p:cNvPr id="156" name="Google Shape;156;p20"/>
          <p:cNvPicPr preferRelativeResize="0"/>
          <p:nvPr/>
        </p:nvPicPr>
        <p:blipFill>
          <a:blip r:embed="rId3">
            <a:alphaModFix/>
          </a:blip>
          <a:stretch>
            <a:fillRect/>
          </a:stretch>
        </p:blipFill>
        <p:spPr>
          <a:xfrm>
            <a:off x="4634188" y="1795525"/>
            <a:ext cx="3950438" cy="2875725"/>
          </a:xfrm>
          <a:prstGeom prst="rect">
            <a:avLst/>
          </a:prstGeom>
          <a:noFill/>
          <a:ln>
            <a:noFill/>
          </a:ln>
        </p:spPr>
      </p:pic>
      <p:pic>
        <p:nvPicPr>
          <p:cNvPr id="2" name="Picture 1">
            <a:extLst>
              <a:ext uri="{FF2B5EF4-FFF2-40B4-BE49-F238E27FC236}">
                <a16:creationId xmlns:a16="http://schemas.microsoft.com/office/drawing/2014/main" id="{63E774B9-7659-C045-AE6F-6F1DB209FE69}"/>
              </a:ext>
            </a:extLst>
          </p:cNvPr>
          <p:cNvPicPr>
            <a:picLocks noChangeAspect="1"/>
          </p:cNvPicPr>
          <p:nvPr/>
        </p:nvPicPr>
        <p:blipFill>
          <a:blip r:embed="rId4"/>
          <a:stretch>
            <a:fillRect/>
          </a:stretch>
        </p:blipFill>
        <p:spPr>
          <a:xfrm>
            <a:off x="0" y="1203575"/>
            <a:ext cx="4762831" cy="3604775"/>
          </a:xfrm>
          <a:prstGeom prst="rect">
            <a:avLst/>
          </a:prstGeom>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760</Words>
  <Application>Microsoft Macintosh PowerPoint</Application>
  <PresentationFormat>On-screen Show (16:9)</PresentationFormat>
  <Paragraphs>71</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Roboto</vt:lpstr>
      <vt:lpstr>Oswald</vt:lpstr>
      <vt:lpstr>Arial</vt:lpstr>
      <vt:lpstr>Geometric</vt:lpstr>
      <vt:lpstr>Project 2 : Ames Housing Data and Kaggle Challenge</vt:lpstr>
      <vt:lpstr>Table of Contents</vt:lpstr>
      <vt:lpstr>Introduction</vt:lpstr>
      <vt:lpstr>What does data tell us?</vt:lpstr>
      <vt:lpstr>Overall Quality Rating</vt:lpstr>
      <vt:lpstr>Overall Quality means material and finish quality</vt:lpstr>
      <vt:lpstr>Quality ratings of Remodeled properties</vt:lpstr>
      <vt:lpstr>Year on Year Comparison for Remodeled properties</vt:lpstr>
      <vt:lpstr>The Neighborhood..</vt:lpstr>
      <vt:lpstr>Sale Price and Quality Rating by  Neighborhood </vt:lpstr>
      <vt:lpstr>Summary and  Recommendation</vt:lpstr>
      <vt:lpstr>PowerPoint Presentation</vt:lpstr>
      <vt:lpstr> We don’t have latest data that supports the price are within the same range. Some analysis are general, would the result be the same for all years (e.g. economic crisis in 2008)?</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 : Ames Housing Data and Kaggle Challenge</dc:title>
  <cp:lastModifiedBy>rebellon.carina@gmail.com</cp:lastModifiedBy>
  <cp:revision>9</cp:revision>
  <dcterms:modified xsi:type="dcterms:W3CDTF">2022-01-31T14:52:55Z</dcterms:modified>
</cp:coreProperties>
</file>