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70"/>
    <a:srgbClr val="666666"/>
    <a:srgbClr val="00A69C"/>
    <a:srgbClr val="2F9FD0"/>
    <a:srgbClr val="002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55"/>
  </p:normalViewPr>
  <p:slideViewPr>
    <p:cSldViewPr snapToGrid="0" snapToObjects="1">
      <p:cViewPr>
        <p:scale>
          <a:sx n="33" d="100"/>
          <a:sy n="33" d="100"/>
        </p:scale>
        <p:origin x="-7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26578038991450997"/>
          <c:y val="0.1037130701144169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6379583731958351E-2"/>
          <c:y val="6.1534218231466646E-2"/>
          <c:w val="0.91362041626804169"/>
          <c:h val="0.8918149703719772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4255912"/>
        <c:axId val="744256240"/>
      </c:barChart>
      <c:catAx>
        <c:axId val="74425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4256240"/>
        <c:crosses val="autoZero"/>
        <c:auto val="1"/>
        <c:lblAlgn val="ctr"/>
        <c:lblOffset val="100"/>
        <c:noMultiLvlLbl val="0"/>
      </c:catAx>
      <c:valAx>
        <c:axId val="744256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442559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WOMAC</a:t>
            </a:r>
            <a:r>
              <a:rPr lang="en-US" sz="3200" b="1" baseline="0" dirty="0">
                <a:solidFill>
                  <a:schemeClr val="tx1"/>
                </a:solidFill>
              </a:rPr>
              <a:t> Index</a:t>
            </a:r>
            <a:endParaRPr lang="en-US" sz="3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977639488861598"/>
          <c:y val="5.7677864208368498E-2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ayout>
        <c:manualLayout>
          <c:xMode val="edge"/>
          <c:yMode val="edge"/>
          <c:x val="0.11139899969988901"/>
          <c:y val="0.89354195260385805"/>
          <c:w val="0.78746864812404405"/>
          <c:h val="7.3836395450568498E-2"/>
        </c:manualLayout>
      </c:layout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rgbClr val="00A69C"/>
                </a:solidFill>
              </a:rPr>
              <a:t>WOMAC</a:t>
            </a:r>
            <a:r>
              <a:rPr lang="en-US" sz="3200" b="1" baseline="0" dirty="0">
                <a:solidFill>
                  <a:srgbClr val="00A69C"/>
                </a:solidFill>
              </a:rPr>
              <a:t> Index</a:t>
            </a:r>
            <a:endParaRPr lang="en-US" sz="3200" b="1" dirty="0">
              <a:solidFill>
                <a:srgbClr val="00A69C"/>
              </a:solidFill>
            </a:endParaRPr>
          </a:p>
        </c:rich>
      </c:tx>
      <c:layout>
        <c:manualLayout>
          <c:xMode val="edge"/>
          <c:yMode val="edge"/>
          <c:x val="0.31977639488861598"/>
          <c:y val="5.7677864208368498E-2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WOMAC Scores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4D2-458F-8274-54AEC1B8E459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14D2-458F-8274-54AEC1B8E459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14D2-458F-8274-54AEC1B8E4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800" b="1" u="none">
                    <a:ln>
                      <a:noFill/>
                    </a:ln>
                    <a:solidFill>
                      <a:schemeClr val="accent6"/>
                    </a:solidFill>
                    <a:effectLst/>
                    <a:highlight>
                      <a:srgbClr val="C0C0C0"/>
                    </a:highligh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Inpatient</c:v>
                </c:pt>
                <c:pt idx="1">
                  <c:v>Outpatient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0.26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D2-458F-8274-54AEC1B8E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ayout>
        <c:manualLayout>
          <c:xMode val="edge"/>
          <c:yMode val="edge"/>
          <c:x val="0.11139899969988901"/>
          <c:y val="0.89354195260385805"/>
          <c:w val="0.78746864812404405"/>
          <c:h val="7.3836395450568498E-2"/>
        </c:manualLayout>
      </c:layout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0.19746</cdr:x>
      <cdr:y>0</cdr:y>
    </cdr:from>
    <cdr:to>
      <cdr:x>0.97985</cdr:x>
      <cdr:y>0.81163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484D8CF-3534-4C44-B33D-E1A868552C5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541047" y="0"/>
          <a:ext cx="10068097" cy="553824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1118552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25" name="Freeform 24"/>
          <p:cNvSpPr/>
          <p:nvPr userDrawn="1"/>
        </p:nvSpPr>
        <p:spPr bwMode="auto">
          <a:xfrm>
            <a:off x="35980293" y="-338463"/>
            <a:ext cx="5987231" cy="8152937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128" h="8153287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09" y="8153287"/>
                </a:lnTo>
                <a:lnTo>
                  <a:pt x="6377128" y="6115768"/>
                </a:lnTo>
                <a:cubicBezTo>
                  <a:pt x="6354397" y="4201962"/>
                  <a:pt x="6358473" y="1933970"/>
                  <a:pt x="6362548" y="11775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9798050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986915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0" cy="2426970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7737764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7734300"/>
            <a:ext cx="9798050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8154515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5565076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3432539"/>
            <a:ext cx="9798050" cy="8571461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067" y="2103739"/>
            <a:ext cx="3922369" cy="30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23"/>
          <p:cNvSpPr/>
          <p:nvPr userDrawn="1"/>
        </p:nvSpPr>
        <p:spPr bwMode="auto">
          <a:xfrm>
            <a:off x="36474412" y="-626633"/>
            <a:ext cx="4998992" cy="7820049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3486" h="7820381">
                <a:moveTo>
                  <a:pt x="0" y="17658"/>
                </a:moveTo>
                <a:cubicBezTo>
                  <a:pt x="489" y="1951101"/>
                  <a:pt x="9415" y="4144116"/>
                  <a:pt x="9904" y="6077559"/>
                </a:cubicBezTo>
                <a:lnTo>
                  <a:pt x="2990508" y="7820381"/>
                </a:lnTo>
                <a:cubicBezTo>
                  <a:pt x="4063991" y="7243515"/>
                  <a:pt x="4979291" y="6710193"/>
                  <a:pt x="6052774" y="6133327"/>
                </a:cubicBezTo>
                <a:cubicBezTo>
                  <a:pt x="6056849" y="4211132"/>
                  <a:pt x="6041942" y="1922195"/>
                  <a:pt x="6046017" y="0"/>
                </a:cubicBezTo>
                <a:lnTo>
                  <a:pt x="0" y="17658"/>
                </a:lnTo>
                <a:close/>
              </a:path>
            </a:pathLst>
          </a:custGeom>
          <a:noFill/>
          <a:ln w="31750" cap="sq" cmpd="sng" algn="ctr">
            <a:solidFill>
              <a:schemeClr val="bg1"/>
            </a:solidFill>
            <a:prstDash val="dash"/>
            <a:bevel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486400"/>
            <a:ext cx="43891200" cy="27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1118552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25" name="Freeform 24"/>
          <p:cNvSpPr/>
          <p:nvPr userDrawn="1"/>
        </p:nvSpPr>
        <p:spPr bwMode="auto">
          <a:xfrm>
            <a:off x="35980293" y="-338463"/>
            <a:ext cx="5987231" cy="8152937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128" h="8153287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09" y="8153287"/>
                </a:lnTo>
                <a:lnTo>
                  <a:pt x="6377128" y="6115768"/>
                </a:lnTo>
                <a:cubicBezTo>
                  <a:pt x="6354397" y="4201962"/>
                  <a:pt x="6358473" y="1933970"/>
                  <a:pt x="6362548" y="11775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9798050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986915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0" cy="2426970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7737764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7734300"/>
            <a:ext cx="9798050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8154515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5565076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3432539"/>
            <a:ext cx="9798050" cy="8571461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067" y="2103739"/>
            <a:ext cx="3922369" cy="30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23"/>
          <p:cNvSpPr/>
          <p:nvPr userDrawn="1"/>
        </p:nvSpPr>
        <p:spPr bwMode="auto">
          <a:xfrm>
            <a:off x="36474412" y="-626633"/>
            <a:ext cx="4998992" cy="7820049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3486" h="7820381">
                <a:moveTo>
                  <a:pt x="0" y="17658"/>
                </a:moveTo>
                <a:cubicBezTo>
                  <a:pt x="489" y="1951101"/>
                  <a:pt x="9415" y="4144116"/>
                  <a:pt x="9904" y="6077559"/>
                </a:cubicBezTo>
                <a:lnTo>
                  <a:pt x="2990508" y="7820381"/>
                </a:lnTo>
                <a:cubicBezTo>
                  <a:pt x="4063991" y="7243515"/>
                  <a:pt x="4979291" y="6710193"/>
                  <a:pt x="6052774" y="6133327"/>
                </a:cubicBezTo>
                <a:cubicBezTo>
                  <a:pt x="6056849" y="4211132"/>
                  <a:pt x="6041942" y="1922195"/>
                  <a:pt x="6046017" y="0"/>
                </a:cubicBezTo>
                <a:lnTo>
                  <a:pt x="0" y="17658"/>
                </a:lnTo>
                <a:close/>
              </a:path>
            </a:pathLst>
          </a:custGeom>
          <a:noFill/>
          <a:ln w="31750" cap="sq" cmpd="sng" algn="ctr">
            <a:solidFill>
              <a:schemeClr val="bg1"/>
            </a:solidFill>
            <a:prstDash val="dash"/>
            <a:bevel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9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54864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-566057" y="4920343"/>
            <a:ext cx="44849143" cy="0"/>
          </a:xfrm>
          <a:prstGeom prst="line">
            <a:avLst/>
          </a:prstGeom>
          <a:noFill/>
          <a:ln w="317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jpeg"/><Relationship Id="rId1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chart" Target="../charts/chart1.xml"/><Relationship Id="rId12" Type="http://schemas.openxmlformats.org/officeDocument/2006/relationships/image" Target="../media/image8.png"/><Relationship Id="rId17" Type="http://schemas.microsoft.com/office/2007/relationships/hdphoto" Target="../media/hdphoto2.wdp"/><Relationship Id="rId2" Type="http://schemas.openxmlformats.org/officeDocument/2006/relationships/image" Target="../media/image3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heatlantic.com/business/archive/2012/08/very-sad-graph-how-much-americans-have-left-to-spend-after-essentials-today/260606/" TargetMode="External"/><Relationship Id="rId11" Type="http://schemas.openxmlformats.org/officeDocument/2006/relationships/chart" Target="../charts/chart3.xml"/><Relationship Id="rId5" Type="http://schemas.openxmlformats.org/officeDocument/2006/relationships/hyperlink" Target="http://www.medstarvna.org/home-health-care/rehabilitation-at-home/physical-therapy/" TargetMode="External"/><Relationship Id="rId15" Type="http://schemas.microsoft.com/office/2007/relationships/hdphoto" Target="../media/hdphoto1.wdp"/><Relationship Id="rId10" Type="http://schemas.openxmlformats.org/officeDocument/2006/relationships/chart" Target="../charts/chart2.xml"/><Relationship Id="rId4" Type="http://schemas.openxmlformats.org/officeDocument/2006/relationships/hyperlink" Target="https://doi.org/10.1093/ptj/85.12.1301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floor, indoor, wall, furniture&#10;&#10;Description generated with very high confidence">
            <a:extLst>
              <a:ext uri="{FF2B5EF4-FFF2-40B4-BE49-F238E27FC236}">
                <a16:creationId xmlns:a16="http://schemas.microsoft.com/office/drawing/2014/main" id="{ECF84C16-4C66-4C0D-9DFF-7895F883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46" y="7734299"/>
            <a:ext cx="7108483" cy="6960393"/>
          </a:xfrm>
          <a:prstGeom prst="rect">
            <a:avLst/>
          </a:prstGeom>
        </p:spPr>
      </p:pic>
      <p:pic>
        <p:nvPicPr>
          <p:cNvPr id="43" name="Picture 42" descr="A picture containing floor, indoor, wall&#10;&#10;Description generated with very high confidence">
            <a:extLst>
              <a:ext uri="{FF2B5EF4-FFF2-40B4-BE49-F238E27FC236}">
                <a16:creationId xmlns:a16="http://schemas.microsoft.com/office/drawing/2014/main" id="{89371513-D2F3-419F-BD5F-F481495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445" y="14722475"/>
            <a:ext cx="7108483" cy="6778183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37153" y="1550522"/>
            <a:ext cx="41224200" cy="349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800" dirty="0">
                <a:solidFill>
                  <a:srgbClr val="FFFFFF"/>
                </a:solidFill>
                <a:latin typeface="+mn-lt"/>
                <a:ea typeface="Arial" charset="0"/>
              </a:rPr>
              <a:t>Smartphone Gamification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>
                <a:solidFill>
                  <a:srgbClr val="FFFFFF"/>
                </a:solidFill>
                <a:latin typeface="+mn-lt"/>
                <a:ea typeface="Arial" charset="0"/>
              </a:rPr>
              <a:t>Augmented Reality For Lower Extremity Rehabilitation </a:t>
            </a:r>
            <a:br>
              <a:rPr lang="en-US" altLang="en-US" sz="4400" dirty="0">
                <a:solidFill>
                  <a:srgbClr val="FFFFFF"/>
                </a:solidFill>
                <a:latin typeface="+mn-lt"/>
                <a:ea typeface="Arial" charset="0"/>
              </a:rPr>
            </a:b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Chris Baker, AA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Dr. Wenyao Xu, MS &amp;  PhD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05403" y="7734300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153" y="7789932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Significance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05403" y="8677623"/>
            <a:ext cx="9829800" cy="7176003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altLang="en-US" sz="3200" b="1" dirty="0">
                <a:solidFill>
                  <a:srgbClr val="006570"/>
                </a:solidFill>
                <a:latin typeface="Arial" charset="0"/>
                <a:ea typeface="Arial" charset="0"/>
              </a:rPr>
              <a:t>The Technical Novelty</a:t>
            </a:r>
          </a:p>
          <a:p>
            <a:pPr marL="1314450" lvl="1" indent="-5715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A69C"/>
                </a:solidFill>
                <a:latin typeface="Arial" charset="0"/>
                <a:ea typeface="Arial" charset="0"/>
              </a:rPr>
              <a:t>Unique: </a:t>
            </a:r>
            <a:r>
              <a:rPr lang="en-US" altLang="en-US" sz="2800" dirty="0">
                <a:latin typeface="Arial" charset="0"/>
                <a:ea typeface="Arial" charset="0"/>
              </a:rPr>
              <a:t>Augmenting reality through smart device cameras for the patient to perform rehab exercises anywhere.</a:t>
            </a:r>
          </a:p>
          <a:p>
            <a:pPr marL="1314450" lvl="1" indent="-5715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A69C"/>
                </a:solidFill>
                <a:latin typeface="Arial" charset="0"/>
                <a:ea typeface="Arial" charset="0"/>
              </a:rPr>
              <a:t>Fun: </a:t>
            </a:r>
            <a:r>
              <a:rPr lang="en-US" altLang="en-US" sz="2800" dirty="0">
                <a:latin typeface="Arial" charset="0"/>
                <a:ea typeface="Arial" charset="0"/>
              </a:rPr>
              <a:t>Turning exercise into video games.</a:t>
            </a:r>
            <a:endParaRPr lang="en-US" altLang="en-US" sz="2800" b="1" dirty="0">
              <a:solidFill>
                <a:srgbClr val="00A69C"/>
              </a:solidFill>
              <a:latin typeface="Arial" charset="0"/>
              <a:ea typeface="Arial" charset="0"/>
            </a:endParaRPr>
          </a:p>
          <a:p>
            <a:pPr marL="1314450" lvl="1" indent="-571500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A69C"/>
                </a:solidFill>
                <a:latin typeface="Arial" charset="0"/>
                <a:ea typeface="Arial" charset="0"/>
              </a:rPr>
              <a:t>Data Analysis: </a:t>
            </a:r>
            <a:r>
              <a:rPr lang="en-US" altLang="en-US" sz="2800" dirty="0">
                <a:latin typeface="Arial" charset="0"/>
                <a:ea typeface="Arial" charset="0"/>
              </a:rPr>
              <a:t>Recording meaningful information about the exercise to help the medical team adapt to patient needs. </a:t>
            </a:r>
            <a:r>
              <a:rPr lang="en-US" altLang="en-US" sz="2800" b="1" dirty="0">
                <a:solidFill>
                  <a:srgbClr val="00A69C"/>
                </a:solidFill>
                <a:latin typeface="Arial" charset="0"/>
                <a:ea typeface="Arial" charset="0"/>
              </a:rPr>
              <a:t> </a:t>
            </a:r>
          </a:p>
          <a:p>
            <a:pPr marL="1314450" lvl="1" indent="-571500">
              <a:lnSpc>
                <a:spcPts val="56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A69C"/>
              </a:solidFill>
              <a:latin typeface="Arial" charset="0"/>
              <a:ea typeface="Arial" charset="0"/>
            </a:endParaRPr>
          </a:p>
          <a:p>
            <a:pPr marL="1314450" lvl="1" indent="-571500">
              <a:lnSpc>
                <a:spcPts val="5600"/>
              </a:lnSpc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00A69C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101" y="15036922"/>
            <a:ext cx="9829800" cy="8318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</a:rPr>
              <a:t>Background Data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153" y="15885031"/>
            <a:ext cx="9829800" cy="682334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Knee and Hip Rating: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Western Ontario and McMaster Universities Osteoarthritis Index is rated on pain, stiffness, and the functional ability of joints </a:t>
            </a:r>
            <a:r>
              <a:rPr lang="en-US" sz="2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[See Figure A]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457200" indent="-457200">
              <a:lnSpc>
                <a:spcPts val="46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Household Funds: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Average American household funds split into 3 categories </a:t>
            </a:r>
            <a:r>
              <a:rPr lang="en-US" sz="2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[See Figure B]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Cost of Current Therapy Programs: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On site Physical Therapy sessions are approximately $50 to $350 depending on the injury and time needed for the patient. These sessions occur multiple times a week for at least a month. This is unaffordable for most Low and Middle Income Families.</a:t>
            </a:r>
          </a:p>
        </p:txBody>
      </p:sp>
      <p:sp>
        <p:nvSpPr>
          <p:cNvPr id="14" name="Freeform 13"/>
          <p:cNvSpPr/>
          <p:nvPr/>
        </p:nvSpPr>
        <p:spPr>
          <a:xfrm>
            <a:off x="17608770" y="17386543"/>
            <a:ext cx="420687" cy="182743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10800000">
            <a:off x="20622934" y="17386542"/>
            <a:ext cx="428157" cy="182743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Arc 16"/>
          <p:cNvSpPr/>
          <p:nvPr/>
        </p:nvSpPr>
        <p:spPr>
          <a:xfrm rot="16200000">
            <a:off x="6177753" y="24627329"/>
            <a:ext cx="2157412" cy="2136775"/>
          </a:xfrm>
          <a:prstGeom prst="arc">
            <a:avLst>
              <a:gd name="adj1" fmla="val 16200000"/>
              <a:gd name="adj2" fmla="val 3291054"/>
            </a:avLst>
          </a:prstGeom>
          <a:ln w="38100">
            <a:solidFill>
              <a:schemeClr val="accent3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26011" y="22248850"/>
            <a:ext cx="9742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Evaluation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97901" y="7797603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27773" y="17726555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References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88498" y="18830939"/>
            <a:ext cx="9737512" cy="489909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Gail D </a:t>
            </a:r>
            <a:r>
              <a:rPr lang="en-US" sz="1900" dirty="0" err="1"/>
              <a:t>Deyle</a:t>
            </a:r>
            <a:r>
              <a:rPr lang="en-US" sz="1900" dirty="0"/>
              <a:t>, Stephen C Allison, Robert L </a:t>
            </a:r>
            <a:r>
              <a:rPr lang="en-US" sz="1900" dirty="0" err="1"/>
              <a:t>Matekel</a:t>
            </a:r>
            <a:r>
              <a:rPr lang="en-US" sz="1900" dirty="0"/>
              <a:t>, Michael G Ryder, John M </a:t>
            </a:r>
            <a:r>
              <a:rPr lang="en-US" sz="1900" dirty="0" err="1"/>
              <a:t>Stang</a:t>
            </a:r>
            <a:r>
              <a:rPr lang="en-US" sz="1900" dirty="0"/>
              <a:t>, David D </a:t>
            </a:r>
            <a:r>
              <a:rPr lang="en-US" sz="1900" dirty="0" err="1"/>
              <a:t>Gohdes</a:t>
            </a:r>
            <a:r>
              <a:rPr lang="en-US" sz="1900" dirty="0"/>
              <a:t>, Jeremy P Hutton, Nancy E Henderson, Matthew B Garber; Physical Therapy Treatment Effectiveness for Osteoarthritis of the Knee: A Randomized Comparison of Supervised Clinical Exercise and Manual Therapy Procedures Versus a Home Exercise Program, </a:t>
            </a:r>
            <a:r>
              <a:rPr lang="en-US" sz="1900" i="1" dirty="0"/>
              <a:t>Physical Therapy</a:t>
            </a:r>
            <a:r>
              <a:rPr lang="en-US" sz="1900" dirty="0"/>
              <a:t>, Volume 85, Issue 12, 1 December 2005, Pages 1301–1317, </a:t>
            </a:r>
            <a:r>
              <a:rPr lang="en-US" sz="1900" dirty="0">
                <a:hlinkClick r:id="rId4"/>
              </a:rPr>
              <a:t>https://doi.org/10.1093/ptj/85.12.1301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“Physical Therapy.” </a:t>
            </a:r>
            <a:r>
              <a:rPr lang="en-US" sz="1900" i="1" dirty="0"/>
              <a:t>MedStar Visiting Nurse Association</a:t>
            </a:r>
            <a:r>
              <a:rPr lang="en-US" sz="1900" dirty="0"/>
              <a:t>, </a:t>
            </a:r>
            <a:r>
              <a:rPr lang="en-US" sz="1900" dirty="0">
                <a:hlinkClick r:id="rId5"/>
              </a:rPr>
              <a:t>www.medstarvna.org/home-health-care/rehabilitation-at-home/physical-therapy/</a:t>
            </a:r>
            <a:r>
              <a:rPr lang="en-US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Thompson, Derek. “Very Sad Graph: How Much Americans Have Left to Spend After Essentials, Today.” </a:t>
            </a:r>
            <a:r>
              <a:rPr lang="en-US" sz="1900" i="1" dirty="0"/>
              <a:t>The Atlantic</a:t>
            </a:r>
            <a:r>
              <a:rPr lang="en-US" sz="1900" dirty="0"/>
              <a:t>, Atlantic Media Company, 1 Aug. 2012, </a:t>
            </a:r>
            <a:r>
              <a:rPr lang="en-US" sz="1900" dirty="0">
                <a:hlinkClick r:id="rId6"/>
              </a:rPr>
              <a:t>www.theatlantic.com/business/archive/2012/08/very-sad-graph-how-much-americans-have-left-to-spend-after-essentials-today/260606/</a:t>
            </a:r>
            <a:r>
              <a:rPr lang="en-US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Tabrisky, Cindi. Personal interview with Physical Therapist. 31 May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S. (2012, March 13). Video games replace physical therapy for Parkinson's patients. Retrieved from https://www.youtube.com/watch?v=-OwzfBUTSKw</a:t>
            </a:r>
          </a:p>
          <a:p>
            <a:pPr>
              <a:lnSpc>
                <a:spcPts val="38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/>
            </a:pPr>
            <a:endParaRPr lang="en-US" sz="1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27773" y="30863294"/>
            <a:ext cx="98298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5BBB"/>
                </a:solidFill>
                <a:latin typeface="+mn-lt"/>
              </a:rPr>
              <a:t>www.buffalo.edu</a:t>
            </a:r>
          </a:p>
        </p:txBody>
      </p:sp>
      <p:graphicFrame>
        <p:nvGraphicFramePr>
          <p:cNvPr id="28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013070"/>
              </p:ext>
            </p:extLst>
          </p:nvPr>
        </p:nvGraphicFramePr>
        <p:xfrm>
          <a:off x="8935598" y="7871074"/>
          <a:ext cx="12868417" cy="682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03" y="7789932"/>
            <a:ext cx="707508" cy="70750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1037153" y="14722475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1749603" y="14722475"/>
            <a:ext cx="9829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486295" y="22063261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421768" y="23079847"/>
            <a:ext cx="9784080" cy="947676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4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Virtual Buttons: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Responsive and smooth with big images and small button area (20% or less).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Device Gameplay: </a:t>
            </a:r>
            <a:r>
              <a:rPr lang="en-US" sz="2800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Great, but top-down angle</a:t>
            </a:r>
          </a:p>
          <a:p>
            <a:pPr marL="2300630" lvl="1" indent="-457200">
              <a:lnSpc>
                <a:spcPts val="46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sz="2800" b="1" dirty="0" err="1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Raycast</a:t>
            </a: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800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High shots are difficult. Programming or orientation can fix this.</a:t>
            </a:r>
            <a:endParaRPr lang="en-US" sz="2800" b="1" dirty="0">
              <a:solidFill>
                <a:srgbClr val="00A69C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Implementation Benefits</a:t>
            </a:r>
          </a:p>
          <a:p>
            <a:pPr marL="2357780" lvl="1" indent="-514350">
              <a:lnSpc>
                <a:spcPts val="46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Increased stability: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Through Calisthenics  standing on one leg and kicking with the other or holding leg in air.</a:t>
            </a:r>
          </a:p>
          <a:p>
            <a:pPr marL="2357780" lvl="1" indent="-514350">
              <a:lnSpc>
                <a:spcPts val="46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Improved Range of Motion</a:t>
            </a:r>
            <a:r>
              <a:rPr lang="en-US" sz="2800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Testing and pushing reach capabilities.</a:t>
            </a:r>
          </a:p>
          <a:p>
            <a:pPr marL="2357780" lvl="1" indent="-514350">
              <a:lnSpc>
                <a:spcPts val="46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Accurate data collection: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Can be analyzed by experts for therapy adaptation.</a:t>
            </a:r>
          </a:p>
          <a:p>
            <a:pPr marL="2357780" lvl="1" indent="-514350">
              <a:lnSpc>
                <a:spcPts val="46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A69C"/>
                </a:solidFill>
                <a:latin typeface="Arial" charset="0"/>
                <a:ea typeface="Arial" charset="0"/>
                <a:cs typeface="Arial" charset="0"/>
              </a:rPr>
              <a:t>Enjoyable: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May lead to higher patient adherence and improve efficiency in recovery.</a:t>
            </a:r>
            <a:endParaRPr lang="en-US" sz="2800" dirty="0">
              <a:solidFill>
                <a:srgbClr val="006570"/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lnSpc>
                <a:spcPts val="46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sz="3200" dirty="0">
              <a:solidFill>
                <a:srgbClr val="00657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33237446" y="23717188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3238003" y="30863294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3237446" y="8763348"/>
            <a:ext cx="9829800" cy="81570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Cameras &amp; Tracking: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Continue to improve every year which will eventually allow smaller paper targets and smoother virtual button triggering with movements.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Portability: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With a smart device and a paper anyone can take this game anywhere and play it whenever they desire. More control over the road to recovery.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Accessibility: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Most families have an android device. Several devices can be bought for $50 on amazon. Therefore, for the cost of one therapy session someone can have access to infinite sessions.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Efficiency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Computer Scientists and Medical Teams can set up and collect meaningful data to adapt to the patients needs and respond quickly with modifications</a:t>
            </a:r>
            <a:r>
              <a:rPr lang="en-US" sz="2800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US" sz="2800" b="1" dirty="0">
              <a:solidFill>
                <a:srgbClr val="00657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3284571" y="17247998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972049" y="31004145"/>
            <a:ext cx="9829800" cy="46166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Physical Therapy Treatment Study on Osteoarthritis of the Knee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749603" y="13710287"/>
            <a:ext cx="9829800" cy="46166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“The Atlantic” news article site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80173" y="23899227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Acknowledgments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16659" y="4121941"/>
            <a:ext cx="1069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climb up for summer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80173" y="24921858"/>
            <a:ext cx="98719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I would like to thank Dr. Wenyao Xu and his lab including grad students Jerry and Zhengxiong for their mentorship.</a:t>
            </a:r>
          </a:p>
          <a:p>
            <a:r>
              <a:rPr lang="en-US" sz="2800" dirty="0"/>
              <a:t>2. Mustapha Farraj, Mihir Patel, and Joshua </a:t>
            </a:r>
            <a:r>
              <a:rPr lang="en-US" sz="2800" dirty="0" err="1"/>
              <a:t>Segel</a:t>
            </a:r>
            <a:r>
              <a:rPr lang="en-US" sz="2800" dirty="0"/>
              <a:t> for collaborating on AR programming challenges.</a:t>
            </a:r>
          </a:p>
          <a:p>
            <a:r>
              <a:rPr lang="en-US" sz="2800" dirty="0"/>
              <a:t>3. </a:t>
            </a:r>
            <a:r>
              <a:rPr lang="en-US" sz="2800" dirty="0" err="1"/>
              <a:t>Glauco</a:t>
            </a:r>
            <a:r>
              <a:rPr lang="en-US" sz="2800" dirty="0"/>
              <a:t> Pires for help with game creating in Unity.</a:t>
            </a:r>
          </a:p>
          <a:p>
            <a:r>
              <a:rPr lang="en-US" sz="2800" dirty="0"/>
              <a:t>4. Dr. Joanna Barthelemy, Dr </a:t>
            </a:r>
            <a:r>
              <a:rPr lang="en-US" sz="2800" dirty="0" err="1"/>
              <a:t>Anyango</a:t>
            </a:r>
            <a:r>
              <a:rPr lang="en-US" sz="2800" dirty="0"/>
              <a:t> </a:t>
            </a:r>
            <a:r>
              <a:rPr lang="en-US" sz="2800" dirty="0" err="1"/>
              <a:t>Kamina</a:t>
            </a:r>
            <a:r>
              <a:rPr lang="en-US" sz="2800" dirty="0"/>
              <a:t>, Dr. Margarita </a:t>
            </a:r>
            <a:r>
              <a:rPr lang="en-US" sz="2800" dirty="0" err="1"/>
              <a:t>Dubocovich</a:t>
            </a:r>
            <a:r>
              <a:rPr lang="en-US" sz="2800" dirty="0"/>
              <a:t>, Dr. David Shubert, Dr. Debbie </a:t>
            </a:r>
            <a:r>
              <a:rPr lang="en-US" sz="2800" dirty="0" err="1"/>
              <a:t>Timineri</a:t>
            </a:r>
            <a:r>
              <a:rPr lang="en-US" sz="2800" dirty="0"/>
              <a:t>, Grant Glatfelter, </a:t>
            </a:r>
            <a:r>
              <a:rPr lang="en-US" sz="2800" dirty="0" err="1"/>
              <a:t>LaKeisha</a:t>
            </a:r>
            <a:r>
              <a:rPr lang="en-US" sz="2800" dirty="0"/>
              <a:t> </a:t>
            </a:r>
            <a:r>
              <a:rPr lang="en-US" sz="2800" dirty="0" err="1"/>
              <a:t>Lewter</a:t>
            </a:r>
            <a:r>
              <a:rPr lang="en-US" sz="2800" dirty="0"/>
              <a:t>, Chris Root, and </a:t>
            </a:r>
            <a:r>
              <a:rPr lang="en-US" sz="2800" dirty="0" err="1"/>
              <a:t>iSEED</a:t>
            </a:r>
            <a:r>
              <a:rPr lang="en-US" sz="2800" dirty="0"/>
              <a:t>.</a:t>
            </a:r>
          </a:p>
          <a:p>
            <a:r>
              <a:rPr lang="en-US" sz="2800" dirty="0"/>
              <a:t>5. My family and friends for their support, including Cindi Tabrisky for her professional experience in Physical Therapy.</a:t>
            </a:r>
          </a:p>
          <a:p>
            <a:endParaRPr lang="en-US" sz="2800" dirty="0"/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85FFC10C-D4F6-4B20-8CF6-49E93B0F211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tretch>
            <a:fillRect/>
          </a:stretch>
        </p:blipFill>
        <p:spPr>
          <a:xfrm>
            <a:off x="33301432" y="29343045"/>
            <a:ext cx="8959922" cy="1446633"/>
          </a:xfrm>
        </p:spPr>
      </p:pic>
      <p:graphicFrame>
        <p:nvGraphicFramePr>
          <p:cNvPr id="48" name="Chart 4">
            <a:extLst>
              <a:ext uri="{FF2B5EF4-FFF2-40B4-BE49-F238E27FC236}">
                <a16:creationId xmlns:a16="http://schemas.microsoft.com/office/drawing/2014/main" id="{D8311DCB-58AD-42B7-AC7E-76ADBABAC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56556"/>
              </p:ext>
            </p:extLst>
          </p:nvPr>
        </p:nvGraphicFramePr>
        <p:xfrm>
          <a:off x="787915" y="22279596"/>
          <a:ext cx="6554233" cy="5284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9" name="Chart 4">
            <a:extLst>
              <a:ext uri="{FF2B5EF4-FFF2-40B4-BE49-F238E27FC236}">
                <a16:creationId xmlns:a16="http://schemas.microsoft.com/office/drawing/2014/main" id="{9FC9D11A-5560-44AE-B858-B7FD52BDB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590276"/>
              </p:ext>
            </p:extLst>
          </p:nvPr>
        </p:nvGraphicFramePr>
        <p:xfrm>
          <a:off x="1035101" y="23332483"/>
          <a:ext cx="7171985" cy="749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5FE08070-8C2A-4F0F-8F39-700F4D1DC6C2}"/>
              </a:ext>
            </a:extLst>
          </p:cNvPr>
          <p:cNvSpPr/>
          <p:nvPr/>
        </p:nvSpPr>
        <p:spPr>
          <a:xfrm>
            <a:off x="6901435" y="25352868"/>
            <a:ext cx="3878643" cy="2688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TextBox 64">
            <a:extLst>
              <a:ext uri="{FF2B5EF4-FFF2-40B4-BE49-F238E27FC236}">
                <a16:creationId xmlns:a16="http://schemas.microsoft.com/office/drawing/2014/main" id="{E4884FE5-15F0-482F-B4A8-4C4F7DF2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243" y="25679660"/>
            <a:ext cx="31707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Arial" charset="0"/>
                <a:ea typeface="Arial" charset="0"/>
              </a:rPr>
              <a:t>Figure A: Inpatients have twice as much recovery compared to Outpatient and other methods.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8DA8E9C-B6A8-4062-945B-13407B487C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12" y="23717188"/>
            <a:ext cx="707508" cy="707508"/>
          </a:xfrm>
          <a:prstGeom prst="rect">
            <a:avLst/>
          </a:prstGeom>
        </p:spPr>
      </p:pic>
      <p:sp>
        <p:nvSpPr>
          <p:cNvPr id="57" name="Freeform 13">
            <a:extLst>
              <a:ext uri="{FF2B5EF4-FFF2-40B4-BE49-F238E27FC236}">
                <a16:creationId xmlns:a16="http://schemas.microsoft.com/office/drawing/2014/main" id="{D8250BE2-81D5-4FE9-828C-534EB2E55FCF}"/>
              </a:ext>
            </a:extLst>
          </p:cNvPr>
          <p:cNvSpPr/>
          <p:nvPr/>
        </p:nvSpPr>
        <p:spPr>
          <a:xfrm>
            <a:off x="6937976" y="25554173"/>
            <a:ext cx="677603" cy="2176499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BF420CFD-4AE7-449F-9C67-1E178B66B7C6}"/>
              </a:ext>
            </a:extLst>
          </p:cNvPr>
          <p:cNvSpPr/>
          <p:nvPr/>
        </p:nvSpPr>
        <p:spPr>
          <a:xfrm rot="10800000">
            <a:off x="9952139" y="25554172"/>
            <a:ext cx="689635" cy="2176499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FC610-CCE5-4998-9858-2E68502BA560}"/>
              </a:ext>
            </a:extLst>
          </p:cNvPr>
          <p:cNvSpPr txBox="1"/>
          <p:nvPr/>
        </p:nvSpPr>
        <p:spPr>
          <a:xfrm>
            <a:off x="11749603" y="15053181"/>
            <a:ext cx="9829800" cy="8318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</a:rPr>
              <a:t>Methods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7BF176-7C1C-4212-AED9-9D227C6D9284}"/>
              </a:ext>
            </a:extLst>
          </p:cNvPr>
          <p:cNvSpPr/>
          <p:nvPr/>
        </p:nvSpPr>
        <p:spPr>
          <a:xfrm>
            <a:off x="22617012" y="21426682"/>
            <a:ext cx="9873797" cy="46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Gameplay with Multiple Camera Views within and outside game.</a:t>
            </a:r>
          </a:p>
        </p:txBody>
      </p:sp>
      <p:pic>
        <p:nvPicPr>
          <p:cNvPr id="1026" name="Picture 2" descr="Image result for vuforia sdk diagram">
            <a:extLst>
              <a:ext uri="{FF2B5EF4-FFF2-40B4-BE49-F238E27FC236}">
                <a16:creationId xmlns:a16="http://schemas.microsoft.com/office/drawing/2014/main" id="{8DF3E8C7-88AF-4AAF-9C2F-13BDDE3A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603" y="18496194"/>
            <a:ext cx="9981334" cy="65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8CE36B-5546-4822-97A1-9974E8FD02BE}"/>
              </a:ext>
            </a:extLst>
          </p:cNvPr>
          <p:cNvSpPr/>
          <p:nvPr/>
        </p:nvSpPr>
        <p:spPr>
          <a:xfrm>
            <a:off x="11749603" y="16054882"/>
            <a:ext cx="9308123" cy="13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6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Game Development Diagram: </a:t>
            </a:r>
            <a:r>
              <a:rPr lang="en-US" sz="3200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[See Figure A].</a:t>
            </a:r>
          </a:p>
          <a:p>
            <a:pPr marL="457200" indent="-457200">
              <a:lnSpc>
                <a:spcPts val="46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006570"/>
                </a:solidFill>
                <a:latin typeface="Arial" charset="0"/>
                <a:ea typeface="Arial" charset="0"/>
                <a:cs typeface="Arial" charset="0"/>
              </a:rPr>
              <a:t>Gameplay Diagram: </a:t>
            </a:r>
            <a:r>
              <a:rPr lang="en-US" sz="3200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[See Figures in B].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23020E-262E-47F9-A09B-DD5EC61E76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03" y="25325906"/>
            <a:ext cx="707508" cy="7075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25F6430-9FC2-4374-AE9D-73B8C8B00E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03" y="17612977"/>
            <a:ext cx="707508" cy="70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498256-EDD0-4526-B023-504E400E0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011" y="7789932"/>
            <a:ext cx="707508" cy="7075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A1E2D1-899E-4662-BF62-315728704E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48635" y="26384833"/>
            <a:ext cx="9906919" cy="5063236"/>
          </a:xfrm>
          <a:prstGeom prst="rect">
            <a:avLst/>
          </a:prstGeom>
        </p:spPr>
      </p:pic>
      <p:sp>
        <p:nvSpPr>
          <p:cNvPr id="44" name="Arrow: Curved Right 43">
            <a:extLst>
              <a:ext uri="{FF2B5EF4-FFF2-40B4-BE49-F238E27FC236}">
                <a16:creationId xmlns:a16="http://schemas.microsoft.com/office/drawing/2014/main" id="{8DC422BC-4226-4008-91D5-21C78554A8A0}"/>
              </a:ext>
            </a:extLst>
          </p:cNvPr>
          <p:cNvSpPr/>
          <p:nvPr/>
        </p:nvSpPr>
        <p:spPr>
          <a:xfrm>
            <a:off x="22426011" y="11243800"/>
            <a:ext cx="1937714" cy="75871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7864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634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Research Poster Template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/>
  <cp:keywords/>
  <dc:description/>
  <cp:lastModifiedBy>Chris Baker</cp:lastModifiedBy>
  <cp:revision>63</cp:revision>
  <cp:lastPrinted>2018-07-24T17:26:53Z</cp:lastPrinted>
  <dcterms:created xsi:type="dcterms:W3CDTF">2016-09-29T18:43:16Z</dcterms:created>
  <dcterms:modified xsi:type="dcterms:W3CDTF">2018-07-24T23:18:23Z</dcterms:modified>
  <cp:category/>
</cp:coreProperties>
</file>