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6" r:id="rId8"/>
    <p:sldId id="267" r:id="rId9"/>
    <p:sldId id="260" r:id="rId10"/>
    <p:sldId id="261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F"/>
    <a:srgbClr val="FF758C"/>
    <a:srgbClr val="FF002B"/>
    <a:srgbClr val="FF5784"/>
    <a:srgbClr val="FF0037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BC312-2C54-98C6-ED0A-78B761E64AD6}" v="1947" dt="2024-12-09T05:41:02.844"/>
    <p1510:client id="{FC008180-74C6-B25A-2671-21B33D6BB219}" v="1739" dt="2024-12-07T22:52:3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918" y="1719606"/>
            <a:ext cx="8536460" cy="1677087"/>
          </a:xfrm>
        </p:spPr>
        <p:txBody>
          <a:bodyPr>
            <a:normAutofit fontScale="90000"/>
          </a:bodyPr>
          <a:lstStyle/>
          <a:p>
            <a:r>
              <a:rPr lang="pt-PT" sz="5400" b="1" u="sng" dirty="0">
                <a:latin typeface="Times New Roman"/>
                <a:cs typeface="Times New Roman"/>
              </a:rPr>
              <a:t>META 2</a:t>
            </a:r>
            <a:br>
              <a:rPr lang="pt-PT" sz="5400" b="1" u="sng" dirty="0">
                <a:latin typeface="Times New Roman"/>
                <a:cs typeface="Times New Roman"/>
              </a:rPr>
            </a:br>
            <a:r>
              <a:rPr lang="pt-PT" b="1" u="sng" dirty="0">
                <a:latin typeface="Times New Roman"/>
                <a:cs typeface="Times New Roman"/>
              </a:rPr>
              <a:t>Unidade Curricular: SGD </a:t>
            </a:r>
            <a:endParaRPr lang="pt-PT" dirty="0">
              <a:cs typeface="Times New Roman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26984"/>
            <a:ext cx="9144000" cy="1130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pt-PT" sz="3200" dirty="0"/>
              <a:t>Desenvolvimento de uma </a:t>
            </a:r>
            <a:r>
              <a:rPr lang="pt-PT" sz="3200" i="1" err="1">
                <a:ea typeface="+mn-lt"/>
                <a:cs typeface="+mn-lt"/>
              </a:rPr>
              <a:t>RESTful</a:t>
            </a:r>
            <a:r>
              <a:rPr lang="pt-PT" sz="3200" i="1" dirty="0">
                <a:ea typeface="+mn-lt"/>
                <a:cs typeface="+mn-lt"/>
              </a:rPr>
              <a:t> API </a:t>
            </a:r>
            <a:r>
              <a:rPr lang="pt-PT" sz="3200" dirty="0">
                <a:ea typeface="+mn-lt"/>
                <a:cs typeface="+mn-lt"/>
              </a:rPr>
              <a:t>para gerir uma companhia aérea fictícia: </a:t>
            </a:r>
            <a:r>
              <a:rPr lang="pt-PT" sz="3200" err="1">
                <a:ea typeface="+mn-lt"/>
                <a:cs typeface="+mn-lt"/>
              </a:rPr>
              <a:t>DEIJet</a:t>
            </a:r>
            <a:endParaRPr lang="pt-PT" sz="3200" err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84582A-A74F-B696-BA80-BE1BB836A858}"/>
              </a:ext>
            </a:extLst>
          </p:cNvPr>
          <p:cNvSpPr txBox="1"/>
          <p:nvPr/>
        </p:nvSpPr>
        <p:spPr>
          <a:xfrm>
            <a:off x="2138821" y="355357"/>
            <a:ext cx="79229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Universidade de Coimbra – Faculdade de Ciências e Tecnologias</a:t>
            </a:r>
          </a:p>
          <a:p>
            <a:pPr algn="ctr"/>
            <a:r>
              <a:rPr lang="pt-PT" dirty="0"/>
              <a:t>Departamento de Engenharia Informática</a:t>
            </a:r>
          </a:p>
          <a:p>
            <a:pPr algn="ctr"/>
            <a:r>
              <a:rPr lang="pt-PT" dirty="0"/>
              <a:t>Ano letivo: 2024-2025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619AC7-C621-6BF8-BE8E-169759EDBE5A}"/>
              </a:ext>
            </a:extLst>
          </p:cNvPr>
          <p:cNvSpPr txBox="1"/>
          <p:nvPr/>
        </p:nvSpPr>
        <p:spPr>
          <a:xfrm>
            <a:off x="4228877" y="5293947"/>
            <a:ext cx="77476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u="sng" dirty="0">
                <a:latin typeface="Aptos"/>
                <a:ea typeface="Calibri"/>
                <a:cs typeface="Calibri"/>
              </a:rPr>
              <a:t>Desenvolvido por:</a:t>
            </a:r>
            <a:endParaRPr lang="pt-PT" u="sng">
              <a:latin typeface="Aptos"/>
            </a:endParaRPr>
          </a:p>
          <a:p>
            <a:pPr algn="r"/>
            <a:r>
              <a:rPr lang="pt-PT" dirty="0">
                <a:latin typeface="Aptos"/>
                <a:ea typeface="Calibri"/>
                <a:cs typeface="Calibri"/>
              </a:rPr>
              <a:t>Bernardo Baldaia  2022219048 uc2022219048@student.uc.pt</a:t>
            </a:r>
            <a:endParaRPr lang="pt-PT"/>
          </a:p>
          <a:p>
            <a:pPr algn="r"/>
            <a:r>
              <a:rPr lang="pt-PT" dirty="0">
                <a:latin typeface="Aptos"/>
                <a:ea typeface="Calibri"/>
                <a:cs typeface="Calibri"/>
              </a:rPr>
              <a:t>Cristiana Mortágua 2023212004 uc2023212004@student.uc.pt</a:t>
            </a:r>
            <a:endParaRPr lang="pt-PT" b="1" dirty="0">
              <a:latin typeface="Aptos"/>
              <a:ea typeface="Calibri"/>
              <a:cs typeface="Calibri"/>
            </a:endParaRPr>
          </a:p>
          <a:p>
            <a:pPr algn="r"/>
            <a:r>
              <a:rPr lang="pt-PT" dirty="0">
                <a:latin typeface="Aptos"/>
                <a:ea typeface="Calibri"/>
                <a:cs typeface="Calibri"/>
              </a:rPr>
              <a:t>Diana Martins 2023218119 dianamartins@student.dei.pt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3C5AB-EA18-5356-5708-5E43785B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u="sng">
                <a:latin typeface="Times New Roman"/>
                <a:cs typeface="Times New Roman"/>
              </a:rPr>
              <a:t>Tarefas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64710-76FB-1681-3480-15093231F8FD}"/>
              </a:ext>
            </a:extLst>
          </p:cNvPr>
          <p:cNvSpPr txBox="1"/>
          <p:nvPr/>
        </p:nvSpPr>
        <p:spPr>
          <a:xfrm>
            <a:off x="730623" y="1720296"/>
            <a:ext cx="1073699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Arial"/>
              <a:buChar char="•"/>
            </a:pPr>
            <a:r>
              <a:rPr lang="pt-PT" sz="2800" dirty="0">
                <a:latin typeface="Aptos"/>
              </a:rPr>
              <a:t>Cristiana: </a:t>
            </a:r>
            <a:r>
              <a:rPr lang="pt-PT" sz="2800" i="1" err="1">
                <a:latin typeface="Aptos"/>
              </a:rPr>
              <a:t>Powerpoint</a:t>
            </a:r>
            <a:r>
              <a:rPr lang="pt-PT" sz="2800" dirty="0">
                <a:latin typeface="Aptos"/>
              </a:rPr>
              <a:t> (4)</a:t>
            </a:r>
            <a:endParaRPr lang="pt-PT" dirty="0"/>
          </a:p>
          <a:p>
            <a:pPr marL="800100" lvl="1" indent="-342900" algn="just">
              <a:buFont typeface="Arial"/>
              <a:buChar char="•"/>
            </a:pPr>
            <a:r>
              <a:rPr lang="pt-PT" sz="2000" dirty="0">
                <a:latin typeface="Aptos"/>
              </a:rPr>
              <a:t>Horas de esforço: </a:t>
            </a:r>
          </a:p>
          <a:p>
            <a:pPr marL="228600" indent="-228600" algn="just">
              <a:buFont typeface="Arial"/>
              <a:buChar char="•"/>
            </a:pPr>
            <a:r>
              <a:rPr lang="pt-PT" sz="2800" dirty="0">
                <a:latin typeface="Aptos"/>
              </a:rPr>
              <a:t>Diana</a:t>
            </a:r>
            <a:r>
              <a:rPr lang="pt-PT" sz="2800" kern="1200" dirty="0">
                <a:latin typeface="Aptos"/>
                <a:ea typeface="+mn-ea"/>
                <a:cs typeface="+mn-cs"/>
              </a:rPr>
              <a:t>: Manual de instruções, </a:t>
            </a:r>
            <a:r>
              <a:rPr lang="pt-PT" sz="2800" i="1" kern="1200" err="1">
                <a:latin typeface="Aptos"/>
                <a:ea typeface="+mn-ea"/>
                <a:cs typeface="+mn-cs"/>
              </a:rPr>
              <a:t>powerpoint</a:t>
            </a:r>
            <a:r>
              <a:rPr lang="pt-PT" sz="2800" i="1" dirty="0">
                <a:latin typeface="Aptos"/>
              </a:rPr>
              <a:t>,</a:t>
            </a:r>
            <a:r>
              <a:rPr lang="pt-PT" sz="2800" dirty="0">
                <a:latin typeface="Aptos"/>
              </a:rPr>
              <a:t> </a:t>
            </a:r>
            <a:r>
              <a:rPr lang="pt-PT" sz="2800" i="1" kern="1200" err="1">
                <a:latin typeface="Aptos"/>
                <a:ea typeface="+mn-ea"/>
                <a:cs typeface="+mn-cs"/>
              </a:rPr>
              <a:t>endpoints</a:t>
            </a:r>
            <a:r>
              <a:rPr lang="pt-PT" sz="2800" i="1" kern="1200" dirty="0">
                <a:latin typeface="Aptos"/>
                <a:ea typeface="+mn-ea"/>
                <a:cs typeface="+mn-cs"/>
              </a:rPr>
              <a:t> </a:t>
            </a:r>
            <a:r>
              <a:rPr lang="pt-PT" sz="2800" kern="1200">
                <a:latin typeface="Aptos"/>
                <a:ea typeface="+mn-ea"/>
                <a:cs typeface="+mn-cs"/>
              </a:rPr>
              <a:t>(1-15) </a:t>
            </a:r>
            <a:r>
              <a:rPr lang="pt-PT" sz="2800">
                <a:latin typeface="Aptos"/>
              </a:rPr>
              <a:t>e testes</a:t>
            </a:r>
            <a:endParaRPr lang="pt-PT">
              <a:ea typeface="+mn-ea"/>
              <a:cs typeface="+mn-cs"/>
            </a:endParaRPr>
          </a:p>
          <a:p>
            <a:pPr marL="685800" indent="-228600" algn="just" rtl="0">
              <a:buFont typeface="Arial"/>
              <a:buChar char="•"/>
            </a:pPr>
            <a:r>
              <a:rPr lang="pt-PT" sz="2000" kern="1200" dirty="0">
                <a:latin typeface="Aptos"/>
                <a:ea typeface="+mn-ea"/>
                <a:cs typeface="+mn-cs"/>
              </a:rPr>
              <a:t>Horas de esforço: cerca de 50</a:t>
            </a:r>
            <a:endParaRPr lang="pt-PT" sz="2000" kern="1200" dirty="0">
              <a:latin typeface="Aptos"/>
            </a:endParaRPr>
          </a:p>
          <a:p>
            <a:pPr marL="228600" indent="-228600" algn="just">
              <a:buFont typeface="Arial"/>
              <a:buChar char="•"/>
            </a:pPr>
            <a:r>
              <a:rPr lang="pt-PT" sz="2800" kern="1200" dirty="0">
                <a:latin typeface="Aptos"/>
                <a:ea typeface="+mn-ea"/>
                <a:cs typeface="+mn-cs"/>
              </a:rPr>
              <a:t>Bernardo:</a:t>
            </a:r>
            <a:r>
              <a:rPr lang="pt-PT" sz="2800" i="1" kern="1200" dirty="0">
                <a:latin typeface="Aptos"/>
                <a:ea typeface="+mn-ea"/>
                <a:cs typeface="+mn-cs"/>
              </a:rPr>
              <a:t> </a:t>
            </a:r>
            <a:r>
              <a:rPr lang="pt-PT" sz="2800" i="1" kern="1200" err="1">
                <a:latin typeface="Aptos"/>
                <a:ea typeface="+mn-ea"/>
                <a:cs typeface="+mn-cs"/>
              </a:rPr>
              <a:t>Endpoints</a:t>
            </a:r>
            <a:r>
              <a:rPr lang="pt-PT" sz="2800" i="1" kern="1200" dirty="0">
                <a:latin typeface="Aptos"/>
                <a:ea typeface="+mn-ea"/>
                <a:cs typeface="+mn-cs"/>
              </a:rPr>
              <a:t> </a:t>
            </a:r>
            <a:r>
              <a:rPr lang="pt-PT" sz="2800" kern="1200">
                <a:latin typeface="Aptos"/>
                <a:ea typeface="+mn-ea"/>
                <a:cs typeface="+mn-cs"/>
              </a:rPr>
              <a:t>(16-17), </a:t>
            </a:r>
            <a:r>
              <a:rPr lang="pt-PT" sz="2800">
                <a:latin typeface="Aptos"/>
              </a:rPr>
              <a:t>testagem e mudanças no código</a:t>
            </a:r>
            <a:r>
              <a:rPr lang="pt-PT" sz="2800" kern="1200">
                <a:latin typeface="Aptos"/>
                <a:ea typeface="+mn-ea"/>
                <a:cs typeface="+mn-cs"/>
              </a:rPr>
              <a:t>, </a:t>
            </a:r>
            <a:r>
              <a:rPr lang="pt-PT" sz="2800">
                <a:latin typeface="Aptos"/>
              </a:rPr>
              <a:t>revisão do manual</a:t>
            </a:r>
            <a:r>
              <a:rPr lang="pt-PT" sz="2800" kern="1200">
                <a:latin typeface="Aptos"/>
                <a:ea typeface="+mn-ea"/>
                <a:cs typeface="+mn-cs"/>
              </a:rPr>
              <a:t> de instruções e </a:t>
            </a:r>
            <a:r>
              <a:rPr lang="pt-PT" sz="2800" i="1" kern="1200" err="1">
                <a:latin typeface="Aptos"/>
                <a:ea typeface="+mn-ea"/>
                <a:cs typeface="+mn-cs"/>
              </a:rPr>
              <a:t>powerpoint</a:t>
            </a:r>
            <a:endParaRPr lang="pt-PT" sz="2800" i="1" kern="1200">
              <a:latin typeface="Aptos"/>
            </a:endParaRPr>
          </a:p>
          <a:p>
            <a:pPr marL="685800" indent="-228600" algn="just" rtl="0">
              <a:buFont typeface="Arial"/>
              <a:buChar char="•"/>
            </a:pPr>
            <a:r>
              <a:rPr lang="pt-PT" sz="2000" kern="1200" dirty="0">
                <a:latin typeface="Aptos"/>
                <a:ea typeface="+mn-ea"/>
                <a:cs typeface="+mn-cs"/>
              </a:rPr>
              <a:t>Horas de esforço: 20+</a:t>
            </a:r>
            <a:endParaRPr lang="pt-PT" sz="2000" kern="12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73975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D18AE-A30C-6354-5820-FEC5F562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413"/>
            <a:ext cx="10515600" cy="1325563"/>
          </a:xfrm>
        </p:spPr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Notas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700E8F-334D-C7D5-32E3-8DBD325B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876057"/>
            <a:ext cx="11101753" cy="57463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dirty="0"/>
              <a:t>De acordo com o que está na descrição do projeto, no enunciado, o tipo de utilizador "cliente" corresponde a um potencial cliente que pode realizar uma compra. Então, assumiu-se que qualquer utilizador pode consultar rotas e lugares mas apenas o cliente pode realizar uma compra, ficando vinculado a ela;</a:t>
            </a:r>
          </a:p>
          <a:p>
            <a:pPr algn="just"/>
            <a:r>
              <a:rPr lang="pt-PT" dirty="0"/>
              <a:t>Assumiu-se que cada cliente pode, para um mesmo voo, comprar bilhete para vários passageiros, passando as respetivas informações deles na </a:t>
            </a:r>
            <a:r>
              <a:rPr lang="pt-PT" i="1" err="1"/>
              <a:t>route</a:t>
            </a:r>
            <a:r>
              <a:rPr lang="pt-PT" dirty="0"/>
              <a:t> da compra;</a:t>
            </a:r>
          </a:p>
          <a:p>
            <a:pPr algn="just"/>
            <a:r>
              <a:rPr lang="pt-PT" dirty="0"/>
              <a:t>Assumiu-se que, para criar aeroportos, voo, assentos, </a:t>
            </a:r>
            <a:r>
              <a:rPr lang="pt-PT" dirty="0" err="1"/>
              <a:t>etc</a:t>
            </a:r>
            <a:r>
              <a:rPr lang="pt-PT" dirty="0"/>
              <a:t>, o utilizador autenticado tem de ser um administrador;</a:t>
            </a:r>
          </a:p>
          <a:p>
            <a:pPr algn="just"/>
            <a:r>
              <a:rPr lang="pt-PT" dirty="0"/>
              <a:t>Assumiu-se que não são os tripulantes que, no registo, designam o seu chefe mas sim outra entidade exterior a este projeto, pelo que não são </a:t>
            </a:r>
            <a:r>
              <a:rPr lang="pt-PT" dirty="0" err="1"/>
              <a:t>atribuidos</a:t>
            </a:r>
            <a:r>
              <a:rPr lang="pt-PT" dirty="0"/>
              <a:t> chefes em nenhum dos </a:t>
            </a:r>
            <a:r>
              <a:rPr lang="pt-PT" i="1" dirty="0" err="1"/>
              <a:t>endpoints</a:t>
            </a:r>
            <a:r>
              <a:rPr lang="pt-PT" dirty="0"/>
              <a:t>. Contudo, a base de dados está preparada para tal.</a:t>
            </a:r>
          </a:p>
          <a:p>
            <a:pPr algn="just"/>
            <a:r>
              <a:rPr lang="pt-PT" dirty="0"/>
              <a:t>Neste projeto, recorreu-se a </a:t>
            </a:r>
            <a:r>
              <a:rPr lang="pt-PT" i="1" err="1"/>
              <a:t>LLMs</a:t>
            </a:r>
            <a:r>
              <a:rPr lang="pt-PT" dirty="0"/>
              <a:t> e pesquisas no Google tanto como auxílio para escrever o código e detetar erros de sintaxe/lógica nele como também para pesquisar sobre funções de determinados módulos que não conhecíamos.</a:t>
            </a:r>
          </a:p>
        </p:txBody>
      </p:sp>
    </p:spTree>
    <p:extLst>
      <p:ext uri="{BB962C8B-B14F-4D97-AF65-F5344CB8AC3E}">
        <p14:creationId xmlns:p14="http://schemas.microsoft.com/office/powerpoint/2010/main" val="5689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2BE32-4996-BB24-8B31-406943BB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629"/>
            <a:ext cx="10515600" cy="1325563"/>
          </a:xfrm>
        </p:spPr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ER final</a:t>
            </a:r>
          </a:p>
        </p:txBody>
      </p:sp>
      <p:pic>
        <p:nvPicPr>
          <p:cNvPr id="4" name="Marcador de Posição de Conteúdo 3" descr="Uma imagem com diagrama, Desenho técnico, Esquema, esquemático&#10;&#10;Descrição gerada automaticamente">
            <a:extLst>
              <a:ext uri="{FF2B5EF4-FFF2-40B4-BE49-F238E27FC236}">
                <a16:creationId xmlns:a16="http://schemas.microsoft.com/office/drawing/2014/main" id="{3B4CF315-C127-BCF5-FB22-4EF97755A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14" t="1024" r="1395"/>
          <a:stretch/>
        </p:blipFill>
        <p:spPr>
          <a:xfrm>
            <a:off x="135044" y="946394"/>
            <a:ext cx="11914801" cy="5687753"/>
          </a:xfrm>
        </p:spPr>
      </p:pic>
    </p:spTree>
    <p:extLst>
      <p:ext uri="{BB962C8B-B14F-4D97-AF65-F5344CB8AC3E}">
        <p14:creationId xmlns:p14="http://schemas.microsoft.com/office/powerpoint/2010/main" val="205849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27419-CA44-97CE-0C84-A0F7817C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Estrutura do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41E4F-0131-F181-0D07-7399D20F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Divide-se em duas componentes principais: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dirty="0"/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dirty="0"/>
              <a:t>O código em </a:t>
            </a:r>
            <a:r>
              <a:rPr lang="pt-PT" dirty="0" err="1"/>
              <a:t>python</a:t>
            </a:r>
            <a:r>
              <a:rPr lang="pt-PT" dirty="0"/>
              <a:t>, que tem funções associadas às </a:t>
            </a:r>
            <a:r>
              <a:rPr lang="pt-PT" i="1" dirty="0" err="1"/>
              <a:t>routes</a:t>
            </a:r>
            <a:r>
              <a:rPr lang="pt-PT" dirty="0"/>
              <a:t> e funções para garantir que apenas determinados utilizadores têm acesso às operações dos </a:t>
            </a:r>
            <a:r>
              <a:rPr lang="pt-PT" i="1" dirty="0" err="1"/>
              <a:t>endpoints</a:t>
            </a:r>
            <a:r>
              <a:rPr lang="pt-PT" dirty="0"/>
              <a:t>;</a:t>
            </a:r>
            <a:endParaRPr lang="pt-PT"/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dirty="0"/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dirty="0"/>
              <a:t>Uma base de dados, no </a:t>
            </a:r>
            <a:r>
              <a:rPr lang="pt-PT" dirty="0" err="1">
                <a:ea typeface="+mn-lt"/>
                <a:cs typeface="+mn-lt"/>
              </a:rPr>
              <a:t>PostgreSQL</a:t>
            </a:r>
            <a:r>
              <a:rPr lang="pt-PT" dirty="0">
                <a:ea typeface="+mn-lt"/>
                <a:cs typeface="+mn-lt"/>
              </a:rPr>
              <a:t>, com tabelas que se relacionam umas com as outras através de chaves estrangeiras. Existem também procedimentos que permitem manipular os dados da base e funções para consultar esses dados.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313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1FE785-1078-A2BE-5320-EE77F8B6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2400" dirty="0">
                <a:latin typeface="Aptos"/>
                <a:ea typeface="Calibri"/>
                <a:cs typeface="Calibri"/>
              </a:rPr>
              <a:t>Para lidar com erros e exceções, utilizou-se "</a:t>
            </a:r>
            <a:r>
              <a:rPr lang="pt-PT" sz="2400" dirty="0" err="1">
                <a:latin typeface="Aptos"/>
                <a:ea typeface="Calibri"/>
                <a:cs typeface="Calibri"/>
              </a:rPr>
              <a:t>try</a:t>
            </a:r>
            <a:r>
              <a:rPr lang="pt-PT" sz="2400" dirty="0">
                <a:latin typeface="Aptos"/>
                <a:ea typeface="Calibri"/>
                <a:cs typeface="Calibri"/>
              </a:rPr>
              <a:t>", "</a:t>
            </a:r>
            <a:r>
              <a:rPr lang="pt-PT" sz="2400" dirty="0" err="1">
                <a:latin typeface="Aptos"/>
                <a:ea typeface="Calibri"/>
                <a:cs typeface="Calibri"/>
              </a:rPr>
              <a:t>except</a:t>
            </a:r>
            <a:r>
              <a:rPr lang="pt-PT" sz="2400" dirty="0">
                <a:latin typeface="Aptos"/>
                <a:ea typeface="Calibri"/>
                <a:cs typeface="Calibri"/>
              </a:rPr>
              <a:t>" e "</a:t>
            </a:r>
            <a:r>
              <a:rPr lang="pt-PT" sz="2400" dirty="0" err="1">
                <a:latin typeface="Aptos"/>
                <a:ea typeface="Calibri"/>
                <a:cs typeface="Calibri"/>
              </a:rPr>
              <a:t>finally</a:t>
            </a:r>
            <a:r>
              <a:rPr lang="pt-PT" sz="2400" dirty="0">
                <a:latin typeface="Aptos"/>
                <a:ea typeface="Calibri"/>
                <a:cs typeface="Calibri"/>
              </a:rPr>
              <a:t>", permitindo mostrar uma mensagem com o erro/exceção.</a:t>
            </a:r>
            <a:endParaRPr lang="pt-PT" sz="2400" dirty="0">
              <a:latin typeface="Aptos"/>
            </a:endParaRPr>
          </a:p>
          <a:p>
            <a:pPr algn="just"/>
            <a:r>
              <a:rPr lang="pt-PT" sz="2400" dirty="0">
                <a:latin typeface="Aptos"/>
                <a:ea typeface="Calibri"/>
                <a:cs typeface="Calibri"/>
              </a:rPr>
              <a:t>Caso ocorra um erro durante uma transação, o comando "</a:t>
            </a:r>
            <a:r>
              <a:rPr lang="pt-PT" sz="2400" dirty="0" err="1">
                <a:latin typeface="Aptos"/>
                <a:ea typeface="Calibri"/>
                <a:cs typeface="Calibri"/>
              </a:rPr>
              <a:t>rollback</a:t>
            </a:r>
            <a:r>
              <a:rPr lang="pt-PT" sz="2400" dirty="0">
                <a:latin typeface="Aptos"/>
                <a:ea typeface="Calibri"/>
                <a:cs typeface="Calibri"/>
              </a:rPr>
              <a:t>" garante que os dados fiquem no seu último estado consistente.</a:t>
            </a:r>
            <a:endParaRPr lang="pt-PT" sz="2400">
              <a:latin typeface="Aptos"/>
            </a:endParaRPr>
          </a:p>
          <a:p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BD5243-CD0D-D9CE-357D-73FE2DD8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1"/>
            <a:ext cx="10515600" cy="1325563"/>
          </a:xfrm>
        </p:spPr>
        <p:txBody>
          <a:bodyPr/>
          <a:lstStyle/>
          <a:p>
            <a:pPr algn="ctr"/>
            <a:r>
              <a:rPr lang="pt-PT" b="1" u="sng" dirty="0">
                <a:latin typeface="Times New Roman"/>
                <a:ea typeface="+mj-lt"/>
                <a:cs typeface="+mj-lt"/>
              </a:rPr>
              <a:t>Conflitos de concorrência e erros</a:t>
            </a:r>
            <a:endParaRPr lang="pt-PT" b="1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024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1E392-1775-23C2-FF02-F4179212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596"/>
            <a:ext cx="10515600" cy="1325563"/>
          </a:xfrm>
        </p:spPr>
        <p:txBody>
          <a:bodyPr/>
          <a:lstStyle/>
          <a:p>
            <a:pPr algn="ctr"/>
            <a:r>
              <a:rPr lang="pt-PT" b="1" u="sng" dirty="0">
                <a:latin typeface="Times New Roman"/>
                <a:ea typeface="+mj-lt"/>
                <a:cs typeface="+mj-lt"/>
              </a:rPr>
              <a:t>Conflitos de concorrência e erros</a:t>
            </a:r>
            <a:endParaRPr lang="pt-PT" b="1" u="sng">
              <a:latin typeface="Times New Roman"/>
              <a:cs typeface="Times New Roman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035E37-0A5D-A746-6B70-199E7021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26" y="938708"/>
            <a:ext cx="11814748" cy="59253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/>
            <a:r>
              <a:rPr lang="pt-PT" dirty="0"/>
              <a:t>Dois utilizadores tentam comprar o mesmo assento, simultaneamente: </a:t>
            </a:r>
            <a:endParaRPr lang="pt-PT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r>
              <a:rPr lang="pt-PT" dirty="0"/>
              <a:t>Usou-se bloqueio a nível de linha na tabela "assento":</a:t>
            </a:r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r>
              <a:rPr lang="pt-PT" dirty="0"/>
              <a:t>Definiu-se o nível de isolamento para a transação que envolve a compra como "</a:t>
            </a:r>
            <a:r>
              <a:rPr lang="pt-PT" dirty="0" err="1"/>
              <a:t>serializable</a:t>
            </a:r>
            <a:r>
              <a:rPr lang="pt-PT" dirty="0"/>
              <a:t>":</a:t>
            </a:r>
            <a:endParaRPr lang="pt-PT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r>
              <a:rPr lang="pt-PT" dirty="0"/>
              <a:t>Objetivo: garantir que é impossível atualizar, simultaneamente, a disponibilidade do assento em mais do que uma transação e transações lerem dados que estão a ser modificados e ainda não foram confirmados para evitar </a:t>
            </a:r>
            <a:r>
              <a:rPr lang="pt-PT" i="1" dirty="0"/>
              <a:t>overbooking</a:t>
            </a:r>
            <a:r>
              <a:rPr lang="pt-PT" dirty="0"/>
              <a:t> e perda de atualizações.</a:t>
            </a:r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457200" lvl="1" indent="0" algn="just">
              <a:buNone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" panose="020B0604020202020204" pitchFamily="34" charset="0"/>
              <a:buChar char="o"/>
            </a:pPr>
            <a:endParaRPr lang="pt-PT" dirty="0"/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1E07CF7-EC14-97FE-0628-174F1873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5" r="179" b="758"/>
          <a:stretch/>
        </p:blipFill>
        <p:spPr>
          <a:xfrm>
            <a:off x="2594392" y="1822674"/>
            <a:ext cx="7003229" cy="1538931"/>
          </a:xfrm>
          <a:prstGeom prst="rect">
            <a:avLst/>
          </a:prstGeom>
        </p:spPr>
      </p:pic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BB86A642-B279-3BF9-9905-630AB92B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21" y="4399430"/>
            <a:ext cx="8258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E3A4BE-9641-05A7-D997-8E8A10CA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/>
              <a:t>Administradores tentam, simultaneamente, fazer criações (aeroportos, horários, </a:t>
            </a:r>
            <a:r>
              <a:rPr lang="pt-PT" dirty="0" err="1"/>
              <a:t>etc</a:t>
            </a:r>
            <a:r>
              <a:rPr lang="pt-PT" dirty="0"/>
              <a:t>) com valores iguais para as chaves primárias:</a:t>
            </a:r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r>
              <a:rPr lang="pt-PT" dirty="0"/>
              <a:t>Usou-se bloqueio a nível de tabela em cada tabela correspondente às criações:</a:t>
            </a:r>
            <a:endParaRPr lang="en-US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r>
              <a:rPr lang="pt-PT" dirty="0"/>
              <a:t>Objetivo: garantir que não há registos simultâneos para evitar conflitos ao tentar inserir valores iguais nas chaves primárias.</a:t>
            </a:r>
          </a:p>
          <a:p>
            <a:pPr lvl="1" indent="-457200" algn="just">
              <a:buFont typeface="Courier New" panose="020B0604020202020204" pitchFamily="34" charset="0"/>
              <a:buChar char="o"/>
            </a:pP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B384944-867A-A052-E0CA-C673A4A6A116}"/>
              </a:ext>
            </a:extLst>
          </p:cNvPr>
          <p:cNvSpPr txBox="1">
            <a:spLocks/>
          </p:cNvSpPr>
          <p:nvPr/>
        </p:nvSpPr>
        <p:spPr>
          <a:xfrm>
            <a:off x="838200" y="2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u="sng" dirty="0">
                <a:latin typeface="Times New Roman"/>
                <a:ea typeface="+mj-lt"/>
                <a:cs typeface="+mj-lt"/>
              </a:rPr>
              <a:t>Conflitos de concorrência e erros</a:t>
            </a:r>
            <a:endParaRPr lang="pt-PT" b="1" u="sng">
              <a:latin typeface="Times New Roman"/>
              <a:cs typeface="Times New Roman"/>
            </a:endParaRPr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23EDD190-4D01-41B2-F4AA-0898030C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62" y="3617705"/>
            <a:ext cx="4938478" cy="12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5234E-E8B1-AEAC-0F8A-7558C5AE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Conflitos de concorrência e erros</a:t>
            </a:r>
            <a:endParaRPr lang="pt-PT" dirty="0">
              <a:latin typeface="Times New Roman"/>
              <a:cs typeface="Times New Roman"/>
            </a:endParaRPr>
          </a:p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1438D2-C479-9373-76D0-B2E727D6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/>
              <a:t>Utilizadores tentam, simultaneamente, registar-se com o mesmo </a:t>
            </a:r>
            <a:r>
              <a:rPr lang="pt-PT" i="1" err="1"/>
              <a:t>username</a:t>
            </a:r>
            <a:r>
              <a:rPr lang="pt-PT" dirty="0"/>
              <a:t>:</a:t>
            </a:r>
            <a:endParaRPr lang="en-US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r>
              <a:rPr lang="pt-PT" dirty="0"/>
              <a:t>Usou-se bloqueio a nível de tabela na tabela "utilizador":</a:t>
            </a:r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endParaRPr lang="pt-PT" dirty="0"/>
          </a:p>
          <a:p>
            <a:pPr marL="914400" lvl="1" indent="-457200" algn="just">
              <a:buFont typeface="Courier New,monospace" panose="020B0604020202020204" pitchFamily="34" charset="0"/>
              <a:buChar char="o"/>
            </a:pPr>
            <a:r>
              <a:rPr lang="pt-PT" dirty="0"/>
              <a:t>Objetivo: garantir que é impossível dois registos simultâneos, evitando problemas ao tentar inserir </a:t>
            </a:r>
            <a:r>
              <a:rPr lang="pt-PT" i="1" dirty="0" err="1"/>
              <a:t>usernames</a:t>
            </a:r>
            <a:r>
              <a:rPr lang="pt-PT" dirty="0"/>
              <a:t> iguais.</a:t>
            </a:r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AABCAE4-D9C2-E4F1-AE7F-D0D0B1A1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3149479"/>
            <a:ext cx="5495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7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F0A0D-0698-B9F4-9670-479AAD44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Conflitos de concorrência e erros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6E6B54-5FBD-1E0B-ACAB-2F8C557A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/>
              <a:t>Dois utilizadores tentam pagar a mesma compra simultaneamente: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Usou-se o bloqueio a nível de linha na tabela compra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Definiu-se o nível de isolamento para a transação que envolve a compra como "</a:t>
            </a:r>
            <a:r>
              <a:rPr lang="pt-PT" dirty="0" err="1"/>
              <a:t>serializable</a:t>
            </a:r>
            <a:r>
              <a:rPr lang="pt-PT" dirty="0"/>
              <a:t>":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Objetivo: garantir que apenas um pagamento seja registado para cada compra. Transações simultâneas não leiam ou modifiquem dados parcialmente atualizados, evitando problemas de consistência.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8916E2-E2DF-A41E-0B87-4950B812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55" y="2589136"/>
            <a:ext cx="6758888" cy="7814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16024D-CED6-6525-C929-F7D98548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60" y="4134101"/>
            <a:ext cx="6666879" cy="8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41913-DBB6-8EDB-7D15-50A94A7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u="sng" dirty="0">
                <a:latin typeface="Times New Roman"/>
                <a:cs typeface="Times New Roman"/>
              </a:rPr>
              <a:t>Testes</a:t>
            </a:r>
            <a:endParaRPr lang="pt-PT">
              <a:latin typeface="Times New Roman"/>
              <a:cs typeface="Times New Roman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45EF6A-0BAC-A9F9-6042-ED6F3537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/>
              <a:t>A API foi testada através do </a:t>
            </a:r>
            <a:r>
              <a:rPr lang="pt-PT" err="1"/>
              <a:t>Postman</a:t>
            </a:r>
            <a:r>
              <a:rPr lang="pt-PT" dirty="0"/>
              <a:t>, onde foram inseridos pedidos num formato JSON. </a:t>
            </a:r>
            <a:endParaRPr lang="pt-PT"/>
          </a:p>
          <a:p>
            <a:pPr algn="just"/>
            <a:r>
              <a:rPr lang="pt-PT" dirty="0"/>
              <a:t>Os testes iniciais foram cruciais para detetar erros no código e aperfeiçoar determinados aspetos.</a:t>
            </a:r>
          </a:p>
          <a:p>
            <a:pPr algn="just"/>
            <a:r>
              <a:rPr lang="pt-PT" dirty="0"/>
              <a:t>Foi criada uma coleção no </a:t>
            </a:r>
            <a:r>
              <a:rPr lang="pt-PT" err="1"/>
              <a:t>Postman</a:t>
            </a:r>
            <a:r>
              <a:rPr lang="pt-PT" dirty="0"/>
              <a:t> para testar o projeto.</a:t>
            </a:r>
          </a:p>
        </p:txBody>
      </p:sp>
    </p:spTree>
    <p:extLst>
      <p:ext uri="{BB962C8B-B14F-4D97-AF65-F5344CB8AC3E}">
        <p14:creationId xmlns:p14="http://schemas.microsoft.com/office/powerpoint/2010/main" val="3117039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META 2 Unidade Curricular: SGD </vt:lpstr>
      <vt:lpstr>ER final</vt:lpstr>
      <vt:lpstr>Estrutura do software</vt:lpstr>
      <vt:lpstr>Conflitos de concorrência e erros</vt:lpstr>
      <vt:lpstr>Conflitos de concorrência e erros</vt:lpstr>
      <vt:lpstr>Apresentação do PowerPoint</vt:lpstr>
      <vt:lpstr>Conflitos de concorrência e erros </vt:lpstr>
      <vt:lpstr>Conflitos de concorrência e erros</vt:lpstr>
      <vt:lpstr>Testes</vt:lpstr>
      <vt:lpstr>Tarefas</vt:lpstr>
      <vt:lpstr>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718</cp:revision>
  <dcterms:created xsi:type="dcterms:W3CDTF">2024-12-07T03:33:34Z</dcterms:created>
  <dcterms:modified xsi:type="dcterms:W3CDTF">2024-12-09T05:41:27Z</dcterms:modified>
</cp:coreProperties>
</file>