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7" r:id="rId1"/>
  </p:sldMasterIdLst>
  <p:notesMasterIdLst>
    <p:notesMasterId r:id="rId12"/>
  </p:notesMasterIdLst>
  <p:handoutMasterIdLst>
    <p:handoutMasterId r:id="rId13"/>
  </p:handoutMasterIdLst>
  <p:sldIdLst>
    <p:sldId id="760" r:id="rId2"/>
    <p:sldId id="2100" r:id="rId3"/>
    <p:sldId id="2107" r:id="rId4"/>
    <p:sldId id="2108" r:id="rId5"/>
    <p:sldId id="2103" r:id="rId6"/>
    <p:sldId id="2106" r:id="rId7"/>
    <p:sldId id="2110" r:id="rId8"/>
    <p:sldId id="2112" r:id="rId9"/>
    <p:sldId id="2113" r:id="rId10"/>
    <p:sldId id="2111" r:id="rId11"/>
  </p:sldIdLst>
  <p:sldSz cx="9144000" cy="6858000" type="screen4x3"/>
  <p:notesSz cx="6811963" cy="9942513"/>
  <p:custDataLst>
    <p:tags r:id="rId14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808080"/>
    <a:srgbClr val="85AAC1"/>
    <a:srgbClr val="007E27"/>
    <a:srgbClr val="487DAD"/>
    <a:srgbClr val="FF7C80"/>
    <a:srgbClr val="D6009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7" autoAdjust="0"/>
    <p:restoredTop sz="98299" autoAdjust="0"/>
  </p:normalViewPr>
  <p:slideViewPr>
    <p:cSldViewPr snapToGrid="0">
      <p:cViewPr>
        <p:scale>
          <a:sx n="66" d="100"/>
          <a:sy n="66" d="100"/>
        </p:scale>
        <p:origin x="-1890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36"/>
    </p:cViewPr>
  </p:sorterViewPr>
  <p:notesViewPr>
    <p:cSldViewPr snapToGrid="0">
      <p:cViewPr varScale="1">
        <p:scale>
          <a:sx n="83" d="100"/>
          <a:sy n="83" d="100"/>
        </p:scale>
        <p:origin x="-1872" y="-84"/>
      </p:cViewPr>
      <p:guideLst>
        <p:guide orient="horz" pos="3132"/>
        <p:guide pos="21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71" tIns="48236" rIns="96471" bIns="48236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SzPct val="120000"/>
              <a:defRPr sz="1200" smtClean="0">
                <a:latin typeface="Futura Bk" pitchFamily="34" charset="0"/>
                <a:ea typeface="+mn-ea"/>
              </a:defRPr>
            </a:lvl1pPr>
          </a:lstStyle>
          <a:p>
            <a:pPr>
              <a:defRPr/>
            </a:pPr>
            <a:fld id="{84CBD66A-DA6F-48E5-957D-1A9BB19BDA9A}" type="datetime1">
              <a:rPr lang="en-US"/>
              <a:pPr>
                <a:defRPr/>
              </a:pPr>
              <a:t>10/10/2012</a:t>
            </a:fld>
            <a:endParaRPr lang="en-US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71" tIns="48236" rIns="96471" bIns="48236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SzPct val="120000"/>
              <a:defRPr sz="1200" smtClean="0">
                <a:latin typeface="Futura Bk" pitchFamily="34" charset="0"/>
                <a:ea typeface="+mn-ea"/>
              </a:defRPr>
            </a:lvl1pPr>
          </a:lstStyle>
          <a:p>
            <a:pPr>
              <a:defRPr/>
            </a:pPr>
            <a:fld id="{7D3B198C-01B3-4C96-9A85-C30E259D0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6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71" tIns="48236" rIns="96471" bIns="48236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SzPct val="120000"/>
              <a:defRPr sz="1200" smtClean="0">
                <a:latin typeface="Futura Bk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Name of your presentation here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71" tIns="48236" rIns="96471" bIns="48236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SzPct val="120000"/>
              <a:defRPr sz="1200" smtClean="0">
                <a:latin typeface="Futura Bk" pitchFamily="34" charset="0"/>
                <a:ea typeface="+mn-ea"/>
              </a:defRPr>
            </a:lvl1pPr>
          </a:lstStyle>
          <a:p>
            <a:pPr>
              <a:defRPr/>
            </a:pPr>
            <a:fld id="{F7C68747-5520-4A5D-BD57-42147043E369}" type="datetime1">
              <a:rPr lang="en-US"/>
              <a:pPr>
                <a:defRPr/>
              </a:pPr>
              <a:t>10/10/2012</a:t>
            </a:fld>
            <a:endParaRPr lang="en-US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2788" y="744538"/>
            <a:ext cx="3314700" cy="248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3397250"/>
            <a:ext cx="5754687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71" tIns="48236" rIns="96471" bIns="48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71" tIns="48236" rIns="96471" bIns="48236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SzPct val="120000"/>
              <a:defRPr sz="1200" smtClean="0">
                <a:latin typeface="Futura Bk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HP presentation template tutorial - Rev. 1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4038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71" tIns="48236" rIns="96471" bIns="48236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SzPct val="120000"/>
              <a:defRPr sz="1200" smtClean="0">
                <a:latin typeface="Futura Bk" pitchFamily="34" charset="0"/>
                <a:ea typeface="+mn-ea"/>
              </a:defRPr>
            </a:lvl1pPr>
          </a:lstStyle>
          <a:p>
            <a:pPr>
              <a:defRPr/>
            </a:pPr>
            <a:fld id="{1464BD9D-385F-4DB0-9B99-75E767307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0924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73038" indent="-173038" algn="l" rtl="0" eaLnBrk="0" fontAlgn="base" hangingPunct="0">
      <a:lnSpc>
        <a:spcPct val="90000"/>
      </a:lnSpc>
      <a:spcBef>
        <a:spcPct val="0"/>
      </a:spcBef>
      <a:spcAft>
        <a:spcPct val="10000"/>
      </a:spcAft>
      <a:buSzPct val="75000"/>
      <a:buChar char="•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457200" indent="-169863" algn="l" rtl="0" eaLnBrk="0" fontAlgn="base" hangingPunct="0">
      <a:lnSpc>
        <a:spcPct val="90000"/>
      </a:lnSpc>
      <a:spcBef>
        <a:spcPct val="0"/>
      </a:spcBef>
      <a:spcAft>
        <a:spcPct val="10000"/>
      </a:spcAft>
      <a:buSzPct val="75000"/>
      <a:buChar char="–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796925" indent="-225425" algn="l" rtl="0" eaLnBrk="0" fontAlgn="base" hangingPunct="0">
      <a:lnSpc>
        <a:spcPct val="90000"/>
      </a:lnSpc>
      <a:spcBef>
        <a:spcPct val="0"/>
      </a:spcBef>
      <a:spcAft>
        <a:spcPct val="10000"/>
      </a:spcAft>
      <a:buSzPct val="75000"/>
      <a:buChar char="&gt;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1143000" indent="-231775" algn="l" rtl="0" eaLnBrk="0" fontAlgn="base" hangingPunct="0">
      <a:lnSpc>
        <a:spcPct val="90000"/>
      </a:lnSpc>
      <a:spcBef>
        <a:spcPct val="0"/>
      </a:spcBef>
      <a:spcAft>
        <a:spcPct val="10000"/>
      </a:spcAft>
      <a:buSzPct val="75000"/>
      <a:buChar char="&gt;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1436688" indent="-179388" algn="l" rtl="0" eaLnBrk="0" fontAlgn="base" hangingPunct="0">
      <a:lnSpc>
        <a:spcPct val="90000"/>
      </a:lnSpc>
      <a:spcBef>
        <a:spcPct val="0"/>
      </a:spcBef>
      <a:spcAft>
        <a:spcPct val="10000"/>
      </a:spcAft>
      <a:buSzPct val="75000"/>
      <a:buChar char="&gt;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550F2768-8BC5-4009-BEED-0ADA6F061903}" type="datetime1">
              <a:rPr lang="en-US" sz="1200">
                <a:latin typeface="Futura Bk" pitchFamily="34" charset="0"/>
              </a:rPr>
              <a:pPr eaLnBrk="1" hangingPunct="1"/>
              <a:t>10/10/2012</a:t>
            </a:fld>
            <a:endParaRPr lang="en-US" sz="1200">
              <a:latin typeface="Futura Bk" pitchFamily="34" charset="0"/>
            </a:endParaRPr>
          </a:p>
        </p:txBody>
      </p:sp>
      <p:sp>
        <p:nvSpPr>
          <p:cNvPr id="1300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sz="1200">
                <a:latin typeface="Futura Bk" pitchFamily="34" charset="0"/>
              </a:rPr>
              <a:t>HP presentation template tutorial - Rev. 1</a:t>
            </a:r>
          </a:p>
        </p:txBody>
      </p:sp>
      <p:sp>
        <p:nvSpPr>
          <p:cNvPr id="1300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67E2B909-E678-4F2E-831D-3A45115E5E9E}" type="slidenum">
              <a:rPr lang="en-US" sz="1200">
                <a:latin typeface="Futura Bk" pitchFamily="34" charset="0"/>
              </a:rPr>
              <a:pPr eaLnBrk="1" hangingPunct="1"/>
              <a:t>1</a:t>
            </a:fld>
            <a:endParaRPr lang="en-US" sz="1200">
              <a:latin typeface="Futura Bk" pitchFamily="34" charset="0"/>
            </a:endParaRPr>
          </a:p>
        </p:txBody>
      </p:sp>
      <p:sp>
        <p:nvSpPr>
          <p:cNvPr id="1300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244475"/>
            <a:ext cx="4970462" cy="3727450"/>
          </a:xfrm>
          <a:ln/>
        </p:spPr>
      </p:sp>
      <p:sp>
        <p:nvSpPr>
          <p:cNvPr id="130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4071938"/>
            <a:ext cx="6367463" cy="5124450"/>
          </a:xfrm>
          <a:noFill/>
        </p:spPr>
        <p:txBody>
          <a:bodyPr/>
          <a:lstStyle/>
          <a:p>
            <a:pPr marL="0" indent="0"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97C6B43F-C891-4532-AD96-5B3E0E4F7772}" type="datetime1">
              <a:rPr lang="en-US" sz="1200" smtClean="0">
                <a:latin typeface="Futura Bk" pitchFamily="34" charset="0"/>
              </a:rPr>
              <a:pPr eaLnBrk="1" hangingPunct="1"/>
              <a:t>10/10/2012</a:t>
            </a:fld>
            <a:endParaRPr lang="en-US" sz="1200" smtClean="0">
              <a:latin typeface="Futura Bk" pitchFamily="34" charset="0"/>
            </a:endParaRPr>
          </a:p>
        </p:txBody>
      </p:sp>
      <p:sp>
        <p:nvSpPr>
          <p:cNvPr id="145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sz="1200" smtClean="0">
                <a:latin typeface="Futura Bk" pitchFamily="34" charset="0"/>
              </a:rPr>
              <a:t>HP presentation template tutorial - Rev. 1</a:t>
            </a:r>
          </a:p>
        </p:txBody>
      </p:sp>
      <p:sp>
        <p:nvSpPr>
          <p:cNvPr id="145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55232984-8423-4DBC-B65B-073567E17C67}" type="slidenum">
              <a:rPr lang="en-US" sz="1200" smtClean="0">
                <a:latin typeface="Futura Bk" pitchFamily="34" charset="0"/>
              </a:rPr>
              <a:pPr eaLnBrk="1" hangingPunct="1"/>
              <a:t>4</a:t>
            </a:fld>
            <a:endParaRPr lang="en-US" sz="1200" smtClean="0">
              <a:latin typeface="Futura Bk" pitchFamily="34" charset="0"/>
            </a:endParaRPr>
          </a:p>
        </p:txBody>
      </p:sp>
      <p:sp>
        <p:nvSpPr>
          <p:cNvPr id="145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244475"/>
            <a:ext cx="4970462" cy="3727450"/>
          </a:xfrm>
          <a:ln/>
        </p:spPr>
      </p:sp>
      <p:sp>
        <p:nvSpPr>
          <p:cNvPr id="145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4275138"/>
            <a:ext cx="6367463" cy="5127625"/>
          </a:xfrm>
          <a:noFill/>
        </p:spPr>
        <p:txBody>
          <a:bodyPr lIns="93379" tIns="46692" rIns="93379" bIns="46692"/>
          <a:lstStyle/>
          <a:p>
            <a:pPr eaLnBrk="1" hangingPunct="1">
              <a:spcBef>
                <a:spcPct val="50000"/>
              </a:spcBef>
            </a:pPr>
            <a:r>
              <a:rPr lang="en-US" sz="1400" smtClean="0">
                <a:cs typeface="Times New Roman" pitchFamily="18" charset="0"/>
              </a:rPr>
              <a:t>Process ID Register (PID, also referred to as PID0). This register is provided to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smtClean="0">
                <a:cs typeface="Times New Roman" pitchFamily="18" charset="0"/>
              </a:rPr>
              <a:t>indicate the current process or task identifier. It is used by the MMU as an extension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smtClean="0">
                <a:cs typeface="Times New Roman" pitchFamily="18" charset="0"/>
              </a:rPr>
              <a:t>to the effective address, and by external Nexus 2/3/4 modules for Ownership Trace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smtClean="0">
                <a:cs typeface="Times New Roman" pitchFamily="18" charset="0"/>
              </a:rPr>
              <a:t>Message generation.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smtClean="0"/>
              <a:t>The processor ID register (PIR) contains a value that can be used to distinguish the processor from other processors in the system. The PIR value is read into a GPR using </a:t>
            </a:r>
            <a:r>
              <a:rPr lang="en-US" sz="1400" b="1" smtClean="0"/>
              <a:t>mfspr</a:t>
            </a:r>
            <a:r>
              <a:rPr lang="en-US" sz="1400" smtClean="0"/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smtClean="0"/>
              <a:t>The processor version register (PVR) contains a value identifying the version and revision level of the processor. The PVR distinguishes between processors that differ in attributes that may affect software.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smtClean="0"/>
              <a:t>On the e200, the PVR is implemented as defined in Book E. The PVR contents are read into a GPR using </a:t>
            </a:r>
            <a:r>
              <a:rPr lang="en-US" sz="1400" b="1" smtClean="0"/>
              <a:t>mfspr</a:t>
            </a:r>
            <a:r>
              <a:rPr lang="en-US" sz="1400" smtClean="0"/>
              <a:t>. The PVR is read-only.</a:t>
            </a:r>
          </a:p>
          <a:p>
            <a:pPr eaLnBrk="1" hangingPunct="1">
              <a:spcBef>
                <a:spcPct val="50000"/>
              </a:spcBef>
            </a:pPr>
            <a:endParaRPr lang="en-US" sz="1400" smtClean="0"/>
          </a:p>
          <a:p>
            <a:pPr eaLnBrk="1" hangingPunct="1">
              <a:spcBef>
                <a:spcPct val="50000"/>
              </a:spcBef>
            </a:pPr>
            <a:endParaRPr lang="en-US" sz="1400" smtClean="0"/>
          </a:p>
        </p:txBody>
      </p:sp>
      <p:sp>
        <p:nvSpPr>
          <p:cNvPr id="145415" name="Rectangle 4"/>
          <p:cNvSpPr>
            <a:spLocks noChangeArrowheads="1"/>
          </p:cNvSpPr>
          <p:nvPr/>
        </p:nvSpPr>
        <p:spPr bwMode="auto">
          <a:xfrm>
            <a:off x="0" y="3157538"/>
            <a:ext cx="9082088" cy="115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63" tIns="45732" rIns="91463" bIns="45732">
            <a:spAutoFit/>
          </a:bodyPr>
          <a:lstStyle/>
          <a:p>
            <a:pPr defTabSz="917575">
              <a:spcBef>
                <a:spcPct val="0"/>
              </a:spcBef>
            </a:pPr>
            <a:r>
              <a:rPr lang="en-US" sz="1200">
                <a:latin typeface="Times New Roman" pitchFamily="18" charset="0"/>
                <a:cs typeface="Times New Roman" pitchFamily="18" charset="0"/>
              </a:rPr>
              <a:t>Process ID Register (PID, also referred to as PID0). This register is provided to</a:t>
            </a:r>
          </a:p>
          <a:p>
            <a:pPr defTabSz="917575" eaLnBrk="0" hangingPunct="0">
              <a:spcBef>
                <a:spcPct val="0"/>
              </a:spcBef>
            </a:pPr>
            <a:r>
              <a:rPr lang="en-US" sz="1200">
                <a:latin typeface="Times New Roman" pitchFamily="18" charset="0"/>
                <a:cs typeface="Times New Roman" pitchFamily="18" charset="0"/>
              </a:rPr>
              <a:t>indicate the current process or task identifier. It is used by the MMU as an extension</a:t>
            </a:r>
          </a:p>
          <a:p>
            <a:pPr defTabSz="917575" eaLnBrk="0" hangingPunct="0">
              <a:spcBef>
                <a:spcPct val="0"/>
              </a:spcBef>
            </a:pPr>
            <a:r>
              <a:rPr lang="en-US" sz="1200">
                <a:latin typeface="Times New Roman" pitchFamily="18" charset="0"/>
                <a:cs typeface="Times New Roman" pitchFamily="18" charset="0"/>
              </a:rPr>
              <a:t>to the effective address, and by external Nexus 2/3/4 modules for Ownership Trace</a:t>
            </a:r>
          </a:p>
          <a:p>
            <a:pPr defTabSz="917575" eaLnBrk="0" hangingPunct="0"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D5F4C7DE-CD26-4D8D-B4B7-C6C1E9D99CFF}" type="datetime1">
              <a:rPr lang="en-US" sz="1200" smtClean="0">
                <a:latin typeface="Futura Bk" pitchFamily="34" charset="0"/>
              </a:rPr>
              <a:pPr eaLnBrk="1" hangingPunct="1"/>
              <a:t>10/10/2012</a:t>
            </a:fld>
            <a:endParaRPr lang="en-US" sz="1200" smtClean="0">
              <a:latin typeface="Futura Bk" pitchFamily="34" charset="0"/>
            </a:endParaRPr>
          </a:p>
        </p:txBody>
      </p:sp>
      <p:sp>
        <p:nvSpPr>
          <p:cNvPr id="202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sz="1200" smtClean="0">
                <a:latin typeface="Futura Bk" pitchFamily="34" charset="0"/>
              </a:rPr>
              <a:t>HP presentation template tutorial - Rev. 1</a:t>
            </a:r>
          </a:p>
        </p:txBody>
      </p:sp>
      <p:sp>
        <p:nvSpPr>
          <p:cNvPr id="202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ECC1EB03-CA3E-402A-966D-3D23EC6F07FB}" type="slidenum">
              <a:rPr lang="en-US" sz="1200" smtClean="0">
                <a:latin typeface="Futura Bk" pitchFamily="34" charset="0"/>
              </a:rPr>
              <a:pPr eaLnBrk="1" hangingPunct="1"/>
              <a:t>6</a:t>
            </a:fld>
            <a:endParaRPr lang="en-US" sz="1200" smtClean="0">
              <a:latin typeface="Futura Bk" pitchFamily="34" charset="0"/>
            </a:endParaRPr>
          </a:p>
        </p:txBody>
      </p:sp>
      <p:sp>
        <p:nvSpPr>
          <p:cNvPr id="202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4375" y="744538"/>
            <a:ext cx="3316288" cy="2487612"/>
          </a:xfrm>
          <a:ln/>
        </p:spPr>
      </p:sp>
      <p:sp>
        <p:nvSpPr>
          <p:cNvPr id="202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3395663"/>
            <a:ext cx="5751513" cy="5802312"/>
          </a:xfrm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1C14F23E-FB65-4A62-8304-2F525550DE37}" type="datetime1">
              <a:rPr lang="en-US" sz="1200" smtClean="0">
                <a:latin typeface="Futura Bk" pitchFamily="34" charset="0"/>
              </a:rPr>
              <a:pPr eaLnBrk="1" hangingPunct="1"/>
              <a:t>10/10/2012</a:t>
            </a:fld>
            <a:endParaRPr lang="en-US" sz="1200" smtClean="0">
              <a:latin typeface="Futura Bk" pitchFamily="34" charset="0"/>
            </a:endParaRPr>
          </a:p>
        </p:txBody>
      </p:sp>
      <p:sp>
        <p:nvSpPr>
          <p:cNvPr id="193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sz="1200" smtClean="0">
                <a:latin typeface="Futura Bk" pitchFamily="34" charset="0"/>
              </a:rPr>
              <a:t>HP presentation template tutorial - Rev. 1</a:t>
            </a:r>
          </a:p>
        </p:txBody>
      </p:sp>
      <p:sp>
        <p:nvSpPr>
          <p:cNvPr id="193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47229218-61C3-4160-93D8-3538A1771FE8}" type="slidenum">
              <a:rPr lang="en-US" sz="1200" smtClean="0">
                <a:latin typeface="Futura Bk" pitchFamily="34" charset="0"/>
              </a:rPr>
              <a:pPr eaLnBrk="1" hangingPunct="1"/>
              <a:t>7</a:t>
            </a:fld>
            <a:endParaRPr lang="en-US" sz="1200" smtClean="0">
              <a:latin typeface="Futura Bk" pitchFamily="34" charset="0"/>
            </a:endParaRPr>
          </a:p>
        </p:txBody>
      </p:sp>
      <p:sp>
        <p:nvSpPr>
          <p:cNvPr id="193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244475"/>
            <a:ext cx="4970462" cy="3727450"/>
          </a:xfrm>
          <a:ln/>
        </p:spPr>
      </p:sp>
      <p:sp>
        <p:nvSpPr>
          <p:cNvPr id="193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4071938"/>
            <a:ext cx="6367463" cy="512445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This presentation will explain these features and how to use them.</a:t>
            </a:r>
          </a:p>
          <a:p>
            <a:pPr eaLnBrk="1" hangingPunct="1"/>
            <a:r>
              <a:rPr lang="en-US" smtClean="0"/>
              <a:t>The MMU does address translation but you can map logical addresses to physical addresses.</a:t>
            </a:r>
          </a:p>
          <a:p>
            <a:pPr eaLnBrk="1" hangingPunct="1"/>
            <a:r>
              <a:rPr lang="en-US" smtClean="0"/>
              <a:t>Address translation may be used for the purpose of calibration.</a:t>
            </a:r>
          </a:p>
          <a:p>
            <a:pPr eaLnBrk="1" hangingPunct="1"/>
            <a:r>
              <a:rPr lang="en-US" smtClean="0"/>
              <a:t>Assembly software must be used to execute the TBL instructions to initialize the MMU. Compiler can </a:t>
            </a:r>
            <a:r>
              <a:rPr lang="en-US" b="1" smtClean="0">
                <a:solidFill>
                  <a:srgbClr val="FF3300"/>
                </a:solidFill>
              </a:rPr>
              <a:t>not</a:t>
            </a:r>
            <a:r>
              <a:rPr lang="en-US" smtClean="0"/>
              <a:t> generate the TLB initialization code.</a:t>
            </a:r>
          </a:p>
          <a:p>
            <a:pPr eaLnBrk="1" hangingPunct="1"/>
            <a:r>
              <a:rPr lang="en-US" smtClean="0"/>
              <a:t>Also MMU provides for memory access timing to allow for external memory emulation during development.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DF0F1EC1-C62A-46A1-96C4-061B32487CCA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r="10397" b="48525"/>
          <a:stretch/>
        </p:blipFill>
        <p:spPr bwMode="auto">
          <a:xfrm>
            <a:off x="0" y="4104"/>
            <a:ext cx="9144000" cy="391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F1EC1-C62A-46A1-96C4-061B32487CCA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3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F1EC1-C62A-46A1-96C4-061B32487CCA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F1EC1-C62A-46A1-96C4-061B32487CCA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F0F1EC1-C62A-46A1-96C4-061B32487CCA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10/10/2012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/>
        </a:buClr>
        <a:buFont typeface="Arial" pitchFamily="34" charset="0"/>
        <a:buChar char="•"/>
        <a:defRPr sz="16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rgbClr val="5F5F5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>
            <a:spLocks noGrp="1" noChangeArrowheads="1"/>
          </p:cNvSpPr>
          <p:nvPr>
            <p:ph type="ctrTitle"/>
          </p:nvPr>
        </p:nvSpPr>
        <p:spPr>
          <a:xfrm>
            <a:off x="250825" y="1104900"/>
            <a:ext cx="7772400" cy="30464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38328" anchor="t"/>
          <a:lstStyle/>
          <a:p>
            <a:pPr eaLnBrk="1" hangingPunct="1">
              <a:spcBef>
                <a:spcPct val="50000"/>
              </a:spcBef>
            </a:pPr>
            <a:r>
              <a:rPr lang="en-US" sz="5300" smtClean="0"/>
              <a:t>Leopard</a:t>
            </a:r>
            <a:br>
              <a:rPr lang="en-US" sz="5300" smtClean="0"/>
            </a:br>
            <a:r>
              <a:rPr lang="en-US" sz="5300" smtClean="0"/>
              <a:t>Core introduction</a:t>
            </a:r>
            <a:r>
              <a:rPr lang="en-US" sz="4300" smtClean="0"/>
              <a:t/>
            </a:r>
            <a:br>
              <a:rPr lang="en-US" sz="4300" smtClean="0"/>
            </a:br>
            <a:r>
              <a:rPr lang="en-US" sz="3600" smtClean="0"/>
              <a:t> </a:t>
            </a:r>
            <a:r>
              <a:rPr lang="en-US" sz="4300" smtClean="0"/>
              <a:t/>
            </a:r>
            <a:br>
              <a:rPr lang="en-US" sz="4300" smtClean="0"/>
            </a:br>
            <a:endParaRPr lang="en-US" sz="3200" smtClean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00110"/>
          </a:xfrm>
        </p:spPr>
        <p:txBody>
          <a:bodyPr/>
          <a:lstStyle/>
          <a:p>
            <a:r>
              <a:rPr lang="en-US" dirty="0" smtClean="0"/>
              <a:t>for additional details refer to the e200zX core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F1EC1-C62A-46A1-96C4-061B32487CCA}" type="slidenum">
              <a:rPr lang="en-US" smtClean="0"/>
              <a:pPr>
                <a:defRPr/>
              </a:pPr>
              <a:t>10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540021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Leopard – e200z4d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385"/>
            <a:ext cx="8229600" cy="6600268"/>
          </a:xfrm>
        </p:spPr>
        <p:txBody>
          <a:bodyPr/>
          <a:lstStyle/>
          <a:p>
            <a:r>
              <a:rPr lang="en-US" dirty="0" smtClean="0"/>
              <a:t>E200z4d processor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dual issue hardware architecture</a:t>
            </a:r>
          </a:p>
          <a:p>
            <a:pPr lvl="2"/>
            <a:r>
              <a:rPr lang="en-US" dirty="0" smtClean="0"/>
              <a:t>5 stage of pipeline</a:t>
            </a:r>
          </a:p>
          <a:p>
            <a:pPr lvl="1"/>
            <a:r>
              <a:rPr lang="en-US" dirty="0" smtClean="0"/>
              <a:t>4 Kbyte of instruction cache</a:t>
            </a:r>
          </a:p>
          <a:p>
            <a:pPr lvl="1"/>
            <a:r>
              <a:rPr lang="en-US" dirty="0" smtClean="0"/>
              <a:t>Nexus class 3+ for real time debugging</a:t>
            </a:r>
          </a:p>
          <a:p>
            <a:pPr lvl="1"/>
            <a:r>
              <a:rPr lang="en-US" dirty="0" smtClean="0"/>
              <a:t>supports</a:t>
            </a:r>
          </a:p>
          <a:p>
            <a:pPr lvl="2"/>
            <a:r>
              <a:rPr lang="en-US" dirty="0" smtClean="0"/>
              <a:t>Book E code</a:t>
            </a:r>
          </a:p>
          <a:p>
            <a:pPr lvl="3"/>
            <a:r>
              <a:rPr lang="en-US" dirty="0" smtClean="0"/>
              <a:t>32 bit instruction</a:t>
            </a:r>
          </a:p>
          <a:p>
            <a:pPr lvl="2"/>
            <a:r>
              <a:rPr lang="en-US" dirty="0" smtClean="0"/>
              <a:t>VLE code</a:t>
            </a:r>
          </a:p>
          <a:p>
            <a:pPr lvl="3"/>
            <a:r>
              <a:rPr lang="en-US" dirty="0" smtClean="0"/>
              <a:t>16 bit instruction</a:t>
            </a:r>
          </a:p>
          <a:p>
            <a:pPr lvl="1"/>
            <a:r>
              <a:rPr lang="en-US" dirty="0" smtClean="0"/>
              <a:t>MMU </a:t>
            </a:r>
          </a:p>
          <a:p>
            <a:pPr lvl="2"/>
            <a:r>
              <a:rPr lang="en-US" dirty="0" smtClean="0"/>
              <a:t>16 entries</a:t>
            </a:r>
          </a:p>
          <a:p>
            <a:pPr lvl="1"/>
            <a:r>
              <a:rPr lang="en-US" dirty="0" smtClean="0"/>
              <a:t>Signal processor engine (SPE)</a:t>
            </a:r>
          </a:p>
          <a:p>
            <a:pPr lvl="2"/>
            <a:r>
              <a:rPr lang="en-US" dirty="0" smtClean="0"/>
              <a:t>SIMD instruction</a:t>
            </a:r>
          </a:p>
          <a:p>
            <a:pPr lvl="3">
              <a:lnSpc>
                <a:spcPct val="110000"/>
              </a:lnSpc>
            </a:pPr>
            <a:r>
              <a:rPr lang="en-GB" dirty="0"/>
              <a:t>2 x 32-bit operation simultaneously</a:t>
            </a:r>
          </a:p>
          <a:p>
            <a:pPr lvl="3">
              <a:lnSpc>
                <a:spcPct val="110000"/>
              </a:lnSpc>
            </a:pPr>
            <a:r>
              <a:rPr lang="en-GB" dirty="0"/>
              <a:t>2 x 16-bit operation </a:t>
            </a:r>
            <a:r>
              <a:rPr lang="en-GB" dirty="0" smtClean="0"/>
              <a:t>simultaneously</a:t>
            </a:r>
            <a:endParaRPr lang="en-US" dirty="0" smtClean="0"/>
          </a:p>
          <a:p>
            <a:pPr lvl="2"/>
            <a:r>
              <a:rPr lang="en-US" dirty="0" smtClean="0"/>
              <a:t>DPS instruction</a:t>
            </a:r>
          </a:p>
          <a:p>
            <a:pPr lvl="1"/>
            <a:r>
              <a:rPr lang="en-US" dirty="0" smtClean="0"/>
              <a:t>Floating point unit (FPU)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marL="355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7744" y="678629"/>
            <a:ext cx="544994" cy="198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D361EE4-4FBE-4D68-B9BF-19E20CBC4825}" type="slidenum">
              <a:rPr lang="en-US" smtClean="0"/>
              <a:pPr>
                <a:defRPr/>
              </a:pPr>
              <a:t>2</a:t>
            </a:fld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1050008" y="6363022"/>
            <a:ext cx="4564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1) additional details can be found in the training session related to the e200zX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12141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 err="1" smtClean="0"/>
              <a:t>sheme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F1EC1-C62A-46A1-96C4-061B32487CCA}" type="slidenum">
              <a:rPr lang="en-US" smtClean="0"/>
              <a:pPr>
                <a:defRPr/>
              </a:pPr>
              <a:t>3</a:t>
            </a:fld>
            <a:endParaRPr lang="en-US" sz="1400"/>
          </a:p>
        </p:txBody>
      </p:sp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2" y="1004624"/>
            <a:ext cx="7773080" cy="554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6443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6950" y="6623050"/>
            <a:ext cx="457200" cy="27463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B9D82FBC-DF72-4E76-B3BE-368A9911576F}" type="slidenum">
              <a:rPr lang="en-US" sz="1000" smtClean="0"/>
              <a:pPr/>
              <a:t>4</a:t>
            </a:fld>
            <a:endParaRPr lang="en-US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7853363" y="5564188"/>
            <a:ext cx="876300" cy="15557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6729413" y="5992813"/>
            <a:ext cx="876300" cy="15557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7853363" y="5992813"/>
            <a:ext cx="876300" cy="15557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24650" y="2232025"/>
            <a:ext cx="876300" cy="158750"/>
          </a:xfrm>
          <a:prstGeom prst="rect">
            <a:avLst/>
          </a:prstGeom>
          <a:solidFill>
            <a:srgbClr val="969696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7886700" y="2270125"/>
            <a:ext cx="876300" cy="153988"/>
          </a:xfrm>
          <a:prstGeom prst="rect">
            <a:avLst/>
          </a:prstGeom>
          <a:solidFill>
            <a:srgbClr val="66FF33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7886700" y="1679575"/>
            <a:ext cx="876300" cy="153988"/>
          </a:xfrm>
          <a:prstGeom prst="rect">
            <a:avLst/>
          </a:prstGeom>
          <a:solidFill>
            <a:srgbClr val="66FF33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7881938" y="3998913"/>
            <a:ext cx="876300" cy="161925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7881938" y="4464050"/>
            <a:ext cx="876300" cy="161925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7881938" y="4684713"/>
            <a:ext cx="876300" cy="161925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7881938" y="4892675"/>
            <a:ext cx="876300" cy="161925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6724650" y="4681538"/>
            <a:ext cx="876300" cy="161925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6724650" y="4908550"/>
            <a:ext cx="876300" cy="161925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79" name="Rectangle 14"/>
          <p:cNvSpPr>
            <a:spLocks noChangeArrowheads="1"/>
          </p:cNvSpPr>
          <p:nvPr/>
        </p:nvSpPr>
        <p:spPr bwMode="auto">
          <a:xfrm>
            <a:off x="4162425" y="4437063"/>
            <a:ext cx="8255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80" name="Rectangle 15"/>
          <p:cNvSpPr>
            <a:spLocks noChangeArrowheads="1"/>
          </p:cNvSpPr>
          <p:nvPr/>
        </p:nvSpPr>
        <p:spPr bwMode="auto">
          <a:xfrm>
            <a:off x="5329238" y="4849813"/>
            <a:ext cx="8255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81" name="Rectangle 16"/>
          <p:cNvSpPr>
            <a:spLocks noChangeArrowheads="1"/>
          </p:cNvSpPr>
          <p:nvPr/>
        </p:nvSpPr>
        <p:spPr bwMode="auto">
          <a:xfrm>
            <a:off x="4165600" y="4862513"/>
            <a:ext cx="8255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82" name="Rectangle 17"/>
          <p:cNvSpPr>
            <a:spLocks noChangeArrowheads="1"/>
          </p:cNvSpPr>
          <p:nvPr/>
        </p:nvSpPr>
        <p:spPr bwMode="auto">
          <a:xfrm>
            <a:off x="3011488" y="3844925"/>
            <a:ext cx="825500" cy="15081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83" name="Rectangle 18"/>
          <p:cNvSpPr>
            <a:spLocks noChangeArrowheads="1"/>
          </p:cNvSpPr>
          <p:nvPr/>
        </p:nvSpPr>
        <p:spPr bwMode="auto">
          <a:xfrm>
            <a:off x="4135438" y="3646488"/>
            <a:ext cx="8255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84" name="Rectangle 19"/>
          <p:cNvSpPr>
            <a:spLocks noChangeArrowheads="1"/>
          </p:cNvSpPr>
          <p:nvPr/>
        </p:nvSpPr>
        <p:spPr bwMode="auto">
          <a:xfrm>
            <a:off x="4135438" y="3863975"/>
            <a:ext cx="825500" cy="15081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85" name="Rectangle 20"/>
          <p:cNvSpPr>
            <a:spLocks noChangeArrowheads="1"/>
          </p:cNvSpPr>
          <p:nvPr/>
        </p:nvSpPr>
        <p:spPr bwMode="auto">
          <a:xfrm>
            <a:off x="5308600" y="3665538"/>
            <a:ext cx="8255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86" name="Rectangle 21"/>
          <p:cNvSpPr>
            <a:spLocks noChangeArrowheads="1"/>
          </p:cNvSpPr>
          <p:nvPr/>
        </p:nvSpPr>
        <p:spPr bwMode="auto">
          <a:xfrm>
            <a:off x="5308600" y="4052888"/>
            <a:ext cx="8255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87" name="Rectangle 22"/>
          <p:cNvSpPr>
            <a:spLocks noChangeArrowheads="1"/>
          </p:cNvSpPr>
          <p:nvPr/>
        </p:nvSpPr>
        <p:spPr bwMode="auto">
          <a:xfrm>
            <a:off x="4117975" y="6011863"/>
            <a:ext cx="857250" cy="146050"/>
          </a:xfrm>
          <a:prstGeom prst="rect">
            <a:avLst/>
          </a:prstGeom>
          <a:solidFill>
            <a:srgbClr val="CCCC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88" name="Rectangle 23"/>
          <p:cNvSpPr>
            <a:spLocks noChangeArrowheads="1"/>
          </p:cNvSpPr>
          <p:nvPr/>
        </p:nvSpPr>
        <p:spPr bwMode="auto">
          <a:xfrm>
            <a:off x="4117975" y="5794375"/>
            <a:ext cx="857250" cy="146050"/>
          </a:xfrm>
          <a:prstGeom prst="rect">
            <a:avLst/>
          </a:prstGeom>
          <a:solidFill>
            <a:srgbClr val="CCCC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89" name="Rectangle 24"/>
          <p:cNvSpPr>
            <a:spLocks noChangeArrowheads="1"/>
          </p:cNvSpPr>
          <p:nvPr/>
        </p:nvSpPr>
        <p:spPr bwMode="auto">
          <a:xfrm>
            <a:off x="5330825" y="6011863"/>
            <a:ext cx="857250" cy="146050"/>
          </a:xfrm>
          <a:prstGeom prst="rect">
            <a:avLst/>
          </a:prstGeom>
          <a:solidFill>
            <a:srgbClr val="CCCC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90" name="Rectangle 25"/>
          <p:cNvSpPr>
            <a:spLocks noChangeArrowheads="1"/>
          </p:cNvSpPr>
          <p:nvPr/>
        </p:nvSpPr>
        <p:spPr bwMode="auto">
          <a:xfrm>
            <a:off x="5330825" y="5794375"/>
            <a:ext cx="857250" cy="146050"/>
          </a:xfrm>
          <a:prstGeom prst="rect">
            <a:avLst/>
          </a:prstGeom>
          <a:solidFill>
            <a:srgbClr val="CCCC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91" name="Rectangle 26"/>
          <p:cNvSpPr>
            <a:spLocks noChangeArrowheads="1"/>
          </p:cNvSpPr>
          <p:nvPr/>
        </p:nvSpPr>
        <p:spPr bwMode="auto">
          <a:xfrm>
            <a:off x="3014663" y="6011863"/>
            <a:ext cx="857250" cy="146050"/>
          </a:xfrm>
          <a:prstGeom prst="rect">
            <a:avLst/>
          </a:prstGeom>
          <a:solidFill>
            <a:srgbClr val="CCCC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92" name="Rectangle 27"/>
          <p:cNvSpPr>
            <a:spLocks noChangeArrowheads="1"/>
          </p:cNvSpPr>
          <p:nvPr/>
        </p:nvSpPr>
        <p:spPr bwMode="auto">
          <a:xfrm>
            <a:off x="4292600" y="5761038"/>
            <a:ext cx="5286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DEC</a:t>
            </a:r>
          </a:p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DECAR</a:t>
            </a:r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4062413" y="5441950"/>
            <a:ext cx="957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Decrementer</a:t>
            </a:r>
          </a:p>
          <a:p>
            <a:pPr algn="ctr">
              <a:spcBef>
                <a:spcPct val="0"/>
              </a:spcBef>
            </a:pPr>
            <a:r>
              <a:rPr lang="en-US" sz="1000" b="1"/>
              <a:t>Auto Reload</a:t>
            </a:r>
          </a:p>
        </p:txBody>
      </p:sp>
      <p:sp>
        <p:nvSpPr>
          <p:cNvPr id="11294" name="Rectangle 29"/>
          <p:cNvSpPr>
            <a:spLocks noChangeArrowheads="1"/>
          </p:cNvSpPr>
          <p:nvPr/>
        </p:nvSpPr>
        <p:spPr bwMode="auto">
          <a:xfrm>
            <a:off x="3014663" y="5794375"/>
            <a:ext cx="857250" cy="146050"/>
          </a:xfrm>
          <a:prstGeom prst="rect">
            <a:avLst/>
          </a:prstGeom>
          <a:solidFill>
            <a:srgbClr val="CCCC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295" name="Rectangle 30"/>
          <p:cNvSpPr>
            <a:spLocks noChangeArrowheads="1"/>
          </p:cNvSpPr>
          <p:nvPr/>
        </p:nvSpPr>
        <p:spPr bwMode="auto">
          <a:xfrm>
            <a:off x="3287713" y="5757863"/>
            <a:ext cx="3381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TCR</a:t>
            </a:r>
          </a:p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TSR</a:t>
            </a:r>
          </a:p>
        </p:txBody>
      </p:sp>
      <p:sp>
        <p:nvSpPr>
          <p:cNvPr id="11296" name="Text Box 31"/>
          <p:cNvSpPr txBox="1">
            <a:spLocks noChangeArrowheads="1"/>
          </p:cNvSpPr>
          <p:nvPr/>
        </p:nvSpPr>
        <p:spPr bwMode="auto">
          <a:xfrm>
            <a:off x="3087688" y="5432425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Control</a:t>
            </a:r>
          </a:p>
          <a:p>
            <a:pPr algn="ctr">
              <a:spcBef>
                <a:spcPct val="0"/>
              </a:spcBef>
            </a:pPr>
            <a:r>
              <a:rPr lang="en-US" sz="1000" b="1"/>
              <a:t>&amp; Status</a:t>
            </a:r>
          </a:p>
        </p:txBody>
      </p:sp>
      <p:sp>
        <p:nvSpPr>
          <p:cNvPr id="11297" name="Rectangle 32"/>
          <p:cNvSpPr>
            <a:spLocks noChangeArrowheads="1"/>
          </p:cNvSpPr>
          <p:nvPr/>
        </p:nvSpPr>
        <p:spPr bwMode="auto">
          <a:xfrm>
            <a:off x="5584825" y="5757863"/>
            <a:ext cx="338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TBL</a:t>
            </a:r>
          </a:p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TBU</a:t>
            </a:r>
          </a:p>
        </p:txBody>
      </p:sp>
      <p:sp>
        <p:nvSpPr>
          <p:cNvPr id="11298" name="Text Box 33"/>
          <p:cNvSpPr txBox="1">
            <a:spLocks noChangeArrowheads="1"/>
          </p:cNvSpPr>
          <p:nvPr/>
        </p:nvSpPr>
        <p:spPr bwMode="auto">
          <a:xfrm>
            <a:off x="5260975" y="54324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Time Base</a:t>
            </a:r>
          </a:p>
          <a:p>
            <a:pPr algn="ctr">
              <a:spcBef>
                <a:spcPct val="0"/>
              </a:spcBef>
            </a:pPr>
            <a:r>
              <a:rPr lang="en-US" sz="1000" b="1"/>
              <a:t>Upper/Lower</a:t>
            </a:r>
          </a:p>
        </p:txBody>
      </p:sp>
      <p:sp>
        <p:nvSpPr>
          <p:cNvPr id="11299" name="Rectangle 34"/>
          <p:cNvSpPr>
            <a:spLocks noChangeArrowheads="1"/>
          </p:cNvSpPr>
          <p:nvPr/>
        </p:nvSpPr>
        <p:spPr bwMode="auto">
          <a:xfrm>
            <a:off x="2794000" y="5472113"/>
            <a:ext cx="3492500" cy="768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Text Box 35"/>
          <p:cNvSpPr txBox="1">
            <a:spLocks noChangeArrowheads="1"/>
          </p:cNvSpPr>
          <p:nvPr/>
        </p:nvSpPr>
        <p:spPr bwMode="auto">
          <a:xfrm>
            <a:off x="3562350" y="5267325"/>
            <a:ext cx="1876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1"/>
              <a:t>Timer Facilities Register Set</a:t>
            </a:r>
          </a:p>
        </p:txBody>
      </p:sp>
      <p:sp>
        <p:nvSpPr>
          <p:cNvPr id="11301" name="Rectangle 36"/>
          <p:cNvSpPr>
            <a:spLocks noChangeArrowheads="1"/>
          </p:cNvSpPr>
          <p:nvPr/>
        </p:nvSpPr>
        <p:spPr bwMode="auto">
          <a:xfrm>
            <a:off x="3011488" y="3627438"/>
            <a:ext cx="8255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02" name="Rectangle 37"/>
          <p:cNvSpPr>
            <a:spLocks noChangeArrowheads="1"/>
          </p:cNvSpPr>
          <p:nvPr/>
        </p:nvSpPr>
        <p:spPr bwMode="auto">
          <a:xfrm>
            <a:off x="3140075" y="3594100"/>
            <a:ext cx="590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SRR0</a:t>
            </a:r>
          </a:p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SRR1</a:t>
            </a:r>
          </a:p>
        </p:txBody>
      </p:sp>
      <p:sp>
        <p:nvSpPr>
          <p:cNvPr id="11303" name="Text Box 38"/>
          <p:cNvSpPr txBox="1">
            <a:spLocks noChangeArrowheads="1"/>
          </p:cNvSpPr>
          <p:nvPr/>
        </p:nvSpPr>
        <p:spPr bwMode="auto">
          <a:xfrm>
            <a:off x="2909888" y="3273425"/>
            <a:ext cx="111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Save &amp; Restore</a:t>
            </a:r>
          </a:p>
          <a:p>
            <a:pPr algn="ctr">
              <a:spcBef>
                <a:spcPct val="0"/>
              </a:spcBef>
            </a:pPr>
            <a:r>
              <a:rPr lang="en-US" sz="1000" b="1"/>
              <a:t>Registers</a:t>
            </a:r>
          </a:p>
        </p:txBody>
      </p:sp>
      <p:sp>
        <p:nvSpPr>
          <p:cNvPr id="11304" name="Rectangle 39"/>
          <p:cNvSpPr>
            <a:spLocks noChangeArrowheads="1"/>
          </p:cNvSpPr>
          <p:nvPr/>
        </p:nvSpPr>
        <p:spPr bwMode="auto">
          <a:xfrm>
            <a:off x="4425950" y="4826000"/>
            <a:ext cx="336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ESR</a:t>
            </a:r>
          </a:p>
        </p:txBody>
      </p:sp>
      <p:sp>
        <p:nvSpPr>
          <p:cNvPr id="11305" name="Text Box 40"/>
          <p:cNvSpPr txBox="1">
            <a:spLocks noChangeArrowheads="1"/>
          </p:cNvSpPr>
          <p:nvPr/>
        </p:nvSpPr>
        <p:spPr bwMode="auto">
          <a:xfrm>
            <a:off x="4179888" y="4660900"/>
            <a:ext cx="803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Syndrome</a:t>
            </a:r>
          </a:p>
        </p:txBody>
      </p:sp>
      <p:sp>
        <p:nvSpPr>
          <p:cNvPr id="11306" name="Rectangle 41"/>
          <p:cNvSpPr>
            <a:spLocks noChangeArrowheads="1"/>
          </p:cNvSpPr>
          <p:nvPr/>
        </p:nvSpPr>
        <p:spPr bwMode="auto">
          <a:xfrm>
            <a:off x="4376738" y="4403725"/>
            <a:ext cx="4365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DEAR</a:t>
            </a:r>
          </a:p>
        </p:txBody>
      </p:sp>
      <p:sp>
        <p:nvSpPr>
          <p:cNvPr id="11307" name="Text Box 42"/>
          <p:cNvSpPr txBox="1">
            <a:spLocks noChangeArrowheads="1"/>
          </p:cNvSpPr>
          <p:nvPr/>
        </p:nvSpPr>
        <p:spPr bwMode="auto">
          <a:xfrm>
            <a:off x="4017963" y="4084638"/>
            <a:ext cx="1098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000" b="1"/>
              <a:t>Data Exception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000" b="1"/>
              <a:t>Address</a:t>
            </a:r>
          </a:p>
        </p:txBody>
      </p:sp>
      <p:sp>
        <p:nvSpPr>
          <p:cNvPr id="11308" name="Rectangle 43"/>
          <p:cNvSpPr>
            <a:spLocks noChangeArrowheads="1"/>
          </p:cNvSpPr>
          <p:nvPr/>
        </p:nvSpPr>
        <p:spPr bwMode="auto">
          <a:xfrm>
            <a:off x="5472113" y="3663950"/>
            <a:ext cx="525462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spcBef>
                <a:spcPct val="15000"/>
              </a:spcBef>
            </a:pPr>
            <a:r>
              <a:rPr lang="en-US" sz="1000" b="1"/>
              <a:t>IVOR1</a:t>
            </a:r>
          </a:p>
          <a:p>
            <a:pPr algn="ctr" defTabSz="515938" eaLnBrk="0" hangingPunct="0">
              <a:spcBef>
                <a:spcPct val="15000"/>
              </a:spcBef>
            </a:pPr>
            <a:r>
              <a:rPr lang="en-US" sz="600" b="1">
                <a:latin typeface="Wingdings" pitchFamily="2" charset="2"/>
              </a:rPr>
              <a:t>l</a:t>
            </a:r>
            <a:endParaRPr lang="en-US" sz="600" b="1"/>
          </a:p>
          <a:p>
            <a:pPr algn="ctr" defTabSz="515938" eaLnBrk="0" hangingPunct="0">
              <a:spcBef>
                <a:spcPct val="15000"/>
              </a:spcBef>
            </a:pPr>
            <a:r>
              <a:rPr lang="en-US" sz="600" b="1">
                <a:latin typeface="Wingdings" pitchFamily="2" charset="2"/>
              </a:rPr>
              <a:t>l</a:t>
            </a:r>
            <a:endParaRPr lang="en-US" sz="600" b="1"/>
          </a:p>
          <a:p>
            <a:pPr algn="ctr" defTabSz="515938" eaLnBrk="0" hangingPunct="0">
              <a:spcBef>
                <a:spcPct val="15000"/>
              </a:spcBef>
            </a:pPr>
            <a:r>
              <a:rPr lang="en-US" sz="1000" b="1"/>
              <a:t>IVOR15</a:t>
            </a:r>
            <a:endParaRPr lang="en-US" sz="1000" b="1" baseline="30000"/>
          </a:p>
        </p:txBody>
      </p:sp>
      <p:sp>
        <p:nvSpPr>
          <p:cNvPr id="11309" name="Text Box 44"/>
          <p:cNvSpPr txBox="1">
            <a:spLocks noChangeArrowheads="1"/>
          </p:cNvSpPr>
          <p:nvPr/>
        </p:nvSpPr>
        <p:spPr bwMode="auto">
          <a:xfrm>
            <a:off x="5153025" y="3282950"/>
            <a:ext cx="1174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Interrupt Vector </a:t>
            </a:r>
          </a:p>
          <a:p>
            <a:pPr algn="ctr">
              <a:spcBef>
                <a:spcPct val="0"/>
              </a:spcBef>
            </a:pPr>
            <a:r>
              <a:rPr lang="en-US" sz="1000" b="1"/>
              <a:t>Offset Registers</a:t>
            </a:r>
          </a:p>
        </p:txBody>
      </p:sp>
      <p:sp>
        <p:nvSpPr>
          <p:cNvPr id="11310" name="Text Box 45"/>
          <p:cNvSpPr txBox="1">
            <a:spLocks noChangeArrowheads="1"/>
          </p:cNvSpPr>
          <p:nvPr/>
        </p:nvSpPr>
        <p:spPr bwMode="auto">
          <a:xfrm>
            <a:off x="5519738" y="4814888"/>
            <a:ext cx="479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1"/>
              <a:t>IVPR</a:t>
            </a:r>
          </a:p>
        </p:txBody>
      </p:sp>
      <p:sp>
        <p:nvSpPr>
          <p:cNvPr id="11311" name="Text Box 46"/>
          <p:cNvSpPr txBox="1">
            <a:spLocks noChangeArrowheads="1"/>
          </p:cNvSpPr>
          <p:nvPr/>
        </p:nvSpPr>
        <p:spPr bwMode="auto">
          <a:xfrm>
            <a:off x="5257800" y="4403725"/>
            <a:ext cx="963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Interrupt</a:t>
            </a:r>
          </a:p>
          <a:p>
            <a:pPr algn="ctr">
              <a:spcBef>
                <a:spcPct val="0"/>
              </a:spcBef>
            </a:pPr>
            <a:r>
              <a:rPr lang="en-US" sz="1000" b="1"/>
              <a:t>Vector Prefix</a:t>
            </a:r>
          </a:p>
        </p:txBody>
      </p:sp>
      <p:sp>
        <p:nvSpPr>
          <p:cNvPr id="11312" name="Rectangle 47"/>
          <p:cNvSpPr>
            <a:spLocks noChangeArrowheads="1"/>
          </p:cNvSpPr>
          <p:nvPr/>
        </p:nvSpPr>
        <p:spPr bwMode="auto">
          <a:xfrm>
            <a:off x="4251325" y="3616325"/>
            <a:ext cx="590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CSRR0</a:t>
            </a:r>
          </a:p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CSRR1</a:t>
            </a:r>
          </a:p>
        </p:txBody>
      </p:sp>
      <p:sp>
        <p:nvSpPr>
          <p:cNvPr id="11313" name="Text Box 48"/>
          <p:cNvSpPr txBox="1">
            <a:spLocks noChangeArrowheads="1"/>
          </p:cNvSpPr>
          <p:nvPr/>
        </p:nvSpPr>
        <p:spPr bwMode="auto">
          <a:xfrm>
            <a:off x="4117975" y="3282950"/>
            <a:ext cx="858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Critical S/R</a:t>
            </a:r>
          </a:p>
          <a:p>
            <a:pPr algn="ctr">
              <a:spcBef>
                <a:spcPct val="0"/>
              </a:spcBef>
            </a:pPr>
            <a:r>
              <a:rPr lang="en-US" sz="1000" b="1"/>
              <a:t>Registers</a:t>
            </a:r>
          </a:p>
        </p:txBody>
      </p:sp>
      <p:sp>
        <p:nvSpPr>
          <p:cNvPr id="11314" name="Rectangle 49"/>
          <p:cNvSpPr>
            <a:spLocks noChangeArrowheads="1"/>
          </p:cNvSpPr>
          <p:nvPr/>
        </p:nvSpPr>
        <p:spPr bwMode="auto">
          <a:xfrm>
            <a:off x="2798763" y="3251200"/>
            <a:ext cx="3495675" cy="1903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Text Box 50"/>
          <p:cNvSpPr txBox="1">
            <a:spLocks noChangeArrowheads="1"/>
          </p:cNvSpPr>
          <p:nvPr/>
        </p:nvSpPr>
        <p:spPr bwMode="auto">
          <a:xfrm>
            <a:off x="3482975" y="2994025"/>
            <a:ext cx="2036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200" b="1"/>
              <a:t>Interrupt Register Set</a:t>
            </a:r>
          </a:p>
        </p:txBody>
      </p:sp>
      <p:grpSp>
        <p:nvGrpSpPr>
          <p:cNvPr id="11316" name="Group 51"/>
          <p:cNvGrpSpPr>
            <a:grpSpLocks/>
          </p:cNvGrpSpPr>
          <p:nvPr/>
        </p:nvGrpSpPr>
        <p:grpSpPr bwMode="auto">
          <a:xfrm>
            <a:off x="63500" y="1168400"/>
            <a:ext cx="2760663" cy="1743075"/>
            <a:chOff x="40" y="438"/>
            <a:chExt cx="1739" cy="1098"/>
          </a:xfrm>
        </p:grpSpPr>
        <p:sp>
          <p:nvSpPr>
            <p:cNvPr id="11420" name="Rectangle 52"/>
            <p:cNvSpPr>
              <a:spLocks noChangeArrowheads="1"/>
            </p:cNvSpPr>
            <p:nvPr/>
          </p:nvSpPr>
          <p:spPr bwMode="auto">
            <a:xfrm>
              <a:off x="229" y="1313"/>
              <a:ext cx="528" cy="9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686" tIns="15198" rIns="38686" bIns="15198">
              <a:spAutoFit/>
            </a:bodyPr>
            <a:lstStyle/>
            <a:p>
              <a:endParaRPr lang="en-US"/>
            </a:p>
          </p:txBody>
        </p:sp>
        <p:sp>
          <p:nvSpPr>
            <p:cNvPr id="11421" name="Rectangle 53"/>
            <p:cNvSpPr>
              <a:spLocks noChangeArrowheads="1"/>
            </p:cNvSpPr>
            <p:nvPr/>
          </p:nvSpPr>
          <p:spPr bwMode="auto">
            <a:xfrm>
              <a:off x="919" y="1359"/>
              <a:ext cx="528" cy="9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686" tIns="15198" rIns="38686" bIns="15198">
              <a:spAutoFit/>
            </a:bodyPr>
            <a:lstStyle/>
            <a:p>
              <a:endParaRPr lang="en-US"/>
            </a:p>
          </p:txBody>
        </p:sp>
        <p:sp>
          <p:nvSpPr>
            <p:cNvPr id="11422" name="Rectangle 54"/>
            <p:cNvSpPr>
              <a:spLocks noChangeArrowheads="1"/>
            </p:cNvSpPr>
            <p:nvPr/>
          </p:nvSpPr>
          <p:spPr bwMode="auto">
            <a:xfrm>
              <a:off x="919" y="1114"/>
              <a:ext cx="528" cy="9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686" tIns="15198" rIns="38686" bIns="15198">
              <a:spAutoFit/>
            </a:bodyPr>
            <a:lstStyle/>
            <a:p>
              <a:endParaRPr lang="en-US"/>
            </a:p>
          </p:txBody>
        </p:sp>
        <p:sp>
          <p:nvSpPr>
            <p:cNvPr id="11423" name="Rectangle 55"/>
            <p:cNvSpPr>
              <a:spLocks noChangeArrowheads="1"/>
            </p:cNvSpPr>
            <p:nvPr/>
          </p:nvSpPr>
          <p:spPr bwMode="auto">
            <a:xfrm>
              <a:off x="919" y="872"/>
              <a:ext cx="528" cy="9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686" tIns="15198" rIns="38686" bIns="15198">
              <a:spAutoFit/>
            </a:bodyPr>
            <a:lstStyle/>
            <a:p>
              <a:endParaRPr lang="en-US"/>
            </a:p>
          </p:txBody>
        </p:sp>
        <p:sp>
          <p:nvSpPr>
            <p:cNvPr id="11424" name="Rectangle 56"/>
            <p:cNvSpPr>
              <a:spLocks noChangeArrowheads="1"/>
            </p:cNvSpPr>
            <p:nvPr/>
          </p:nvSpPr>
          <p:spPr bwMode="auto">
            <a:xfrm>
              <a:off x="227" y="910"/>
              <a:ext cx="528" cy="9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686" tIns="15198" rIns="38686" bIns="15198">
              <a:spAutoFit/>
            </a:bodyPr>
            <a:lstStyle/>
            <a:p>
              <a:endParaRPr lang="en-US"/>
            </a:p>
          </p:txBody>
        </p:sp>
        <p:sp>
          <p:nvSpPr>
            <p:cNvPr id="11425" name="Rectangle 57"/>
            <p:cNvSpPr>
              <a:spLocks noChangeArrowheads="1"/>
            </p:cNvSpPr>
            <p:nvPr/>
          </p:nvSpPr>
          <p:spPr bwMode="auto">
            <a:xfrm>
              <a:off x="1096" y="859"/>
              <a:ext cx="226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86" tIns="15198" rIns="38686" bIns="15198">
              <a:spAutoFit/>
            </a:bodyPr>
            <a:lstStyle/>
            <a:p>
              <a:pPr defTabSz="515938" eaLnBrk="0" hangingPunct="0">
                <a:lnSpc>
                  <a:spcPct val="110000"/>
                </a:lnSpc>
                <a:spcBef>
                  <a:spcPct val="10000"/>
                </a:spcBef>
              </a:pPr>
              <a:r>
                <a:rPr lang="en-US" sz="1000" b="1"/>
                <a:t>MSR</a:t>
              </a:r>
            </a:p>
          </p:txBody>
        </p:sp>
        <p:sp>
          <p:nvSpPr>
            <p:cNvPr id="11426" name="Text Box 58"/>
            <p:cNvSpPr txBox="1">
              <a:spLocks noChangeArrowheads="1"/>
            </p:cNvSpPr>
            <p:nvPr/>
          </p:nvSpPr>
          <p:spPr bwMode="auto">
            <a:xfrm>
              <a:off x="847" y="628"/>
              <a:ext cx="7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000" b="1"/>
                <a:t>Machine State Register</a:t>
              </a:r>
            </a:p>
          </p:txBody>
        </p:sp>
        <p:sp>
          <p:nvSpPr>
            <p:cNvPr id="11427" name="Rectangle 59"/>
            <p:cNvSpPr>
              <a:spLocks noChangeArrowheads="1"/>
            </p:cNvSpPr>
            <p:nvPr/>
          </p:nvSpPr>
          <p:spPr bwMode="auto">
            <a:xfrm>
              <a:off x="1098" y="1102"/>
              <a:ext cx="213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86" tIns="15198" rIns="38686" bIns="15198">
              <a:spAutoFit/>
            </a:bodyPr>
            <a:lstStyle/>
            <a:p>
              <a:pPr defTabSz="515938" eaLnBrk="0" hangingPunct="0">
                <a:lnSpc>
                  <a:spcPct val="110000"/>
                </a:lnSpc>
                <a:spcBef>
                  <a:spcPct val="10000"/>
                </a:spcBef>
              </a:pPr>
              <a:r>
                <a:rPr lang="en-US" sz="1000" b="1"/>
                <a:t>PVR</a:t>
              </a:r>
            </a:p>
          </p:txBody>
        </p:sp>
        <p:sp>
          <p:nvSpPr>
            <p:cNvPr id="11428" name="Text Box 60"/>
            <p:cNvSpPr txBox="1">
              <a:spLocks noChangeArrowheads="1"/>
            </p:cNvSpPr>
            <p:nvPr/>
          </p:nvSpPr>
          <p:spPr bwMode="auto">
            <a:xfrm>
              <a:off x="740" y="975"/>
              <a:ext cx="976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0"/>
                </a:spcBef>
              </a:pPr>
              <a:r>
                <a:rPr lang="en-US" sz="1000" b="1"/>
                <a:t>Processor Version</a:t>
              </a:r>
            </a:p>
          </p:txBody>
        </p:sp>
        <p:sp>
          <p:nvSpPr>
            <p:cNvPr id="11429" name="Rectangle 61"/>
            <p:cNvSpPr>
              <a:spLocks noChangeArrowheads="1"/>
            </p:cNvSpPr>
            <p:nvPr/>
          </p:nvSpPr>
          <p:spPr bwMode="auto">
            <a:xfrm>
              <a:off x="1118" y="1349"/>
              <a:ext cx="181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86" tIns="15198" rIns="38686" bIns="15198">
              <a:spAutoFit/>
            </a:bodyPr>
            <a:lstStyle/>
            <a:p>
              <a:pPr defTabSz="515938" eaLnBrk="0" hangingPunct="0">
                <a:lnSpc>
                  <a:spcPct val="110000"/>
                </a:lnSpc>
                <a:spcBef>
                  <a:spcPct val="10000"/>
                </a:spcBef>
              </a:pPr>
              <a:r>
                <a:rPr lang="en-US" sz="1000" b="1"/>
                <a:t>PIR</a:t>
              </a:r>
            </a:p>
          </p:txBody>
        </p:sp>
        <p:sp>
          <p:nvSpPr>
            <p:cNvPr id="11430" name="Text Box 62"/>
            <p:cNvSpPr txBox="1">
              <a:spLocks noChangeArrowheads="1"/>
            </p:cNvSpPr>
            <p:nvPr/>
          </p:nvSpPr>
          <p:spPr bwMode="auto">
            <a:xfrm>
              <a:off x="873" y="1213"/>
              <a:ext cx="71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000" b="1"/>
                <a:t>Processor ID</a:t>
              </a:r>
            </a:p>
          </p:txBody>
        </p:sp>
        <p:grpSp>
          <p:nvGrpSpPr>
            <p:cNvPr id="11431" name="Group 63"/>
            <p:cNvGrpSpPr>
              <a:grpSpLocks/>
            </p:cNvGrpSpPr>
            <p:nvPr/>
          </p:nvGrpSpPr>
          <p:grpSpPr bwMode="auto">
            <a:xfrm>
              <a:off x="40" y="438"/>
              <a:ext cx="1739" cy="1098"/>
              <a:chOff x="40" y="622"/>
              <a:chExt cx="1739" cy="1322"/>
            </a:xfrm>
          </p:grpSpPr>
          <p:sp>
            <p:nvSpPr>
              <p:cNvPr id="11435" name="Text Box 64"/>
              <p:cNvSpPr txBox="1">
                <a:spLocks noChangeArrowheads="1"/>
              </p:cNvSpPr>
              <p:nvPr/>
            </p:nvSpPr>
            <p:spPr bwMode="auto">
              <a:xfrm>
                <a:off x="40" y="622"/>
                <a:ext cx="1739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000" b="1"/>
                  <a:t>Supervisor Mode Base Register Set</a:t>
                </a:r>
              </a:p>
            </p:txBody>
          </p:sp>
          <p:sp>
            <p:nvSpPr>
              <p:cNvPr id="11436" name="Rectangle 65"/>
              <p:cNvSpPr>
                <a:spLocks noChangeArrowheads="1"/>
              </p:cNvSpPr>
              <p:nvPr/>
            </p:nvSpPr>
            <p:spPr bwMode="auto">
              <a:xfrm>
                <a:off x="144" y="800"/>
                <a:ext cx="1528" cy="1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32" name="Text Box 66"/>
            <p:cNvSpPr txBox="1">
              <a:spLocks noChangeArrowheads="1"/>
            </p:cNvSpPr>
            <p:nvPr/>
          </p:nvSpPr>
          <p:spPr bwMode="auto">
            <a:xfrm>
              <a:off x="219" y="643"/>
              <a:ext cx="5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000" b="1"/>
                <a:t>SPR General</a:t>
              </a:r>
            </a:p>
            <a:p>
              <a:pPr algn="ctr">
                <a:spcBef>
                  <a:spcPct val="0"/>
                </a:spcBef>
              </a:pPr>
              <a:r>
                <a:rPr lang="en-US" sz="1000" b="1"/>
                <a:t>Registers</a:t>
              </a:r>
            </a:p>
          </p:txBody>
        </p:sp>
        <p:sp>
          <p:nvSpPr>
            <p:cNvPr id="11433" name="Rectangle 67"/>
            <p:cNvSpPr>
              <a:spLocks noChangeArrowheads="1"/>
            </p:cNvSpPr>
            <p:nvPr/>
          </p:nvSpPr>
          <p:spPr bwMode="auto">
            <a:xfrm>
              <a:off x="227" y="1042"/>
              <a:ext cx="528" cy="9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686" tIns="15198" rIns="38686" bIns="15198">
              <a:spAutoFit/>
            </a:bodyPr>
            <a:lstStyle/>
            <a:p>
              <a:endParaRPr lang="en-US"/>
            </a:p>
          </p:txBody>
        </p:sp>
        <p:sp>
          <p:nvSpPr>
            <p:cNvPr id="11434" name="Rectangle 68"/>
            <p:cNvSpPr>
              <a:spLocks noChangeArrowheads="1"/>
            </p:cNvSpPr>
            <p:nvPr/>
          </p:nvSpPr>
          <p:spPr bwMode="auto">
            <a:xfrm>
              <a:off x="338" y="892"/>
              <a:ext cx="318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86" tIns="15198" rIns="38686" bIns="15198">
              <a:spAutoFit/>
            </a:bodyPr>
            <a:lstStyle/>
            <a:p>
              <a:pPr algn="ctr" defTabSz="515938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lang="en-US" sz="1000" b="1"/>
                <a:t>SPRG0</a:t>
              </a:r>
            </a:p>
            <a:p>
              <a:pPr algn="ctr" defTabSz="515938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lang="en-US" sz="1000" b="1"/>
                <a:t>SPRG1</a:t>
              </a:r>
            </a:p>
            <a:p>
              <a:pPr algn="ctr" defTabSz="515938" eaLnBrk="0" hangingPunct="0">
                <a:spcBef>
                  <a:spcPct val="10000"/>
                </a:spcBef>
              </a:pPr>
              <a:r>
                <a:rPr lang="en-US" sz="600" b="1">
                  <a:latin typeface="Wingdings" pitchFamily="2" charset="2"/>
                </a:rPr>
                <a:t>l</a:t>
              </a:r>
              <a:endParaRPr lang="en-US" sz="600" b="1"/>
            </a:p>
            <a:p>
              <a:pPr algn="ctr" defTabSz="515938" eaLnBrk="0" hangingPunct="0">
                <a:spcBef>
                  <a:spcPct val="10000"/>
                </a:spcBef>
              </a:pPr>
              <a:r>
                <a:rPr lang="en-US" sz="600" b="1">
                  <a:latin typeface="Wingdings" pitchFamily="2" charset="2"/>
                </a:rPr>
                <a:t>l</a:t>
              </a:r>
              <a:endParaRPr lang="en-US" sz="600" b="1"/>
            </a:p>
            <a:p>
              <a:pPr algn="ctr" defTabSz="515938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lang="en-US" sz="1000" b="1"/>
                <a:t>SPRG9</a:t>
              </a:r>
            </a:p>
          </p:txBody>
        </p:sp>
      </p:grpSp>
      <p:sp>
        <p:nvSpPr>
          <p:cNvPr id="11317" name="Text Box 69"/>
          <p:cNvSpPr txBox="1">
            <a:spLocks noChangeArrowheads="1"/>
          </p:cNvSpPr>
          <p:nvPr/>
        </p:nvSpPr>
        <p:spPr bwMode="auto">
          <a:xfrm>
            <a:off x="206375" y="5253038"/>
            <a:ext cx="23415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000" b="1"/>
              <a:t>Storage Control Register Set</a:t>
            </a:r>
          </a:p>
        </p:txBody>
      </p:sp>
      <p:sp>
        <p:nvSpPr>
          <p:cNvPr id="11318" name="Rectangle 70"/>
          <p:cNvSpPr>
            <a:spLocks noChangeArrowheads="1"/>
          </p:cNvSpPr>
          <p:nvPr/>
        </p:nvSpPr>
        <p:spPr bwMode="auto">
          <a:xfrm>
            <a:off x="219075" y="5481638"/>
            <a:ext cx="2427288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Rectangle 71"/>
          <p:cNvSpPr>
            <a:spLocks noChangeArrowheads="1"/>
          </p:cNvSpPr>
          <p:nvPr/>
        </p:nvSpPr>
        <p:spPr bwMode="auto">
          <a:xfrm>
            <a:off x="1028700" y="5749925"/>
            <a:ext cx="800100" cy="174625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20" name="Rectangle 72"/>
          <p:cNvSpPr>
            <a:spLocks noChangeArrowheads="1"/>
          </p:cNvSpPr>
          <p:nvPr/>
        </p:nvSpPr>
        <p:spPr bwMode="auto">
          <a:xfrm>
            <a:off x="1250950" y="5695950"/>
            <a:ext cx="3571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PID0</a:t>
            </a:r>
          </a:p>
        </p:txBody>
      </p:sp>
      <p:sp>
        <p:nvSpPr>
          <p:cNvPr id="11321" name="Text Box 73"/>
          <p:cNvSpPr txBox="1">
            <a:spLocks noChangeArrowheads="1"/>
          </p:cNvSpPr>
          <p:nvPr/>
        </p:nvSpPr>
        <p:spPr bwMode="auto">
          <a:xfrm>
            <a:off x="407988" y="5472113"/>
            <a:ext cx="2039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Process Identification Register</a:t>
            </a:r>
          </a:p>
        </p:txBody>
      </p:sp>
      <p:sp>
        <p:nvSpPr>
          <p:cNvPr id="11322" name="Rectangle 74"/>
          <p:cNvSpPr>
            <a:spLocks noChangeArrowheads="1"/>
          </p:cNvSpPr>
          <p:nvPr/>
        </p:nvSpPr>
        <p:spPr bwMode="auto">
          <a:xfrm>
            <a:off x="6713538" y="2660650"/>
            <a:ext cx="876300" cy="1539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23" name="Rectangle 75"/>
          <p:cNvSpPr>
            <a:spLocks noChangeArrowheads="1"/>
          </p:cNvSpPr>
          <p:nvPr/>
        </p:nvSpPr>
        <p:spPr bwMode="auto">
          <a:xfrm>
            <a:off x="6954838" y="2627313"/>
            <a:ext cx="3365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defTabSz="515938" eaLnBrk="0" hangingPunct="0">
              <a:lnSpc>
                <a:spcPct val="110000"/>
              </a:lnSpc>
              <a:spcBef>
                <a:spcPct val="10000"/>
              </a:spcBef>
            </a:pPr>
            <a:r>
              <a:rPr lang="en-US" sz="1000" b="1">
                <a:solidFill>
                  <a:schemeClr val="bg1"/>
                </a:solidFill>
              </a:rPr>
              <a:t>SVR</a:t>
            </a:r>
          </a:p>
        </p:txBody>
      </p:sp>
      <p:sp>
        <p:nvSpPr>
          <p:cNvPr id="11324" name="Text Box 76"/>
          <p:cNvSpPr txBox="1">
            <a:spLocks noChangeArrowheads="1"/>
          </p:cNvSpPr>
          <p:nvPr/>
        </p:nvSpPr>
        <p:spPr bwMode="auto">
          <a:xfrm>
            <a:off x="6470650" y="2401888"/>
            <a:ext cx="14017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System Version</a:t>
            </a:r>
          </a:p>
        </p:txBody>
      </p:sp>
      <p:sp>
        <p:nvSpPr>
          <p:cNvPr id="11325" name="Rectangle 77"/>
          <p:cNvSpPr>
            <a:spLocks noChangeArrowheads="1"/>
          </p:cNvSpPr>
          <p:nvPr/>
        </p:nvSpPr>
        <p:spPr bwMode="auto">
          <a:xfrm>
            <a:off x="8015288" y="4645025"/>
            <a:ext cx="6619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TLBCFG0</a:t>
            </a:r>
          </a:p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TLBCFG1</a:t>
            </a:r>
          </a:p>
        </p:txBody>
      </p:sp>
      <p:sp>
        <p:nvSpPr>
          <p:cNvPr id="11326" name="Rectangle 78"/>
          <p:cNvSpPr>
            <a:spLocks noChangeArrowheads="1"/>
          </p:cNvSpPr>
          <p:nvPr/>
        </p:nvSpPr>
        <p:spPr bwMode="auto">
          <a:xfrm>
            <a:off x="8026400" y="4435475"/>
            <a:ext cx="6492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MMUCFG</a:t>
            </a:r>
          </a:p>
        </p:txBody>
      </p:sp>
      <p:sp>
        <p:nvSpPr>
          <p:cNvPr id="11327" name="Text Box 79"/>
          <p:cNvSpPr txBox="1">
            <a:spLocks noChangeArrowheads="1"/>
          </p:cNvSpPr>
          <p:nvPr/>
        </p:nvSpPr>
        <p:spPr bwMode="auto">
          <a:xfrm>
            <a:off x="7875588" y="4238625"/>
            <a:ext cx="927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MMU Config</a:t>
            </a:r>
          </a:p>
        </p:txBody>
      </p:sp>
      <p:sp>
        <p:nvSpPr>
          <p:cNvPr id="11328" name="Rectangle 80"/>
          <p:cNvSpPr>
            <a:spLocks noChangeArrowheads="1"/>
          </p:cNvSpPr>
          <p:nvPr/>
        </p:nvSpPr>
        <p:spPr bwMode="auto">
          <a:xfrm>
            <a:off x="6724650" y="4249738"/>
            <a:ext cx="876300" cy="161925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29" name="Rectangle 81"/>
          <p:cNvSpPr>
            <a:spLocks noChangeArrowheads="1"/>
          </p:cNvSpPr>
          <p:nvPr/>
        </p:nvSpPr>
        <p:spPr bwMode="auto">
          <a:xfrm>
            <a:off x="6945313" y="4211638"/>
            <a:ext cx="4286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MAS0</a:t>
            </a:r>
          </a:p>
          <a:p>
            <a:pPr algn="ctr" defTabSz="515938" eaLnBrk="0" hangingPunct="0">
              <a:spcBef>
                <a:spcPct val="20000"/>
              </a:spcBef>
            </a:pPr>
            <a:r>
              <a:rPr lang="en-US" sz="600" b="1">
                <a:latin typeface="Wingdings" pitchFamily="2" charset="2"/>
              </a:rPr>
              <a:t>l</a:t>
            </a:r>
            <a:endParaRPr lang="en-US" sz="600" b="1"/>
          </a:p>
          <a:p>
            <a:pPr algn="ctr" defTabSz="515938" eaLnBrk="0" hangingPunct="0">
              <a:spcBef>
                <a:spcPct val="20000"/>
              </a:spcBef>
            </a:pPr>
            <a:r>
              <a:rPr lang="en-US" sz="600" b="1">
                <a:latin typeface="Wingdings" pitchFamily="2" charset="2"/>
              </a:rPr>
              <a:t>l</a:t>
            </a:r>
            <a:endParaRPr lang="en-US" sz="600" b="1"/>
          </a:p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MAS4</a:t>
            </a:r>
          </a:p>
        </p:txBody>
      </p:sp>
      <p:sp>
        <p:nvSpPr>
          <p:cNvPr id="11330" name="Text Box 82"/>
          <p:cNvSpPr txBox="1">
            <a:spLocks noChangeArrowheads="1"/>
          </p:cNvSpPr>
          <p:nvPr/>
        </p:nvSpPr>
        <p:spPr bwMode="auto">
          <a:xfrm>
            <a:off x="6710363" y="4008438"/>
            <a:ext cx="903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MMU Assist</a:t>
            </a:r>
          </a:p>
        </p:txBody>
      </p:sp>
      <p:sp>
        <p:nvSpPr>
          <p:cNvPr id="11331" name="Rectangle 83"/>
          <p:cNvSpPr>
            <a:spLocks noChangeArrowheads="1"/>
          </p:cNvSpPr>
          <p:nvPr/>
        </p:nvSpPr>
        <p:spPr bwMode="auto">
          <a:xfrm>
            <a:off x="6950075" y="4878388"/>
            <a:ext cx="4286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MAS6</a:t>
            </a:r>
          </a:p>
        </p:txBody>
      </p:sp>
      <p:sp>
        <p:nvSpPr>
          <p:cNvPr id="11332" name="Text Box 84"/>
          <p:cNvSpPr txBox="1">
            <a:spLocks noChangeArrowheads="1"/>
          </p:cNvSpPr>
          <p:nvPr/>
        </p:nvSpPr>
        <p:spPr bwMode="auto">
          <a:xfrm>
            <a:off x="6497638" y="2868613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Interrupt Vector Offset Registers</a:t>
            </a:r>
          </a:p>
        </p:txBody>
      </p:sp>
      <p:sp>
        <p:nvSpPr>
          <p:cNvPr id="11333" name="Rectangle 85"/>
          <p:cNvSpPr>
            <a:spLocks noChangeArrowheads="1"/>
          </p:cNvSpPr>
          <p:nvPr/>
        </p:nvSpPr>
        <p:spPr bwMode="auto">
          <a:xfrm>
            <a:off x="6724650" y="1982788"/>
            <a:ext cx="876300" cy="158750"/>
          </a:xfrm>
          <a:prstGeom prst="rect">
            <a:avLst/>
          </a:prstGeom>
          <a:solidFill>
            <a:srgbClr val="969696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34" name="Rectangle 86"/>
          <p:cNvSpPr>
            <a:spLocks noChangeArrowheads="1"/>
          </p:cNvSpPr>
          <p:nvPr/>
        </p:nvSpPr>
        <p:spPr bwMode="auto">
          <a:xfrm>
            <a:off x="6929438" y="1944688"/>
            <a:ext cx="4603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>
                <a:solidFill>
                  <a:schemeClr val="bg1"/>
                </a:solidFill>
              </a:rPr>
              <a:t>HID0</a:t>
            </a:r>
          </a:p>
        </p:txBody>
      </p:sp>
      <p:sp>
        <p:nvSpPr>
          <p:cNvPr id="11335" name="Rectangle 87"/>
          <p:cNvSpPr>
            <a:spLocks noChangeArrowheads="1"/>
          </p:cNvSpPr>
          <p:nvPr/>
        </p:nvSpPr>
        <p:spPr bwMode="auto">
          <a:xfrm>
            <a:off x="6938963" y="2193925"/>
            <a:ext cx="460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>
                <a:solidFill>
                  <a:schemeClr val="bg1"/>
                </a:solidFill>
              </a:rPr>
              <a:t>HID1</a:t>
            </a:r>
          </a:p>
        </p:txBody>
      </p:sp>
      <p:sp>
        <p:nvSpPr>
          <p:cNvPr id="11336" name="Text Box 88"/>
          <p:cNvSpPr txBox="1">
            <a:spLocks noChangeArrowheads="1"/>
          </p:cNvSpPr>
          <p:nvPr/>
        </p:nvSpPr>
        <p:spPr bwMode="auto">
          <a:xfrm>
            <a:off x="7959725" y="1646238"/>
            <a:ext cx="841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1"/>
              <a:t>L1FINV0</a:t>
            </a:r>
            <a:endParaRPr lang="en-US" sz="1000" b="1" baseline="30000"/>
          </a:p>
        </p:txBody>
      </p:sp>
      <p:sp>
        <p:nvSpPr>
          <p:cNvPr id="11337" name="Text Box 89"/>
          <p:cNvSpPr txBox="1">
            <a:spLocks noChangeArrowheads="1"/>
          </p:cNvSpPr>
          <p:nvPr/>
        </p:nvSpPr>
        <p:spPr bwMode="auto">
          <a:xfrm>
            <a:off x="7854950" y="13001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 dirty="0"/>
              <a:t>Cache Flush</a:t>
            </a:r>
          </a:p>
          <a:p>
            <a:pPr algn="ctr">
              <a:spcBef>
                <a:spcPct val="0"/>
              </a:spcBef>
            </a:pPr>
            <a:r>
              <a:rPr lang="en-US" sz="1000" b="1" dirty="0"/>
              <a:t>&amp; Invalidate</a:t>
            </a:r>
          </a:p>
        </p:txBody>
      </p:sp>
      <p:sp>
        <p:nvSpPr>
          <p:cNvPr id="11338" name="Rectangle 90"/>
          <p:cNvSpPr>
            <a:spLocks noChangeArrowheads="1"/>
          </p:cNvSpPr>
          <p:nvPr/>
        </p:nvSpPr>
        <p:spPr bwMode="auto">
          <a:xfrm>
            <a:off x="7886700" y="2881313"/>
            <a:ext cx="876300" cy="153987"/>
          </a:xfrm>
          <a:prstGeom prst="rect">
            <a:avLst/>
          </a:prstGeom>
          <a:solidFill>
            <a:srgbClr val="66FF33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39" name="Text Box 91"/>
          <p:cNvSpPr txBox="1">
            <a:spLocks noChangeArrowheads="1"/>
          </p:cNvSpPr>
          <p:nvPr/>
        </p:nvSpPr>
        <p:spPr bwMode="auto">
          <a:xfrm>
            <a:off x="7997825" y="2838450"/>
            <a:ext cx="669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1"/>
              <a:t>L1CFG0</a:t>
            </a:r>
          </a:p>
        </p:txBody>
      </p:sp>
      <p:sp>
        <p:nvSpPr>
          <p:cNvPr id="11340" name="Text Box 92"/>
          <p:cNvSpPr txBox="1">
            <a:spLocks noChangeArrowheads="1"/>
          </p:cNvSpPr>
          <p:nvPr/>
        </p:nvSpPr>
        <p:spPr bwMode="auto">
          <a:xfrm>
            <a:off x="7823200" y="2670175"/>
            <a:ext cx="10017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 dirty="0"/>
              <a:t>Cache </a:t>
            </a:r>
            <a:r>
              <a:rPr lang="en-US" sz="1000" b="1" dirty="0" err="1"/>
              <a:t>Config</a:t>
            </a:r>
            <a:endParaRPr lang="en-US" sz="1000" b="1" dirty="0"/>
          </a:p>
        </p:txBody>
      </p:sp>
      <p:sp>
        <p:nvSpPr>
          <p:cNvPr id="11341" name="Rectangle 93"/>
          <p:cNvSpPr>
            <a:spLocks noChangeArrowheads="1"/>
          </p:cNvSpPr>
          <p:nvPr/>
        </p:nvSpPr>
        <p:spPr bwMode="auto">
          <a:xfrm>
            <a:off x="8050213" y="2247900"/>
            <a:ext cx="561975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defTabSz="515938" eaLnBrk="0" hangingPunct="0">
              <a:lnSpc>
                <a:spcPct val="115000"/>
              </a:lnSpc>
              <a:spcBef>
                <a:spcPct val="15000"/>
              </a:spcBef>
            </a:pPr>
            <a:r>
              <a:rPr lang="en-US" sz="1000" b="1"/>
              <a:t>L1CSR0</a:t>
            </a:r>
            <a:endParaRPr lang="en-US" sz="1000" b="1" baseline="30000"/>
          </a:p>
        </p:txBody>
      </p:sp>
      <p:sp>
        <p:nvSpPr>
          <p:cNvPr id="11342" name="Text Box 94"/>
          <p:cNvSpPr txBox="1">
            <a:spLocks noChangeArrowheads="1"/>
          </p:cNvSpPr>
          <p:nvPr/>
        </p:nvSpPr>
        <p:spPr bwMode="auto">
          <a:xfrm>
            <a:off x="7799388" y="2074863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 dirty="0"/>
              <a:t>Cache Control</a:t>
            </a:r>
          </a:p>
        </p:txBody>
      </p:sp>
      <p:sp>
        <p:nvSpPr>
          <p:cNvPr id="11343" name="Rectangle 95"/>
          <p:cNvSpPr>
            <a:spLocks noChangeArrowheads="1"/>
          </p:cNvSpPr>
          <p:nvPr/>
        </p:nvSpPr>
        <p:spPr bwMode="auto">
          <a:xfrm>
            <a:off x="7985125" y="3970338"/>
            <a:ext cx="71913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MMUCRS0</a:t>
            </a:r>
          </a:p>
        </p:txBody>
      </p:sp>
      <p:sp>
        <p:nvSpPr>
          <p:cNvPr id="11344" name="Text Box 96"/>
          <p:cNvSpPr txBox="1">
            <a:spLocks noChangeArrowheads="1"/>
          </p:cNvSpPr>
          <p:nvPr/>
        </p:nvSpPr>
        <p:spPr bwMode="auto">
          <a:xfrm>
            <a:off x="7854950" y="3636963"/>
            <a:ext cx="976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MMU Control</a:t>
            </a:r>
          </a:p>
          <a:p>
            <a:pPr algn="ctr">
              <a:spcBef>
                <a:spcPct val="0"/>
              </a:spcBef>
            </a:pPr>
            <a:r>
              <a:rPr lang="en-US" sz="1000" b="1"/>
              <a:t>and Status</a:t>
            </a:r>
          </a:p>
        </p:txBody>
      </p:sp>
      <p:sp>
        <p:nvSpPr>
          <p:cNvPr id="11345" name="Text Box 97"/>
          <p:cNvSpPr txBox="1">
            <a:spLocks noChangeArrowheads="1"/>
          </p:cNvSpPr>
          <p:nvPr/>
        </p:nvSpPr>
        <p:spPr bwMode="auto">
          <a:xfrm>
            <a:off x="6578600" y="1273175"/>
            <a:ext cx="1155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Hardware Implementation</a:t>
            </a:r>
          </a:p>
          <a:p>
            <a:pPr algn="ctr">
              <a:spcBef>
                <a:spcPct val="0"/>
              </a:spcBef>
            </a:pPr>
            <a:r>
              <a:rPr lang="en-US" sz="1000" b="1"/>
              <a:t>Dependent Registers</a:t>
            </a:r>
            <a:endParaRPr lang="en-US" sz="1000" b="1" baseline="30000"/>
          </a:p>
        </p:txBody>
      </p:sp>
      <p:sp>
        <p:nvSpPr>
          <p:cNvPr id="11346" name="Rectangle 98"/>
          <p:cNvSpPr>
            <a:spLocks noChangeArrowheads="1"/>
          </p:cNvSpPr>
          <p:nvPr/>
        </p:nvSpPr>
        <p:spPr bwMode="auto">
          <a:xfrm>
            <a:off x="6477000" y="1301750"/>
            <a:ext cx="2540000" cy="383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47" name="Text Box 99"/>
          <p:cNvSpPr txBox="1">
            <a:spLocks noChangeArrowheads="1"/>
          </p:cNvSpPr>
          <p:nvPr/>
        </p:nvSpPr>
        <p:spPr bwMode="auto">
          <a:xfrm>
            <a:off x="6572250" y="1052513"/>
            <a:ext cx="2327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000" b="1"/>
              <a:t>e200z</a:t>
            </a:r>
            <a:r>
              <a:rPr lang="en-US" sz="1000" b="1" i="1"/>
              <a:t>X</a:t>
            </a:r>
            <a:r>
              <a:rPr lang="en-US" sz="1000" b="1"/>
              <a:t> Book E Registers</a:t>
            </a:r>
          </a:p>
        </p:txBody>
      </p:sp>
      <p:sp>
        <p:nvSpPr>
          <p:cNvPr id="11348" name="Text Box 100"/>
          <p:cNvSpPr txBox="1">
            <a:spLocks noChangeArrowheads="1"/>
          </p:cNvSpPr>
          <p:nvPr/>
        </p:nvSpPr>
        <p:spPr bwMode="auto">
          <a:xfrm>
            <a:off x="3408363" y="1116013"/>
            <a:ext cx="2343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200" b="1"/>
              <a:t>User Programmer’s Model</a:t>
            </a:r>
          </a:p>
        </p:txBody>
      </p:sp>
      <p:sp>
        <p:nvSpPr>
          <p:cNvPr id="11349" name="AutoShape 101"/>
          <p:cNvSpPr>
            <a:spLocks noChangeArrowheads="1"/>
          </p:cNvSpPr>
          <p:nvPr/>
        </p:nvSpPr>
        <p:spPr bwMode="auto">
          <a:xfrm>
            <a:off x="3346450" y="1423988"/>
            <a:ext cx="2387600" cy="147955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50" name="Group 102"/>
          <p:cNvGrpSpPr>
            <a:grpSpLocks/>
          </p:cNvGrpSpPr>
          <p:nvPr/>
        </p:nvGrpSpPr>
        <p:grpSpPr bwMode="auto">
          <a:xfrm>
            <a:off x="3505200" y="2616200"/>
            <a:ext cx="990600" cy="166688"/>
            <a:chOff x="212" y="1974"/>
            <a:chExt cx="624" cy="105"/>
          </a:xfrm>
        </p:grpSpPr>
        <p:sp>
          <p:nvSpPr>
            <p:cNvPr id="11418" name="Rectangle 103"/>
            <p:cNvSpPr>
              <a:spLocks noChangeArrowheads="1"/>
            </p:cNvSpPr>
            <p:nvPr/>
          </p:nvSpPr>
          <p:spPr bwMode="auto">
            <a:xfrm>
              <a:off x="212" y="1996"/>
              <a:ext cx="624" cy="6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686" tIns="15198" rIns="38686" bIns="15198">
              <a:spAutoFit/>
            </a:bodyPr>
            <a:lstStyle/>
            <a:p>
              <a:endParaRPr lang="en-US"/>
            </a:p>
          </p:txBody>
        </p:sp>
        <p:sp>
          <p:nvSpPr>
            <p:cNvPr id="11419" name="Rectangle 104"/>
            <p:cNvSpPr>
              <a:spLocks noChangeArrowheads="1"/>
            </p:cNvSpPr>
            <p:nvPr/>
          </p:nvSpPr>
          <p:spPr bwMode="auto">
            <a:xfrm>
              <a:off x="348" y="1974"/>
              <a:ext cx="351" cy="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86" tIns="15198" rIns="38686" bIns="15198">
              <a:spAutoFit/>
            </a:bodyPr>
            <a:lstStyle/>
            <a:p>
              <a:pPr defTabSz="515938" eaLnBrk="0" hangingPunct="0">
                <a:lnSpc>
                  <a:spcPct val="110000"/>
                </a:lnSpc>
                <a:spcBef>
                  <a:spcPct val="10000"/>
                </a:spcBef>
              </a:pPr>
              <a:r>
                <a:rPr lang="en-US" sz="800" b="1"/>
                <a:t>SPEFSCR</a:t>
              </a:r>
            </a:p>
          </p:txBody>
        </p:sp>
      </p:grpSp>
      <p:grpSp>
        <p:nvGrpSpPr>
          <p:cNvPr id="11351" name="Group 105"/>
          <p:cNvGrpSpPr>
            <a:grpSpLocks/>
          </p:cNvGrpSpPr>
          <p:nvPr/>
        </p:nvGrpSpPr>
        <p:grpSpPr bwMode="auto">
          <a:xfrm>
            <a:off x="4575175" y="2600325"/>
            <a:ext cx="990600" cy="177800"/>
            <a:chOff x="886" y="1750"/>
            <a:chExt cx="624" cy="112"/>
          </a:xfrm>
        </p:grpSpPr>
        <p:sp>
          <p:nvSpPr>
            <p:cNvPr id="11416" name="Rectangle 106"/>
            <p:cNvSpPr>
              <a:spLocks noChangeArrowheads="1"/>
            </p:cNvSpPr>
            <p:nvPr/>
          </p:nvSpPr>
          <p:spPr bwMode="auto">
            <a:xfrm>
              <a:off x="886" y="1777"/>
              <a:ext cx="624" cy="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686" tIns="15198" rIns="38686" bIns="15198">
              <a:spAutoFit/>
            </a:bodyPr>
            <a:lstStyle/>
            <a:p>
              <a:endParaRPr lang="en-US"/>
            </a:p>
          </p:txBody>
        </p:sp>
        <p:sp>
          <p:nvSpPr>
            <p:cNvPr id="11417" name="Rectangle 107"/>
            <p:cNvSpPr>
              <a:spLocks noChangeArrowheads="1"/>
            </p:cNvSpPr>
            <p:nvPr/>
          </p:nvSpPr>
          <p:spPr bwMode="auto">
            <a:xfrm>
              <a:off x="1042" y="1750"/>
              <a:ext cx="31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86" tIns="15198" rIns="38686" bIns="15198">
              <a:spAutoFit/>
            </a:bodyPr>
            <a:lstStyle/>
            <a:p>
              <a:pPr algn="ctr" defTabSz="515938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lang="en-US" sz="800" b="1"/>
                <a:t>USPRG0</a:t>
              </a:r>
            </a:p>
          </p:txBody>
        </p:sp>
      </p:grpSp>
      <p:sp>
        <p:nvSpPr>
          <p:cNvPr id="11352" name="Rectangle 108"/>
          <p:cNvSpPr>
            <a:spLocks noChangeArrowheads="1"/>
          </p:cNvSpPr>
          <p:nvPr/>
        </p:nvSpPr>
        <p:spPr bwMode="auto">
          <a:xfrm>
            <a:off x="3502025" y="1543050"/>
            <a:ext cx="2065338" cy="100013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35921" dir="2700000" algn="ctr" rotWithShape="0">
              <a:srgbClr val="A5002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53" name="Rectangle 109"/>
          <p:cNvSpPr>
            <a:spLocks noChangeArrowheads="1"/>
          </p:cNvSpPr>
          <p:nvPr/>
        </p:nvSpPr>
        <p:spPr bwMode="auto">
          <a:xfrm>
            <a:off x="3502025" y="1687513"/>
            <a:ext cx="2065338" cy="100012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35921" dir="2700000" algn="ctr" rotWithShape="0">
              <a:srgbClr val="A5002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54" name="Rectangle 110"/>
          <p:cNvSpPr>
            <a:spLocks noChangeArrowheads="1"/>
          </p:cNvSpPr>
          <p:nvPr/>
        </p:nvSpPr>
        <p:spPr bwMode="auto">
          <a:xfrm>
            <a:off x="3502025" y="2124075"/>
            <a:ext cx="2065338" cy="100013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35921" dir="2700000" algn="ctr" rotWithShape="0">
              <a:srgbClr val="A5002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55" name="Rectangle 111"/>
          <p:cNvSpPr>
            <a:spLocks noChangeArrowheads="1"/>
          </p:cNvSpPr>
          <p:nvPr/>
        </p:nvSpPr>
        <p:spPr bwMode="auto">
          <a:xfrm>
            <a:off x="4330700" y="1514475"/>
            <a:ext cx="414338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spcBef>
                <a:spcPct val="20000"/>
              </a:spcBef>
            </a:pPr>
            <a:r>
              <a:rPr lang="en-US" sz="800" b="1"/>
              <a:t>GPR0</a:t>
            </a:r>
          </a:p>
          <a:p>
            <a:pPr algn="ctr" defTabSz="515938" eaLnBrk="0" hangingPunct="0">
              <a:spcBef>
                <a:spcPct val="20000"/>
              </a:spcBef>
            </a:pPr>
            <a:r>
              <a:rPr lang="en-US" sz="800" b="1"/>
              <a:t>GPR1</a:t>
            </a:r>
          </a:p>
          <a:p>
            <a:pPr algn="ctr" defTabSz="515938" eaLnBrk="0" hangingPunct="0">
              <a:spcBef>
                <a:spcPct val="20000"/>
              </a:spcBef>
            </a:pPr>
            <a:endParaRPr lang="en-US" sz="800" b="1"/>
          </a:p>
          <a:p>
            <a:pPr algn="ctr" defTabSz="515938" eaLnBrk="0" hangingPunct="0">
              <a:spcBef>
                <a:spcPct val="20000"/>
              </a:spcBef>
            </a:pPr>
            <a:endParaRPr lang="en-US" sz="800" b="1"/>
          </a:p>
          <a:p>
            <a:pPr algn="ctr" defTabSz="515938" eaLnBrk="0" hangingPunct="0">
              <a:spcBef>
                <a:spcPct val="20000"/>
              </a:spcBef>
            </a:pPr>
            <a:r>
              <a:rPr lang="en-US" sz="800" b="1"/>
              <a:t>GPR31</a:t>
            </a:r>
          </a:p>
        </p:txBody>
      </p:sp>
      <p:sp>
        <p:nvSpPr>
          <p:cNvPr id="11356" name="Rectangle 112"/>
          <p:cNvSpPr>
            <a:spLocks noChangeArrowheads="1"/>
          </p:cNvSpPr>
          <p:nvPr/>
        </p:nvSpPr>
        <p:spPr bwMode="auto">
          <a:xfrm>
            <a:off x="4473575" y="1804988"/>
            <a:ext cx="13176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600" b="1">
                <a:latin typeface="Wingdings" pitchFamily="2" charset="2"/>
              </a:rPr>
              <a:t>l</a:t>
            </a:r>
            <a:endParaRPr lang="en-US" sz="600" b="1"/>
          </a:p>
          <a:p>
            <a:pPr algn="ctr" defTabSz="515938" eaLnBrk="0" hangingPunct="0">
              <a:spcBef>
                <a:spcPct val="0"/>
              </a:spcBef>
            </a:pPr>
            <a:r>
              <a:rPr lang="en-US" sz="600" b="1">
                <a:latin typeface="Wingdings" pitchFamily="2" charset="2"/>
              </a:rPr>
              <a:t>l</a:t>
            </a:r>
          </a:p>
          <a:p>
            <a:pPr algn="ctr" defTabSz="515938" eaLnBrk="0" hangingPunct="0">
              <a:spcBef>
                <a:spcPct val="0"/>
              </a:spcBef>
            </a:pPr>
            <a:r>
              <a:rPr lang="en-US" sz="600" b="1">
                <a:latin typeface="Wingdings" pitchFamily="2" charset="2"/>
              </a:rPr>
              <a:t>l</a:t>
            </a:r>
            <a:endParaRPr lang="en-US" sz="600" b="1"/>
          </a:p>
        </p:txBody>
      </p:sp>
      <p:sp>
        <p:nvSpPr>
          <p:cNvPr id="11357" name="Rectangle 113"/>
          <p:cNvSpPr>
            <a:spLocks noChangeArrowheads="1"/>
          </p:cNvSpPr>
          <p:nvPr/>
        </p:nvSpPr>
        <p:spPr bwMode="auto">
          <a:xfrm>
            <a:off x="4584700" y="2314575"/>
            <a:ext cx="992188" cy="1016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58" name="Rectangle 114"/>
          <p:cNvSpPr>
            <a:spLocks noChangeArrowheads="1"/>
          </p:cNvSpPr>
          <p:nvPr/>
        </p:nvSpPr>
        <p:spPr bwMode="auto">
          <a:xfrm>
            <a:off x="4584700" y="2466975"/>
            <a:ext cx="992188" cy="1016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59" name="Rectangle 115"/>
          <p:cNvSpPr>
            <a:spLocks noChangeArrowheads="1"/>
          </p:cNvSpPr>
          <p:nvPr/>
        </p:nvSpPr>
        <p:spPr bwMode="auto">
          <a:xfrm>
            <a:off x="4937125" y="2295525"/>
            <a:ext cx="284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spcBef>
                <a:spcPct val="25000"/>
              </a:spcBef>
            </a:pPr>
            <a:r>
              <a:rPr lang="en-US" sz="800" b="1"/>
              <a:t>CR</a:t>
            </a:r>
          </a:p>
          <a:p>
            <a:pPr algn="ctr" defTabSz="515938" eaLnBrk="0" hangingPunct="0">
              <a:spcBef>
                <a:spcPct val="25000"/>
              </a:spcBef>
            </a:pPr>
            <a:r>
              <a:rPr lang="en-US" sz="800" b="1"/>
              <a:t>CTR</a:t>
            </a:r>
          </a:p>
        </p:txBody>
      </p:sp>
      <p:sp>
        <p:nvSpPr>
          <p:cNvPr id="11360" name="Rectangle 116"/>
          <p:cNvSpPr>
            <a:spLocks noChangeArrowheads="1"/>
          </p:cNvSpPr>
          <p:nvPr/>
        </p:nvSpPr>
        <p:spPr bwMode="auto">
          <a:xfrm>
            <a:off x="3505200" y="2470150"/>
            <a:ext cx="992188" cy="1016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61" name="Rectangle 117"/>
          <p:cNvSpPr>
            <a:spLocks noChangeArrowheads="1"/>
          </p:cNvSpPr>
          <p:nvPr/>
        </p:nvSpPr>
        <p:spPr bwMode="auto">
          <a:xfrm>
            <a:off x="3505200" y="2312988"/>
            <a:ext cx="992188" cy="10001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62" name="Rectangle 118"/>
          <p:cNvSpPr>
            <a:spLocks noChangeArrowheads="1"/>
          </p:cNvSpPr>
          <p:nvPr/>
        </p:nvSpPr>
        <p:spPr bwMode="auto">
          <a:xfrm>
            <a:off x="3883025" y="2298700"/>
            <a:ext cx="2857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spcBef>
                <a:spcPct val="30000"/>
              </a:spcBef>
            </a:pPr>
            <a:r>
              <a:rPr lang="en-US" sz="800" b="1"/>
              <a:t>LR </a:t>
            </a:r>
          </a:p>
          <a:p>
            <a:pPr algn="ctr" defTabSz="515938" eaLnBrk="0" hangingPunct="0">
              <a:spcBef>
                <a:spcPct val="30000"/>
              </a:spcBef>
            </a:pPr>
            <a:r>
              <a:rPr lang="en-US" sz="800" b="1"/>
              <a:t>XER</a:t>
            </a:r>
          </a:p>
        </p:txBody>
      </p:sp>
      <p:sp>
        <p:nvSpPr>
          <p:cNvPr id="11363" name="Rectangle 119"/>
          <p:cNvSpPr>
            <a:spLocks noChangeArrowheads="1"/>
          </p:cNvSpPr>
          <p:nvPr/>
        </p:nvSpPr>
        <p:spPr bwMode="auto">
          <a:xfrm>
            <a:off x="6729413" y="5564188"/>
            <a:ext cx="876300" cy="15557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64" name="Rectangle 120"/>
          <p:cNvSpPr>
            <a:spLocks noChangeArrowheads="1"/>
          </p:cNvSpPr>
          <p:nvPr/>
        </p:nvSpPr>
        <p:spPr bwMode="auto">
          <a:xfrm>
            <a:off x="6902450" y="5522913"/>
            <a:ext cx="5222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DBCNT</a:t>
            </a:r>
            <a:endParaRPr lang="en-US" sz="1000" b="1" baseline="30000"/>
          </a:p>
        </p:txBody>
      </p:sp>
      <p:sp>
        <p:nvSpPr>
          <p:cNvPr id="11365" name="Text Box 121"/>
          <p:cNvSpPr txBox="1">
            <a:spLocks noChangeArrowheads="1"/>
          </p:cNvSpPr>
          <p:nvPr/>
        </p:nvSpPr>
        <p:spPr bwMode="auto">
          <a:xfrm>
            <a:off x="6613525" y="5316538"/>
            <a:ext cx="1101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Debug Counter</a:t>
            </a:r>
            <a:endParaRPr lang="en-US" sz="1000" b="1" baseline="30000"/>
          </a:p>
        </p:txBody>
      </p:sp>
      <p:sp>
        <p:nvSpPr>
          <p:cNvPr id="11366" name="Text Box 122"/>
          <p:cNvSpPr txBox="1">
            <a:spLocks noChangeArrowheads="1"/>
          </p:cNvSpPr>
          <p:nvPr/>
        </p:nvSpPr>
        <p:spPr bwMode="auto">
          <a:xfrm>
            <a:off x="7805738" y="5316538"/>
            <a:ext cx="106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Debug Control</a:t>
            </a:r>
            <a:endParaRPr lang="en-US" sz="1000" b="1" baseline="30000"/>
          </a:p>
        </p:txBody>
      </p:sp>
      <p:sp>
        <p:nvSpPr>
          <p:cNvPr id="11367" name="Rectangle 123"/>
          <p:cNvSpPr>
            <a:spLocks noChangeArrowheads="1"/>
          </p:cNvSpPr>
          <p:nvPr/>
        </p:nvSpPr>
        <p:spPr bwMode="auto">
          <a:xfrm>
            <a:off x="8027988" y="5522913"/>
            <a:ext cx="6270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DBCR3-6</a:t>
            </a:r>
            <a:endParaRPr lang="en-US" sz="1000" b="1" baseline="30000"/>
          </a:p>
        </p:txBody>
      </p:sp>
      <p:sp>
        <p:nvSpPr>
          <p:cNvPr id="11368" name="Text Box 124"/>
          <p:cNvSpPr txBox="1">
            <a:spLocks noChangeArrowheads="1"/>
          </p:cNvSpPr>
          <p:nvPr/>
        </p:nvSpPr>
        <p:spPr bwMode="auto">
          <a:xfrm>
            <a:off x="6662738" y="5754688"/>
            <a:ext cx="2212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Debug Save &amp; Restore</a:t>
            </a:r>
            <a:endParaRPr lang="en-US" sz="1000" b="1" baseline="30000"/>
          </a:p>
        </p:txBody>
      </p:sp>
      <p:sp>
        <p:nvSpPr>
          <p:cNvPr id="11369" name="Rectangle 125"/>
          <p:cNvSpPr>
            <a:spLocks noChangeArrowheads="1"/>
          </p:cNvSpPr>
          <p:nvPr/>
        </p:nvSpPr>
        <p:spPr bwMode="auto">
          <a:xfrm>
            <a:off x="6913563" y="5948363"/>
            <a:ext cx="50641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DSRR0</a:t>
            </a:r>
            <a:endParaRPr lang="en-US" sz="1000" b="1" baseline="30000"/>
          </a:p>
        </p:txBody>
      </p:sp>
      <p:sp>
        <p:nvSpPr>
          <p:cNvPr id="11370" name="Rectangle 126"/>
          <p:cNvSpPr>
            <a:spLocks noChangeArrowheads="1"/>
          </p:cNvSpPr>
          <p:nvPr/>
        </p:nvSpPr>
        <p:spPr bwMode="auto">
          <a:xfrm>
            <a:off x="8029575" y="5948363"/>
            <a:ext cx="5064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DSRR1</a:t>
            </a:r>
            <a:endParaRPr lang="en-US" sz="1000" b="1" baseline="30000"/>
          </a:p>
        </p:txBody>
      </p:sp>
      <p:sp>
        <p:nvSpPr>
          <p:cNvPr id="11371" name="Rectangle 127"/>
          <p:cNvSpPr>
            <a:spLocks noChangeArrowheads="1"/>
          </p:cNvSpPr>
          <p:nvPr/>
        </p:nvSpPr>
        <p:spPr bwMode="auto">
          <a:xfrm>
            <a:off x="6483350" y="5330825"/>
            <a:ext cx="2533650" cy="906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2" name="Text Box 128"/>
          <p:cNvSpPr txBox="1">
            <a:spLocks noChangeArrowheads="1"/>
          </p:cNvSpPr>
          <p:nvPr/>
        </p:nvSpPr>
        <p:spPr bwMode="auto">
          <a:xfrm>
            <a:off x="6869113" y="5114925"/>
            <a:ext cx="1741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1"/>
              <a:t>e200z</a:t>
            </a:r>
            <a:r>
              <a:rPr lang="en-US" sz="1000" b="1" i="1"/>
              <a:t>X</a:t>
            </a:r>
            <a:r>
              <a:rPr lang="en-US" sz="1000" b="1"/>
              <a:t> Specific Registers</a:t>
            </a:r>
          </a:p>
        </p:txBody>
      </p:sp>
      <p:sp>
        <p:nvSpPr>
          <p:cNvPr id="11373" name="Rectangle 1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Programming Model:</a:t>
            </a:r>
            <a:r>
              <a:rPr lang="en-US" dirty="0" smtClean="0"/>
              <a:t> </a:t>
            </a:r>
            <a:r>
              <a:rPr lang="en-US" dirty="0" smtClean="0"/>
              <a:t>e200z4d </a:t>
            </a:r>
            <a:r>
              <a:rPr lang="en-US" dirty="0" smtClean="0"/>
              <a:t>Register Overview</a:t>
            </a:r>
            <a:endParaRPr lang="en-GB" dirty="0" smtClean="0"/>
          </a:p>
        </p:txBody>
      </p:sp>
      <p:grpSp>
        <p:nvGrpSpPr>
          <p:cNvPr id="11374" name="Group 130"/>
          <p:cNvGrpSpPr>
            <a:grpSpLocks/>
          </p:cNvGrpSpPr>
          <p:nvPr/>
        </p:nvGrpSpPr>
        <p:grpSpPr bwMode="auto">
          <a:xfrm>
            <a:off x="225425" y="3043238"/>
            <a:ext cx="2433638" cy="2044700"/>
            <a:chOff x="142" y="1529"/>
            <a:chExt cx="1533" cy="1288"/>
          </a:xfrm>
        </p:grpSpPr>
        <p:sp>
          <p:nvSpPr>
            <p:cNvPr id="11395" name="Rectangle 131"/>
            <p:cNvSpPr>
              <a:spLocks noChangeArrowheads="1"/>
            </p:cNvSpPr>
            <p:nvPr/>
          </p:nvSpPr>
          <p:spPr bwMode="auto">
            <a:xfrm>
              <a:off x="1002" y="1885"/>
              <a:ext cx="528" cy="10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686" tIns="15198" rIns="38686" bIns="15198">
              <a:spAutoFit/>
            </a:bodyPr>
            <a:lstStyle/>
            <a:p>
              <a:endParaRPr lang="en-US"/>
            </a:p>
          </p:txBody>
        </p:sp>
        <p:sp>
          <p:nvSpPr>
            <p:cNvPr id="11396" name="Rectangle 132"/>
            <p:cNvSpPr>
              <a:spLocks noChangeArrowheads="1"/>
            </p:cNvSpPr>
            <p:nvPr/>
          </p:nvSpPr>
          <p:spPr bwMode="auto">
            <a:xfrm>
              <a:off x="251" y="2138"/>
              <a:ext cx="528" cy="10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686" tIns="15198" rIns="38686" bIns="15198">
              <a:spAutoFit/>
            </a:bodyPr>
            <a:lstStyle/>
            <a:p>
              <a:endParaRPr lang="en-US"/>
            </a:p>
          </p:txBody>
        </p:sp>
        <p:sp>
          <p:nvSpPr>
            <p:cNvPr id="11397" name="Rectangle 133"/>
            <p:cNvSpPr>
              <a:spLocks noChangeArrowheads="1"/>
            </p:cNvSpPr>
            <p:nvPr/>
          </p:nvSpPr>
          <p:spPr bwMode="auto">
            <a:xfrm>
              <a:off x="251" y="2398"/>
              <a:ext cx="528" cy="10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686" tIns="15198" rIns="38686" bIns="15198">
              <a:spAutoFit/>
            </a:bodyPr>
            <a:lstStyle/>
            <a:p>
              <a:endParaRPr lang="en-US"/>
            </a:p>
          </p:txBody>
        </p:sp>
        <p:sp>
          <p:nvSpPr>
            <p:cNvPr id="11398" name="Rectangle 134"/>
            <p:cNvSpPr>
              <a:spLocks noChangeArrowheads="1"/>
            </p:cNvSpPr>
            <p:nvPr/>
          </p:nvSpPr>
          <p:spPr bwMode="auto">
            <a:xfrm>
              <a:off x="251" y="2657"/>
              <a:ext cx="528" cy="10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686" tIns="15198" rIns="38686" bIns="15198">
              <a:spAutoFit/>
            </a:bodyPr>
            <a:lstStyle/>
            <a:p>
              <a:endParaRPr lang="en-US"/>
            </a:p>
          </p:txBody>
        </p:sp>
        <p:sp>
          <p:nvSpPr>
            <p:cNvPr id="11399" name="Rectangle 135"/>
            <p:cNvSpPr>
              <a:spLocks noChangeArrowheads="1"/>
            </p:cNvSpPr>
            <p:nvPr/>
          </p:nvSpPr>
          <p:spPr bwMode="auto">
            <a:xfrm>
              <a:off x="1008" y="2657"/>
              <a:ext cx="528" cy="10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686" tIns="15198" rIns="38686" bIns="15198">
              <a:spAutoFit/>
            </a:bodyPr>
            <a:lstStyle/>
            <a:p>
              <a:endParaRPr lang="en-US"/>
            </a:p>
          </p:txBody>
        </p:sp>
        <p:sp>
          <p:nvSpPr>
            <p:cNvPr id="11400" name="Rectangle 136"/>
            <p:cNvSpPr>
              <a:spLocks noChangeArrowheads="1"/>
            </p:cNvSpPr>
            <p:nvPr/>
          </p:nvSpPr>
          <p:spPr bwMode="auto">
            <a:xfrm>
              <a:off x="1008" y="2398"/>
              <a:ext cx="528" cy="10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686" tIns="15198" rIns="38686" bIns="15198">
              <a:spAutoFit/>
            </a:bodyPr>
            <a:lstStyle/>
            <a:p>
              <a:endParaRPr lang="en-US"/>
            </a:p>
          </p:txBody>
        </p:sp>
        <p:sp>
          <p:nvSpPr>
            <p:cNvPr id="11401" name="Rectangle 137"/>
            <p:cNvSpPr>
              <a:spLocks noChangeArrowheads="1"/>
            </p:cNvSpPr>
            <p:nvPr/>
          </p:nvSpPr>
          <p:spPr bwMode="auto">
            <a:xfrm>
              <a:off x="251" y="1897"/>
              <a:ext cx="528" cy="10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686" tIns="15198" rIns="38686" bIns="15198">
              <a:spAutoFit/>
            </a:bodyPr>
            <a:lstStyle/>
            <a:p>
              <a:endParaRPr lang="en-US"/>
            </a:p>
          </p:txBody>
        </p:sp>
        <p:sp>
          <p:nvSpPr>
            <p:cNvPr id="11402" name="Rectangle 138"/>
            <p:cNvSpPr>
              <a:spLocks noChangeArrowheads="1"/>
            </p:cNvSpPr>
            <p:nvPr/>
          </p:nvSpPr>
          <p:spPr bwMode="auto">
            <a:xfrm>
              <a:off x="309" y="1874"/>
              <a:ext cx="395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86" tIns="15198" rIns="38686" bIns="15198">
              <a:spAutoFit/>
            </a:bodyPr>
            <a:lstStyle/>
            <a:p>
              <a:pPr algn="ctr" defTabSz="515938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lang="en-US" sz="1000" b="1"/>
                <a:t>DBCR0-2</a:t>
              </a:r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338" y="1648"/>
              <a:ext cx="4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000" b="1"/>
                <a:t>Debug</a:t>
              </a:r>
            </a:p>
            <a:p>
              <a:pPr algn="ctr">
                <a:spcBef>
                  <a:spcPct val="0"/>
                </a:spcBef>
              </a:pPr>
              <a:r>
                <a:rPr lang="en-US" sz="1000" b="1"/>
                <a:t> Control</a:t>
              </a:r>
              <a:endParaRPr lang="en-US" sz="1000" b="1" baseline="30000"/>
            </a:p>
          </p:txBody>
        </p:sp>
        <p:sp>
          <p:nvSpPr>
            <p:cNvPr id="11404" name="Rectangle 140"/>
            <p:cNvSpPr>
              <a:spLocks noChangeArrowheads="1"/>
            </p:cNvSpPr>
            <p:nvPr/>
          </p:nvSpPr>
          <p:spPr bwMode="auto">
            <a:xfrm>
              <a:off x="1117" y="1862"/>
              <a:ext cx="30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86" tIns="15198" rIns="38686" bIns="15198">
              <a:spAutoFit/>
            </a:bodyPr>
            <a:lstStyle/>
            <a:p>
              <a:pPr algn="ctr" defTabSz="515938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lang="en-US" sz="1000" b="1"/>
                <a:t>IAC1-8</a:t>
              </a:r>
            </a:p>
          </p:txBody>
        </p:sp>
        <p:sp>
          <p:nvSpPr>
            <p:cNvPr id="11405" name="Text Box 141"/>
            <p:cNvSpPr txBox="1">
              <a:spLocks noChangeArrowheads="1"/>
            </p:cNvSpPr>
            <p:nvPr/>
          </p:nvSpPr>
          <p:spPr bwMode="auto">
            <a:xfrm>
              <a:off x="924" y="1644"/>
              <a:ext cx="6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000" b="1"/>
                <a:t>Instruction</a:t>
              </a:r>
            </a:p>
            <a:p>
              <a:pPr algn="ctr">
                <a:spcBef>
                  <a:spcPct val="0"/>
                </a:spcBef>
              </a:pPr>
              <a:r>
                <a:rPr lang="en-US" sz="1000" b="1"/>
                <a:t>Addr. Compare</a:t>
              </a:r>
            </a:p>
          </p:txBody>
        </p:sp>
        <p:sp>
          <p:nvSpPr>
            <p:cNvPr id="11406" name="Rectangle 142"/>
            <p:cNvSpPr>
              <a:spLocks noChangeArrowheads="1"/>
            </p:cNvSpPr>
            <p:nvPr/>
          </p:nvSpPr>
          <p:spPr bwMode="auto">
            <a:xfrm>
              <a:off x="375" y="2116"/>
              <a:ext cx="275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86" tIns="15198" rIns="38686" bIns="15198">
              <a:spAutoFit/>
            </a:bodyPr>
            <a:lstStyle/>
            <a:p>
              <a:pPr algn="ctr" defTabSz="515938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lang="en-US" sz="1000" b="1"/>
                <a:t>DBSR</a:t>
              </a:r>
            </a:p>
          </p:txBody>
        </p:sp>
        <p:sp>
          <p:nvSpPr>
            <p:cNvPr id="11407" name="Text Box 143"/>
            <p:cNvSpPr txBox="1">
              <a:spLocks noChangeArrowheads="1"/>
            </p:cNvSpPr>
            <p:nvPr/>
          </p:nvSpPr>
          <p:spPr bwMode="auto">
            <a:xfrm>
              <a:off x="196" y="2001"/>
              <a:ext cx="63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000" b="1"/>
                <a:t>Debug Status</a:t>
              </a:r>
              <a:endParaRPr lang="en-US" sz="1000" b="1" baseline="30000"/>
            </a:p>
          </p:txBody>
        </p:sp>
        <p:sp>
          <p:nvSpPr>
            <p:cNvPr id="11408" name="Rectangle 144"/>
            <p:cNvSpPr>
              <a:spLocks noChangeArrowheads="1"/>
            </p:cNvSpPr>
            <p:nvPr/>
          </p:nvSpPr>
          <p:spPr bwMode="auto">
            <a:xfrm>
              <a:off x="142" y="1664"/>
              <a:ext cx="1533" cy="11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9" name="Text Box 145"/>
            <p:cNvSpPr txBox="1">
              <a:spLocks noChangeArrowheads="1"/>
            </p:cNvSpPr>
            <p:nvPr/>
          </p:nvSpPr>
          <p:spPr bwMode="auto">
            <a:xfrm>
              <a:off x="158" y="1529"/>
              <a:ext cx="14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000" b="1"/>
                <a:t>Debug Facilities Register Set</a:t>
              </a:r>
              <a:endParaRPr lang="en-US" sz="1000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9" y="2520"/>
              <a:ext cx="89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/>
                <a:t>Data Value Compare</a:t>
              </a:r>
            </a:p>
          </p:txBody>
        </p:sp>
        <p:sp>
          <p:nvSpPr>
            <p:cNvPr id="11411" name="Rectangle 147"/>
            <p:cNvSpPr>
              <a:spLocks noChangeArrowheads="1"/>
            </p:cNvSpPr>
            <p:nvPr/>
          </p:nvSpPr>
          <p:spPr bwMode="auto">
            <a:xfrm>
              <a:off x="1146" y="2631"/>
              <a:ext cx="26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86" tIns="15198" rIns="38686" bIns="15198">
              <a:spAutoFit/>
            </a:bodyPr>
            <a:lstStyle/>
            <a:p>
              <a:pPr algn="ctr" defTabSz="515938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lang="en-US" sz="1000" b="1"/>
                <a:t>DVC2</a:t>
              </a:r>
            </a:p>
          </p:txBody>
        </p:sp>
        <p:sp>
          <p:nvSpPr>
            <p:cNvPr id="11412" name="Rectangle 148"/>
            <p:cNvSpPr>
              <a:spLocks noChangeArrowheads="1"/>
            </p:cNvSpPr>
            <p:nvPr/>
          </p:nvSpPr>
          <p:spPr bwMode="auto">
            <a:xfrm>
              <a:off x="394" y="2631"/>
              <a:ext cx="26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86" tIns="15198" rIns="38686" bIns="15198">
              <a:spAutoFit/>
            </a:bodyPr>
            <a:lstStyle/>
            <a:p>
              <a:pPr algn="ctr" defTabSz="515938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lang="en-US" sz="1000" b="1"/>
                <a:t>DVC1</a:t>
              </a:r>
            </a:p>
          </p:txBody>
        </p:sp>
        <p:sp>
          <p:nvSpPr>
            <p:cNvPr id="11413" name="Text Box 149"/>
            <p:cNvSpPr txBox="1">
              <a:spLocks noChangeArrowheads="1"/>
            </p:cNvSpPr>
            <p:nvPr/>
          </p:nvSpPr>
          <p:spPr bwMode="auto">
            <a:xfrm>
              <a:off x="312" y="2263"/>
              <a:ext cx="99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000" b="1"/>
                <a:t>Data Address Compare</a:t>
              </a:r>
            </a:p>
          </p:txBody>
        </p:sp>
        <p:sp>
          <p:nvSpPr>
            <p:cNvPr id="11414" name="Rectangle 150"/>
            <p:cNvSpPr>
              <a:spLocks noChangeArrowheads="1"/>
            </p:cNvSpPr>
            <p:nvPr/>
          </p:nvSpPr>
          <p:spPr bwMode="auto">
            <a:xfrm>
              <a:off x="1144" y="2374"/>
              <a:ext cx="266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86" tIns="15198" rIns="38686" bIns="15198">
              <a:spAutoFit/>
            </a:bodyPr>
            <a:lstStyle/>
            <a:p>
              <a:pPr algn="ctr" defTabSz="515938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lang="en-US" sz="1000" b="1"/>
                <a:t>DAC2</a:t>
              </a:r>
            </a:p>
          </p:txBody>
        </p:sp>
        <p:sp>
          <p:nvSpPr>
            <p:cNvPr id="11415" name="Rectangle 151"/>
            <p:cNvSpPr>
              <a:spLocks noChangeArrowheads="1"/>
            </p:cNvSpPr>
            <p:nvPr/>
          </p:nvSpPr>
          <p:spPr bwMode="auto">
            <a:xfrm>
              <a:off x="392" y="2374"/>
              <a:ext cx="266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8686" tIns="15198" rIns="38686" bIns="15198">
              <a:spAutoFit/>
            </a:bodyPr>
            <a:lstStyle/>
            <a:p>
              <a:pPr algn="ctr" defTabSz="515938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lang="en-US" sz="1000" b="1"/>
                <a:t>DAC1</a:t>
              </a:r>
            </a:p>
          </p:txBody>
        </p:sp>
      </p:grpSp>
      <p:sp>
        <p:nvSpPr>
          <p:cNvPr id="11375" name="Rectangle 152"/>
          <p:cNvSpPr>
            <a:spLocks noChangeArrowheads="1"/>
          </p:cNvSpPr>
          <p:nvPr/>
        </p:nvSpPr>
        <p:spPr bwMode="auto">
          <a:xfrm>
            <a:off x="3059113" y="4586288"/>
            <a:ext cx="8255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76" name="Rectangle 153"/>
          <p:cNvSpPr>
            <a:spLocks noChangeArrowheads="1"/>
          </p:cNvSpPr>
          <p:nvPr/>
        </p:nvSpPr>
        <p:spPr bwMode="auto">
          <a:xfrm>
            <a:off x="3059113" y="4840288"/>
            <a:ext cx="8255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77" name="Rectangle 154"/>
          <p:cNvSpPr>
            <a:spLocks noChangeArrowheads="1"/>
          </p:cNvSpPr>
          <p:nvPr/>
        </p:nvSpPr>
        <p:spPr bwMode="auto">
          <a:xfrm>
            <a:off x="3146425" y="4556125"/>
            <a:ext cx="6492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MCSRR0</a:t>
            </a:r>
          </a:p>
        </p:txBody>
      </p:sp>
      <p:sp>
        <p:nvSpPr>
          <p:cNvPr id="11378" name="Text Box 155"/>
          <p:cNvSpPr txBox="1">
            <a:spLocks noChangeArrowheads="1"/>
          </p:cNvSpPr>
          <p:nvPr/>
        </p:nvSpPr>
        <p:spPr bwMode="auto">
          <a:xfrm>
            <a:off x="2917825" y="415925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Machine Check S/R Registers</a:t>
            </a:r>
          </a:p>
        </p:txBody>
      </p:sp>
      <p:sp>
        <p:nvSpPr>
          <p:cNvPr id="11379" name="Rectangle 156"/>
          <p:cNvSpPr>
            <a:spLocks noChangeArrowheads="1"/>
          </p:cNvSpPr>
          <p:nvPr/>
        </p:nvSpPr>
        <p:spPr bwMode="auto">
          <a:xfrm>
            <a:off x="6740525" y="3271838"/>
            <a:ext cx="8255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80" name="Rectangle 157"/>
          <p:cNvSpPr>
            <a:spLocks noChangeArrowheads="1"/>
          </p:cNvSpPr>
          <p:nvPr/>
        </p:nvSpPr>
        <p:spPr bwMode="auto">
          <a:xfrm>
            <a:off x="6740525" y="3659188"/>
            <a:ext cx="8255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81" name="Rectangle 158"/>
          <p:cNvSpPr>
            <a:spLocks noChangeArrowheads="1"/>
          </p:cNvSpPr>
          <p:nvPr/>
        </p:nvSpPr>
        <p:spPr bwMode="auto">
          <a:xfrm>
            <a:off x="6904038" y="3270250"/>
            <a:ext cx="544512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686" tIns="15198" rIns="38686" bIns="15198">
            <a:spAutoFit/>
          </a:bodyPr>
          <a:lstStyle/>
          <a:p>
            <a:pPr algn="ctr" defTabSz="515938" eaLnBrk="0" hangingPunct="0">
              <a:spcBef>
                <a:spcPct val="15000"/>
              </a:spcBef>
            </a:pPr>
            <a:r>
              <a:rPr lang="en-US" sz="1000" b="1"/>
              <a:t>IVOR32</a:t>
            </a:r>
          </a:p>
          <a:p>
            <a:pPr algn="ctr" defTabSz="515938" eaLnBrk="0" hangingPunct="0">
              <a:spcBef>
                <a:spcPct val="15000"/>
              </a:spcBef>
            </a:pPr>
            <a:r>
              <a:rPr lang="en-US" sz="600" b="1">
                <a:latin typeface="Wingdings" pitchFamily="2" charset="2"/>
              </a:rPr>
              <a:t>l</a:t>
            </a:r>
            <a:endParaRPr lang="en-US" sz="600" b="1"/>
          </a:p>
          <a:p>
            <a:pPr algn="ctr" defTabSz="515938" eaLnBrk="0" hangingPunct="0">
              <a:spcBef>
                <a:spcPct val="15000"/>
              </a:spcBef>
            </a:pPr>
            <a:r>
              <a:rPr lang="en-US" sz="600" b="1">
                <a:latin typeface="Wingdings" pitchFamily="2" charset="2"/>
              </a:rPr>
              <a:t>l</a:t>
            </a:r>
            <a:endParaRPr lang="en-US" sz="600" b="1"/>
          </a:p>
          <a:p>
            <a:pPr algn="ctr" defTabSz="515938" eaLnBrk="0" hangingPunct="0">
              <a:spcBef>
                <a:spcPct val="15000"/>
              </a:spcBef>
            </a:pPr>
            <a:r>
              <a:rPr lang="en-US" sz="1000" b="1"/>
              <a:t>IVOR35</a:t>
            </a:r>
            <a:endParaRPr lang="en-US" sz="1000" b="1" baseline="30000"/>
          </a:p>
        </p:txBody>
      </p:sp>
      <p:sp>
        <p:nvSpPr>
          <p:cNvPr id="11382" name="Rectangle 159"/>
          <p:cNvSpPr>
            <a:spLocks noChangeArrowheads="1"/>
          </p:cNvSpPr>
          <p:nvPr/>
        </p:nvSpPr>
        <p:spPr bwMode="auto">
          <a:xfrm>
            <a:off x="7886700" y="3079750"/>
            <a:ext cx="876300" cy="153988"/>
          </a:xfrm>
          <a:prstGeom prst="rect">
            <a:avLst/>
          </a:prstGeom>
          <a:solidFill>
            <a:srgbClr val="66FF33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83" name="Text Box 160"/>
          <p:cNvSpPr txBox="1">
            <a:spLocks noChangeArrowheads="1"/>
          </p:cNvSpPr>
          <p:nvPr/>
        </p:nvSpPr>
        <p:spPr bwMode="auto">
          <a:xfrm>
            <a:off x="7997825" y="3036888"/>
            <a:ext cx="669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1"/>
              <a:t>L1CFG1</a:t>
            </a:r>
          </a:p>
        </p:txBody>
      </p:sp>
      <p:sp>
        <p:nvSpPr>
          <p:cNvPr id="11384" name="Rectangle 161"/>
          <p:cNvSpPr>
            <a:spLocks noChangeArrowheads="1"/>
          </p:cNvSpPr>
          <p:nvPr/>
        </p:nvSpPr>
        <p:spPr bwMode="auto">
          <a:xfrm>
            <a:off x="7886700" y="2479675"/>
            <a:ext cx="876300" cy="153988"/>
          </a:xfrm>
          <a:prstGeom prst="rect">
            <a:avLst/>
          </a:prstGeom>
          <a:solidFill>
            <a:srgbClr val="66FF33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85" name="Rectangle 162"/>
          <p:cNvSpPr>
            <a:spLocks noChangeArrowheads="1"/>
          </p:cNvSpPr>
          <p:nvPr/>
        </p:nvSpPr>
        <p:spPr bwMode="auto">
          <a:xfrm>
            <a:off x="8050213" y="2457450"/>
            <a:ext cx="561975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686" tIns="15198" rIns="38686" bIns="15198">
            <a:spAutoFit/>
          </a:bodyPr>
          <a:lstStyle/>
          <a:p>
            <a:pPr defTabSz="515938" eaLnBrk="0" hangingPunct="0">
              <a:lnSpc>
                <a:spcPct val="115000"/>
              </a:lnSpc>
              <a:spcBef>
                <a:spcPct val="15000"/>
              </a:spcBef>
            </a:pPr>
            <a:r>
              <a:rPr lang="en-US" sz="1000" b="1"/>
              <a:t>L1CSR1</a:t>
            </a:r>
            <a:endParaRPr lang="en-US" sz="1000" b="1" baseline="30000"/>
          </a:p>
        </p:txBody>
      </p:sp>
      <p:sp>
        <p:nvSpPr>
          <p:cNvPr id="11386" name="Rectangle 163"/>
          <p:cNvSpPr>
            <a:spLocks noChangeArrowheads="1"/>
          </p:cNvSpPr>
          <p:nvPr/>
        </p:nvSpPr>
        <p:spPr bwMode="auto">
          <a:xfrm>
            <a:off x="7886700" y="1878013"/>
            <a:ext cx="876300" cy="153987"/>
          </a:xfrm>
          <a:prstGeom prst="rect">
            <a:avLst/>
          </a:prstGeom>
          <a:solidFill>
            <a:srgbClr val="66FF33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US"/>
          </a:p>
        </p:txBody>
      </p:sp>
      <p:sp>
        <p:nvSpPr>
          <p:cNvPr id="11387" name="Text Box 164"/>
          <p:cNvSpPr txBox="1">
            <a:spLocks noChangeArrowheads="1"/>
          </p:cNvSpPr>
          <p:nvPr/>
        </p:nvSpPr>
        <p:spPr bwMode="auto">
          <a:xfrm>
            <a:off x="7959725" y="1844675"/>
            <a:ext cx="841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1"/>
              <a:t>L1FINV1</a:t>
            </a:r>
            <a:endParaRPr lang="en-US" sz="1000" b="1" baseline="30000"/>
          </a:p>
        </p:txBody>
      </p:sp>
      <p:sp>
        <p:nvSpPr>
          <p:cNvPr id="11388" name="Rectangle 165"/>
          <p:cNvSpPr>
            <a:spLocks noChangeArrowheads="1"/>
          </p:cNvSpPr>
          <p:nvPr/>
        </p:nvSpPr>
        <p:spPr bwMode="auto">
          <a:xfrm>
            <a:off x="3146425" y="4799013"/>
            <a:ext cx="6492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686" tIns="15198" rIns="38686" bIns="15198">
            <a:spAutoFit/>
          </a:bodyPr>
          <a:lstStyle/>
          <a:p>
            <a:pPr algn="ctr" defTabSz="515938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000" b="1"/>
              <a:t>MCSRR1</a:t>
            </a:r>
          </a:p>
        </p:txBody>
      </p:sp>
      <p:sp>
        <p:nvSpPr>
          <p:cNvPr id="11389" name="Text Box 166"/>
          <p:cNvSpPr txBox="1">
            <a:spLocks noChangeArrowheads="1"/>
          </p:cNvSpPr>
          <p:nvPr/>
        </p:nvSpPr>
        <p:spPr bwMode="auto">
          <a:xfrm>
            <a:off x="6662738" y="5754688"/>
            <a:ext cx="2212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Debug Save &amp; Restore</a:t>
            </a:r>
            <a:endParaRPr lang="en-US" sz="1000" b="1" baseline="30000"/>
          </a:p>
        </p:txBody>
      </p:sp>
      <p:sp>
        <p:nvSpPr>
          <p:cNvPr id="11390" name="Text Box 167"/>
          <p:cNvSpPr txBox="1">
            <a:spLocks noChangeArrowheads="1"/>
          </p:cNvSpPr>
          <p:nvPr/>
        </p:nvSpPr>
        <p:spPr bwMode="auto">
          <a:xfrm>
            <a:off x="7861300" y="3225800"/>
            <a:ext cx="933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000" b="1"/>
              <a:t>BTB Control</a:t>
            </a:r>
          </a:p>
        </p:txBody>
      </p:sp>
      <p:sp>
        <p:nvSpPr>
          <p:cNvPr id="11391" name="Rectangle 168"/>
          <p:cNvSpPr>
            <a:spLocks noChangeArrowheads="1"/>
          </p:cNvSpPr>
          <p:nvPr/>
        </p:nvSpPr>
        <p:spPr bwMode="auto">
          <a:xfrm>
            <a:off x="7886700" y="3446463"/>
            <a:ext cx="876300" cy="244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686" tIns="15198" rIns="38686" bIns="15198">
            <a:spAutoFit/>
          </a:bodyPr>
          <a:lstStyle/>
          <a:p>
            <a:endParaRPr lang="en-GB"/>
          </a:p>
        </p:txBody>
      </p:sp>
      <p:sp>
        <p:nvSpPr>
          <p:cNvPr id="11392" name="Text Box 169"/>
          <p:cNvSpPr txBox="1">
            <a:spLocks noChangeArrowheads="1"/>
          </p:cNvSpPr>
          <p:nvPr/>
        </p:nvSpPr>
        <p:spPr bwMode="auto">
          <a:xfrm>
            <a:off x="7997825" y="3403600"/>
            <a:ext cx="6365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1">
                <a:solidFill>
                  <a:schemeClr val="bg1"/>
                </a:solidFill>
              </a:rPr>
              <a:t>BUSCR</a:t>
            </a:r>
          </a:p>
        </p:txBody>
      </p:sp>
      <p:sp>
        <p:nvSpPr>
          <p:cNvPr id="11393" name="Rectangle 171"/>
          <p:cNvSpPr>
            <a:spLocks noChangeArrowheads="1"/>
          </p:cNvSpPr>
          <p:nvPr/>
        </p:nvSpPr>
        <p:spPr bwMode="auto">
          <a:xfrm>
            <a:off x="7745413" y="1622425"/>
            <a:ext cx="1190625" cy="252413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94" name="Rectangle 172"/>
          <p:cNvSpPr>
            <a:spLocks noChangeArrowheads="1"/>
          </p:cNvSpPr>
          <p:nvPr/>
        </p:nvSpPr>
        <p:spPr bwMode="auto">
          <a:xfrm>
            <a:off x="7745413" y="2238375"/>
            <a:ext cx="1190625" cy="252413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4458"/>
      </p:ext>
    </p:extLst>
  </p:cSld>
  <p:clrMapOvr>
    <a:masterClrMapping/>
  </p:clrMapOvr>
  <p:transition spd="slow" advClick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470181"/>
          </a:xfrm>
        </p:spPr>
        <p:txBody>
          <a:bodyPr/>
          <a:lstStyle/>
          <a:p>
            <a:r>
              <a:rPr lang="en-US" dirty="0" smtClean="0"/>
              <a:t>Most of instruction executed in a single cycle</a:t>
            </a:r>
          </a:p>
          <a:p>
            <a:pPr lvl="1"/>
            <a:r>
              <a:rPr lang="en-US" dirty="0" smtClean="0"/>
              <a:t>all integer instruction 	</a:t>
            </a:r>
          </a:p>
          <a:p>
            <a:pPr lvl="2"/>
            <a:r>
              <a:rPr lang="en-US" dirty="0" smtClean="0"/>
              <a:t>except multiply and divide</a:t>
            </a:r>
          </a:p>
          <a:p>
            <a:r>
              <a:rPr lang="en-US" dirty="0" smtClean="0"/>
              <a:t>Branch instruction</a:t>
            </a:r>
          </a:p>
          <a:p>
            <a:pPr lvl="1"/>
            <a:r>
              <a:rPr lang="en-US" dirty="0" smtClean="0"/>
              <a:t>throughput and latency of 2 cycles</a:t>
            </a:r>
          </a:p>
          <a:p>
            <a:pPr lvl="1"/>
            <a:r>
              <a:rPr lang="en-US" dirty="0" smtClean="0"/>
              <a:t>branch prediction can reduce it to 1 cycle</a:t>
            </a:r>
          </a:p>
          <a:p>
            <a:r>
              <a:rPr lang="en-US" dirty="0" smtClean="0"/>
              <a:t>each core embeds 2 execution unit  </a:t>
            </a:r>
          </a:p>
          <a:p>
            <a:pPr lvl="1"/>
            <a:r>
              <a:rPr lang="en-US" dirty="0" smtClean="0"/>
              <a:t>dual issue of most instruction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1EE4-4FBE-4D68-B9BF-19E20CBC48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2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6950" y="6623050"/>
            <a:ext cx="457200" cy="27463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0F9631E9-7089-4449-95AE-5B2B544A0C32}" type="slidenum">
              <a:rPr lang="en-US" sz="1000" smtClean="0"/>
              <a:pPr/>
              <a:t>6</a:t>
            </a:fld>
            <a:endParaRPr lang="en-US" smtClean="0"/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192088" y="1037317"/>
            <a:ext cx="3903662" cy="460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3000"/>
              </a:spcBef>
              <a:spcAft>
                <a:spcPct val="300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</a:pPr>
            <a:r>
              <a:rPr lang="en-US" sz="1800" b="1" dirty="0">
                <a:solidFill>
                  <a:schemeClr val="accent1"/>
                </a:solidFill>
              </a:rPr>
              <a:t>Cache enables faster memory access</a:t>
            </a:r>
          </a:p>
          <a:p>
            <a:pPr eaLnBrk="1" hangingPunct="1">
              <a:spcBef>
                <a:spcPct val="3000"/>
              </a:spcBef>
              <a:spcAft>
                <a:spcPct val="300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</a:pPr>
            <a:endParaRPr lang="en-US" sz="1800" b="1" dirty="0">
              <a:solidFill>
                <a:schemeClr val="accent1"/>
              </a:solidFill>
            </a:endParaRPr>
          </a:p>
          <a:p>
            <a:pPr eaLnBrk="1" hangingPunct="1">
              <a:spcBef>
                <a:spcPct val="3000"/>
              </a:spcBef>
              <a:spcAft>
                <a:spcPct val="300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</a:pPr>
            <a:r>
              <a:rPr lang="en-US" sz="1800" b="1" dirty="0">
                <a:solidFill>
                  <a:schemeClr val="accent1"/>
                </a:solidFill>
              </a:rPr>
              <a:t>Cache is only accessible to the core.</a:t>
            </a:r>
          </a:p>
          <a:p>
            <a:pPr eaLnBrk="1" hangingPunct="1">
              <a:spcBef>
                <a:spcPct val="3000"/>
              </a:spcBef>
              <a:spcAft>
                <a:spcPct val="300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</a:pPr>
            <a:endParaRPr lang="en-US" sz="1800" b="1" dirty="0">
              <a:solidFill>
                <a:schemeClr val="accent1"/>
              </a:solidFill>
            </a:endParaRPr>
          </a:p>
          <a:p>
            <a:pPr eaLnBrk="1" hangingPunct="1">
              <a:spcBef>
                <a:spcPct val="3000"/>
              </a:spcBef>
              <a:spcAft>
                <a:spcPct val="300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Cache is not accessible to other masters such as:</a:t>
            </a:r>
          </a:p>
          <a:p>
            <a:pPr lvl="1" eaLnBrk="1" hangingPunct="1">
              <a:spcBef>
                <a:spcPct val="3000"/>
              </a:spcBef>
              <a:spcAft>
                <a:spcPct val="300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rgbClr val="000000"/>
                </a:solidFill>
              </a:rPr>
              <a:t>eDMA</a:t>
            </a:r>
            <a:endParaRPr lang="en-US" sz="18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ct val="3000"/>
              </a:spcBef>
              <a:spcAft>
                <a:spcPct val="300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rgbClr val="000000"/>
                </a:solidFill>
              </a:rPr>
              <a:t>FlexRay</a:t>
            </a:r>
            <a:endParaRPr lang="en-US" sz="1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3000"/>
              </a:spcBef>
              <a:spcAft>
                <a:spcPct val="300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</a:pP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3000"/>
              </a:spcBef>
              <a:spcAft>
                <a:spcPct val="300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</a:rPr>
              <a:t>Nexus </a:t>
            </a:r>
            <a:r>
              <a:rPr lang="en-US" sz="1800" dirty="0">
                <a:solidFill>
                  <a:srgbClr val="000000"/>
                </a:solidFill>
              </a:rPr>
              <a:t>tools can read </a:t>
            </a:r>
            <a:r>
              <a:rPr lang="en-US" sz="1800" dirty="0" smtClean="0">
                <a:solidFill>
                  <a:srgbClr val="000000"/>
                </a:solidFill>
              </a:rPr>
              <a:t>cache</a:t>
            </a:r>
          </a:p>
          <a:p>
            <a:pPr lvl="1" eaLnBrk="1" hangingPunct="1">
              <a:spcBef>
                <a:spcPct val="3000"/>
              </a:spcBef>
              <a:spcAft>
                <a:spcPct val="300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</a:rPr>
              <a:t>when </a:t>
            </a:r>
            <a:r>
              <a:rPr lang="en-US" sz="1800" dirty="0">
                <a:solidFill>
                  <a:srgbClr val="000000"/>
                </a:solidFill>
              </a:rPr>
              <a:t>the processor </a:t>
            </a:r>
            <a:r>
              <a:rPr lang="en-US" sz="1800" dirty="0" smtClean="0">
                <a:solidFill>
                  <a:srgbClr val="000000"/>
                </a:solidFill>
              </a:rPr>
              <a:t>stops</a:t>
            </a: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buFont typeface="Arial" pitchFamily="34" charset="0"/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Cache : </a:t>
            </a:r>
            <a:r>
              <a:rPr lang="en-US" sz="3600" dirty="0" smtClean="0"/>
              <a:t>Block Diagram</a:t>
            </a:r>
            <a:endParaRPr lang="en-GB" sz="3600" dirty="0" smtClean="0"/>
          </a:p>
        </p:txBody>
      </p:sp>
      <p:sp>
        <p:nvSpPr>
          <p:cNvPr id="3863656" name="Rectangle 104"/>
          <p:cNvSpPr>
            <a:spLocks noChangeArrowheads="1"/>
          </p:cNvSpPr>
          <p:nvPr/>
        </p:nvSpPr>
        <p:spPr bwMode="auto">
          <a:xfrm>
            <a:off x="5694363" y="2344738"/>
            <a:ext cx="925512" cy="30003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9050" algn="ctr">
            <a:solidFill>
              <a:srgbClr val="487DA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1622" name="Group 106"/>
          <p:cNvGrpSpPr>
            <a:grpSpLocks/>
          </p:cNvGrpSpPr>
          <p:nvPr/>
        </p:nvGrpSpPr>
        <p:grpSpPr bwMode="auto">
          <a:xfrm>
            <a:off x="3990975" y="1517650"/>
            <a:ext cx="4994275" cy="3411538"/>
            <a:chOff x="2514" y="956"/>
            <a:chExt cx="3146" cy="2149"/>
          </a:xfrm>
        </p:grpSpPr>
        <p:pic>
          <p:nvPicPr>
            <p:cNvPr id="111624" name="Picture 10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" y="956"/>
              <a:ext cx="3146" cy="2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625" name="Rectangle 105"/>
            <p:cNvSpPr>
              <a:spLocks noChangeArrowheads="1"/>
            </p:cNvSpPr>
            <p:nvPr/>
          </p:nvSpPr>
          <p:spPr bwMode="auto">
            <a:xfrm>
              <a:off x="2734" y="997"/>
              <a:ext cx="649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1623" name="Rectangle 107"/>
          <p:cNvSpPr>
            <a:spLocks noChangeArrowheads="1"/>
          </p:cNvSpPr>
          <p:nvPr/>
        </p:nvSpPr>
        <p:spPr bwMode="auto">
          <a:xfrm>
            <a:off x="0" y="5824538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Leopard device includes only Instruction Cache</a:t>
            </a:r>
          </a:p>
        </p:txBody>
      </p:sp>
    </p:spTree>
    <p:extLst>
      <p:ext uri="{BB962C8B-B14F-4D97-AF65-F5344CB8AC3E}">
        <p14:creationId xmlns:p14="http://schemas.microsoft.com/office/powerpoint/2010/main" val="2917286342"/>
      </p:ext>
    </p:extLst>
  </p:cSld>
  <p:clrMapOvr>
    <a:masterClrMapping/>
  </p:clrMapOvr>
  <p:transition spd="slow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6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36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6950" y="6623050"/>
            <a:ext cx="457200" cy="27463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7056F477-16B7-4F01-B830-07CB47EFAE41}" type="slidenum">
              <a:rPr lang="en-US" sz="1000" smtClean="0"/>
              <a:pPr/>
              <a:t>7</a:t>
            </a:fld>
            <a:endParaRPr lang="en-US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19063"/>
            <a:ext cx="8229600" cy="682625"/>
          </a:xfrm>
        </p:spPr>
        <p:txBody>
          <a:bodyPr/>
          <a:lstStyle/>
          <a:p>
            <a:pPr eaLnBrk="1" hangingPunct="1"/>
            <a:r>
              <a:rPr lang="en-US" sz="1800" smtClean="0"/>
              <a:t>MMU: </a:t>
            </a:r>
            <a:r>
              <a:rPr lang="en-US" smtClean="0"/>
              <a:t>  Introduction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220663" y="1158875"/>
            <a:ext cx="4151312" cy="543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 dirty="0" smtClean="0"/>
              <a:t>All core </a:t>
            </a:r>
            <a:r>
              <a:rPr lang="en-US" sz="1800" dirty="0"/>
              <a:t>accesses go through the MMU. </a:t>
            </a:r>
            <a:endParaRPr lang="en-US" sz="900" dirty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 dirty="0"/>
              <a:t>Memory must be defined in the MMU to be visible to the core</a:t>
            </a: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700" dirty="0"/>
              <a:t>Otherwise an exception occurs</a:t>
            </a:r>
            <a:endParaRPr lang="en-US" sz="8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 dirty="0"/>
              <a:t>MMU does not control memory accesses from: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700" dirty="0" err="1" smtClean="0"/>
              <a:t>eDMA</a:t>
            </a:r>
            <a:endParaRPr lang="en-US" sz="1700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700" dirty="0" err="1" smtClean="0"/>
              <a:t>Flexray</a:t>
            </a:r>
            <a:endParaRPr lang="en-US" sz="1700" dirty="0" smtClean="0"/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sz="1700" dirty="0" smtClean="0"/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700" dirty="0" smtClean="0"/>
              <a:t>16 entries available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700" dirty="0" smtClean="0"/>
              <a:t>pages from 1K to 4G</a:t>
            </a:r>
            <a:endParaRPr lang="en-US" sz="1700" dirty="0"/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1700" dirty="0"/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16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 dirty="0"/>
              <a:t>Nexus tools can read MMU settings when the processor stops.</a:t>
            </a:r>
            <a:endParaRPr lang="en-US" sz="900" dirty="0"/>
          </a:p>
        </p:txBody>
      </p:sp>
      <p:sp>
        <p:nvSpPr>
          <p:cNvPr id="3838046" name="Rectangle 94"/>
          <p:cNvSpPr>
            <a:spLocks noChangeArrowheads="1"/>
          </p:cNvSpPr>
          <p:nvPr/>
        </p:nvSpPr>
        <p:spPr bwMode="auto">
          <a:xfrm>
            <a:off x="5694363" y="2146300"/>
            <a:ext cx="914400" cy="2381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19050" algn="ctr">
            <a:solidFill>
              <a:srgbClr val="487DA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3190" name="Group 96"/>
          <p:cNvGrpSpPr>
            <a:grpSpLocks/>
          </p:cNvGrpSpPr>
          <p:nvPr/>
        </p:nvGrpSpPr>
        <p:grpSpPr bwMode="auto">
          <a:xfrm>
            <a:off x="4556372" y="1561192"/>
            <a:ext cx="4428878" cy="3025321"/>
            <a:chOff x="2514" y="956"/>
            <a:chExt cx="3146" cy="2149"/>
          </a:xfrm>
        </p:grpSpPr>
        <p:pic>
          <p:nvPicPr>
            <p:cNvPr id="93191" name="Picture 9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" y="956"/>
              <a:ext cx="3146" cy="2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192" name="Rectangle 95"/>
            <p:cNvSpPr>
              <a:spLocks noChangeArrowheads="1"/>
            </p:cNvSpPr>
            <p:nvPr/>
          </p:nvSpPr>
          <p:spPr bwMode="auto">
            <a:xfrm>
              <a:off x="2789" y="1024"/>
              <a:ext cx="521" cy="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594738"/>
      </p:ext>
    </p:extLst>
  </p:cSld>
  <p:clrMapOvr>
    <a:masterClrMapping/>
  </p:clrMapOvr>
  <p:transition spd="slow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3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80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2600712"/>
          </a:xfrm>
        </p:spPr>
        <p:txBody>
          <a:bodyPr/>
          <a:lstStyle/>
          <a:p>
            <a:r>
              <a:rPr lang="en-US" dirty="0" smtClean="0"/>
              <a:t>Designed to accelerate DSP operation</a:t>
            </a:r>
          </a:p>
          <a:p>
            <a:pPr lvl="1"/>
            <a:r>
              <a:rPr lang="en-US" dirty="0" smtClean="0"/>
              <a:t>64 bit registers</a:t>
            </a:r>
          </a:p>
          <a:p>
            <a:r>
              <a:rPr lang="en-US" dirty="0"/>
              <a:t>Single Instruction Multiple Data </a:t>
            </a:r>
            <a:r>
              <a:rPr lang="en-US" dirty="0" smtClean="0"/>
              <a:t>(SIMD) operation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x 32-bit operation simultaneously</a:t>
            </a:r>
          </a:p>
          <a:p>
            <a:pPr lvl="1"/>
            <a:r>
              <a:rPr lang="en-GB" dirty="0" smtClean="0"/>
              <a:t>4 </a:t>
            </a:r>
            <a:r>
              <a:rPr lang="en-GB" dirty="0"/>
              <a:t>x 16-bit operation </a:t>
            </a:r>
            <a:r>
              <a:rPr lang="en-GB" dirty="0" smtClean="0"/>
              <a:t>simultaneously</a:t>
            </a:r>
          </a:p>
          <a:p>
            <a:r>
              <a:rPr lang="en-GB" dirty="0" smtClean="0"/>
              <a:t>Accumulator 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F1EC1-C62A-46A1-96C4-061B32487CCA}" type="slidenum">
              <a:rPr lang="en-US" smtClean="0"/>
              <a:pPr>
                <a:defRPr/>
              </a:pPr>
              <a:t>8</a:t>
            </a:fld>
            <a:endParaRPr lang="en-US" sz="140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205038" y="3922319"/>
            <a:ext cx="4710112" cy="2501900"/>
            <a:chOff x="2355" y="6475"/>
            <a:chExt cx="5520" cy="2934"/>
          </a:xfrm>
        </p:grpSpPr>
        <p:sp>
          <p:nvSpPr>
            <p:cNvPr id="6" name="AutoShape 5"/>
            <p:cNvSpPr>
              <a:spLocks noChangeAspect="1" noChangeArrowheads="1"/>
            </p:cNvSpPr>
            <p:nvPr/>
          </p:nvSpPr>
          <p:spPr bwMode="auto">
            <a:xfrm>
              <a:off x="2355" y="6475"/>
              <a:ext cx="5520" cy="2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26" y="6960"/>
              <a:ext cx="1515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041" y="6960"/>
              <a:ext cx="1515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526" y="7515"/>
              <a:ext cx="1515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041" y="7515"/>
              <a:ext cx="1515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380" y="7215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820" y="7215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520" y="7770"/>
              <a:ext cx="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111" y="7770"/>
              <a:ext cx="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4021" y="8265"/>
              <a:ext cx="450" cy="465"/>
              <a:chOff x="4006" y="8400"/>
              <a:chExt cx="450" cy="465"/>
            </a:xfrm>
          </p:grpSpPr>
          <p:sp>
            <p:nvSpPr>
              <p:cNvPr id="30" name="Text Box 15"/>
              <p:cNvSpPr txBox="1">
                <a:spLocks noChangeArrowheads="1"/>
              </p:cNvSpPr>
              <p:nvPr/>
            </p:nvSpPr>
            <p:spPr bwMode="auto">
              <a:xfrm>
                <a:off x="4006" y="8400"/>
                <a:ext cx="420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9pPr>
              </a:lstStyle>
              <a:p>
                <a:pPr eaLnBrk="1" hangingPunct="1"/>
                <a:r>
                  <a:rPr lang="en-US" sz="1000" b="1">
                    <a:latin typeface="Times New Roman" pitchFamily="18" charset="0"/>
                  </a:rPr>
                  <a:t>+</a:t>
                </a:r>
                <a:endParaRPr lang="en-US" sz="1000"/>
              </a:p>
            </p:txBody>
          </p:sp>
          <p:sp>
            <p:nvSpPr>
              <p:cNvPr id="31" name="Oval 16"/>
              <p:cNvSpPr>
                <a:spLocks noChangeArrowheads="1"/>
              </p:cNvSpPr>
              <p:nvPr/>
            </p:nvSpPr>
            <p:spPr bwMode="auto">
              <a:xfrm>
                <a:off x="4006" y="8400"/>
                <a:ext cx="450" cy="43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</p:grpSp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5431" y="8265"/>
              <a:ext cx="450" cy="465"/>
              <a:chOff x="4006" y="8400"/>
              <a:chExt cx="450" cy="465"/>
            </a:xfrm>
          </p:grpSpPr>
          <p:sp>
            <p:nvSpPr>
              <p:cNvPr id="28" name="Text Box 18"/>
              <p:cNvSpPr txBox="1">
                <a:spLocks noChangeArrowheads="1"/>
              </p:cNvSpPr>
              <p:nvPr/>
            </p:nvSpPr>
            <p:spPr bwMode="auto">
              <a:xfrm>
                <a:off x="4006" y="8400"/>
                <a:ext cx="420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9pPr>
              </a:lstStyle>
              <a:p>
                <a:pPr eaLnBrk="1" hangingPunct="1"/>
                <a:r>
                  <a:rPr lang="en-US" sz="1000" b="1">
                    <a:latin typeface="Times New Roman" pitchFamily="18" charset="0"/>
                  </a:rPr>
                  <a:t>+</a:t>
                </a:r>
                <a:endParaRPr lang="en-US" sz="1000"/>
              </a:p>
            </p:txBody>
          </p:sp>
          <p:sp>
            <p:nvSpPr>
              <p:cNvPr id="29" name="Oval 19"/>
              <p:cNvSpPr>
                <a:spLocks noChangeArrowheads="1"/>
              </p:cNvSpPr>
              <p:nvPr/>
            </p:nvSpPr>
            <p:spPr bwMode="auto">
              <a:xfrm>
                <a:off x="4006" y="8400"/>
                <a:ext cx="450" cy="43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245" y="8685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5655" y="8685"/>
              <a:ext cx="1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526" y="8910"/>
              <a:ext cx="1515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5041" y="8910"/>
              <a:ext cx="1515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6480" y="6900"/>
              <a:ext cx="78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sz="1000">
                  <a:latin typeface="Times New Roman" pitchFamily="18" charset="0"/>
                </a:rPr>
                <a:t>RA</a:t>
              </a:r>
              <a:endParaRPr lang="en-US" sz="1000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6480" y="7455"/>
              <a:ext cx="78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sz="1000">
                  <a:latin typeface="Times New Roman" pitchFamily="18" charset="0"/>
                </a:rPr>
                <a:t>RB</a:t>
              </a:r>
              <a:endParaRPr lang="en-US" sz="1000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6480" y="8835"/>
              <a:ext cx="78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sz="1000">
                  <a:latin typeface="Times New Roman" pitchFamily="18" charset="0"/>
                </a:rPr>
                <a:t>RD</a:t>
              </a:r>
              <a:endParaRPr lang="en-US" sz="100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390" y="6660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sz="1000">
                  <a:latin typeface="Times New Roman" pitchFamily="18" charset="0"/>
                </a:rPr>
                <a:t>0</a:t>
              </a:r>
              <a:endParaRPr lang="en-US" sz="1000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4695" y="6660"/>
              <a:ext cx="55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sz="1000">
                  <a:latin typeface="Times New Roman" pitchFamily="18" charset="0"/>
                </a:rPr>
                <a:t>31</a:t>
              </a:r>
              <a:endParaRPr lang="en-US" sz="1000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905" y="6660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sz="1000">
                  <a:latin typeface="Times New Roman" pitchFamily="18" charset="0"/>
                </a:rPr>
                <a:t>32</a:t>
              </a:r>
              <a:endParaRPr lang="en-US" sz="1000"/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6255" y="6660"/>
              <a:ext cx="49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sz="1000">
                  <a:latin typeface="Times New Roman" pitchFamily="18" charset="0"/>
                </a:rPr>
                <a:t>63</a:t>
              </a:r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40679676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FPU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338828"/>
          </a:xfrm>
        </p:spPr>
        <p:txBody>
          <a:bodyPr/>
          <a:lstStyle/>
          <a:p>
            <a:r>
              <a:rPr lang="en-US" dirty="0" smtClean="0"/>
              <a:t>Floating Point unit</a:t>
            </a:r>
          </a:p>
          <a:p>
            <a:pPr lvl="1"/>
            <a:r>
              <a:rPr lang="en-US" dirty="0" smtClean="0"/>
              <a:t>Single precision floating point</a:t>
            </a:r>
          </a:p>
          <a:p>
            <a:r>
              <a:rPr lang="en-US" dirty="0" smtClean="0"/>
              <a:t>Fully </a:t>
            </a:r>
            <a:r>
              <a:rPr lang="en-US" smtClean="0"/>
              <a:t>IEEE compliant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F1EC1-C62A-46A1-96C4-061B32487CCA}" type="slidenum">
              <a:rPr lang="en-US" smtClean="0"/>
              <a:pPr>
                <a:defRPr/>
              </a:pPr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351667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ൟ൸്൶൫ൽൽ൳൰൳൯൮"/>
  <p:tag name="DATETIME" val="ാഹ഻ഹ഼ഺ഻ഺപപ഻ിൄ഼ൂ൚ൗപല൑ൗ൞വ഼ൄഺള"/>
  <p:tag name="DONEBY" val="൝൞൦ർ൹ൽ൫ർ൳൹പ൷൫ർൾ൹ർ൫൸൫"/>
  <p:tag name="IPADDRESS" val="൭ൾ൸ഺഺ഼ീീീ"/>
  <p:tag name="APPVER" val="഻സ഼"/>
  <p:tag name="RANDOM" val="10"/>
  <p:tag name="CHECKSUM" val="ി഼ൂു"/>
</p:tagLst>
</file>

<file path=ppt/theme/theme1.xml><?xml version="1.0" encoding="utf-8"?>
<a:theme xmlns:a="http://schemas.openxmlformats.org/drawingml/2006/main" name="ST_2012">
  <a:themeElements>
    <a:clrScheme name="Microelectron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1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799</Words>
  <Application>Microsoft Office PowerPoint</Application>
  <PresentationFormat>On-screen Show (4:3)</PresentationFormat>
  <Paragraphs>250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ST_2012</vt:lpstr>
      <vt:lpstr>Leopard Core introduction   </vt:lpstr>
      <vt:lpstr>Leopard – e200z4d core</vt:lpstr>
      <vt:lpstr>Block sheme</vt:lpstr>
      <vt:lpstr>Programming Model: e200z4d Register Overview</vt:lpstr>
      <vt:lpstr>Instruction timing</vt:lpstr>
      <vt:lpstr>Cache : Block Diagram</vt:lpstr>
      <vt:lpstr>MMU:   Introduction</vt:lpstr>
      <vt:lpstr>SPE - Overview</vt:lpstr>
      <vt:lpstr>FPU - Overview</vt:lpstr>
      <vt:lpstr>Additional details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Leopard Course Notes</dc:title>
  <dc:subject>Leopard e200Z4d</dc:subject>
  <dc:creator/>
  <dc:description/>
  <cp:lastModifiedBy/>
  <cp:revision>877</cp:revision>
  <cp:lastPrinted>2003-01-10T16:27:27Z</cp:lastPrinted>
  <dcterms:created xsi:type="dcterms:W3CDTF">2004-04-21T17:22:00Z</dcterms:created>
  <dcterms:modified xsi:type="dcterms:W3CDTF">2012-10-10T10:42:06Z</dcterms:modified>
</cp:coreProperties>
</file>