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59" r:id="rId4"/>
  </p:sldMasterIdLst>
  <p:notesMasterIdLst>
    <p:notesMasterId r:id="rId50"/>
  </p:notesMasterIdLst>
  <p:handoutMasterIdLst>
    <p:handoutMasterId r:id="rId51"/>
  </p:handoutMasterIdLst>
  <p:sldIdLst>
    <p:sldId id="403" r:id="rId5"/>
    <p:sldId id="361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9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405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6" r:id="rId45"/>
    <p:sldId id="397" r:id="rId46"/>
    <p:sldId id="398" r:id="rId47"/>
    <p:sldId id="402" r:id="rId48"/>
    <p:sldId id="401" r:id="rId49"/>
  </p:sldIdLst>
  <p:sldSz cx="9144000" cy="6858000" type="screen4x3"/>
  <p:notesSz cx="7099300" cy="10234613"/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00"/>
    <a:srgbClr val="33CC33"/>
    <a:srgbClr val="66FF33"/>
    <a:srgbClr val="FFFF99"/>
    <a:srgbClr val="3399FF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9" autoAdjust="0"/>
    <p:restoredTop sz="92593" autoAdjust="0"/>
  </p:normalViewPr>
  <p:slideViewPr>
    <p:cSldViewPr snapToGrid="0">
      <p:cViewPr varScale="1">
        <p:scale>
          <a:sx n="69" d="100"/>
          <a:sy n="69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A873820-148C-48FC-B1C2-BEBA8DD91A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6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fld id="{FC515B1C-7F5A-498C-8AF6-9DD4C03DC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reception, it is not needed header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15B1C-7F5A-498C-8AF6-9DD4C03DCF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freescale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99" name="Rectangle 3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91440" rIns="91440" bIns="91440" anchor="b"/>
          <a:lstStyle>
            <a:lvl1pPr>
              <a:spcBef>
                <a:spcPct val="25000"/>
              </a:spcBef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86099B-F075-412D-B3BA-6D7963270E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0623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F8202-DABD-4979-AA77-0A78A48070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9710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7278688" y="6148388"/>
            <a:ext cx="1771650" cy="477837"/>
            <a:chOff x="4288" y="3754"/>
            <a:chExt cx="1228" cy="331"/>
          </a:xfrm>
        </p:grpSpPr>
        <p:sp>
          <p:nvSpPr>
            <p:cNvPr id="333827" name="Text Box 3"/>
            <p:cNvSpPr txBox="1">
              <a:spLocks noChangeAspect="1" noChangeArrowheads="1"/>
            </p:cNvSpPr>
            <p:nvPr/>
          </p:nvSpPr>
          <p:spPr bwMode="black">
            <a:xfrm>
              <a:off x="5301" y="3883"/>
              <a:ext cx="215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sz="400"/>
                <a:t>TM</a:t>
              </a:r>
            </a:p>
          </p:txBody>
        </p:sp>
        <p:sp>
          <p:nvSpPr>
            <p:cNvPr id="333828" name="Freeform 4"/>
            <p:cNvSpPr>
              <a:spLocks noChangeAspect="1"/>
            </p:cNvSpPr>
            <p:nvPr/>
          </p:nvSpPr>
          <p:spPr bwMode="black">
            <a:xfrm>
              <a:off x="4862" y="4049"/>
              <a:ext cx="35" cy="36"/>
            </a:xfrm>
            <a:custGeom>
              <a:avLst/>
              <a:gdLst>
                <a:gd name="T0" fmla="*/ 7 w 29"/>
                <a:gd name="T1" fmla="*/ 19 h 30"/>
                <a:gd name="T2" fmla="*/ 14 w 29"/>
                <a:gd name="T3" fmla="*/ 26 h 30"/>
                <a:gd name="T4" fmla="*/ 21 w 29"/>
                <a:gd name="T5" fmla="*/ 21 h 30"/>
                <a:gd name="T6" fmla="*/ 5 w 29"/>
                <a:gd name="T7" fmla="*/ 8 h 30"/>
                <a:gd name="T8" fmla="*/ 17 w 29"/>
                <a:gd name="T9" fmla="*/ 0 h 30"/>
                <a:gd name="T10" fmla="*/ 28 w 29"/>
                <a:gd name="T11" fmla="*/ 9 h 30"/>
                <a:gd name="T12" fmla="*/ 23 w 29"/>
                <a:gd name="T13" fmla="*/ 10 h 30"/>
                <a:gd name="T14" fmla="*/ 17 w 29"/>
                <a:gd name="T15" fmla="*/ 4 h 30"/>
                <a:gd name="T16" fmla="*/ 10 w 29"/>
                <a:gd name="T17" fmla="*/ 8 h 30"/>
                <a:gd name="T18" fmla="*/ 26 w 29"/>
                <a:gd name="T19" fmla="*/ 21 h 30"/>
                <a:gd name="T20" fmla="*/ 12 w 29"/>
                <a:gd name="T21" fmla="*/ 30 h 30"/>
                <a:gd name="T22" fmla="*/ 1 w 29"/>
                <a:gd name="T23" fmla="*/ 20 h 30"/>
                <a:gd name="T24" fmla="*/ 7 w 29"/>
                <a:gd name="T2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29" name="Freeform 5"/>
            <p:cNvSpPr>
              <a:spLocks noChangeAspect="1" noEditPoints="1"/>
            </p:cNvSpPr>
            <p:nvPr/>
          </p:nvSpPr>
          <p:spPr bwMode="black">
            <a:xfrm>
              <a:off x="4899" y="4049"/>
              <a:ext cx="35" cy="36"/>
            </a:xfrm>
            <a:custGeom>
              <a:avLst/>
              <a:gdLst>
                <a:gd name="T0" fmla="*/ 7 w 30"/>
                <a:gd name="T1" fmla="*/ 16 h 30"/>
                <a:gd name="T2" fmla="*/ 13 w 30"/>
                <a:gd name="T3" fmla="*/ 26 h 30"/>
                <a:gd name="T4" fmla="*/ 23 w 30"/>
                <a:gd name="T5" fmla="*/ 20 h 30"/>
                <a:gd name="T6" fmla="*/ 27 w 30"/>
                <a:gd name="T7" fmla="*/ 20 h 30"/>
                <a:gd name="T8" fmla="*/ 12 w 30"/>
                <a:gd name="T9" fmla="*/ 30 h 30"/>
                <a:gd name="T10" fmla="*/ 1 w 30"/>
                <a:gd name="T11" fmla="*/ 15 h 30"/>
                <a:gd name="T12" fmla="*/ 18 w 30"/>
                <a:gd name="T13" fmla="*/ 0 h 30"/>
                <a:gd name="T14" fmla="*/ 29 w 30"/>
                <a:gd name="T15" fmla="*/ 15 h 30"/>
                <a:gd name="T16" fmla="*/ 28 w 30"/>
                <a:gd name="T17" fmla="*/ 16 h 30"/>
                <a:gd name="T18" fmla="*/ 7 w 30"/>
                <a:gd name="T19" fmla="*/ 16 h 30"/>
                <a:gd name="T20" fmla="*/ 24 w 30"/>
                <a:gd name="T21" fmla="*/ 12 h 30"/>
                <a:gd name="T22" fmla="*/ 17 w 30"/>
                <a:gd name="T23" fmla="*/ 4 h 30"/>
                <a:gd name="T24" fmla="*/ 7 w 30"/>
                <a:gd name="T25" fmla="*/ 12 h 30"/>
                <a:gd name="T26" fmla="*/ 24 w 30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0" name="Freeform 6"/>
            <p:cNvSpPr>
              <a:spLocks noChangeAspect="1"/>
            </p:cNvSpPr>
            <p:nvPr/>
          </p:nvSpPr>
          <p:spPr bwMode="black">
            <a:xfrm>
              <a:off x="4937" y="4049"/>
              <a:ext cx="53" cy="35"/>
            </a:xfrm>
            <a:custGeom>
              <a:avLst/>
              <a:gdLst>
                <a:gd name="T0" fmla="*/ 5 w 44"/>
                <a:gd name="T1" fmla="*/ 1 h 29"/>
                <a:gd name="T2" fmla="*/ 10 w 44"/>
                <a:gd name="T3" fmla="*/ 1 h 29"/>
                <a:gd name="T4" fmla="*/ 9 w 44"/>
                <a:gd name="T5" fmla="*/ 4 h 29"/>
                <a:gd name="T6" fmla="*/ 9 w 44"/>
                <a:gd name="T7" fmla="*/ 4 h 29"/>
                <a:gd name="T8" fmla="*/ 18 w 44"/>
                <a:gd name="T9" fmla="*/ 0 h 29"/>
                <a:gd name="T10" fmla="*/ 26 w 44"/>
                <a:gd name="T11" fmla="*/ 5 h 29"/>
                <a:gd name="T12" fmla="*/ 35 w 44"/>
                <a:gd name="T13" fmla="*/ 0 h 29"/>
                <a:gd name="T14" fmla="*/ 43 w 44"/>
                <a:gd name="T15" fmla="*/ 10 h 29"/>
                <a:gd name="T16" fmla="*/ 39 w 44"/>
                <a:gd name="T17" fmla="*/ 29 h 29"/>
                <a:gd name="T18" fmla="*/ 34 w 44"/>
                <a:gd name="T19" fmla="*/ 29 h 29"/>
                <a:gd name="T20" fmla="*/ 38 w 44"/>
                <a:gd name="T21" fmla="*/ 10 h 29"/>
                <a:gd name="T22" fmla="*/ 34 w 44"/>
                <a:gd name="T23" fmla="*/ 4 h 29"/>
                <a:gd name="T24" fmla="*/ 26 w 44"/>
                <a:gd name="T25" fmla="*/ 10 h 29"/>
                <a:gd name="T26" fmla="*/ 22 w 44"/>
                <a:gd name="T27" fmla="*/ 29 h 29"/>
                <a:gd name="T28" fmla="*/ 17 w 44"/>
                <a:gd name="T29" fmla="*/ 29 h 29"/>
                <a:gd name="T30" fmla="*/ 21 w 44"/>
                <a:gd name="T31" fmla="*/ 10 h 29"/>
                <a:gd name="T32" fmla="*/ 17 w 44"/>
                <a:gd name="T33" fmla="*/ 4 h 29"/>
                <a:gd name="T34" fmla="*/ 8 w 44"/>
                <a:gd name="T35" fmla="*/ 10 h 29"/>
                <a:gd name="T36" fmla="*/ 5 w 44"/>
                <a:gd name="T37" fmla="*/ 29 h 29"/>
                <a:gd name="T38" fmla="*/ 0 w 44"/>
                <a:gd name="T39" fmla="*/ 29 h 29"/>
                <a:gd name="T40" fmla="*/ 5 w 44"/>
                <a:gd name="T4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1" name="Freeform 7"/>
            <p:cNvSpPr>
              <a:spLocks noChangeAspect="1" noEditPoints="1"/>
            </p:cNvSpPr>
            <p:nvPr/>
          </p:nvSpPr>
          <p:spPr bwMode="black">
            <a:xfrm>
              <a:off x="4993" y="4033"/>
              <a:ext cx="16" cy="51"/>
            </a:xfrm>
            <a:custGeom>
              <a:avLst/>
              <a:gdLst>
                <a:gd name="T0" fmla="*/ 10 w 26"/>
                <a:gd name="T1" fmla="*/ 30 h 86"/>
                <a:gd name="T2" fmla="*/ 20 w 26"/>
                <a:gd name="T3" fmla="*/ 30 h 86"/>
                <a:gd name="T4" fmla="*/ 8 w 26"/>
                <a:gd name="T5" fmla="*/ 86 h 86"/>
                <a:gd name="T6" fmla="*/ 0 w 26"/>
                <a:gd name="T7" fmla="*/ 86 h 86"/>
                <a:gd name="T8" fmla="*/ 10 w 26"/>
                <a:gd name="T9" fmla="*/ 30 h 86"/>
                <a:gd name="T10" fmla="*/ 16 w 26"/>
                <a:gd name="T11" fmla="*/ 0 h 86"/>
                <a:gd name="T12" fmla="*/ 26 w 26"/>
                <a:gd name="T13" fmla="*/ 0 h 86"/>
                <a:gd name="T14" fmla="*/ 24 w 26"/>
                <a:gd name="T15" fmla="*/ 12 h 86"/>
                <a:gd name="T16" fmla="*/ 14 w 26"/>
                <a:gd name="T17" fmla="*/ 12 h 86"/>
                <a:gd name="T18" fmla="*/ 16 w 26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2" name="Freeform 8"/>
            <p:cNvSpPr>
              <a:spLocks noChangeAspect="1"/>
            </p:cNvSpPr>
            <p:nvPr/>
          </p:nvSpPr>
          <p:spPr bwMode="black">
            <a:xfrm>
              <a:off x="5006" y="4049"/>
              <a:ext cx="37" cy="36"/>
            </a:xfrm>
            <a:custGeom>
              <a:avLst/>
              <a:gdLst>
                <a:gd name="T0" fmla="*/ 25 w 30"/>
                <a:gd name="T1" fmla="*/ 10 h 30"/>
                <a:gd name="T2" fmla="*/ 19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3" name="Freeform 9"/>
            <p:cNvSpPr>
              <a:spLocks noChangeAspect="1" noEditPoints="1"/>
            </p:cNvSpPr>
            <p:nvPr/>
          </p:nvSpPr>
          <p:spPr bwMode="black">
            <a:xfrm>
              <a:off x="5046" y="4049"/>
              <a:ext cx="37" cy="36"/>
            </a:xfrm>
            <a:custGeom>
              <a:avLst/>
              <a:gdLst>
                <a:gd name="T0" fmla="*/ 18 w 31"/>
                <a:gd name="T1" fmla="*/ 0 h 30"/>
                <a:gd name="T2" fmla="*/ 30 w 31"/>
                <a:gd name="T3" fmla="*/ 15 h 30"/>
                <a:gd name="T4" fmla="*/ 13 w 31"/>
                <a:gd name="T5" fmla="*/ 30 h 30"/>
                <a:gd name="T6" fmla="*/ 1 w 31"/>
                <a:gd name="T7" fmla="*/ 15 h 30"/>
                <a:gd name="T8" fmla="*/ 18 w 31"/>
                <a:gd name="T9" fmla="*/ 0 h 30"/>
                <a:gd name="T10" fmla="*/ 13 w 31"/>
                <a:gd name="T11" fmla="*/ 26 h 30"/>
                <a:gd name="T12" fmla="*/ 24 w 31"/>
                <a:gd name="T13" fmla="*/ 15 h 30"/>
                <a:gd name="T14" fmla="*/ 18 w 31"/>
                <a:gd name="T15" fmla="*/ 4 h 30"/>
                <a:gd name="T16" fmla="*/ 7 w 31"/>
                <a:gd name="T17" fmla="*/ 15 h 30"/>
                <a:gd name="T18" fmla="*/ 13 w 31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4" name="Freeform 10"/>
            <p:cNvSpPr>
              <a:spLocks noChangeAspect="1"/>
            </p:cNvSpPr>
            <p:nvPr/>
          </p:nvSpPr>
          <p:spPr bwMode="black">
            <a:xfrm>
              <a:off x="5085" y="4049"/>
              <a:ext cx="35" cy="35"/>
            </a:xfrm>
            <a:custGeom>
              <a:avLst/>
              <a:gdLst>
                <a:gd name="T0" fmla="*/ 5 w 29"/>
                <a:gd name="T1" fmla="*/ 1 h 29"/>
                <a:gd name="T2" fmla="*/ 10 w 29"/>
                <a:gd name="T3" fmla="*/ 1 h 29"/>
                <a:gd name="T4" fmla="*/ 9 w 29"/>
                <a:gd name="T5" fmla="*/ 4 h 29"/>
                <a:gd name="T6" fmla="*/ 10 w 29"/>
                <a:gd name="T7" fmla="*/ 4 h 29"/>
                <a:gd name="T8" fmla="*/ 19 w 29"/>
                <a:gd name="T9" fmla="*/ 0 h 29"/>
                <a:gd name="T10" fmla="*/ 27 w 29"/>
                <a:gd name="T11" fmla="*/ 10 h 29"/>
                <a:gd name="T12" fmla="*/ 23 w 29"/>
                <a:gd name="T13" fmla="*/ 29 h 29"/>
                <a:gd name="T14" fmla="*/ 18 w 29"/>
                <a:gd name="T15" fmla="*/ 29 h 29"/>
                <a:gd name="T16" fmla="*/ 22 w 29"/>
                <a:gd name="T17" fmla="*/ 11 h 29"/>
                <a:gd name="T18" fmla="*/ 17 w 29"/>
                <a:gd name="T19" fmla="*/ 4 h 29"/>
                <a:gd name="T20" fmla="*/ 8 w 29"/>
                <a:gd name="T21" fmla="*/ 12 h 29"/>
                <a:gd name="T22" fmla="*/ 5 w 29"/>
                <a:gd name="T23" fmla="*/ 29 h 29"/>
                <a:gd name="T24" fmla="*/ 0 w 29"/>
                <a:gd name="T25" fmla="*/ 29 h 29"/>
                <a:gd name="T26" fmla="*/ 5 w 29"/>
                <a:gd name="T2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5" name="Freeform 11"/>
            <p:cNvSpPr>
              <a:spLocks noChangeAspect="1" noEditPoints="1"/>
            </p:cNvSpPr>
            <p:nvPr/>
          </p:nvSpPr>
          <p:spPr bwMode="black">
            <a:xfrm>
              <a:off x="5121" y="4033"/>
              <a:ext cx="42" cy="52"/>
            </a:xfrm>
            <a:custGeom>
              <a:avLst/>
              <a:gdLst>
                <a:gd name="T0" fmla="*/ 26 w 35"/>
                <a:gd name="T1" fmla="*/ 43 h 44"/>
                <a:gd name="T2" fmla="*/ 21 w 35"/>
                <a:gd name="T3" fmla="*/ 43 h 44"/>
                <a:gd name="T4" fmla="*/ 22 w 35"/>
                <a:gd name="T5" fmla="*/ 40 h 44"/>
                <a:gd name="T6" fmla="*/ 22 w 35"/>
                <a:gd name="T7" fmla="*/ 40 h 44"/>
                <a:gd name="T8" fmla="*/ 22 w 35"/>
                <a:gd name="T9" fmla="*/ 40 h 44"/>
                <a:gd name="T10" fmla="*/ 12 w 35"/>
                <a:gd name="T11" fmla="*/ 44 h 44"/>
                <a:gd name="T12" fmla="*/ 1 w 35"/>
                <a:gd name="T13" fmla="*/ 29 h 44"/>
                <a:gd name="T14" fmla="*/ 18 w 35"/>
                <a:gd name="T15" fmla="*/ 14 h 44"/>
                <a:gd name="T16" fmla="*/ 26 w 35"/>
                <a:gd name="T17" fmla="*/ 18 h 44"/>
                <a:gd name="T18" fmla="*/ 26 w 35"/>
                <a:gd name="T19" fmla="*/ 18 h 44"/>
                <a:gd name="T20" fmla="*/ 30 w 35"/>
                <a:gd name="T21" fmla="*/ 0 h 44"/>
                <a:gd name="T22" fmla="*/ 35 w 35"/>
                <a:gd name="T23" fmla="*/ 0 h 44"/>
                <a:gd name="T24" fmla="*/ 26 w 35"/>
                <a:gd name="T25" fmla="*/ 43 h 44"/>
                <a:gd name="T26" fmla="*/ 13 w 35"/>
                <a:gd name="T27" fmla="*/ 40 h 44"/>
                <a:gd name="T28" fmla="*/ 24 w 35"/>
                <a:gd name="T29" fmla="*/ 29 h 44"/>
                <a:gd name="T30" fmla="*/ 17 w 35"/>
                <a:gd name="T31" fmla="*/ 18 h 44"/>
                <a:gd name="T32" fmla="*/ 6 w 35"/>
                <a:gd name="T33" fmla="*/ 29 h 44"/>
                <a:gd name="T34" fmla="*/ 13 w 35"/>
                <a:gd name="T3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6" name="Freeform 12"/>
            <p:cNvSpPr>
              <a:spLocks noChangeAspect="1"/>
            </p:cNvSpPr>
            <p:nvPr/>
          </p:nvSpPr>
          <p:spPr bwMode="black">
            <a:xfrm>
              <a:off x="5163" y="4050"/>
              <a:ext cx="34" cy="35"/>
            </a:xfrm>
            <a:custGeom>
              <a:avLst/>
              <a:gdLst>
                <a:gd name="T0" fmla="*/ 23 w 29"/>
                <a:gd name="T1" fmla="*/ 28 h 29"/>
                <a:gd name="T2" fmla="*/ 18 w 29"/>
                <a:gd name="T3" fmla="*/ 28 h 29"/>
                <a:gd name="T4" fmla="*/ 19 w 29"/>
                <a:gd name="T5" fmla="*/ 25 h 29"/>
                <a:gd name="T6" fmla="*/ 19 w 29"/>
                <a:gd name="T7" fmla="*/ 25 h 29"/>
                <a:gd name="T8" fmla="*/ 10 w 29"/>
                <a:gd name="T9" fmla="*/ 29 h 29"/>
                <a:gd name="T10" fmla="*/ 1 w 29"/>
                <a:gd name="T11" fmla="*/ 19 h 29"/>
                <a:gd name="T12" fmla="*/ 5 w 29"/>
                <a:gd name="T13" fmla="*/ 0 h 29"/>
                <a:gd name="T14" fmla="*/ 10 w 29"/>
                <a:gd name="T15" fmla="*/ 0 h 29"/>
                <a:gd name="T16" fmla="*/ 6 w 29"/>
                <a:gd name="T17" fmla="*/ 19 h 29"/>
                <a:gd name="T18" fmla="*/ 11 w 29"/>
                <a:gd name="T19" fmla="*/ 25 h 29"/>
                <a:gd name="T20" fmla="*/ 21 w 29"/>
                <a:gd name="T21" fmla="*/ 17 h 29"/>
                <a:gd name="T22" fmla="*/ 24 w 29"/>
                <a:gd name="T23" fmla="*/ 0 h 29"/>
                <a:gd name="T24" fmla="*/ 29 w 29"/>
                <a:gd name="T25" fmla="*/ 0 h 29"/>
                <a:gd name="T26" fmla="*/ 23 w 29"/>
                <a:gd name="T2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7" name="Freeform 13"/>
            <p:cNvSpPr>
              <a:spLocks noChangeAspect="1"/>
            </p:cNvSpPr>
            <p:nvPr/>
          </p:nvSpPr>
          <p:spPr bwMode="black">
            <a:xfrm>
              <a:off x="5198" y="4049"/>
              <a:ext cx="37" cy="36"/>
            </a:xfrm>
            <a:custGeom>
              <a:avLst/>
              <a:gdLst>
                <a:gd name="T0" fmla="*/ 25 w 30"/>
                <a:gd name="T1" fmla="*/ 10 h 30"/>
                <a:gd name="T2" fmla="*/ 18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8" name="Freeform 14"/>
            <p:cNvSpPr>
              <a:spLocks noChangeAspect="1"/>
            </p:cNvSpPr>
            <p:nvPr/>
          </p:nvSpPr>
          <p:spPr bwMode="black">
            <a:xfrm>
              <a:off x="5238" y="4040"/>
              <a:ext cx="21" cy="45"/>
            </a:xfrm>
            <a:custGeom>
              <a:avLst/>
              <a:gdLst>
                <a:gd name="T0" fmla="*/ 1 w 17"/>
                <a:gd name="T1" fmla="*/ 9 h 38"/>
                <a:gd name="T2" fmla="*/ 6 w 17"/>
                <a:gd name="T3" fmla="*/ 9 h 38"/>
                <a:gd name="T4" fmla="*/ 8 w 17"/>
                <a:gd name="T5" fmla="*/ 0 h 38"/>
                <a:gd name="T6" fmla="*/ 13 w 17"/>
                <a:gd name="T7" fmla="*/ 0 h 38"/>
                <a:gd name="T8" fmla="*/ 11 w 17"/>
                <a:gd name="T9" fmla="*/ 9 h 38"/>
                <a:gd name="T10" fmla="*/ 17 w 17"/>
                <a:gd name="T11" fmla="*/ 9 h 38"/>
                <a:gd name="T12" fmla="*/ 16 w 17"/>
                <a:gd name="T13" fmla="*/ 13 h 38"/>
                <a:gd name="T14" fmla="*/ 10 w 17"/>
                <a:gd name="T15" fmla="*/ 13 h 38"/>
                <a:gd name="T16" fmla="*/ 7 w 17"/>
                <a:gd name="T17" fmla="*/ 31 h 38"/>
                <a:gd name="T18" fmla="*/ 8 w 17"/>
                <a:gd name="T19" fmla="*/ 34 h 38"/>
                <a:gd name="T20" fmla="*/ 11 w 17"/>
                <a:gd name="T21" fmla="*/ 33 h 38"/>
                <a:gd name="T22" fmla="*/ 11 w 17"/>
                <a:gd name="T23" fmla="*/ 38 h 38"/>
                <a:gd name="T24" fmla="*/ 6 w 17"/>
                <a:gd name="T25" fmla="*/ 38 h 38"/>
                <a:gd name="T26" fmla="*/ 2 w 17"/>
                <a:gd name="T27" fmla="*/ 32 h 38"/>
                <a:gd name="T28" fmla="*/ 5 w 17"/>
                <a:gd name="T29" fmla="*/ 13 h 38"/>
                <a:gd name="T30" fmla="*/ 1 w 17"/>
                <a:gd name="T31" fmla="*/ 13 h 38"/>
                <a:gd name="T32" fmla="*/ 1 w 17"/>
                <a:gd name="T3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39" name="Freeform 15"/>
            <p:cNvSpPr>
              <a:spLocks noChangeAspect="1" noEditPoints="1"/>
            </p:cNvSpPr>
            <p:nvPr/>
          </p:nvSpPr>
          <p:spPr bwMode="black">
            <a:xfrm>
              <a:off x="5256" y="4049"/>
              <a:ext cx="38" cy="36"/>
            </a:xfrm>
            <a:custGeom>
              <a:avLst/>
              <a:gdLst>
                <a:gd name="T0" fmla="*/ 19 w 32"/>
                <a:gd name="T1" fmla="*/ 0 h 30"/>
                <a:gd name="T2" fmla="*/ 30 w 32"/>
                <a:gd name="T3" fmla="*/ 15 h 30"/>
                <a:gd name="T4" fmla="*/ 13 w 32"/>
                <a:gd name="T5" fmla="*/ 30 h 30"/>
                <a:gd name="T6" fmla="*/ 2 w 32"/>
                <a:gd name="T7" fmla="*/ 15 h 30"/>
                <a:gd name="T8" fmla="*/ 19 w 32"/>
                <a:gd name="T9" fmla="*/ 0 h 30"/>
                <a:gd name="T10" fmla="*/ 14 w 32"/>
                <a:gd name="T11" fmla="*/ 26 h 30"/>
                <a:gd name="T12" fmla="*/ 25 w 32"/>
                <a:gd name="T13" fmla="*/ 15 h 30"/>
                <a:gd name="T14" fmla="*/ 18 w 32"/>
                <a:gd name="T15" fmla="*/ 4 h 30"/>
                <a:gd name="T16" fmla="*/ 7 w 32"/>
                <a:gd name="T17" fmla="*/ 15 h 30"/>
                <a:gd name="T18" fmla="*/ 14 w 32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0" name="Freeform 16"/>
            <p:cNvSpPr>
              <a:spLocks noChangeAspect="1"/>
            </p:cNvSpPr>
            <p:nvPr/>
          </p:nvSpPr>
          <p:spPr bwMode="black">
            <a:xfrm>
              <a:off x="5296" y="4049"/>
              <a:ext cx="25" cy="35"/>
            </a:xfrm>
            <a:custGeom>
              <a:avLst/>
              <a:gdLst>
                <a:gd name="T0" fmla="*/ 6 w 21"/>
                <a:gd name="T1" fmla="*/ 1 h 29"/>
                <a:gd name="T2" fmla="*/ 11 w 21"/>
                <a:gd name="T3" fmla="*/ 1 h 29"/>
                <a:gd name="T4" fmla="*/ 10 w 21"/>
                <a:gd name="T5" fmla="*/ 6 h 29"/>
                <a:gd name="T6" fmla="*/ 10 w 21"/>
                <a:gd name="T7" fmla="*/ 6 h 29"/>
                <a:gd name="T8" fmla="*/ 21 w 21"/>
                <a:gd name="T9" fmla="*/ 0 h 29"/>
                <a:gd name="T10" fmla="*/ 20 w 21"/>
                <a:gd name="T11" fmla="*/ 6 h 29"/>
                <a:gd name="T12" fmla="*/ 17 w 21"/>
                <a:gd name="T13" fmla="*/ 6 h 29"/>
                <a:gd name="T14" fmla="*/ 8 w 21"/>
                <a:gd name="T15" fmla="*/ 13 h 29"/>
                <a:gd name="T16" fmla="*/ 5 w 21"/>
                <a:gd name="T17" fmla="*/ 29 h 29"/>
                <a:gd name="T18" fmla="*/ 0 w 21"/>
                <a:gd name="T19" fmla="*/ 29 h 29"/>
                <a:gd name="T20" fmla="*/ 6 w 21"/>
                <a:gd name="T2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1" name="Freeform 17"/>
            <p:cNvSpPr>
              <a:spLocks noChangeAspect="1"/>
            </p:cNvSpPr>
            <p:nvPr/>
          </p:nvSpPr>
          <p:spPr bwMode="black">
            <a:xfrm>
              <a:off x="4362" y="3754"/>
              <a:ext cx="88" cy="48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2" name="Freeform 18"/>
            <p:cNvSpPr>
              <a:spLocks noChangeAspect="1"/>
            </p:cNvSpPr>
            <p:nvPr/>
          </p:nvSpPr>
          <p:spPr bwMode="black">
            <a:xfrm>
              <a:off x="4413" y="3780"/>
              <a:ext cx="86" cy="49"/>
            </a:xfrm>
            <a:custGeom>
              <a:avLst/>
              <a:gdLst>
                <a:gd name="T0" fmla="*/ 54 w 144"/>
                <a:gd name="T1" fmla="*/ 84 h 84"/>
                <a:gd name="T2" fmla="*/ 144 w 144"/>
                <a:gd name="T3" fmla="*/ 30 h 84"/>
                <a:gd name="T4" fmla="*/ 90 w 144"/>
                <a:gd name="T5" fmla="*/ 0 h 84"/>
                <a:gd name="T6" fmla="*/ 0 w 144"/>
                <a:gd name="T7" fmla="*/ 54 h 84"/>
                <a:gd name="T8" fmla="*/ 54 w 14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3" name="Freeform 19"/>
            <p:cNvSpPr>
              <a:spLocks noChangeAspect="1"/>
            </p:cNvSpPr>
            <p:nvPr/>
          </p:nvSpPr>
          <p:spPr bwMode="black">
            <a:xfrm>
              <a:off x="4461" y="3805"/>
              <a:ext cx="88" cy="50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4" name="Freeform 20"/>
            <p:cNvSpPr>
              <a:spLocks noChangeAspect="1"/>
            </p:cNvSpPr>
            <p:nvPr/>
          </p:nvSpPr>
          <p:spPr bwMode="black">
            <a:xfrm>
              <a:off x="4387" y="3850"/>
              <a:ext cx="88" cy="50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5" name="Freeform 21"/>
            <p:cNvSpPr>
              <a:spLocks noChangeAspect="1"/>
            </p:cNvSpPr>
            <p:nvPr/>
          </p:nvSpPr>
          <p:spPr bwMode="black">
            <a:xfrm>
              <a:off x="4437" y="3877"/>
              <a:ext cx="87" cy="48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6" name="Freeform 22"/>
            <p:cNvSpPr>
              <a:spLocks noChangeAspect="1"/>
            </p:cNvSpPr>
            <p:nvPr/>
          </p:nvSpPr>
          <p:spPr bwMode="black">
            <a:xfrm>
              <a:off x="4314" y="3894"/>
              <a:ext cx="86" cy="51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6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7" name="Freeform 23"/>
            <p:cNvSpPr>
              <a:spLocks noChangeAspect="1"/>
            </p:cNvSpPr>
            <p:nvPr/>
          </p:nvSpPr>
          <p:spPr bwMode="black">
            <a:xfrm>
              <a:off x="4362" y="3920"/>
              <a:ext cx="88" cy="50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8" name="Freeform 24"/>
            <p:cNvSpPr>
              <a:spLocks noChangeAspect="1"/>
            </p:cNvSpPr>
            <p:nvPr/>
          </p:nvSpPr>
          <p:spPr bwMode="black">
            <a:xfrm>
              <a:off x="4288" y="3966"/>
              <a:ext cx="88" cy="50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49" name="Freeform 25"/>
            <p:cNvSpPr>
              <a:spLocks noChangeAspect="1"/>
            </p:cNvSpPr>
            <p:nvPr/>
          </p:nvSpPr>
          <p:spPr bwMode="black">
            <a:xfrm>
              <a:off x="4549" y="3884"/>
              <a:ext cx="71" cy="132"/>
            </a:xfrm>
            <a:custGeom>
              <a:avLst/>
              <a:gdLst>
                <a:gd name="T0" fmla="*/ 12 w 59"/>
                <a:gd name="T1" fmla="*/ 45 h 110"/>
                <a:gd name="T2" fmla="*/ 0 w 59"/>
                <a:gd name="T3" fmla="*/ 45 h 110"/>
                <a:gd name="T4" fmla="*/ 3 w 59"/>
                <a:gd name="T5" fmla="*/ 30 h 110"/>
                <a:gd name="T6" fmla="*/ 15 w 59"/>
                <a:gd name="T7" fmla="*/ 30 h 110"/>
                <a:gd name="T8" fmla="*/ 17 w 59"/>
                <a:gd name="T9" fmla="*/ 22 h 110"/>
                <a:gd name="T10" fmla="*/ 44 w 59"/>
                <a:gd name="T11" fmla="*/ 0 h 110"/>
                <a:gd name="T12" fmla="*/ 59 w 59"/>
                <a:gd name="T13" fmla="*/ 1 h 110"/>
                <a:gd name="T14" fmla="*/ 56 w 59"/>
                <a:gd name="T15" fmla="*/ 19 h 110"/>
                <a:gd name="T16" fmla="*/ 49 w 59"/>
                <a:gd name="T17" fmla="*/ 19 h 110"/>
                <a:gd name="T18" fmla="*/ 40 w 59"/>
                <a:gd name="T19" fmla="*/ 25 h 110"/>
                <a:gd name="T20" fmla="*/ 39 w 59"/>
                <a:gd name="T21" fmla="*/ 30 h 110"/>
                <a:gd name="T22" fmla="*/ 54 w 59"/>
                <a:gd name="T23" fmla="*/ 30 h 110"/>
                <a:gd name="T24" fmla="*/ 51 w 59"/>
                <a:gd name="T25" fmla="*/ 45 h 110"/>
                <a:gd name="T26" fmla="*/ 36 w 59"/>
                <a:gd name="T27" fmla="*/ 45 h 110"/>
                <a:gd name="T28" fmla="*/ 23 w 59"/>
                <a:gd name="T29" fmla="*/ 110 h 110"/>
                <a:gd name="T30" fmla="*/ 0 w 59"/>
                <a:gd name="T31" fmla="*/ 110 h 110"/>
                <a:gd name="T32" fmla="*/ 12 w 59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0" name="Freeform 26"/>
            <p:cNvSpPr>
              <a:spLocks noChangeAspect="1"/>
            </p:cNvSpPr>
            <p:nvPr/>
          </p:nvSpPr>
          <p:spPr bwMode="black">
            <a:xfrm>
              <a:off x="4608" y="3917"/>
              <a:ext cx="75" cy="99"/>
            </a:xfrm>
            <a:custGeom>
              <a:avLst/>
              <a:gdLst>
                <a:gd name="T0" fmla="*/ 16 w 62"/>
                <a:gd name="T1" fmla="*/ 0 h 82"/>
                <a:gd name="T2" fmla="*/ 39 w 62"/>
                <a:gd name="T3" fmla="*/ 0 h 82"/>
                <a:gd name="T4" fmla="*/ 38 w 62"/>
                <a:gd name="T5" fmla="*/ 9 h 82"/>
                <a:gd name="T6" fmla="*/ 62 w 62"/>
                <a:gd name="T7" fmla="*/ 0 h 82"/>
                <a:gd name="T8" fmla="*/ 58 w 62"/>
                <a:gd name="T9" fmla="*/ 21 h 82"/>
                <a:gd name="T10" fmla="*/ 55 w 62"/>
                <a:gd name="T11" fmla="*/ 21 h 82"/>
                <a:gd name="T12" fmla="*/ 33 w 62"/>
                <a:gd name="T13" fmla="*/ 35 h 82"/>
                <a:gd name="T14" fmla="*/ 24 w 62"/>
                <a:gd name="T15" fmla="*/ 82 h 82"/>
                <a:gd name="T16" fmla="*/ 0 w 62"/>
                <a:gd name="T17" fmla="*/ 82 h 82"/>
                <a:gd name="T18" fmla="*/ 16 w 6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1" name="Freeform 27"/>
            <p:cNvSpPr>
              <a:spLocks noChangeAspect="1" noEditPoints="1"/>
            </p:cNvSpPr>
            <p:nvPr/>
          </p:nvSpPr>
          <p:spPr bwMode="black">
            <a:xfrm>
              <a:off x="5083" y="3915"/>
              <a:ext cx="104" cy="103"/>
            </a:xfrm>
            <a:custGeom>
              <a:avLst/>
              <a:gdLst>
                <a:gd name="T0" fmla="*/ 76 w 87"/>
                <a:gd name="T1" fmla="*/ 67 h 86"/>
                <a:gd name="T2" fmla="*/ 75 w 87"/>
                <a:gd name="T3" fmla="*/ 84 h 86"/>
                <a:gd name="T4" fmla="*/ 53 w 87"/>
                <a:gd name="T5" fmla="*/ 84 h 86"/>
                <a:gd name="T6" fmla="*/ 53 w 87"/>
                <a:gd name="T7" fmla="*/ 75 h 86"/>
                <a:gd name="T8" fmla="*/ 52 w 87"/>
                <a:gd name="T9" fmla="*/ 75 h 86"/>
                <a:gd name="T10" fmla="*/ 26 w 87"/>
                <a:gd name="T11" fmla="*/ 86 h 86"/>
                <a:gd name="T12" fmla="*/ 3 w 87"/>
                <a:gd name="T13" fmla="*/ 62 h 86"/>
                <a:gd name="T14" fmla="*/ 51 w 87"/>
                <a:gd name="T15" fmla="*/ 32 h 86"/>
                <a:gd name="T16" fmla="*/ 60 w 87"/>
                <a:gd name="T17" fmla="*/ 30 h 86"/>
                <a:gd name="T18" fmla="*/ 61 w 87"/>
                <a:gd name="T19" fmla="*/ 24 h 86"/>
                <a:gd name="T20" fmla="*/ 51 w 87"/>
                <a:gd name="T21" fmla="*/ 15 h 86"/>
                <a:gd name="T22" fmla="*/ 37 w 87"/>
                <a:gd name="T23" fmla="*/ 26 h 86"/>
                <a:gd name="T24" fmla="*/ 14 w 87"/>
                <a:gd name="T25" fmla="*/ 26 h 86"/>
                <a:gd name="T26" fmla="*/ 52 w 87"/>
                <a:gd name="T27" fmla="*/ 0 h 86"/>
                <a:gd name="T28" fmla="*/ 84 w 87"/>
                <a:gd name="T29" fmla="*/ 24 h 86"/>
                <a:gd name="T30" fmla="*/ 76 w 87"/>
                <a:gd name="T31" fmla="*/ 67 h 86"/>
                <a:gd name="T32" fmla="*/ 57 w 87"/>
                <a:gd name="T33" fmla="*/ 44 h 86"/>
                <a:gd name="T34" fmla="*/ 40 w 87"/>
                <a:gd name="T35" fmla="*/ 49 h 86"/>
                <a:gd name="T36" fmla="*/ 27 w 87"/>
                <a:gd name="T37" fmla="*/ 59 h 86"/>
                <a:gd name="T38" fmla="*/ 36 w 87"/>
                <a:gd name="T39" fmla="*/ 68 h 86"/>
                <a:gd name="T40" fmla="*/ 56 w 87"/>
                <a:gd name="T41" fmla="*/ 50 h 86"/>
                <a:gd name="T42" fmla="*/ 57 w 87"/>
                <a:gd name="T4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2" name="Freeform 28"/>
            <p:cNvSpPr>
              <a:spLocks noChangeAspect="1"/>
            </p:cNvSpPr>
            <p:nvPr/>
          </p:nvSpPr>
          <p:spPr bwMode="black">
            <a:xfrm>
              <a:off x="5190" y="3885"/>
              <a:ext cx="54" cy="131"/>
            </a:xfrm>
            <a:custGeom>
              <a:avLst/>
              <a:gdLst>
                <a:gd name="T0" fmla="*/ 0 w 90"/>
                <a:gd name="T1" fmla="*/ 218 h 218"/>
                <a:gd name="T2" fmla="*/ 42 w 90"/>
                <a:gd name="T3" fmla="*/ 0 h 218"/>
                <a:gd name="T4" fmla="*/ 90 w 90"/>
                <a:gd name="T5" fmla="*/ 0 h 218"/>
                <a:gd name="T6" fmla="*/ 48 w 90"/>
                <a:gd name="T7" fmla="*/ 218 h 218"/>
                <a:gd name="T8" fmla="*/ 0 w 90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3" name="Freeform 29"/>
            <p:cNvSpPr>
              <a:spLocks noChangeAspect="1" noEditPoints="1"/>
            </p:cNvSpPr>
            <p:nvPr/>
          </p:nvSpPr>
          <p:spPr bwMode="black">
            <a:xfrm>
              <a:off x="4674" y="3915"/>
              <a:ext cx="107" cy="103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4 w 89"/>
                <a:gd name="T9" fmla="*/ 45 h 86"/>
                <a:gd name="T10" fmla="*/ 37 w 89"/>
                <a:gd name="T11" fmla="*/ 86 h 86"/>
                <a:gd name="T12" fmla="*/ 80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0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4" name="Freeform 30"/>
            <p:cNvSpPr>
              <a:spLocks noChangeAspect="1" noEditPoints="1"/>
            </p:cNvSpPr>
            <p:nvPr/>
          </p:nvSpPr>
          <p:spPr bwMode="black">
            <a:xfrm>
              <a:off x="4781" y="3915"/>
              <a:ext cx="107" cy="103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5 w 89"/>
                <a:gd name="T9" fmla="*/ 45 h 86"/>
                <a:gd name="T10" fmla="*/ 37 w 89"/>
                <a:gd name="T11" fmla="*/ 86 h 86"/>
                <a:gd name="T12" fmla="*/ 81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1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5" name="Freeform 31"/>
            <p:cNvSpPr>
              <a:spLocks noChangeAspect="1" noEditPoints="1"/>
            </p:cNvSpPr>
            <p:nvPr/>
          </p:nvSpPr>
          <p:spPr bwMode="black">
            <a:xfrm>
              <a:off x="5236" y="3915"/>
              <a:ext cx="106" cy="103"/>
            </a:xfrm>
            <a:custGeom>
              <a:avLst/>
              <a:gdLst>
                <a:gd name="T0" fmla="*/ 41 w 88"/>
                <a:gd name="T1" fmla="*/ 68 h 86"/>
                <a:gd name="T2" fmla="*/ 28 w 88"/>
                <a:gd name="T3" fmla="*/ 48 h 86"/>
                <a:gd name="T4" fmla="*/ 84 w 88"/>
                <a:gd name="T5" fmla="*/ 48 h 86"/>
                <a:gd name="T6" fmla="*/ 53 w 88"/>
                <a:gd name="T7" fmla="*/ 0 h 86"/>
                <a:gd name="T8" fmla="*/ 4 w 88"/>
                <a:gd name="T9" fmla="*/ 45 h 86"/>
                <a:gd name="T10" fmla="*/ 36 w 88"/>
                <a:gd name="T11" fmla="*/ 86 h 86"/>
                <a:gd name="T12" fmla="*/ 80 w 88"/>
                <a:gd name="T13" fmla="*/ 63 h 86"/>
                <a:gd name="T14" fmla="*/ 63 w 88"/>
                <a:gd name="T15" fmla="*/ 55 h 86"/>
                <a:gd name="T16" fmla="*/ 41 w 88"/>
                <a:gd name="T17" fmla="*/ 68 h 86"/>
                <a:gd name="T18" fmla="*/ 49 w 88"/>
                <a:gd name="T19" fmla="*/ 18 h 86"/>
                <a:gd name="T20" fmla="*/ 63 w 88"/>
                <a:gd name="T21" fmla="*/ 33 h 86"/>
                <a:gd name="T22" fmla="*/ 30 w 88"/>
                <a:gd name="T23" fmla="*/ 33 h 86"/>
                <a:gd name="T24" fmla="*/ 49 w 88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6" name="Freeform 32"/>
            <p:cNvSpPr>
              <a:spLocks noChangeAspect="1"/>
            </p:cNvSpPr>
            <p:nvPr/>
          </p:nvSpPr>
          <p:spPr bwMode="black">
            <a:xfrm>
              <a:off x="4983" y="3915"/>
              <a:ext cx="103" cy="103"/>
            </a:xfrm>
            <a:custGeom>
              <a:avLst/>
              <a:gdLst>
                <a:gd name="T0" fmla="*/ 63 w 86"/>
                <a:gd name="T1" fmla="*/ 56 h 86"/>
                <a:gd name="T2" fmla="*/ 44 w 86"/>
                <a:gd name="T3" fmla="*/ 67 h 86"/>
                <a:gd name="T4" fmla="*/ 30 w 86"/>
                <a:gd name="T5" fmla="*/ 43 h 86"/>
                <a:gd name="T6" fmla="*/ 53 w 86"/>
                <a:gd name="T7" fmla="*/ 19 h 86"/>
                <a:gd name="T8" fmla="*/ 67 w 86"/>
                <a:gd name="T9" fmla="*/ 31 h 86"/>
                <a:gd name="T10" fmla="*/ 86 w 86"/>
                <a:gd name="T11" fmla="*/ 19 h 86"/>
                <a:gd name="T12" fmla="*/ 54 w 86"/>
                <a:gd name="T13" fmla="*/ 0 h 86"/>
                <a:gd name="T14" fmla="*/ 5 w 86"/>
                <a:gd name="T15" fmla="*/ 43 h 86"/>
                <a:gd name="T16" fmla="*/ 38 w 86"/>
                <a:gd name="T17" fmla="*/ 86 h 86"/>
                <a:gd name="T18" fmla="*/ 79 w 86"/>
                <a:gd name="T19" fmla="*/ 64 h 86"/>
                <a:gd name="T20" fmla="*/ 63 w 86"/>
                <a:gd name="T21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57" name="Freeform 33"/>
            <p:cNvSpPr>
              <a:spLocks noChangeAspect="1"/>
            </p:cNvSpPr>
            <p:nvPr/>
          </p:nvSpPr>
          <p:spPr bwMode="black">
            <a:xfrm>
              <a:off x="4880" y="3915"/>
              <a:ext cx="109" cy="103"/>
            </a:xfrm>
            <a:custGeom>
              <a:avLst/>
              <a:gdLst>
                <a:gd name="T0" fmla="*/ 38 w 90"/>
                <a:gd name="T1" fmla="*/ 24 h 86"/>
                <a:gd name="T2" fmla="*/ 49 w 90"/>
                <a:gd name="T3" fmla="*/ 18 h 86"/>
                <a:gd name="T4" fmla="*/ 70 w 90"/>
                <a:gd name="T5" fmla="*/ 26 h 86"/>
                <a:gd name="T6" fmla="*/ 90 w 90"/>
                <a:gd name="T7" fmla="*/ 14 h 86"/>
                <a:gd name="T8" fmla="*/ 54 w 90"/>
                <a:gd name="T9" fmla="*/ 0 h 86"/>
                <a:gd name="T10" fmla="*/ 14 w 90"/>
                <a:gd name="T11" fmla="*/ 29 h 86"/>
                <a:gd name="T12" fmla="*/ 56 w 90"/>
                <a:gd name="T13" fmla="*/ 60 h 86"/>
                <a:gd name="T14" fmla="*/ 41 w 90"/>
                <a:gd name="T15" fmla="*/ 68 h 86"/>
                <a:gd name="T16" fmla="*/ 18 w 90"/>
                <a:gd name="T17" fmla="*/ 57 h 86"/>
                <a:gd name="T18" fmla="*/ 0 w 90"/>
                <a:gd name="T19" fmla="*/ 68 h 86"/>
                <a:gd name="T20" fmla="*/ 37 w 90"/>
                <a:gd name="T21" fmla="*/ 86 h 86"/>
                <a:gd name="T22" fmla="*/ 80 w 90"/>
                <a:gd name="T23" fmla="*/ 57 h 86"/>
                <a:gd name="T24" fmla="*/ 38 w 90"/>
                <a:gd name="T25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3858" name="Group 34"/>
          <p:cNvGrpSpPr>
            <a:grpSpLocks/>
          </p:cNvGrpSpPr>
          <p:nvPr/>
        </p:nvGrpSpPr>
        <p:grpSpPr bwMode="auto">
          <a:xfrm>
            <a:off x="0" y="0"/>
            <a:ext cx="8967788" cy="4062413"/>
            <a:chOff x="0" y="0"/>
            <a:chExt cx="5649" cy="2559"/>
          </a:xfrm>
        </p:grpSpPr>
        <p:grpSp>
          <p:nvGrpSpPr>
            <p:cNvPr id="333859" name="Group 35"/>
            <p:cNvGrpSpPr>
              <a:grpSpLocks/>
            </p:cNvGrpSpPr>
            <p:nvPr userDrawn="1"/>
          </p:nvGrpSpPr>
          <p:grpSpPr bwMode="auto">
            <a:xfrm>
              <a:off x="186" y="2448"/>
              <a:ext cx="5460" cy="111"/>
              <a:chOff x="186" y="2448"/>
              <a:chExt cx="5460" cy="111"/>
            </a:xfrm>
          </p:grpSpPr>
          <p:sp>
            <p:nvSpPr>
              <p:cNvPr id="333860" name="Freeform 36"/>
              <p:cNvSpPr>
                <a:spLocks/>
              </p:cNvSpPr>
              <p:nvPr userDrawn="1"/>
            </p:nvSpPr>
            <p:spPr bwMode="auto">
              <a:xfrm>
                <a:off x="186" y="2448"/>
                <a:ext cx="4123" cy="111"/>
              </a:xfrm>
              <a:custGeom>
                <a:avLst/>
                <a:gdLst>
                  <a:gd name="T0" fmla="*/ 0 w 4945"/>
                  <a:gd name="T1" fmla="*/ 0 h 111"/>
                  <a:gd name="T2" fmla="*/ 0 w 4945"/>
                  <a:gd name="T3" fmla="*/ 111 h 111"/>
                  <a:gd name="T4" fmla="*/ 4267 w 4945"/>
                  <a:gd name="T5" fmla="*/ 111 h 111"/>
                  <a:gd name="T6" fmla="*/ 4334 w 4945"/>
                  <a:gd name="T7" fmla="*/ 44 h 111"/>
                  <a:gd name="T8" fmla="*/ 4401 w 4945"/>
                  <a:gd name="T9" fmla="*/ 111 h 111"/>
                  <a:gd name="T10" fmla="*/ 4945 w 4945"/>
                  <a:gd name="T11" fmla="*/ 111 h 111"/>
                  <a:gd name="T12" fmla="*/ 4945 w 4945"/>
                  <a:gd name="T13" fmla="*/ 0 h 111"/>
                  <a:gd name="T14" fmla="*/ 0 w 4945"/>
                  <a:gd name="T1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861" name="Freeform 37"/>
              <p:cNvSpPr>
                <a:spLocks/>
              </p:cNvSpPr>
              <p:nvPr userDrawn="1"/>
            </p:nvSpPr>
            <p:spPr bwMode="auto">
              <a:xfrm>
                <a:off x="701" y="2448"/>
                <a:ext cx="4945" cy="111"/>
              </a:xfrm>
              <a:custGeom>
                <a:avLst/>
                <a:gdLst>
                  <a:gd name="T0" fmla="*/ 0 w 4945"/>
                  <a:gd name="T1" fmla="*/ 0 h 111"/>
                  <a:gd name="T2" fmla="*/ 0 w 4945"/>
                  <a:gd name="T3" fmla="*/ 111 h 111"/>
                  <a:gd name="T4" fmla="*/ 4267 w 4945"/>
                  <a:gd name="T5" fmla="*/ 111 h 111"/>
                  <a:gd name="T6" fmla="*/ 4334 w 4945"/>
                  <a:gd name="T7" fmla="*/ 44 h 111"/>
                  <a:gd name="T8" fmla="*/ 4401 w 4945"/>
                  <a:gd name="T9" fmla="*/ 111 h 111"/>
                  <a:gd name="T10" fmla="*/ 4945 w 4945"/>
                  <a:gd name="T11" fmla="*/ 111 h 111"/>
                  <a:gd name="T12" fmla="*/ 4945 w 4945"/>
                  <a:gd name="T13" fmla="*/ 0 h 111"/>
                  <a:gd name="T14" fmla="*/ 0 w 4945"/>
                  <a:gd name="T1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3862" name="Freeform 38"/>
            <p:cNvSpPr>
              <a:spLocks/>
            </p:cNvSpPr>
            <p:nvPr/>
          </p:nvSpPr>
          <p:spPr bwMode="white">
            <a:xfrm>
              <a:off x="0" y="0"/>
              <a:ext cx="867" cy="546"/>
            </a:xfrm>
            <a:custGeom>
              <a:avLst/>
              <a:gdLst>
                <a:gd name="T0" fmla="*/ 0 w 867"/>
                <a:gd name="T1" fmla="*/ 0 h 546"/>
                <a:gd name="T2" fmla="*/ 867 w 867"/>
                <a:gd name="T3" fmla="*/ 0 h 546"/>
                <a:gd name="T4" fmla="*/ 0 w 867"/>
                <a:gd name="T5" fmla="*/ 546 h 546"/>
                <a:gd name="T6" fmla="*/ 0 w 867"/>
                <a:gd name="T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7" h="546">
                  <a:moveTo>
                    <a:pt x="0" y="0"/>
                  </a:moveTo>
                  <a:lnTo>
                    <a:pt x="867" y="0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63" name="Rectangle 39"/>
            <p:cNvSpPr>
              <a:spLocks noChangeArrowheads="1"/>
            </p:cNvSpPr>
            <p:nvPr userDrawn="1"/>
          </p:nvSpPr>
          <p:spPr bwMode="auto">
            <a:xfrm>
              <a:off x="186" y="298"/>
              <a:ext cx="5460" cy="2149"/>
            </a:xfrm>
            <a:prstGeom prst="rect">
              <a:avLst/>
            </a:prstGeom>
            <a:solidFill>
              <a:srgbClr val="CDD6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64" name="Rectangle 40"/>
            <p:cNvSpPr>
              <a:spLocks noChangeArrowheads="1"/>
            </p:cNvSpPr>
            <p:nvPr userDrawn="1"/>
          </p:nvSpPr>
          <p:spPr bwMode="auto">
            <a:xfrm>
              <a:off x="186" y="2122"/>
              <a:ext cx="5460" cy="330"/>
            </a:xfrm>
            <a:prstGeom prst="rect">
              <a:avLst/>
            </a:prstGeom>
            <a:solidFill>
              <a:srgbClr val="99A2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3865" name="Group 41"/>
            <p:cNvGrpSpPr>
              <a:grpSpLocks/>
            </p:cNvGrpSpPr>
            <p:nvPr userDrawn="1"/>
          </p:nvGrpSpPr>
          <p:grpSpPr bwMode="auto">
            <a:xfrm>
              <a:off x="186" y="157"/>
              <a:ext cx="4836" cy="104"/>
              <a:chOff x="186" y="157"/>
              <a:chExt cx="4836" cy="104"/>
            </a:xfrm>
          </p:grpSpPr>
          <p:sp>
            <p:nvSpPr>
              <p:cNvPr id="333866" name="Freeform 42"/>
              <p:cNvSpPr>
                <a:spLocks/>
              </p:cNvSpPr>
              <p:nvPr userDrawn="1"/>
            </p:nvSpPr>
            <p:spPr bwMode="auto">
              <a:xfrm>
                <a:off x="240" y="157"/>
                <a:ext cx="4782" cy="104"/>
              </a:xfrm>
              <a:custGeom>
                <a:avLst/>
                <a:gdLst>
                  <a:gd name="T0" fmla="*/ 0 w 4330"/>
                  <a:gd name="T1" fmla="*/ 0 h 104"/>
                  <a:gd name="T2" fmla="*/ 0 w 4330"/>
                  <a:gd name="T3" fmla="*/ 104 h 104"/>
                  <a:gd name="T4" fmla="*/ 4330 w 4330"/>
                  <a:gd name="T5" fmla="*/ 104 h 104"/>
                  <a:gd name="T6" fmla="*/ 4330 w 4330"/>
                  <a:gd name="T7" fmla="*/ 48 h 104"/>
                  <a:gd name="T8" fmla="*/ 4282 w 4330"/>
                  <a:gd name="T9" fmla="*/ 0 h 104"/>
                  <a:gd name="T10" fmla="*/ 0 w 433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7" name="Freeform 43"/>
              <p:cNvSpPr>
                <a:spLocks/>
              </p:cNvSpPr>
              <p:nvPr userDrawn="1"/>
            </p:nvSpPr>
            <p:spPr bwMode="auto">
              <a:xfrm>
                <a:off x="186" y="157"/>
                <a:ext cx="4782" cy="104"/>
              </a:xfrm>
              <a:custGeom>
                <a:avLst/>
                <a:gdLst>
                  <a:gd name="T0" fmla="*/ 0 w 4330"/>
                  <a:gd name="T1" fmla="*/ 0 h 104"/>
                  <a:gd name="T2" fmla="*/ 0 w 4330"/>
                  <a:gd name="T3" fmla="*/ 104 h 104"/>
                  <a:gd name="T4" fmla="*/ 4330 w 4330"/>
                  <a:gd name="T5" fmla="*/ 104 h 104"/>
                  <a:gd name="T6" fmla="*/ 4330 w 4330"/>
                  <a:gd name="T7" fmla="*/ 48 h 104"/>
                  <a:gd name="T8" fmla="*/ 4282 w 4330"/>
                  <a:gd name="T9" fmla="*/ 0 h 104"/>
                  <a:gd name="T10" fmla="*/ 0 w 433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868" name="Freeform 44"/>
            <p:cNvSpPr>
              <a:spLocks/>
            </p:cNvSpPr>
            <p:nvPr/>
          </p:nvSpPr>
          <p:spPr bwMode="auto">
            <a:xfrm>
              <a:off x="5052" y="159"/>
              <a:ext cx="597" cy="102"/>
            </a:xfrm>
            <a:custGeom>
              <a:avLst/>
              <a:gdLst>
                <a:gd name="T0" fmla="*/ 0 w 597"/>
                <a:gd name="T1" fmla="*/ 102 h 102"/>
                <a:gd name="T2" fmla="*/ 597 w 597"/>
                <a:gd name="T3" fmla="*/ 102 h 102"/>
                <a:gd name="T4" fmla="*/ 597 w 597"/>
                <a:gd name="T5" fmla="*/ 0 h 102"/>
                <a:gd name="T6" fmla="*/ 45 w 597"/>
                <a:gd name="T7" fmla="*/ 0 h 102"/>
                <a:gd name="T8" fmla="*/ 0 w 597"/>
                <a:gd name="T9" fmla="*/ 45 h 102"/>
                <a:gd name="T10" fmla="*/ 0 w 597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7" h="102">
                  <a:moveTo>
                    <a:pt x="0" y="102"/>
                  </a:moveTo>
                  <a:lnTo>
                    <a:pt x="597" y="102"/>
                  </a:lnTo>
                  <a:lnTo>
                    <a:pt x="597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D6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3869" name="Text Box 45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GB" sz="600" b="0"/>
              <a:t>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pic>
        <p:nvPicPr>
          <p:cNvPr id="333870" name="Picture 46" descr="Dmd_CHIP_72dpi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519613"/>
            <a:ext cx="962025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871" name="Rectangle 47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190500" y="4629150"/>
            <a:ext cx="6353175" cy="566738"/>
          </a:xfrm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>
              <a:spcBef>
                <a:spcPct val="25000"/>
              </a:spcBef>
              <a:defRPr sz="2700"/>
            </a:lvl1pPr>
          </a:lstStyle>
          <a:p>
            <a:pPr lvl="0"/>
            <a:r>
              <a:rPr lang="en-GB" noProof="0" smtClean="0"/>
              <a:t>Title or Product name</a:t>
            </a:r>
          </a:p>
        </p:txBody>
      </p:sp>
      <p:sp>
        <p:nvSpPr>
          <p:cNvPr id="333872" name="Rectangle 48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190500" y="5187950"/>
            <a:ext cx="6353175" cy="447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91440"/>
          <a:lstStyle>
            <a:lvl1pPr>
              <a:spcBef>
                <a:spcPct val="0"/>
              </a:spcBef>
              <a:buClrTx/>
              <a:defRPr sz="2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Subhead here.</a:t>
            </a:r>
          </a:p>
        </p:txBody>
      </p:sp>
      <p:sp>
        <p:nvSpPr>
          <p:cNvPr id="333873" name="Line 49"/>
          <p:cNvSpPr>
            <a:spLocks noChangeShapeType="1"/>
          </p:cNvSpPr>
          <p:nvPr/>
        </p:nvSpPr>
        <p:spPr bwMode="auto">
          <a:xfrm>
            <a:off x="295275" y="56340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4" name="Rectangle 5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26710E-1875-468F-9ED3-8381AE100F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157D7-E3FD-48D4-A108-E343CC66F7E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991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CB425A-DA48-495B-9832-9FBD44BB4D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3842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50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71DA5-D0D3-43AE-848B-D4428E72E3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835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DAF5EB-EEFC-48BD-81D4-0C8540385C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064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EF3113-DFC7-4828-BBB3-83D11D69B7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2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5EBAD3-F16C-47AF-A91F-536825E96B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5965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EB96DC-041F-42BF-9AAD-C581FD8B36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437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812765-DA0C-4404-A893-DE3CF2C929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49543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D7069D-335D-44DA-B501-421CB69FC6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163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2E608A-0A94-4BEE-BFB5-9AF8932F40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5046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285750"/>
            <a:ext cx="2220912" cy="5556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285750"/>
            <a:ext cx="6510338" cy="5556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C57C8-7716-4957-A5DD-52B038D2BD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916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4267200" cy="327660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4000">
                <a:solidFill>
                  <a:srgbClr val="49B0F0"/>
                </a:solidFill>
              </a:defRPr>
            </a:lvl1pPr>
          </a:lstStyle>
          <a:p>
            <a:pPr lvl="0"/>
            <a:r>
              <a:rPr lang="it-IT" noProof="0" smtClean="0"/>
              <a:t>Click to edit Master title style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rgbClr val="4771BB"/>
                </a:solidFill>
              </a:defRPr>
            </a:lvl1pPr>
          </a:lstStyle>
          <a:p>
            <a:pPr lvl="0"/>
            <a:r>
              <a:rPr lang="it-IT" noProof="0" smtClean="0"/>
              <a:t>Click to edit Master subtitle style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3360738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96A5E8"/>
                </a:solidFill>
                <a:latin typeface="+mn-lt"/>
              </a:defRPr>
            </a:lvl1pPr>
          </a:lstStyle>
          <a:p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61237D-9B55-4AA9-BB19-9C778D38BF3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475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5A855-E74B-4823-8B8E-0A032057D849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690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3DB2F7-0402-472E-BCCD-ECA06E6CEBE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773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8F6147-3778-44CA-94B9-B99B8D8534A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088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3AEE-4E69-4253-A2DD-E2057E8778D2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526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04938-4ECF-4486-B971-88D1C61F131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88A3C-B30D-4F02-94EB-E10E8EC423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84685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F9A28-A53B-420B-BB45-B2ED5B7F07D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660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09963-5D64-4A44-8001-5A24D2712D2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07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C60505-6C9D-4550-B4F9-8DC42F5057C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818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77800"/>
            <a:ext cx="20764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769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877B8F-849F-4055-ADF1-3AFC68674229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515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365" name="Picture 5" descr="bluebann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66" name="Picture 6" descr="stlogo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BE0E3-C0BF-4BED-B741-1B03930363DD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6660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3E5F8A-BE4B-4A74-8425-67A587828744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5672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900051-AFFD-40CF-8785-41B92C76BB95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48218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A8E00D-9A5E-44D9-8D3E-EAD073CC93C2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8275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F5D0D-40C1-43B6-92C8-708AB7A013CA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58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96950"/>
            <a:ext cx="4314825" cy="491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96950"/>
            <a:ext cx="4316412" cy="491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C7007-F577-4DC1-9897-DAF46CC5E2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764170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434EF-C689-42F5-836C-2DE2DF273E23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35498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F68719-C2DA-4A8C-BB58-41511498B001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2951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252B5F-B7DA-40FB-90CC-1A413F69581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43433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A40F11-2E2E-4180-BB96-653832D6135E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3890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D056AC-8FE5-452C-B8AD-B5BE77C0BE2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4929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BF674425-ED0F-4A78-B306-AED9C191ED7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08174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0" y="36957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9FCFBEFB-E3C4-4D20-B7A7-2DB91AE29752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1981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36957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4E27EA01-B6A2-478C-8C2B-2C4FEE219F3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148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104C86-4076-4F12-8A8A-7FB59BA72E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349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CD915F-2B05-4D56-BE3B-B94D38CBC0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73695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D24B25-D247-403D-B0BA-5AEB5DEF3C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597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7BAF4-612C-454C-818A-E5CB6D5081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477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9E7FA6-4390-4AD9-85F9-56094E9DEF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326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5875" name="Rectangle 3"/>
          <p:cNvSpPr>
            <a:spLocks noChangeArrowheads="1"/>
          </p:cNvSpPr>
          <p:nvPr userDrawn="1"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6" name="Rectangle 4"/>
          <p:cNvSpPr>
            <a:spLocks noChangeArrowheads="1"/>
          </p:cNvSpPr>
          <p:nvPr userDrawn="1"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144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grpSp>
        <p:nvGrpSpPr>
          <p:cNvPr id="335878" name="Group 6"/>
          <p:cNvGrpSpPr>
            <a:grpSpLocks noChangeAspect="1"/>
          </p:cNvGrpSpPr>
          <p:nvPr userDrawn="1"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35879" name="Text Box 7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400" b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35880" name="Freeform 8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>
                <a:gd name="T0" fmla="*/ 7 w 29"/>
                <a:gd name="T1" fmla="*/ 19 h 30"/>
                <a:gd name="T2" fmla="*/ 14 w 29"/>
                <a:gd name="T3" fmla="*/ 26 h 30"/>
                <a:gd name="T4" fmla="*/ 21 w 29"/>
                <a:gd name="T5" fmla="*/ 21 h 30"/>
                <a:gd name="T6" fmla="*/ 5 w 29"/>
                <a:gd name="T7" fmla="*/ 8 h 30"/>
                <a:gd name="T8" fmla="*/ 17 w 29"/>
                <a:gd name="T9" fmla="*/ 0 h 30"/>
                <a:gd name="T10" fmla="*/ 28 w 29"/>
                <a:gd name="T11" fmla="*/ 9 h 30"/>
                <a:gd name="T12" fmla="*/ 23 w 29"/>
                <a:gd name="T13" fmla="*/ 10 h 30"/>
                <a:gd name="T14" fmla="*/ 17 w 29"/>
                <a:gd name="T15" fmla="*/ 4 h 30"/>
                <a:gd name="T16" fmla="*/ 10 w 29"/>
                <a:gd name="T17" fmla="*/ 8 h 30"/>
                <a:gd name="T18" fmla="*/ 26 w 29"/>
                <a:gd name="T19" fmla="*/ 21 h 30"/>
                <a:gd name="T20" fmla="*/ 12 w 29"/>
                <a:gd name="T21" fmla="*/ 30 h 30"/>
                <a:gd name="T22" fmla="*/ 1 w 29"/>
                <a:gd name="T23" fmla="*/ 20 h 30"/>
                <a:gd name="T24" fmla="*/ 7 w 29"/>
                <a:gd name="T2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1" name="Freeform 9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>
                <a:gd name="T0" fmla="*/ 7 w 30"/>
                <a:gd name="T1" fmla="*/ 16 h 30"/>
                <a:gd name="T2" fmla="*/ 13 w 30"/>
                <a:gd name="T3" fmla="*/ 26 h 30"/>
                <a:gd name="T4" fmla="*/ 23 w 30"/>
                <a:gd name="T5" fmla="*/ 20 h 30"/>
                <a:gd name="T6" fmla="*/ 27 w 30"/>
                <a:gd name="T7" fmla="*/ 20 h 30"/>
                <a:gd name="T8" fmla="*/ 12 w 30"/>
                <a:gd name="T9" fmla="*/ 30 h 30"/>
                <a:gd name="T10" fmla="*/ 1 w 30"/>
                <a:gd name="T11" fmla="*/ 15 h 30"/>
                <a:gd name="T12" fmla="*/ 18 w 30"/>
                <a:gd name="T13" fmla="*/ 0 h 30"/>
                <a:gd name="T14" fmla="*/ 29 w 30"/>
                <a:gd name="T15" fmla="*/ 15 h 30"/>
                <a:gd name="T16" fmla="*/ 28 w 30"/>
                <a:gd name="T17" fmla="*/ 16 h 30"/>
                <a:gd name="T18" fmla="*/ 7 w 30"/>
                <a:gd name="T19" fmla="*/ 16 h 30"/>
                <a:gd name="T20" fmla="*/ 24 w 30"/>
                <a:gd name="T21" fmla="*/ 12 h 30"/>
                <a:gd name="T22" fmla="*/ 17 w 30"/>
                <a:gd name="T23" fmla="*/ 4 h 30"/>
                <a:gd name="T24" fmla="*/ 7 w 30"/>
                <a:gd name="T25" fmla="*/ 12 h 30"/>
                <a:gd name="T26" fmla="*/ 24 w 30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2" name="Freeform 10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>
                <a:gd name="T0" fmla="*/ 5 w 44"/>
                <a:gd name="T1" fmla="*/ 1 h 29"/>
                <a:gd name="T2" fmla="*/ 10 w 44"/>
                <a:gd name="T3" fmla="*/ 1 h 29"/>
                <a:gd name="T4" fmla="*/ 9 w 44"/>
                <a:gd name="T5" fmla="*/ 4 h 29"/>
                <a:gd name="T6" fmla="*/ 9 w 44"/>
                <a:gd name="T7" fmla="*/ 4 h 29"/>
                <a:gd name="T8" fmla="*/ 18 w 44"/>
                <a:gd name="T9" fmla="*/ 0 h 29"/>
                <a:gd name="T10" fmla="*/ 26 w 44"/>
                <a:gd name="T11" fmla="*/ 5 h 29"/>
                <a:gd name="T12" fmla="*/ 35 w 44"/>
                <a:gd name="T13" fmla="*/ 0 h 29"/>
                <a:gd name="T14" fmla="*/ 43 w 44"/>
                <a:gd name="T15" fmla="*/ 10 h 29"/>
                <a:gd name="T16" fmla="*/ 39 w 44"/>
                <a:gd name="T17" fmla="*/ 29 h 29"/>
                <a:gd name="T18" fmla="*/ 34 w 44"/>
                <a:gd name="T19" fmla="*/ 29 h 29"/>
                <a:gd name="T20" fmla="*/ 38 w 44"/>
                <a:gd name="T21" fmla="*/ 10 h 29"/>
                <a:gd name="T22" fmla="*/ 34 w 44"/>
                <a:gd name="T23" fmla="*/ 4 h 29"/>
                <a:gd name="T24" fmla="*/ 26 w 44"/>
                <a:gd name="T25" fmla="*/ 10 h 29"/>
                <a:gd name="T26" fmla="*/ 22 w 44"/>
                <a:gd name="T27" fmla="*/ 29 h 29"/>
                <a:gd name="T28" fmla="*/ 17 w 44"/>
                <a:gd name="T29" fmla="*/ 29 h 29"/>
                <a:gd name="T30" fmla="*/ 21 w 44"/>
                <a:gd name="T31" fmla="*/ 10 h 29"/>
                <a:gd name="T32" fmla="*/ 17 w 44"/>
                <a:gd name="T33" fmla="*/ 4 h 29"/>
                <a:gd name="T34" fmla="*/ 8 w 44"/>
                <a:gd name="T35" fmla="*/ 10 h 29"/>
                <a:gd name="T36" fmla="*/ 5 w 44"/>
                <a:gd name="T37" fmla="*/ 29 h 29"/>
                <a:gd name="T38" fmla="*/ 0 w 44"/>
                <a:gd name="T39" fmla="*/ 29 h 29"/>
                <a:gd name="T40" fmla="*/ 5 w 44"/>
                <a:gd name="T4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3" name="Freeform 11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>
                <a:gd name="T0" fmla="*/ 10 w 26"/>
                <a:gd name="T1" fmla="*/ 30 h 86"/>
                <a:gd name="T2" fmla="*/ 20 w 26"/>
                <a:gd name="T3" fmla="*/ 30 h 86"/>
                <a:gd name="T4" fmla="*/ 8 w 26"/>
                <a:gd name="T5" fmla="*/ 86 h 86"/>
                <a:gd name="T6" fmla="*/ 0 w 26"/>
                <a:gd name="T7" fmla="*/ 86 h 86"/>
                <a:gd name="T8" fmla="*/ 10 w 26"/>
                <a:gd name="T9" fmla="*/ 30 h 86"/>
                <a:gd name="T10" fmla="*/ 16 w 26"/>
                <a:gd name="T11" fmla="*/ 0 h 86"/>
                <a:gd name="T12" fmla="*/ 26 w 26"/>
                <a:gd name="T13" fmla="*/ 0 h 86"/>
                <a:gd name="T14" fmla="*/ 24 w 26"/>
                <a:gd name="T15" fmla="*/ 12 h 86"/>
                <a:gd name="T16" fmla="*/ 14 w 26"/>
                <a:gd name="T17" fmla="*/ 12 h 86"/>
                <a:gd name="T18" fmla="*/ 16 w 26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4" name="Freeform 12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9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5" name="Freeform 13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>
                <a:gd name="T0" fmla="*/ 18 w 31"/>
                <a:gd name="T1" fmla="*/ 0 h 30"/>
                <a:gd name="T2" fmla="*/ 30 w 31"/>
                <a:gd name="T3" fmla="*/ 15 h 30"/>
                <a:gd name="T4" fmla="*/ 13 w 31"/>
                <a:gd name="T5" fmla="*/ 30 h 30"/>
                <a:gd name="T6" fmla="*/ 1 w 31"/>
                <a:gd name="T7" fmla="*/ 15 h 30"/>
                <a:gd name="T8" fmla="*/ 18 w 31"/>
                <a:gd name="T9" fmla="*/ 0 h 30"/>
                <a:gd name="T10" fmla="*/ 13 w 31"/>
                <a:gd name="T11" fmla="*/ 26 h 30"/>
                <a:gd name="T12" fmla="*/ 24 w 31"/>
                <a:gd name="T13" fmla="*/ 15 h 30"/>
                <a:gd name="T14" fmla="*/ 18 w 31"/>
                <a:gd name="T15" fmla="*/ 4 h 30"/>
                <a:gd name="T16" fmla="*/ 7 w 31"/>
                <a:gd name="T17" fmla="*/ 15 h 30"/>
                <a:gd name="T18" fmla="*/ 13 w 31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6" name="Freeform 14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>
                <a:gd name="T0" fmla="*/ 5 w 29"/>
                <a:gd name="T1" fmla="*/ 1 h 29"/>
                <a:gd name="T2" fmla="*/ 10 w 29"/>
                <a:gd name="T3" fmla="*/ 1 h 29"/>
                <a:gd name="T4" fmla="*/ 9 w 29"/>
                <a:gd name="T5" fmla="*/ 4 h 29"/>
                <a:gd name="T6" fmla="*/ 10 w 29"/>
                <a:gd name="T7" fmla="*/ 4 h 29"/>
                <a:gd name="T8" fmla="*/ 19 w 29"/>
                <a:gd name="T9" fmla="*/ 0 h 29"/>
                <a:gd name="T10" fmla="*/ 27 w 29"/>
                <a:gd name="T11" fmla="*/ 10 h 29"/>
                <a:gd name="T12" fmla="*/ 23 w 29"/>
                <a:gd name="T13" fmla="*/ 29 h 29"/>
                <a:gd name="T14" fmla="*/ 18 w 29"/>
                <a:gd name="T15" fmla="*/ 29 h 29"/>
                <a:gd name="T16" fmla="*/ 22 w 29"/>
                <a:gd name="T17" fmla="*/ 11 h 29"/>
                <a:gd name="T18" fmla="*/ 17 w 29"/>
                <a:gd name="T19" fmla="*/ 4 h 29"/>
                <a:gd name="T20" fmla="*/ 8 w 29"/>
                <a:gd name="T21" fmla="*/ 12 h 29"/>
                <a:gd name="T22" fmla="*/ 5 w 29"/>
                <a:gd name="T23" fmla="*/ 29 h 29"/>
                <a:gd name="T24" fmla="*/ 0 w 29"/>
                <a:gd name="T25" fmla="*/ 29 h 29"/>
                <a:gd name="T26" fmla="*/ 5 w 29"/>
                <a:gd name="T2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7" name="Freeform 15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>
                <a:gd name="T0" fmla="*/ 26 w 35"/>
                <a:gd name="T1" fmla="*/ 43 h 44"/>
                <a:gd name="T2" fmla="*/ 21 w 35"/>
                <a:gd name="T3" fmla="*/ 43 h 44"/>
                <a:gd name="T4" fmla="*/ 22 w 35"/>
                <a:gd name="T5" fmla="*/ 40 h 44"/>
                <a:gd name="T6" fmla="*/ 22 w 35"/>
                <a:gd name="T7" fmla="*/ 40 h 44"/>
                <a:gd name="T8" fmla="*/ 22 w 35"/>
                <a:gd name="T9" fmla="*/ 40 h 44"/>
                <a:gd name="T10" fmla="*/ 12 w 35"/>
                <a:gd name="T11" fmla="*/ 44 h 44"/>
                <a:gd name="T12" fmla="*/ 1 w 35"/>
                <a:gd name="T13" fmla="*/ 29 h 44"/>
                <a:gd name="T14" fmla="*/ 18 w 35"/>
                <a:gd name="T15" fmla="*/ 14 h 44"/>
                <a:gd name="T16" fmla="*/ 26 w 35"/>
                <a:gd name="T17" fmla="*/ 18 h 44"/>
                <a:gd name="T18" fmla="*/ 26 w 35"/>
                <a:gd name="T19" fmla="*/ 18 h 44"/>
                <a:gd name="T20" fmla="*/ 30 w 35"/>
                <a:gd name="T21" fmla="*/ 0 h 44"/>
                <a:gd name="T22" fmla="*/ 35 w 35"/>
                <a:gd name="T23" fmla="*/ 0 h 44"/>
                <a:gd name="T24" fmla="*/ 26 w 35"/>
                <a:gd name="T25" fmla="*/ 43 h 44"/>
                <a:gd name="T26" fmla="*/ 13 w 35"/>
                <a:gd name="T27" fmla="*/ 40 h 44"/>
                <a:gd name="T28" fmla="*/ 24 w 35"/>
                <a:gd name="T29" fmla="*/ 29 h 44"/>
                <a:gd name="T30" fmla="*/ 17 w 35"/>
                <a:gd name="T31" fmla="*/ 18 h 44"/>
                <a:gd name="T32" fmla="*/ 6 w 35"/>
                <a:gd name="T33" fmla="*/ 29 h 44"/>
                <a:gd name="T34" fmla="*/ 13 w 35"/>
                <a:gd name="T3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8" name="Freeform 16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>
                <a:gd name="T0" fmla="*/ 23 w 29"/>
                <a:gd name="T1" fmla="*/ 28 h 29"/>
                <a:gd name="T2" fmla="*/ 18 w 29"/>
                <a:gd name="T3" fmla="*/ 28 h 29"/>
                <a:gd name="T4" fmla="*/ 19 w 29"/>
                <a:gd name="T5" fmla="*/ 25 h 29"/>
                <a:gd name="T6" fmla="*/ 19 w 29"/>
                <a:gd name="T7" fmla="*/ 25 h 29"/>
                <a:gd name="T8" fmla="*/ 10 w 29"/>
                <a:gd name="T9" fmla="*/ 29 h 29"/>
                <a:gd name="T10" fmla="*/ 1 w 29"/>
                <a:gd name="T11" fmla="*/ 19 h 29"/>
                <a:gd name="T12" fmla="*/ 5 w 29"/>
                <a:gd name="T13" fmla="*/ 0 h 29"/>
                <a:gd name="T14" fmla="*/ 10 w 29"/>
                <a:gd name="T15" fmla="*/ 0 h 29"/>
                <a:gd name="T16" fmla="*/ 6 w 29"/>
                <a:gd name="T17" fmla="*/ 19 h 29"/>
                <a:gd name="T18" fmla="*/ 11 w 29"/>
                <a:gd name="T19" fmla="*/ 25 h 29"/>
                <a:gd name="T20" fmla="*/ 21 w 29"/>
                <a:gd name="T21" fmla="*/ 17 h 29"/>
                <a:gd name="T22" fmla="*/ 24 w 29"/>
                <a:gd name="T23" fmla="*/ 0 h 29"/>
                <a:gd name="T24" fmla="*/ 29 w 29"/>
                <a:gd name="T25" fmla="*/ 0 h 29"/>
                <a:gd name="T26" fmla="*/ 23 w 29"/>
                <a:gd name="T2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89" name="Freeform 17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8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0" name="Freeform 18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>
                <a:gd name="T0" fmla="*/ 1 w 17"/>
                <a:gd name="T1" fmla="*/ 9 h 38"/>
                <a:gd name="T2" fmla="*/ 6 w 17"/>
                <a:gd name="T3" fmla="*/ 9 h 38"/>
                <a:gd name="T4" fmla="*/ 8 w 17"/>
                <a:gd name="T5" fmla="*/ 0 h 38"/>
                <a:gd name="T6" fmla="*/ 13 w 17"/>
                <a:gd name="T7" fmla="*/ 0 h 38"/>
                <a:gd name="T8" fmla="*/ 11 w 17"/>
                <a:gd name="T9" fmla="*/ 9 h 38"/>
                <a:gd name="T10" fmla="*/ 17 w 17"/>
                <a:gd name="T11" fmla="*/ 9 h 38"/>
                <a:gd name="T12" fmla="*/ 16 w 17"/>
                <a:gd name="T13" fmla="*/ 13 h 38"/>
                <a:gd name="T14" fmla="*/ 10 w 17"/>
                <a:gd name="T15" fmla="*/ 13 h 38"/>
                <a:gd name="T16" fmla="*/ 7 w 17"/>
                <a:gd name="T17" fmla="*/ 31 h 38"/>
                <a:gd name="T18" fmla="*/ 8 w 17"/>
                <a:gd name="T19" fmla="*/ 34 h 38"/>
                <a:gd name="T20" fmla="*/ 11 w 17"/>
                <a:gd name="T21" fmla="*/ 33 h 38"/>
                <a:gd name="T22" fmla="*/ 11 w 17"/>
                <a:gd name="T23" fmla="*/ 38 h 38"/>
                <a:gd name="T24" fmla="*/ 6 w 17"/>
                <a:gd name="T25" fmla="*/ 38 h 38"/>
                <a:gd name="T26" fmla="*/ 2 w 17"/>
                <a:gd name="T27" fmla="*/ 32 h 38"/>
                <a:gd name="T28" fmla="*/ 5 w 17"/>
                <a:gd name="T29" fmla="*/ 13 h 38"/>
                <a:gd name="T30" fmla="*/ 1 w 17"/>
                <a:gd name="T31" fmla="*/ 13 h 38"/>
                <a:gd name="T32" fmla="*/ 1 w 17"/>
                <a:gd name="T3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1" name="Freeform 19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>
                <a:gd name="T0" fmla="*/ 19 w 32"/>
                <a:gd name="T1" fmla="*/ 0 h 30"/>
                <a:gd name="T2" fmla="*/ 30 w 32"/>
                <a:gd name="T3" fmla="*/ 15 h 30"/>
                <a:gd name="T4" fmla="*/ 13 w 32"/>
                <a:gd name="T5" fmla="*/ 30 h 30"/>
                <a:gd name="T6" fmla="*/ 2 w 32"/>
                <a:gd name="T7" fmla="*/ 15 h 30"/>
                <a:gd name="T8" fmla="*/ 19 w 32"/>
                <a:gd name="T9" fmla="*/ 0 h 30"/>
                <a:gd name="T10" fmla="*/ 14 w 32"/>
                <a:gd name="T11" fmla="*/ 26 h 30"/>
                <a:gd name="T12" fmla="*/ 25 w 32"/>
                <a:gd name="T13" fmla="*/ 15 h 30"/>
                <a:gd name="T14" fmla="*/ 18 w 32"/>
                <a:gd name="T15" fmla="*/ 4 h 30"/>
                <a:gd name="T16" fmla="*/ 7 w 32"/>
                <a:gd name="T17" fmla="*/ 15 h 30"/>
                <a:gd name="T18" fmla="*/ 14 w 32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2" name="Freeform 20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>
                <a:gd name="T0" fmla="*/ 6 w 21"/>
                <a:gd name="T1" fmla="*/ 1 h 29"/>
                <a:gd name="T2" fmla="*/ 11 w 21"/>
                <a:gd name="T3" fmla="*/ 1 h 29"/>
                <a:gd name="T4" fmla="*/ 10 w 21"/>
                <a:gd name="T5" fmla="*/ 6 h 29"/>
                <a:gd name="T6" fmla="*/ 10 w 21"/>
                <a:gd name="T7" fmla="*/ 6 h 29"/>
                <a:gd name="T8" fmla="*/ 21 w 21"/>
                <a:gd name="T9" fmla="*/ 0 h 29"/>
                <a:gd name="T10" fmla="*/ 20 w 21"/>
                <a:gd name="T11" fmla="*/ 6 h 29"/>
                <a:gd name="T12" fmla="*/ 17 w 21"/>
                <a:gd name="T13" fmla="*/ 6 h 29"/>
                <a:gd name="T14" fmla="*/ 8 w 21"/>
                <a:gd name="T15" fmla="*/ 13 h 29"/>
                <a:gd name="T16" fmla="*/ 5 w 21"/>
                <a:gd name="T17" fmla="*/ 29 h 29"/>
                <a:gd name="T18" fmla="*/ 0 w 21"/>
                <a:gd name="T19" fmla="*/ 29 h 29"/>
                <a:gd name="T20" fmla="*/ 6 w 21"/>
                <a:gd name="T2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3" name="Freeform 21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4" name="Freeform 22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>
                <a:gd name="T0" fmla="*/ 54 w 144"/>
                <a:gd name="T1" fmla="*/ 84 h 84"/>
                <a:gd name="T2" fmla="*/ 144 w 144"/>
                <a:gd name="T3" fmla="*/ 30 h 84"/>
                <a:gd name="T4" fmla="*/ 90 w 144"/>
                <a:gd name="T5" fmla="*/ 0 h 84"/>
                <a:gd name="T6" fmla="*/ 0 w 144"/>
                <a:gd name="T7" fmla="*/ 54 h 84"/>
                <a:gd name="T8" fmla="*/ 54 w 14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5" name="Freeform 23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6" name="Freeform 24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7" name="Freeform 25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8" name="Freeform 26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6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99" name="Freeform 27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0" name="Freeform 28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1" name="Freeform 29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>
                <a:gd name="T0" fmla="*/ 12 w 59"/>
                <a:gd name="T1" fmla="*/ 45 h 110"/>
                <a:gd name="T2" fmla="*/ 0 w 59"/>
                <a:gd name="T3" fmla="*/ 45 h 110"/>
                <a:gd name="T4" fmla="*/ 3 w 59"/>
                <a:gd name="T5" fmla="*/ 30 h 110"/>
                <a:gd name="T6" fmla="*/ 15 w 59"/>
                <a:gd name="T7" fmla="*/ 30 h 110"/>
                <a:gd name="T8" fmla="*/ 17 w 59"/>
                <a:gd name="T9" fmla="*/ 22 h 110"/>
                <a:gd name="T10" fmla="*/ 44 w 59"/>
                <a:gd name="T11" fmla="*/ 0 h 110"/>
                <a:gd name="T12" fmla="*/ 59 w 59"/>
                <a:gd name="T13" fmla="*/ 1 h 110"/>
                <a:gd name="T14" fmla="*/ 56 w 59"/>
                <a:gd name="T15" fmla="*/ 19 h 110"/>
                <a:gd name="T16" fmla="*/ 49 w 59"/>
                <a:gd name="T17" fmla="*/ 19 h 110"/>
                <a:gd name="T18" fmla="*/ 40 w 59"/>
                <a:gd name="T19" fmla="*/ 25 h 110"/>
                <a:gd name="T20" fmla="*/ 39 w 59"/>
                <a:gd name="T21" fmla="*/ 30 h 110"/>
                <a:gd name="T22" fmla="*/ 54 w 59"/>
                <a:gd name="T23" fmla="*/ 30 h 110"/>
                <a:gd name="T24" fmla="*/ 51 w 59"/>
                <a:gd name="T25" fmla="*/ 45 h 110"/>
                <a:gd name="T26" fmla="*/ 36 w 59"/>
                <a:gd name="T27" fmla="*/ 45 h 110"/>
                <a:gd name="T28" fmla="*/ 23 w 59"/>
                <a:gd name="T29" fmla="*/ 110 h 110"/>
                <a:gd name="T30" fmla="*/ 0 w 59"/>
                <a:gd name="T31" fmla="*/ 110 h 110"/>
                <a:gd name="T32" fmla="*/ 12 w 59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2" name="Freeform 30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>
                <a:gd name="T0" fmla="*/ 16 w 62"/>
                <a:gd name="T1" fmla="*/ 0 h 82"/>
                <a:gd name="T2" fmla="*/ 39 w 62"/>
                <a:gd name="T3" fmla="*/ 0 h 82"/>
                <a:gd name="T4" fmla="*/ 38 w 62"/>
                <a:gd name="T5" fmla="*/ 9 h 82"/>
                <a:gd name="T6" fmla="*/ 62 w 62"/>
                <a:gd name="T7" fmla="*/ 0 h 82"/>
                <a:gd name="T8" fmla="*/ 58 w 62"/>
                <a:gd name="T9" fmla="*/ 21 h 82"/>
                <a:gd name="T10" fmla="*/ 55 w 62"/>
                <a:gd name="T11" fmla="*/ 21 h 82"/>
                <a:gd name="T12" fmla="*/ 33 w 62"/>
                <a:gd name="T13" fmla="*/ 35 h 82"/>
                <a:gd name="T14" fmla="*/ 24 w 62"/>
                <a:gd name="T15" fmla="*/ 82 h 82"/>
                <a:gd name="T16" fmla="*/ 0 w 62"/>
                <a:gd name="T17" fmla="*/ 82 h 82"/>
                <a:gd name="T18" fmla="*/ 16 w 6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3" name="Freeform 31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>
                <a:gd name="T0" fmla="*/ 76 w 87"/>
                <a:gd name="T1" fmla="*/ 67 h 86"/>
                <a:gd name="T2" fmla="*/ 75 w 87"/>
                <a:gd name="T3" fmla="*/ 84 h 86"/>
                <a:gd name="T4" fmla="*/ 53 w 87"/>
                <a:gd name="T5" fmla="*/ 84 h 86"/>
                <a:gd name="T6" fmla="*/ 53 w 87"/>
                <a:gd name="T7" fmla="*/ 75 h 86"/>
                <a:gd name="T8" fmla="*/ 52 w 87"/>
                <a:gd name="T9" fmla="*/ 75 h 86"/>
                <a:gd name="T10" fmla="*/ 26 w 87"/>
                <a:gd name="T11" fmla="*/ 86 h 86"/>
                <a:gd name="T12" fmla="*/ 3 w 87"/>
                <a:gd name="T13" fmla="*/ 62 h 86"/>
                <a:gd name="T14" fmla="*/ 51 w 87"/>
                <a:gd name="T15" fmla="*/ 32 h 86"/>
                <a:gd name="T16" fmla="*/ 60 w 87"/>
                <a:gd name="T17" fmla="*/ 30 h 86"/>
                <a:gd name="T18" fmla="*/ 61 w 87"/>
                <a:gd name="T19" fmla="*/ 24 h 86"/>
                <a:gd name="T20" fmla="*/ 51 w 87"/>
                <a:gd name="T21" fmla="*/ 15 h 86"/>
                <a:gd name="T22" fmla="*/ 37 w 87"/>
                <a:gd name="T23" fmla="*/ 26 h 86"/>
                <a:gd name="T24" fmla="*/ 14 w 87"/>
                <a:gd name="T25" fmla="*/ 26 h 86"/>
                <a:gd name="T26" fmla="*/ 52 w 87"/>
                <a:gd name="T27" fmla="*/ 0 h 86"/>
                <a:gd name="T28" fmla="*/ 84 w 87"/>
                <a:gd name="T29" fmla="*/ 24 h 86"/>
                <a:gd name="T30" fmla="*/ 76 w 87"/>
                <a:gd name="T31" fmla="*/ 67 h 86"/>
                <a:gd name="T32" fmla="*/ 57 w 87"/>
                <a:gd name="T33" fmla="*/ 44 h 86"/>
                <a:gd name="T34" fmla="*/ 40 w 87"/>
                <a:gd name="T35" fmla="*/ 49 h 86"/>
                <a:gd name="T36" fmla="*/ 27 w 87"/>
                <a:gd name="T37" fmla="*/ 59 h 86"/>
                <a:gd name="T38" fmla="*/ 36 w 87"/>
                <a:gd name="T39" fmla="*/ 68 h 86"/>
                <a:gd name="T40" fmla="*/ 56 w 87"/>
                <a:gd name="T41" fmla="*/ 50 h 86"/>
                <a:gd name="T42" fmla="*/ 57 w 87"/>
                <a:gd name="T4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4" name="Freeform 32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>
                <a:gd name="T0" fmla="*/ 0 w 90"/>
                <a:gd name="T1" fmla="*/ 218 h 218"/>
                <a:gd name="T2" fmla="*/ 42 w 90"/>
                <a:gd name="T3" fmla="*/ 0 h 218"/>
                <a:gd name="T4" fmla="*/ 90 w 90"/>
                <a:gd name="T5" fmla="*/ 0 h 218"/>
                <a:gd name="T6" fmla="*/ 48 w 90"/>
                <a:gd name="T7" fmla="*/ 218 h 218"/>
                <a:gd name="T8" fmla="*/ 0 w 90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5" name="Freeform 33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4 w 89"/>
                <a:gd name="T9" fmla="*/ 45 h 86"/>
                <a:gd name="T10" fmla="*/ 37 w 89"/>
                <a:gd name="T11" fmla="*/ 86 h 86"/>
                <a:gd name="T12" fmla="*/ 80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0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6" name="Freeform 34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5 w 89"/>
                <a:gd name="T9" fmla="*/ 45 h 86"/>
                <a:gd name="T10" fmla="*/ 37 w 89"/>
                <a:gd name="T11" fmla="*/ 86 h 86"/>
                <a:gd name="T12" fmla="*/ 81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1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7" name="Freeform 35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>
                <a:gd name="T0" fmla="*/ 41 w 88"/>
                <a:gd name="T1" fmla="*/ 68 h 86"/>
                <a:gd name="T2" fmla="*/ 28 w 88"/>
                <a:gd name="T3" fmla="*/ 48 h 86"/>
                <a:gd name="T4" fmla="*/ 84 w 88"/>
                <a:gd name="T5" fmla="*/ 48 h 86"/>
                <a:gd name="T6" fmla="*/ 53 w 88"/>
                <a:gd name="T7" fmla="*/ 0 h 86"/>
                <a:gd name="T8" fmla="*/ 4 w 88"/>
                <a:gd name="T9" fmla="*/ 45 h 86"/>
                <a:gd name="T10" fmla="*/ 36 w 88"/>
                <a:gd name="T11" fmla="*/ 86 h 86"/>
                <a:gd name="T12" fmla="*/ 80 w 88"/>
                <a:gd name="T13" fmla="*/ 63 h 86"/>
                <a:gd name="T14" fmla="*/ 63 w 88"/>
                <a:gd name="T15" fmla="*/ 55 h 86"/>
                <a:gd name="T16" fmla="*/ 41 w 88"/>
                <a:gd name="T17" fmla="*/ 68 h 86"/>
                <a:gd name="T18" fmla="*/ 49 w 88"/>
                <a:gd name="T19" fmla="*/ 18 h 86"/>
                <a:gd name="T20" fmla="*/ 63 w 88"/>
                <a:gd name="T21" fmla="*/ 33 h 86"/>
                <a:gd name="T22" fmla="*/ 30 w 88"/>
                <a:gd name="T23" fmla="*/ 33 h 86"/>
                <a:gd name="T24" fmla="*/ 49 w 88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8" name="Freeform 36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>
                <a:gd name="T0" fmla="*/ 63 w 86"/>
                <a:gd name="T1" fmla="*/ 56 h 86"/>
                <a:gd name="T2" fmla="*/ 44 w 86"/>
                <a:gd name="T3" fmla="*/ 67 h 86"/>
                <a:gd name="T4" fmla="*/ 30 w 86"/>
                <a:gd name="T5" fmla="*/ 43 h 86"/>
                <a:gd name="T6" fmla="*/ 53 w 86"/>
                <a:gd name="T7" fmla="*/ 19 h 86"/>
                <a:gd name="T8" fmla="*/ 67 w 86"/>
                <a:gd name="T9" fmla="*/ 31 h 86"/>
                <a:gd name="T10" fmla="*/ 86 w 86"/>
                <a:gd name="T11" fmla="*/ 19 h 86"/>
                <a:gd name="T12" fmla="*/ 54 w 86"/>
                <a:gd name="T13" fmla="*/ 0 h 86"/>
                <a:gd name="T14" fmla="*/ 5 w 86"/>
                <a:gd name="T15" fmla="*/ 43 h 86"/>
                <a:gd name="T16" fmla="*/ 38 w 86"/>
                <a:gd name="T17" fmla="*/ 86 h 86"/>
                <a:gd name="T18" fmla="*/ 79 w 86"/>
                <a:gd name="T19" fmla="*/ 64 h 86"/>
                <a:gd name="T20" fmla="*/ 63 w 86"/>
                <a:gd name="T21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09" name="Freeform 37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>
                <a:gd name="T0" fmla="*/ 38 w 90"/>
                <a:gd name="T1" fmla="*/ 24 h 86"/>
                <a:gd name="T2" fmla="*/ 49 w 90"/>
                <a:gd name="T3" fmla="*/ 18 h 86"/>
                <a:gd name="T4" fmla="*/ 70 w 90"/>
                <a:gd name="T5" fmla="*/ 26 h 86"/>
                <a:gd name="T6" fmla="*/ 90 w 90"/>
                <a:gd name="T7" fmla="*/ 14 h 86"/>
                <a:gd name="T8" fmla="*/ 54 w 90"/>
                <a:gd name="T9" fmla="*/ 0 h 86"/>
                <a:gd name="T10" fmla="*/ 14 w 90"/>
                <a:gd name="T11" fmla="*/ 29 h 86"/>
                <a:gd name="T12" fmla="*/ 56 w 90"/>
                <a:gd name="T13" fmla="*/ 60 h 86"/>
                <a:gd name="T14" fmla="*/ 41 w 90"/>
                <a:gd name="T15" fmla="*/ 68 h 86"/>
                <a:gd name="T16" fmla="*/ 18 w 90"/>
                <a:gd name="T17" fmla="*/ 57 h 86"/>
                <a:gd name="T18" fmla="*/ 0 w 90"/>
                <a:gd name="T19" fmla="*/ 68 h 86"/>
                <a:gd name="T20" fmla="*/ 37 w 90"/>
                <a:gd name="T21" fmla="*/ 86 h 86"/>
                <a:gd name="T22" fmla="*/ 80 w 90"/>
                <a:gd name="T23" fmla="*/ 57 h 86"/>
                <a:gd name="T24" fmla="*/ 38 w 90"/>
                <a:gd name="T25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59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96950"/>
            <a:ext cx="8783637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35911" name="Picture 39" descr="rev-stcyan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912" name="Rectangle 40"/>
          <p:cNvSpPr>
            <a:spLocks noChangeArrowheads="1"/>
          </p:cNvSpPr>
          <p:nvPr userDrawn="1"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5913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0" y="6248400"/>
            <a:ext cx="91440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fld id="{B63F6728-4AD9-4B1E-ADC0-C4A05D3FFD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5914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91440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version 0.1</a:t>
            </a: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5425" indent="-225425" algn="l" rtl="0" fontAlgn="base">
        <a:spcBef>
          <a:spcPct val="40000"/>
        </a:spcBef>
        <a:spcAft>
          <a:spcPct val="3000"/>
        </a:spcAft>
        <a:buClr>
          <a:schemeClr val="tx1"/>
        </a:buClr>
        <a:buSzPct val="12000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6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6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6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6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6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02" name="Group 2"/>
          <p:cNvGrpSpPr>
            <a:grpSpLocks/>
          </p:cNvGrpSpPr>
          <p:nvPr/>
        </p:nvGrpSpPr>
        <p:grpSpPr bwMode="auto">
          <a:xfrm>
            <a:off x="133350" y="6000750"/>
            <a:ext cx="8883650" cy="176213"/>
            <a:chOff x="84" y="3792"/>
            <a:chExt cx="5596" cy="111"/>
          </a:xfrm>
        </p:grpSpPr>
        <p:sp>
          <p:nvSpPr>
            <p:cNvPr id="332803" name="Freeform 3"/>
            <p:cNvSpPr>
              <a:spLocks/>
            </p:cNvSpPr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04" name="Freeform 4"/>
            <p:cNvSpPr>
              <a:spLocks/>
            </p:cNvSpPr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05" name="Group 5"/>
          <p:cNvGrpSpPr>
            <a:grpSpLocks/>
          </p:cNvGrpSpPr>
          <p:nvPr/>
        </p:nvGrpSpPr>
        <p:grpSpPr bwMode="auto">
          <a:xfrm>
            <a:off x="7454900" y="6272213"/>
            <a:ext cx="1595438" cy="430212"/>
            <a:chOff x="4696" y="3903"/>
            <a:chExt cx="1005" cy="271"/>
          </a:xfrm>
        </p:grpSpPr>
        <p:sp>
          <p:nvSpPr>
            <p:cNvPr id="332806" name="Text Box 6"/>
            <p:cNvSpPr txBox="1">
              <a:spLocks noChangeAspect="1" noChangeArrowheads="1"/>
            </p:cNvSpPr>
            <p:nvPr/>
          </p:nvSpPr>
          <p:spPr bwMode="black">
            <a:xfrm>
              <a:off x="5525" y="4009"/>
              <a:ext cx="1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sz="400"/>
                <a:t>TM</a:t>
              </a:r>
            </a:p>
          </p:txBody>
        </p:sp>
        <p:sp>
          <p:nvSpPr>
            <p:cNvPr id="332807" name="Freeform 7"/>
            <p:cNvSpPr>
              <a:spLocks noChangeAspect="1"/>
            </p:cNvSpPr>
            <p:nvPr/>
          </p:nvSpPr>
          <p:spPr bwMode="black">
            <a:xfrm>
              <a:off x="5166" y="4145"/>
              <a:ext cx="28" cy="29"/>
            </a:xfrm>
            <a:custGeom>
              <a:avLst/>
              <a:gdLst>
                <a:gd name="T0" fmla="*/ 7 w 29"/>
                <a:gd name="T1" fmla="*/ 19 h 30"/>
                <a:gd name="T2" fmla="*/ 14 w 29"/>
                <a:gd name="T3" fmla="*/ 26 h 30"/>
                <a:gd name="T4" fmla="*/ 21 w 29"/>
                <a:gd name="T5" fmla="*/ 21 h 30"/>
                <a:gd name="T6" fmla="*/ 5 w 29"/>
                <a:gd name="T7" fmla="*/ 8 h 30"/>
                <a:gd name="T8" fmla="*/ 17 w 29"/>
                <a:gd name="T9" fmla="*/ 0 h 30"/>
                <a:gd name="T10" fmla="*/ 28 w 29"/>
                <a:gd name="T11" fmla="*/ 9 h 30"/>
                <a:gd name="T12" fmla="*/ 23 w 29"/>
                <a:gd name="T13" fmla="*/ 10 h 30"/>
                <a:gd name="T14" fmla="*/ 17 w 29"/>
                <a:gd name="T15" fmla="*/ 4 h 30"/>
                <a:gd name="T16" fmla="*/ 10 w 29"/>
                <a:gd name="T17" fmla="*/ 8 h 30"/>
                <a:gd name="T18" fmla="*/ 26 w 29"/>
                <a:gd name="T19" fmla="*/ 21 h 30"/>
                <a:gd name="T20" fmla="*/ 12 w 29"/>
                <a:gd name="T21" fmla="*/ 30 h 30"/>
                <a:gd name="T22" fmla="*/ 1 w 29"/>
                <a:gd name="T23" fmla="*/ 20 h 30"/>
                <a:gd name="T24" fmla="*/ 7 w 29"/>
                <a:gd name="T2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08" name="Freeform 8"/>
            <p:cNvSpPr>
              <a:spLocks noChangeAspect="1" noEditPoints="1"/>
            </p:cNvSpPr>
            <p:nvPr/>
          </p:nvSpPr>
          <p:spPr bwMode="black">
            <a:xfrm>
              <a:off x="5196" y="4145"/>
              <a:ext cx="29" cy="29"/>
            </a:xfrm>
            <a:custGeom>
              <a:avLst/>
              <a:gdLst>
                <a:gd name="T0" fmla="*/ 7 w 30"/>
                <a:gd name="T1" fmla="*/ 16 h 30"/>
                <a:gd name="T2" fmla="*/ 13 w 30"/>
                <a:gd name="T3" fmla="*/ 26 h 30"/>
                <a:gd name="T4" fmla="*/ 23 w 30"/>
                <a:gd name="T5" fmla="*/ 20 h 30"/>
                <a:gd name="T6" fmla="*/ 27 w 30"/>
                <a:gd name="T7" fmla="*/ 20 h 30"/>
                <a:gd name="T8" fmla="*/ 12 w 30"/>
                <a:gd name="T9" fmla="*/ 30 h 30"/>
                <a:gd name="T10" fmla="*/ 1 w 30"/>
                <a:gd name="T11" fmla="*/ 15 h 30"/>
                <a:gd name="T12" fmla="*/ 18 w 30"/>
                <a:gd name="T13" fmla="*/ 0 h 30"/>
                <a:gd name="T14" fmla="*/ 29 w 30"/>
                <a:gd name="T15" fmla="*/ 15 h 30"/>
                <a:gd name="T16" fmla="*/ 28 w 30"/>
                <a:gd name="T17" fmla="*/ 16 h 30"/>
                <a:gd name="T18" fmla="*/ 7 w 30"/>
                <a:gd name="T19" fmla="*/ 16 h 30"/>
                <a:gd name="T20" fmla="*/ 24 w 30"/>
                <a:gd name="T21" fmla="*/ 12 h 30"/>
                <a:gd name="T22" fmla="*/ 17 w 30"/>
                <a:gd name="T23" fmla="*/ 4 h 30"/>
                <a:gd name="T24" fmla="*/ 7 w 30"/>
                <a:gd name="T25" fmla="*/ 12 h 30"/>
                <a:gd name="T26" fmla="*/ 24 w 30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09" name="Freeform 9"/>
            <p:cNvSpPr>
              <a:spLocks noChangeAspect="1"/>
            </p:cNvSpPr>
            <p:nvPr/>
          </p:nvSpPr>
          <p:spPr bwMode="black">
            <a:xfrm>
              <a:off x="5227" y="4145"/>
              <a:ext cx="44" cy="28"/>
            </a:xfrm>
            <a:custGeom>
              <a:avLst/>
              <a:gdLst>
                <a:gd name="T0" fmla="*/ 5 w 44"/>
                <a:gd name="T1" fmla="*/ 1 h 29"/>
                <a:gd name="T2" fmla="*/ 10 w 44"/>
                <a:gd name="T3" fmla="*/ 1 h 29"/>
                <a:gd name="T4" fmla="*/ 9 w 44"/>
                <a:gd name="T5" fmla="*/ 4 h 29"/>
                <a:gd name="T6" fmla="*/ 9 w 44"/>
                <a:gd name="T7" fmla="*/ 4 h 29"/>
                <a:gd name="T8" fmla="*/ 18 w 44"/>
                <a:gd name="T9" fmla="*/ 0 h 29"/>
                <a:gd name="T10" fmla="*/ 26 w 44"/>
                <a:gd name="T11" fmla="*/ 5 h 29"/>
                <a:gd name="T12" fmla="*/ 35 w 44"/>
                <a:gd name="T13" fmla="*/ 0 h 29"/>
                <a:gd name="T14" fmla="*/ 43 w 44"/>
                <a:gd name="T15" fmla="*/ 10 h 29"/>
                <a:gd name="T16" fmla="*/ 39 w 44"/>
                <a:gd name="T17" fmla="*/ 29 h 29"/>
                <a:gd name="T18" fmla="*/ 34 w 44"/>
                <a:gd name="T19" fmla="*/ 29 h 29"/>
                <a:gd name="T20" fmla="*/ 38 w 44"/>
                <a:gd name="T21" fmla="*/ 10 h 29"/>
                <a:gd name="T22" fmla="*/ 34 w 44"/>
                <a:gd name="T23" fmla="*/ 4 h 29"/>
                <a:gd name="T24" fmla="*/ 26 w 44"/>
                <a:gd name="T25" fmla="*/ 10 h 29"/>
                <a:gd name="T26" fmla="*/ 22 w 44"/>
                <a:gd name="T27" fmla="*/ 29 h 29"/>
                <a:gd name="T28" fmla="*/ 17 w 44"/>
                <a:gd name="T29" fmla="*/ 29 h 29"/>
                <a:gd name="T30" fmla="*/ 21 w 44"/>
                <a:gd name="T31" fmla="*/ 10 h 29"/>
                <a:gd name="T32" fmla="*/ 17 w 44"/>
                <a:gd name="T33" fmla="*/ 4 h 29"/>
                <a:gd name="T34" fmla="*/ 8 w 44"/>
                <a:gd name="T35" fmla="*/ 10 h 29"/>
                <a:gd name="T36" fmla="*/ 5 w 44"/>
                <a:gd name="T37" fmla="*/ 29 h 29"/>
                <a:gd name="T38" fmla="*/ 0 w 44"/>
                <a:gd name="T39" fmla="*/ 29 h 29"/>
                <a:gd name="T40" fmla="*/ 5 w 44"/>
                <a:gd name="T4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0" name="Freeform 10"/>
            <p:cNvSpPr>
              <a:spLocks noChangeAspect="1" noEditPoints="1"/>
            </p:cNvSpPr>
            <p:nvPr/>
          </p:nvSpPr>
          <p:spPr bwMode="black">
            <a:xfrm>
              <a:off x="5273" y="4131"/>
              <a:ext cx="13" cy="42"/>
            </a:xfrm>
            <a:custGeom>
              <a:avLst/>
              <a:gdLst>
                <a:gd name="T0" fmla="*/ 10 w 26"/>
                <a:gd name="T1" fmla="*/ 30 h 86"/>
                <a:gd name="T2" fmla="*/ 20 w 26"/>
                <a:gd name="T3" fmla="*/ 30 h 86"/>
                <a:gd name="T4" fmla="*/ 8 w 26"/>
                <a:gd name="T5" fmla="*/ 86 h 86"/>
                <a:gd name="T6" fmla="*/ 0 w 26"/>
                <a:gd name="T7" fmla="*/ 86 h 86"/>
                <a:gd name="T8" fmla="*/ 10 w 26"/>
                <a:gd name="T9" fmla="*/ 30 h 86"/>
                <a:gd name="T10" fmla="*/ 16 w 26"/>
                <a:gd name="T11" fmla="*/ 0 h 86"/>
                <a:gd name="T12" fmla="*/ 26 w 26"/>
                <a:gd name="T13" fmla="*/ 0 h 86"/>
                <a:gd name="T14" fmla="*/ 24 w 26"/>
                <a:gd name="T15" fmla="*/ 12 h 86"/>
                <a:gd name="T16" fmla="*/ 14 w 26"/>
                <a:gd name="T17" fmla="*/ 12 h 86"/>
                <a:gd name="T18" fmla="*/ 16 w 26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1" name="Freeform 11"/>
            <p:cNvSpPr>
              <a:spLocks noChangeAspect="1"/>
            </p:cNvSpPr>
            <p:nvPr/>
          </p:nvSpPr>
          <p:spPr bwMode="black">
            <a:xfrm>
              <a:off x="5284" y="4145"/>
              <a:ext cx="30" cy="29"/>
            </a:xfrm>
            <a:custGeom>
              <a:avLst/>
              <a:gdLst>
                <a:gd name="T0" fmla="*/ 25 w 30"/>
                <a:gd name="T1" fmla="*/ 10 h 30"/>
                <a:gd name="T2" fmla="*/ 19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2" name="Freeform 12"/>
            <p:cNvSpPr>
              <a:spLocks noChangeAspect="1" noEditPoints="1"/>
            </p:cNvSpPr>
            <p:nvPr/>
          </p:nvSpPr>
          <p:spPr bwMode="black">
            <a:xfrm>
              <a:off x="5316" y="4145"/>
              <a:ext cx="31" cy="29"/>
            </a:xfrm>
            <a:custGeom>
              <a:avLst/>
              <a:gdLst>
                <a:gd name="T0" fmla="*/ 18 w 31"/>
                <a:gd name="T1" fmla="*/ 0 h 30"/>
                <a:gd name="T2" fmla="*/ 30 w 31"/>
                <a:gd name="T3" fmla="*/ 15 h 30"/>
                <a:gd name="T4" fmla="*/ 13 w 31"/>
                <a:gd name="T5" fmla="*/ 30 h 30"/>
                <a:gd name="T6" fmla="*/ 1 w 31"/>
                <a:gd name="T7" fmla="*/ 15 h 30"/>
                <a:gd name="T8" fmla="*/ 18 w 31"/>
                <a:gd name="T9" fmla="*/ 0 h 30"/>
                <a:gd name="T10" fmla="*/ 13 w 31"/>
                <a:gd name="T11" fmla="*/ 26 h 30"/>
                <a:gd name="T12" fmla="*/ 24 w 31"/>
                <a:gd name="T13" fmla="*/ 15 h 30"/>
                <a:gd name="T14" fmla="*/ 18 w 31"/>
                <a:gd name="T15" fmla="*/ 4 h 30"/>
                <a:gd name="T16" fmla="*/ 7 w 31"/>
                <a:gd name="T17" fmla="*/ 15 h 30"/>
                <a:gd name="T18" fmla="*/ 13 w 31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3" name="Freeform 13"/>
            <p:cNvSpPr>
              <a:spLocks noChangeAspect="1"/>
            </p:cNvSpPr>
            <p:nvPr/>
          </p:nvSpPr>
          <p:spPr bwMode="black">
            <a:xfrm>
              <a:off x="5348" y="4145"/>
              <a:ext cx="29" cy="28"/>
            </a:xfrm>
            <a:custGeom>
              <a:avLst/>
              <a:gdLst>
                <a:gd name="T0" fmla="*/ 5 w 29"/>
                <a:gd name="T1" fmla="*/ 1 h 29"/>
                <a:gd name="T2" fmla="*/ 10 w 29"/>
                <a:gd name="T3" fmla="*/ 1 h 29"/>
                <a:gd name="T4" fmla="*/ 9 w 29"/>
                <a:gd name="T5" fmla="*/ 4 h 29"/>
                <a:gd name="T6" fmla="*/ 10 w 29"/>
                <a:gd name="T7" fmla="*/ 4 h 29"/>
                <a:gd name="T8" fmla="*/ 19 w 29"/>
                <a:gd name="T9" fmla="*/ 0 h 29"/>
                <a:gd name="T10" fmla="*/ 27 w 29"/>
                <a:gd name="T11" fmla="*/ 10 h 29"/>
                <a:gd name="T12" fmla="*/ 23 w 29"/>
                <a:gd name="T13" fmla="*/ 29 h 29"/>
                <a:gd name="T14" fmla="*/ 18 w 29"/>
                <a:gd name="T15" fmla="*/ 29 h 29"/>
                <a:gd name="T16" fmla="*/ 22 w 29"/>
                <a:gd name="T17" fmla="*/ 11 h 29"/>
                <a:gd name="T18" fmla="*/ 17 w 29"/>
                <a:gd name="T19" fmla="*/ 4 h 29"/>
                <a:gd name="T20" fmla="*/ 8 w 29"/>
                <a:gd name="T21" fmla="*/ 12 h 29"/>
                <a:gd name="T22" fmla="*/ 5 w 29"/>
                <a:gd name="T23" fmla="*/ 29 h 29"/>
                <a:gd name="T24" fmla="*/ 0 w 29"/>
                <a:gd name="T25" fmla="*/ 29 h 29"/>
                <a:gd name="T26" fmla="*/ 5 w 29"/>
                <a:gd name="T2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4" name="Freeform 14"/>
            <p:cNvSpPr>
              <a:spLocks noChangeAspect="1" noEditPoints="1"/>
            </p:cNvSpPr>
            <p:nvPr/>
          </p:nvSpPr>
          <p:spPr bwMode="black">
            <a:xfrm>
              <a:off x="5378" y="4131"/>
              <a:ext cx="34" cy="43"/>
            </a:xfrm>
            <a:custGeom>
              <a:avLst/>
              <a:gdLst>
                <a:gd name="T0" fmla="*/ 26 w 35"/>
                <a:gd name="T1" fmla="*/ 43 h 44"/>
                <a:gd name="T2" fmla="*/ 21 w 35"/>
                <a:gd name="T3" fmla="*/ 43 h 44"/>
                <a:gd name="T4" fmla="*/ 22 w 35"/>
                <a:gd name="T5" fmla="*/ 40 h 44"/>
                <a:gd name="T6" fmla="*/ 22 w 35"/>
                <a:gd name="T7" fmla="*/ 40 h 44"/>
                <a:gd name="T8" fmla="*/ 22 w 35"/>
                <a:gd name="T9" fmla="*/ 40 h 44"/>
                <a:gd name="T10" fmla="*/ 12 w 35"/>
                <a:gd name="T11" fmla="*/ 44 h 44"/>
                <a:gd name="T12" fmla="*/ 1 w 35"/>
                <a:gd name="T13" fmla="*/ 29 h 44"/>
                <a:gd name="T14" fmla="*/ 18 w 35"/>
                <a:gd name="T15" fmla="*/ 14 h 44"/>
                <a:gd name="T16" fmla="*/ 26 w 35"/>
                <a:gd name="T17" fmla="*/ 18 h 44"/>
                <a:gd name="T18" fmla="*/ 26 w 35"/>
                <a:gd name="T19" fmla="*/ 18 h 44"/>
                <a:gd name="T20" fmla="*/ 30 w 35"/>
                <a:gd name="T21" fmla="*/ 0 h 44"/>
                <a:gd name="T22" fmla="*/ 35 w 35"/>
                <a:gd name="T23" fmla="*/ 0 h 44"/>
                <a:gd name="T24" fmla="*/ 26 w 35"/>
                <a:gd name="T25" fmla="*/ 43 h 44"/>
                <a:gd name="T26" fmla="*/ 13 w 35"/>
                <a:gd name="T27" fmla="*/ 40 h 44"/>
                <a:gd name="T28" fmla="*/ 24 w 35"/>
                <a:gd name="T29" fmla="*/ 29 h 44"/>
                <a:gd name="T30" fmla="*/ 17 w 35"/>
                <a:gd name="T31" fmla="*/ 18 h 44"/>
                <a:gd name="T32" fmla="*/ 6 w 35"/>
                <a:gd name="T33" fmla="*/ 29 h 44"/>
                <a:gd name="T34" fmla="*/ 13 w 35"/>
                <a:gd name="T3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5" name="Freeform 15"/>
            <p:cNvSpPr>
              <a:spLocks noChangeAspect="1"/>
            </p:cNvSpPr>
            <p:nvPr/>
          </p:nvSpPr>
          <p:spPr bwMode="black">
            <a:xfrm>
              <a:off x="5412" y="4145"/>
              <a:ext cx="28" cy="29"/>
            </a:xfrm>
            <a:custGeom>
              <a:avLst/>
              <a:gdLst>
                <a:gd name="T0" fmla="*/ 23 w 29"/>
                <a:gd name="T1" fmla="*/ 28 h 29"/>
                <a:gd name="T2" fmla="*/ 18 w 29"/>
                <a:gd name="T3" fmla="*/ 28 h 29"/>
                <a:gd name="T4" fmla="*/ 19 w 29"/>
                <a:gd name="T5" fmla="*/ 25 h 29"/>
                <a:gd name="T6" fmla="*/ 19 w 29"/>
                <a:gd name="T7" fmla="*/ 25 h 29"/>
                <a:gd name="T8" fmla="*/ 10 w 29"/>
                <a:gd name="T9" fmla="*/ 29 h 29"/>
                <a:gd name="T10" fmla="*/ 1 w 29"/>
                <a:gd name="T11" fmla="*/ 19 h 29"/>
                <a:gd name="T12" fmla="*/ 5 w 29"/>
                <a:gd name="T13" fmla="*/ 0 h 29"/>
                <a:gd name="T14" fmla="*/ 10 w 29"/>
                <a:gd name="T15" fmla="*/ 0 h 29"/>
                <a:gd name="T16" fmla="*/ 6 w 29"/>
                <a:gd name="T17" fmla="*/ 19 h 29"/>
                <a:gd name="T18" fmla="*/ 11 w 29"/>
                <a:gd name="T19" fmla="*/ 25 h 29"/>
                <a:gd name="T20" fmla="*/ 21 w 29"/>
                <a:gd name="T21" fmla="*/ 17 h 29"/>
                <a:gd name="T22" fmla="*/ 24 w 29"/>
                <a:gd name="T23" fmla="*/ 0 h 29"/>
                <a:gd name="T24" fmla="*/ 29 w 29"/>
                <a:gd name="T25" fmla="*/ 0 h 29"/>
                <a:gd name="T26" fmla="*/ 23 w 29"/>
                <a:gd name="T2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6" name="Freeform 16"/>
            <p:cNvSpPr>
              <a:spLocks noChangeAspect="1"/>
            </p:cNvSpPr>
            <p:nvPr/>
          </p:nvSpPr>
          <p:spPr bwMode="black">
            <a:xfrm>
              <a:off x="5441" y="4145"/>
              <a:ext cx="30" cy="29"/>
            </a:xfrm>
            <a:custGeom>
              <a:avLst/>
              <a:gdLst>
                <a:gd name="T0" fmla="*/ 25 w 30"/>
                <a:gd name="T1" fmla="*/ 10 h 30"/>
                <a:gd name="T2" fmla="*/ 18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7" name="Freeform 17"/>
            <p:cNvSpPr>
              <a:spLocks noChangeAspect="1"/>
            </p:cNvSpPr>
            <p:nvPr/>
          </p:nvSpPr>
          <p:spPr bwMode="black">
            <a:xfrm>
              <a:off x="5473" y="4137"/>
              <a:ext cx="18" cy="37"/>
            </a:xfrm>
            <a:custGeom>
              <a:avLst/>
              <a:gdLst>
                <a:gd name="T0" fmla="*/ 1 w 17"/>
                <a:gd name="T1" fmla="*/ 9 h 38"/>
                <a:gd name="T2" fmla="*/ 6 w 17"/>
                <a:gd name="T3" fmla="*/ 9 h 38"/>
                <a:gd name="T4" fmla="*/ 8 w 17"/>
                <a:gd name="T5" fmla="*/ 0 h 38"/>
                <a:gd name="T6" fmla="*/ 13 w 17"/>
                <a:gd name="T7" fmla="*/ 0 h 38"/>
                <a:gd name="T8" fmla="*/ 11 w 17"/>
                <a:gd name="T9" fmla="*/ 9 h 38"/>
                <a:gd name="T10" fmla="*/ 17 w 17"/>
                <a:gd name="T11" fmla="*/ 9 h 38"/>
                <a:gd name="T12" fmla="*/ 16 w 17"/>
                <a:gd name="T13" fmla="*/ 13 h 38"/>
                <a:gd name="T14" fmla="*/ 10 w 17"/>
                <a:gd name="T15" fmla="*/ 13 h 38"/>
                <a:gd name="T16" fmla="*/ 7 w 17"/>
                <a:gd name="T17" fmla="*/ 31 h 38"/>
                <a:gd name="T18" fmla="*/ 8 w 17"/>
                <a:gd name="T19" fmla="*/ 34 h 38"/>
                <a:gd name="T20" fmla="*/ 11 w 17"/>
                <a:gd name="T21" fmla="*/ 33 h 38"/>
                <a:gd name="T22" fmla="*/ 11 w 17"/>
                <a:gd name="T23" fmla="*/ 38 h 38"/>
                <a:gd name="T24" fmla="*/ 6 w 17"/>
                <a:gd name="T25" fmla="*/ 38 h 38"/>
                <a:gd name="T26" fmla="*/ 2 w 17"/>
                <a:gd name="T27" fmla="*/ 32 h 38"/>
                <a:gd name="T28" fmla="*/ 5 w 17"/>
                <a:gd name="T29" fmla="*/ 13 h 38"/>
                <a:gd name="T30" fmla="*/ 1 w 17"/>
                <a:gd name="T31" fmla="*/ 13 h 38"/>
                <a:gd name="T32" fmla="*/ 1 w 17"/>
                <a:gd name="T3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8" name="Freeform 18"/>
            <p:cNvSpPr>
              <a:spLocks noChangeAspect="1" noEditPoints="1"/>
            </p:cNvSpPr>
            <p:nvPr/>
          </p:nvSpPr>
          <p:spPr bwMode="black">
            <a:xfrm>
              <a:off x="5488" y="4145"/>
              <a:ext cx="31" cy="29"/>
            </a:xfrm>
            <a:custGeom>
              <a:avLst/>
              <a:gdLst>
                <a:gd name="T0" fmla="*/ 19 w 32"/>
                <a:gd name="T1" fmla="*/ 0 h 30"/>
                <a:gd name="T2" fmla="*/ 30 w 32"/>
                <a:gd name="T3" fmla="*/ 15 h 30"/>
                <a:gd name="T4" fmla="*/ 13 w 32"/>
                <a:gd name="T5" fmla="*/ 30 h 30"/>
                <a:gd name="T6" fmla="*/ 2 w 32"/>
                <a:gd name="T7" fmla="*/ 15 h 30"/>
                <a:gd name="T8" fmla="*/ 19 w 32"/>
                <a:gd name="T9" fmla="*/ 0 h 30"/>
                <a:gd name="T10" fmla="*/ 14 w 32"/>
                <a:gd name="T11" fmla="*/ 26 h 30"/>
                <a:gd name="T12" fmla="*/ 25 w 32"/>
                <a:gd name="T13" fmla="*/ 15 h 30"/>
                <a:gd name="T14" fmla="*/ 18 w 32"/>
                <a:gd name="T15" fmla="*/ 4 h 30"/>
                <a:gd name="T16" fmla="*/ 7 w 32"/>
                <a:gd name="T17" fmla="*/ 15 h 30"/>
                <a:gd name="T18" fmla="*/ 14 w 32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19" name="Freeform 19"/>
            <p:cNvSpPr>
              <a:spLocks noChangeAspect="1"/>
            </p:cNvSpPr>
            <p:nvPr/>
          </p:nvSpPr>
          <p:spPr bwMode="black">
            <a:xfrm>
              <a:off x="5521" y="4145"/>
              <a:ext cx="20" cy="28"/>
            </a:xfrm>
            <a:custGeom>
              <a:avLst/>
              <a:gdLst>
                <a:gd name="T0" fmla="*/ 6 w 21"/>
                <a:gd name="T1" fmla="*/ 1 h 29"/>
                <a:gd name="T2" fmla="*/ 11 w 21"/>
                <a:gd name="T3" fmla="*/ 1 h 29"/>
                <a:gd name="T4" fmla="*/ 10 w 21"/>
                <a:gd name="T5" fmla="*/ 6 h 29"/>
                <a:gd name="T6" fmla="*/ 10 w 21"/>
                <a:gd name="T7" fmla="*/ 6 h 29"/>
                <a:gd name="T8" fmla="*/ 21 w 21"/>
                <a:gd name="T9" fmla="*/ 0 h 29"/>
                <a:gd name="T10" fmla="*/ 20 w 21"/>
                <a:gd name="T11" fmla="*/ 6 h 29"/>
                <a:gd name="T12" fmla="*/ 17 w 21"/>
                <a:gd name="T13" fmla="*/ 6 h 29"/>
                <a:gd name="T14" fmla="*/ 8 w 21"/>
                <a:gd name="T15" fmla="*/ 13 h 29"/>
                <a:gd name="T16" fmla="*/ 5 w 21"/>
                <a:gd name="T17" fmla="*/ 29 h 29"/>
                <a:gd name="T18" fmla="*/ 0 w 21"/>
                <a:gd name="T19" fmla="*/ 29 h 29"/>
                <a:gd name="T20" fmla="*/ 6 w 21"/>
                <a:gd name="T2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0" name="Freeform 20"/>
            <p:cNvSpPr>
              <a:spLocks noChangeAspect="1"/>
            </p:cNvSpPr>
            <p:nvPr/>
          </p:nvSpPr>
          <p:spPr bwMode="black">
            <a:xfrm>
              <a:off x="4757" y="3903"/>
              <a:ext cx="72" cy="39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1" name="Freeform 21"/>
            <p:cNvSpPr>
              <a:spLocks noChangeAspect="1"/>
            </p:cNvSpPr>
            <p:nvPr/>
          </p:nvSpPr>
          <p:spPr bwMode="black">
            <a:xfrm>
              <a:off x="4798" y="3924"/>
              <a:ext cx="71" cy="40"/>
            </a:xfrm>
            <a:custGeom>
              <a:avLst/>
              <a:gdLst>
                <a:gd name="T0" fmla="*/ 54 w 144"/>
                <a:gd name="T1" fmla="*/ 84 h 84"/>
                <a:gd name="T2" fmla="*/ 144 w 144"/>
                <a:gd name="T3" fmla="*/ 30 h 84"/>
                <a:gd name="T4" fmla="*/ 90 w 144"/>
                <a:gd name="T5" fmla="*/ 0 h 84"/>
                <a:gd name="T6" fmla="*/ 0 w 144"/>
                <a:gd name="T7" fmla="*/ 54 h 84"/>
                <a:gd name="T8" fmla="*/ 54 w 14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2" name="Freeform 22"/>
            <p:cNvSpPr>
              <a:spLocks noChangeAspect="1"/>
            </p:cNvSpPr>
            <p:nvPr/>
          </p:nvSpPr>
          <p:spPr bwMode="black">
            <a:xfrm>
              <a:off x="4838" y="3945"/>
              <a:ext cx="72" cy="41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3" name="Freeform 23"/>
            <p:cNvSpPr>
              <a:spLocks noChangeAspect="1"/>
            </p:cNvSpPr>
            <p:nvPr/>
          </p:nvSpPr>
          <p:spPr bwMode="black">
            <a:xfrm>
              <a:off x="4777" y="3982"/>
              <a:ext cx="72" cy="41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4" name="Freeform 24"/>
            <p:cNvSpPr>
              <a:spLocks noChangeAspect="1"/>
            </p:cNvSpPr>
            <p:nvPr/>
          </p:nvSpPr>
          <p:spPr bwMode="black">
            <a:xfrm>
              <a:off x="4818" y="4004"/>
              <a:ext cx="71" cy="39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5" name="Freeform 25"/>
            <p:cNvSpPr>
              <a:spLocks noChangeAspect="1"/>
            </p:cNvSpPr>
            <p:nvPr/>
          </p:nvSpPr>
          <p:spPr bwMode="black">
            <a:xfrm>
              <a:off x="4717" y="4018"/>
              <a:ext cx="71" cy="41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6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6" name="Freeform 26"/>
            <p:cNvSpPr>
              <a:spLocks noChangeAspect="1"/>
            </p:cNvSpPr>
            <p:nvPr/>
          </p:nvSpPr>
          <p:spPr bwMode="black">
            <a:xfrm>
              <a:off x="4757" y="4039"/>
              <a:ext cx="72" cy="41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7" name="Freeform 27"/>
            <p:cNvSpPr>
              <a:spLocks noChangeAspect="1"/>
            </p:cNvSpPr>
            <p:nvPr/>
          </p:nvSpPr>
          <p:spPr bwMode="black">
            <a:xfrm>
              <a:off x="4696" y="4077"/>
              <a:ext cx="72" cy="41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8" name="Freeform 28"/>
            <p:cNvSpPr>
              <a:spLocks noChangeAspect="1"/>
            </p:cNvSpPr>
            <p:nvPr/>
          </p:nvSpPr>
          <p:spPr bwMode="black">
            <a:xfrm>
              <a:off x="4910" y="4009"/>
              <a:ext cx="58" cy="109"/>
            </a:xfrm>
            <a:custGeom>
              <a:avLst/>
              <a:gdLst>
                <a:gd name="T0" fmla="*/ 12 w 59"/>
                <a:gd name="T1" fmla="*/ 45 h 110"/>
                <a:gd name="T2" fmla="*/ 0 w 59"/>
                <a:gd name="T3" fmla="*/ 45 h 110"/>
                <a:gd name="T4" fmla="*/ 3 w 59"/>
                <a:gd name="T5" fmla="*/ 30 h 110"/>
                <a:gd name="T6" fmla="*/ 15 w 59"/>
                <a:gd name="T7" fmla="*/ 30 h 110"/>
                <a:gd name="T8" fmla="*/ 17 w 59"/>
                <a:gd name="T9" fmla="*/ 22 h 110"/>
                <a:gd name="T10" fmla="*/ 44 w 59"/>
                <a:gd name="T11" fmla="*/ 0 h 110"/>
                <a:gd name="T12" fmla="*/ 59 w 59"/>
                <a:gd name="T13" fmla="*/ 1 h 110"/>
                <a:gd name="T14" fmla="*/ 56 w 59"/>
                <a:gd name="T15" fmla="*/ 19 h 110"/>
                <a:gd name="T16" fmla="*/ 49 w 59"/>
                <a:gd name="T17" fmla="*/ 19 h 110"/>
                <a:gd name="T18" fmla="*/ 40 w 59"/>
                <a:gd name="T19" fmla="*/ 25 h 110"/>
                <a:gd name="T20" fmla="*/ 39 w 59"/>
                <a:gd name="T21" fmla="*/ 30 h 110"/>
                <a:gd name="T22" fmla="*/ 54 w 59"/>
                <a:gd name="T23" fmla="*/ 30 h 110"/>
                <a:gd name="T24" fmla="*/ 51 w 59"/>
                <a:gd name="T25" fmla="*/ 45 h 110"/>
                <a:gd name="T26" fmla="*/ 36 w 59"/>
                <a:gd name="T27" fmla="*/ 45 h 110"/>
                <a:gd name="T28" fmla="*/ 23 w 59"/>
                <a:gd name="T29" fmla="*/ 110 h 110"/>
                <a:gd name="T30" fmla="*/ 0 w 59"/>
                <a:gd name="T31" fmla="*/ 110 h 110"/>
                <a:gd name="T32" fmla="*/ 12 w 59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29" name="Freeform 29"/>
            <p:cNvSpPr>
              <a:spLocks noChangeAspect="1"/>
            </p:cNvSpPr>
            <p:nvPr/>
          </p:nvSpPr>
          <p:spPr bwMode="black">
            <a:xfrm>
              <a:off x="4958" y="4036"/>
              <a:ext cx="61" cy="82"/>
            </a:xfrm>
            <a:custGeom>
              <a:avLst/>
              <a:gdLst>
                <a:gd name="T0" fmla="*/ 16 w 62"/>
                <a:gd name="T1" fmla="*/ 0 h 82"/>
                <a:gd name="T2" fmla="*/ 39 w 62"/>
                <a:gd name="T3" fmla="*/ 0 h 82"/>
                <a:gd name="T4" fmla="*/ 38 w 62"/>
                <a:gd name="T5" fmla="*/ 9 h 82"/>
                <a:gd name="T6" fmla="*/ 62 w 62"/>
                <a:gd name="T7" fmla="*/ 0 h 82"/>
                <a:gd name="T8" fmla="*/ 58 w 62"/>
                <a:gd name="T9" fmla="*/ 21 h 82"/>
                <a:gd name="T10" fmla="*/ 55 w 62"/>
                <a:gd name="T11" fmla="*/ 21 h 82"/>
                <a:gd name="T12" fmla="*/ 33 w 62"/>
                <a:gd name="T13" fmla="*/ 35 h 82"/>
                <a:gd name="T14" fmla="*/ 24 w 62"/>
                <a:gd name="T15" fmla="*/ 82 h 82"/>
                <a:gd name="T16" fmla="*/ 0 w 62"/>
                <a:gd name="T17" fmla="*/ 82 h 82"/>
                <a:gd name="T18" fmla="*/ 16 w 6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0" name="Freeform 30"/>
            <p:cNvSpPr>
              <a:spLocks noChangeAspect="1" noEditPoints="1"/>
            </p:cNvSpPr>
            <p:nvPr/>
          </p:nvSpPr>
          <p:spPr bwMode="black">
            <a:xfrm>
              <a:off x="5347" y="4035"/>
              <a:ext cx="85" cy="84"/>
            </a:xfrm>
            <a:custGeom>
              <a:avLst/>
              <a:gdLst>
                <a:gd name="T0" fmla="*/ 76 w 87"/>
                <a:gd name="T1" fmla="*/ 67 h 86"/>
                <a:gd name="T2" fmla="*/ 75 w 87"/>
                <a:gd name="T3" fmla="*/ 84 h 86"/>
                <a:gd name="T4" fmla="*/ 53 w 87"/>
                <a:gd name="T5" fmla="*/ 84 h 86"/>
                <a:gd name="T6" fmla="*/ 53 w 87"/>
                <a:gd name="T7" fmla="*/ 75 h 86"/>
                <a:gd name="T8" fmla="*/ 52 w 87"/>
                <a:gd name="T9" fmla="*/ 75 h 86"/>
                <a:gd name="T10" fmla="*/ 26 w 87"/>
                <a:gd name="T11" fmla="*/ 86 h 86"/>
                <a:gd name="T12" fmla="*/ 3 w 87"/>
                <a:gd name="T13" fmla="*/ 62 h 86"/>
                <a:gd name="T14" fmla="*/ 51 w 87"/>
                <a:gd name="T15" fmla="*/ 32 h 86"/>
                <a:gd name="T16" fmla="*/ 60 w 87"/>
                <a:gd name="T17" fmla="*/ 30 h 86"/>
                <a:gd name="T18" fmla="*/ 61 w 87"/>
                <a:gd name="T19" fmla="*/ 24 h 86"/>
                <a:gd name="T20" fmla="*/ 51 w 87"/>
                <a:gd name="T21" fmla="*/ 15 h 86"/>
                <a:gd name="T22" fmla="*/ 37 w 87"/>
                <a:gd name="T23" fmla="*/ 26 h 86"/>
                <a:gd name="T24" fmla="*/ 14 w 87"/>
                <a:gd name="T25" fmla="*/ 26 h 86"/>
                <a:gd name="T26" fmla="*/ 52 w 87"/>
                <a:gd name="T27" fmla="*/ 0 h 86"/>
                <a:gd name="T28" fmla="*/ 84 w 87"/>
                <a:gd name="T29" fmla="*/ 24 h 86"/>
                <a:gd name="T30" fmla="*/ 76 w 87"/>
                <a:gd name="T31" fmla="*/ 67 h 86"/>
                <a:gd name="T32" fmla="*/ 57 w 87"/>
                <a:gd name="T33" fmla="*/ 44 h 86"/>
                <a:gd name="T34" fmla="*/ 40 w 87"/>
                <a:gd name="T35" fmla="*/ 49 h 86"/>
                <a:gd name="T36" fmla="*/ 27 w 87"/>
                <a:gd name="T37" fmla="*/ 59 h 86"/>
                <a:gd name="T38" fmla="*/ 36 w 87"/>
                <a:gd name="T39" fmla="*/ 68 h 86"/>
                <a:gd name="T40" fmla="*/ 56 w 87"/>
                <a:gd name="T41" fmla="*/ 50 h 86"/>
                <a:gd name="T42" fmla="*/ 57 w 87"/>
                <a:gd name="T4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1" name="Freeform 31"/>
            <p:cNvSpPr>
              <a:spLocks noChangeAspect="1"/>
            </p:cNvSpPr>
            <p:nvPr/>
          </p:nvSpPr>
          <p:spPr bwMode="black">
            <a:xfrm>
              <a:off x="5434" y="4010"/>
              <a:ext cx="44" cy="108"/>
            </a:xfrm>
            <a:custGeom>
              <a:avLst/>
              <a:gdLst>
                <a:gd name="T0" fmla="*/ 0 w 90"/>
                <a:gd name="T1" fmla="*/ 218 h 218"/>
                <a:gd name="T2" fmla="*/ 42 w 90"/>
                <a:gd name="T3" fmla="*/ 0 h 218"/>
                <a:gd name="T4" fmla="*/ 90 w 90"/>
                <a:gd name="T5" fmla="*/ 0 h 218"/>
                <a:gd name="T6" fmla="*/ 48 w 90"/>
                <a:gd name="T7" fmla="*/ 218 h 218"/>
                <a:gd name="T8" fmla="*/ 0 w 90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2" name="Freeform 32"/>
            <p:cNvSpPr>
              <a:spLocks noChangeAspect="1" noEditPoints="1"/>
            </p:cNvSpPr>
            <p:nvPr/>
          </p:nvSpPr>
          <p:spPr bwMode="black">
            <a:xfrm>
              <a:off x="5012" y="4035"/>
              <a:ext cx="87" cy="84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4 w 89"/>
                <a:gd name="T9" fmla="*/ 45 h 86"/>
                <a:gd name="T10" fmla="*/ 37 w 89"/>
                <a:gd name="T11" fmla="*/ 86 h 86"/>
                <a:gd name="T12" fmla="*/ 80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0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3" name="Freeform 33"/>
            <p:cNvSpPr>
              <a:spLocks noChangeAspect="1" noEditPoints="1"/>
            </p:cNvSpPr>
            <p:nvPr/>
          </p:nvSpPr>
          <p:spPr bwMode="black">
            <a:xfrm>
              <a:off x="5099" y="4035"/>
              <a:ext cx="88" cy="84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5 w 89"/>
                <a:gd name="T9" fmla="*/ 45 h 86"/>
                <a:gd name="T10" fmla="*/ 37 w 89"/>
                <a:gd name="T11" fmla="*/ 86 h 86"/>
                <a:gd name="T12" fmla="*/ 81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1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4" name="Freeform 34"/>
            <p:cNvSpPr>
              <a:spLocks noChangeAspect="1" noEditPoints="1"/>
            </p:cNvSpPr>
            <p:nvPr/>
          </p:nvSpPr>
          <p:spPr bwMode="black">
            <a:xfrm>
              <a:off x="5472" y="4035"/>
              <a:ext cx="87" cy="84"/>
            </a:xfrm>
            <a:custGeom>
              <a:avLst/>
              <a:gdLst>
                <a:gd name="T0" fmla="*/ 41 w 88"/>
                <a:gd name="T1" fmla="*/ 68 h 86"/>
                <a:gd name="T2" fmla="*/ 28 w 88"/>
                <a:gd name="T3" fmla="*/ 48 h 86"/>
                <a:gd name="T4" fmla="*/ 84 w 88"/>
                <a:gd name="T5" fmla="*/ 48 h 86"/>
                <a:gd name="T6" fmla="*/ 53 w 88"/>
                <a:gd name="T7" fmla="*/ 0 h 86"/>
                <a:gd name="T8" fmla="*/ 4 w 88"/>
                <a:gd name="T9" fmla="*/ 45 h 86"/>
                <a:gd name="T10" fmla="*/ 36 w 88"/>
                <a:gd name="T11" fmla="*/ 86 h 86"/>
                <a:gd name="T12" fmla="*/ 80 w 88"/>
                <a:gd name="T13" fmla="*/ 63 h 86"/>
                <a:gd name="T14" fmla="*/ 63 w 88"/>
                <a:gd name="T15" fmla="*/ 55 h 86"/>
                <a:gd name="T16" fmla="*/ 41 w 88"/>
                <a:gd name="T17" fmla="*/ 68 h 86"/>
                <a:gd name="T18" fmla="*/ 49 w 88"/>
                <a:gd name="T19" fmla="*/ 18 h 86"/>
                <a:gd name="T20" fmla="*/ 63 w 88"/>
                <a:gd name="T21" fmla="*/ 33 h 86"/>
                <a:gd name="T22" fmla="*/ 30 w 88"/>
                <a:gd name="T23" fmla="*/ 33 h 86"/>
                <a:gd name="T24" fmla="*/ 49 w 88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5" name="Freeform 35"/>
            <p:cNvSpPr>
              <a:spLocks noChangeAspect="1"/>
            </p:cNvSpPr>
            <p:nvPr/>
          </p:nvSpPr>
          <p:spPr bwMode="black">
            <a:xfrm>
              <a:off x="5265" y="4035"/>
              <a:ext cx="84" cy="84"/>
            </a:xfrm>
            <a:custGeom>
              <a:avLst/>
              <a:gdLst>
                <a:gd name="T0" fmla="*/ 63 w 86"/>
                <a:gd name="T1" fmla="*/ 56 h 86"/>
                <a:gd name="T2" fmla="*/ 44 w 86"/>
                <a:gd name="T3" fmla="*/ 67 h 86"/>
                <a:gd name="T4" fmla="*/ 30 w 86"/>
                <a:gd name="T5" fmla="*/ 43 h 86"/>
                <a:gd name="T6" fmla="*/ 53 w 86"/>
                <a:gd name="T7" fmla="*/ 19 h 86"/>
                <a:gd name="T8" fmla="*/ 67 w 86"/>
                <a:gd name="T9" fmla="*/ 31 h 86"/>
                <a:gd name="T10" fmla="*/ 86 w 86"/>
                <a:gd name="T11" fmla="*/ 19 h 86"/>
                <a:gd name="T12" fmla="*/ 54 w 86"/>
                <a:gd name="T13" fmla="*/ 0 h 86"/>
                <a:gd name="T14" fmla="*/ 5 w 86"/>
                <a:gd name="T15" fmla="*/ 43 h 86"/>
                <a:gd name="T16" fmla="*/ 38 w 86"/>
                <a:gd name="T17" fmla="*/ 86 h 86"/>
                <a:gd name="T18" fmla="*/ 79 w 86"/>
                <a:gd name="T19" fmla="*/ 64 h 86"/>
                <a:gd name="T20" fmla="*/ 63 w 86"/>
                <a:gd name="T21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36" name="Freeform 36"/>
            <p:cNvSpPr>
              <a:spLocks noChangeAspect="1"/>
            </p:cNvSpPr>
            <p:nvPr/>
          </p:nvSpPr>
          <p:spPr bwMode="black">
            <a:xfrm>
              <a:off x="5180" y="4035"/>
              <a:ext cx="90" cy="84"/>
            </a:xfrm>
            <a:custGeom>
              <a:avLst/>
              <a:gdLst>
                <a:gd name="T0" fmla="*/ 38 w 90"/>
                <a:gd name="T1" fmla="*/ 24 h 86"/>
                <a:gd name="T2" fmla="*/ 49 w 90"/>
                <a:gd name="T3" fmla="*/ 18 h 86"/>
                <a:gd name="T4" fmla="*/ 70 w 90"/>
                <a:gd name="T5" fmla="*/ 26 h 86"/>
                <a:gd name="T6" fmla="*/ 90 w 90"/>
                <a:gd name="T7" fmla="*/ 14 h 86"/>
                <a:gd name="T8" fmla="*/ 54 w 90"/>
                <a:gd name="T9" fmla="*/ 0 h 86"/>
                <a:gd name="T10" fmla="*/ 14 w 90"/>
                <a:gd name="T11" fmla="*/ 29 h 86"/>
                <a:gd name="T12" fmla="*/ 56 w 90"/>
                <a:gd name="T13" fmla="*/ 60 h 86"/>
                <a:gd name="T14" fmla="*/ 41 w 90"/>
                <a:gd name="T15" fmla="*/ 68 h 86"/>
                <a:gd name="T16" fmla="*/ 18 w 90"/>
                <a:gd name="T17" fmla="*/ 57 h 86"/>
                <a:gd name="T18" fmla="*/ 0 w 90"/>
                <a:gd name="T19" fmla="*/ 68 h 86"/>
                <a:gd name="T20" fmla="*/ 37 w 90"/>
                <a:gd name="T21" fmla="*/ 86 h 86"/>
                <a:gd name="T22" fmla="*/ 80 w 90"/>
                <a:gd name="T23" fmla="*/ 57 h 86"/>
                <a:gd name="T24" fmla="*/ 38 w 90"/>
                <a:gd name="T25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2837" name="Freeform 37"/>
          <p:cNvSpPr>
            <a:spLocks/>
          </p:cNvSpPr>
          <p:nvPr/>
        </p:nvSpPr>
        <p:spPr bwMode="auto">
          <a:xfrm flipH="1">
            <a:off x="133350" y="122238"/>
            <a:ext cx="947738" cy="161925"/>
          </a:xfrm>
          <a:custGeom>
            <a:avLst/>
            <a:gdLst>
              <a:gd name="T0" fmla="*/ 0 w 597"/>
              <a:gd name="T1" fmla="*/ 102 h 102"/>
              <a:gd name="T2" fmla="*/ 597 w 597"/>
              <a:gd name="T3" fmla="*/ 102 h 102"/>
              <a:gd name="T4" fmla="*/ 597 w 597"/>
              <a:gd name="T5" fmla="*/ 0 h 102"/>
              <a:gd name="T6" fmla="*/ 45 w 597"/>
              <a:gd name="T7" fmla="*/ 0 h 102"/>
              <a:gd name="T8" fmla="*/ 0 w 597"/>
              <a:gd name="T9" fmla="*/ 45 h 102"/>
              <a:gd name="T10" fmla="*/ 0 w 597"/>
              <a:gd name="T1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8" name="Rectangle 38"/>
          <p:cNvSpPr>
            <a:spLocks noChangeArrowheads="1"/>
          </p:cNvSpPr>
          <p:nvPr/>
        </p:nvSpPr>
        <p:spPr bwMode="auto">
          <a:xfrm>
            <a:off x="133350" y="5870575"/>
            <a:ext cx="8883650" cy="131763"/>
          </a:xfrm>
          <a:prstGeom prst="rect">
            <a:avLst/>
          </a:prstGeom>
          <a:solidFill>
            <a:srgbClr val="99A2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39" name="Group 39"/>
          <p:cNvGrpSpPr>
            <a:grpSpLocks/>
          </p:cNvGrpSpPr>
          <p:nvPr/>
        </p:nvGrpSpPr>
        <p:grpSpPr bwMode="auto">
          <a:xfrm>
            <a:off x="1114425" y="119063"/>
            <a:ext cx="7912100" cy="165100"/>
            <a:chOff x="702" y="75"/>
            <a:chExt cx="4984" cy="104"/>
          </a:xfrm>
        </p:grpSpPr>
        <p:sp>
          <p:nvSpPr>
            <p:cNvPr id="332840" name="Freeform 40"/>
            <p:cNvSpPr>
              <a:spLocks/>
            </p:cNvSpPr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41" name="Freeform 41"/>
            <p:cNvSpPr>
              <a:spLocks/>
            </p:cNvSpPr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284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85750"/>
            <a:ext cx="888206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Goes Here</a:t>
            </a:r>
          </a:p>
        </p:txBody>
      </p:sp>
      <p:sp>
        <p:nvSpPr>
          <p:cNvPr id="3328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933450"/>
            <a:ext cx="888365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32844" name="Text Box 44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GB" sz="600" b="0"/>
              <a:t>Freescale Confidential Proprietary.  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sp>
        <p:nvSpPr>
          <p:cNvPr id="332845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2163" y="6505575"/>
            <a:ext cx="685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fld id="{47F837D2-1BA8-4490-908B-416ED911781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0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 pitchFamily="34" charset="0"/>
        <a:buChar char="–"/>
        <a:defRPr sz="16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78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118225"/>
            <a:ext cx="542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1CB6FF91-E9DC-4B37-A9C9-7C16A77A4003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533400" y="6229350"/>
            <a:ext cx="3048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36000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PICTUS technical training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3886200" y="6256338"/>
            <a:ext cx="2209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36000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it-IT" sz="1200">
                <a:solidFill>
                  <a:schemeClr val="bg1"/>
                </a:solidFill>
                <a:latin typeface="Verdana" pitchFamily="34" charset="0"/>
              </a:rPr>
              <a:t>LinFlex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 userDrawn="1"/>
        </p:nvSpPr>
        <p:spPr bwMode="auto">
          <a:xfrm>
            <a:off x="6386513" y="6137275"/>
            <a:ext cx="5048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 b="0">
                <a:solidFill>
                  <a:schemeClr val="bg1"/>
                </a:solidFill>
              </a:rPr>
              <a:t>v1.0</a:t>
            </a:r>
            <a:endParaRPr lang="cs-CZ" sz="1200" b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bluebanne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339" name="Picture 3" descr="stlogo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ea typeface="+mn-ea"/>
              </a:defRPr>
            </a:lvl1pPr>
          </a:lstStyle>
          <a:p>
            <a:fld id="{4F3983C9-E166-468A-BBA5-BE47E16C17FD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LINFLEX</a:t>
            </a:r>
            <a:endParaRPr lang="cs-CZ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Version 1.0</a:t>
            </a:r>
            <a:endParaRPr 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79336-3949-4B85-8F7A-A823CAF3AD3B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LINFLEX / Master mode </a:t>
            </a:r>
          </a:p>
          <a:p>
            <a:pPr algn="ctr">
              <a:buFont typeface="Wingdings" pitchFamily="2" charset="2"/>
              <a:buNone/>
            </a:pPr>
            <a:r>
              <a:rPr lang="en-US" b="1" dirty="0"/>
              <a:t>Frame handling</a:t>
            </a:r>
            <a:endParaRPr lang="cs-CZ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5B50E-3684-462E-80F6-8F1AF9907BC1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Frame handling	</a:t>
            </a:r>
            <a:endParaRPr lang="cs-CZ" sz="1900" b="0"/>
          </a:p>
        </p:txBody>
      </p:sp>
      <p:sp>
        <p:nvSpPr>
          <p:cNvPr id="288811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3321050"/>
            <a:ext cx="4079875" cy="2774950"/>
          </a:xfrm>
        </p:spPr>
        <p:txBody>
          <a:bodyPr/>
          <a:lstStyle/>
          <a:p>
            <a:r>
              <a:rPr lang="en-US" sz="1800" dirty="0"/>
              <a:t>Software configures ID, Data length, direction, fill Data Buffer and request transmission</a:t>
            </a:r>
            <a:endParaRPr lang="cs-CZ" sz="1800" dirty="0"/>
          </a:p>
        </p:txBody>
      </p:sp>
      <p:sp>
        <p:nvSpPr>
          <p:cNvPr id="288812" name="Rectangle 44"/>
          <p:cNvSpPr>
            <a:spLocks noGrp="1" noChangeArrowheads="1"/>
          </p:cNvSpPr>
          <p:nvPr>
            <p:ph type="body" sz="half" idx="2"/>
          </p:nvPr>
        </p:nvSpPr>
        <p:spPr>
          <a:xfrm>
            <a:off x="4573588" y="3322638"/>
            <a:ext cx="4081462" cy="2773362"/>
          </a:xfrm>
        </p:spPr>
        <p:txBody>
          <a:bodyPr/>
          <a:lstStyle/>
          <a:p>
            <a:r>
              <a:rPr lang="en-US" sz="1800" dirty="0"/>
              <a:t>Software configures ID, Data length, direction, fill Data Buffer and request </a:t>
            </a:r>
            <a:r>
              <a:rPr lang="en-US" sz="1800" dirty="0" smtClean="0"/>
              <a:t>transmission</a:t>
            </a:r>
          </a:p>
          <a:p>
            <a:endParaRPr lang="en-US" sz="1800" dirty="0"/>
          </a:p>
          <a:p>
            <a:r>
              <a:rPr lang="en-US" sz="1800" dirty="0"/>
              <a:t>Interrupt to notify reception completed and data </a:t>
            </a:r>
            <a:r>
              <a:rPr lang="en-US" sz="1800" dirty="0" smtClean="0"/>
              <a:t>available</a:t>
            </a:r>
          </a:p>
          <a:p>
            <a:endParaRPr lang="en-US" sz="1800" dirty="0" smtClean="0"/>
          </a:p>
          <a:p>
            <a:r>
              <a:rPr lang="cs-CZ" sz="1800" dirty="0"/>
              <a:t>Get data in </a:t>
            </a:r>
            <a:r>
              <a:rPr lang="cs-CZ" sz="1800" dirty="0" smtClean="0"/>
              <a:t>buffer</a:t>
            </a:r>
            <a:endParaRPr lang="cs-CZ" sz="1800" dirty="0"/>
          </a:p>
        </p:txBody>
      </p:sp>
      <p:sp>
        <p:nvSpPr>
          <p:cNvPr id="288786" name="Rectangle 18"/>
          <p:cNvSpPr>
            <a:spLocks noChangeArrowheads="1"/>
          </p:cNvSpPr>
          <p:nvPr/>
        </p:nvSpPr>
        <p:spPr bwMode="auto">
          <a:xfrm>
            <a:off x="847725" y="248920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7" name="Rectangle 19"/>
          <p:cNvSpPr>
            <a:spLocks noChangeArrowheads="1"/>
          </p:cNvSpPr>
          <p:nvPr/>
        </p:nvSpPr>
        <p:spPr bwMode="auto">
          <a:xfrm>
            <a:off x="2001838" y="248920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4948238" y="2474913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9" name="Rectangle 21"/>
          <p:cNvSpPr>
            <a:spLocks noChangeArrowheads="1"/>
          </p:cNvSpPr>
          <p:nvPr/>
        </p:nvSpPr>
        <p:spPr bwMode="auto">
          <a:xfrm>
            <a:off x="6102350" y="2474913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90" name="AutoShape 22"/>
          <p:cNvSpPr>
            <a:spLocks noChangeArrowheads="1"/>
          </p:cNvSpPr>
          <p:nvPr/>
        </p:nvSpPr>
        <p:spPr bwMode="auto">
          <a:xfrm>
            <a:off x="776288" y="2058988"/>
            <a:ext cx="144462" cy="327025"/>
          </a:xfrm>
          <a:prstGeom prst="downArrow">
            <a:avLst>
              <a:gd name="adj1" fmla="val 50000"/>
              <a:gd name="adj2" fmla="val 5659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91" name="AutoShape 23"/>
          <p:cNvSpPr>
            <a:spLocks noChangeArrowheads="1"/>
          </p:cNvSpPr>
          <p:nvPr/>
        </p:nvSpPr>
        <p:spPr bwMode="auto">
          <a:xfrm>
            <a:off x="4875213" y="2044700"/>
            <a:ext cx="144462" cy="327025"/>
          </a:xfrm>
          <a:prstGeom prst="downArrow">
            <a:avLst>
              <a:gd name="adj1" fmla="val 50000"/>
              <a:gd name="adj2" fmla="val 5659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92" name="AutoShape 24"/>
          <p:cNvSpPr>
            <a:spLocks noChangeArrowheads="1"/>
          </p:cNvSpPr>
          <p:nvPr/>
        </p:nvSpPr>
        <p:spPr bwMode="auto">
          <a:xfrm>
            <a:off x="8262938" y="204470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200025" y="175418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Transmission</a:t>
            </a:r>
          </a:p>
        </p:txBody>
      </p:sp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4451350" y="1739900"/>
            <a:ext cx="1039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Reception</a:t>
            </a:r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7867650" y="1314450"/>
            <a:ext cx="1100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847725" y="249078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8797" name="Text Box 29"/>
          <p:cNvSpPr txBox="1">
            <a:spLocks noChangeArrowheads="1"/>
          </p:cNvSpPr>
          <p:nvPr/>
        </p:nvSpPr>
        <p:spPr bwMode="auto">
          <a:xfrm>
            <a:off x="5019675" y="2476500"/>
            <a:ext cx="849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8798" name="Text Box 30"/>
          <p:cNvSpPr txBox="1">
            <a:spLocks noChangeArrowheads="1"/>
          </p:cNvSpPr>
          <p:nvPr/>
        </p:nvSpPr>
        <p:spPr bwMode="auto">
          <a:xfrm>
            <a:off x="2001838" y="249078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288799" name="Text Box 31"/>
          <p:cNvSpPr txBox="1">
            <a:spLocks noChangeArrowheads="1"/>
          </p:cNvSpPr>
          <p:nvPr/>
        </p:nvSpPr>
        <p:spPr bwMode="auto">
          <a:xfrm>
            <a:off x="6102350" y="2476500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288800" name="Text Box 32"/>
          <p:cNvSpPr txBox="1">
            <a:spLocks noChangeArrowheads="1"/>
          </p:cNvSpPr>
          <p:nvPr/>
        </p:nvSpPr>
        <p:spPr bwMode="auto">
          <a:xfrm>
            <a:off x="8429625" y="206057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288801" name="Rectangle 33"/>
          <p:cNvSpPr>
            <a:spLocks noChangeArrowheads="1"/>
          </p:cNvSpPr>
          <p:nvPr/>
        </p:nvSpPr>
        <p:spPr bwMode="auto">
          <a:xfrm>
            <a:off x="3944938" y="248920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2" name="Text Box 34"/>
          <p:cNvSpPr txBox="1">
            <a:spLocks noChangeArrowheads="1"/>
          </p:cNvSpPr>
          <p:nvPr/>
        </p:nvSpPr>
        <p:spPr bwMode="auto">
          <a:xfrm>
            <a:off x="3944938" y="249078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88803" name="Rectangle 35"/>
          <p:cNvSpPr>
            <a:spLocks noChangeArrowheads="1"/>
          </p:cNvSpPr>
          <p:nvPr/>
        </p:nvSpPr>
        <p:spPr bwMode="auto">
          <a:xfrm>
            <a:off x="8069263" y="2474913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4" name="Text Box 36"/>
          <p:cNvSpPr txBox="1">
            <a:spLocks noChangeArrowheads="1"/>
          </p:cNvSpPr>
          <p:nvPr/>
        </p:nvSpPr>
        <p:spPr bwMode="auto">
          <a:xfrm>
            <a:off x="8069263" y="24765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88805" name="Text Box 37"/>
          <p:cNvSpPr txBox="1">
            <a:spLocks noChangeArrowheads="1"/>
          </p:cNvSpPr>
          <p:nvPr/>
        </p:nvSpPr>
        <p:spPr bwMode="auto">
          <a:xfrm>
            <a:off x="7977188" y="1009650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DRIE=1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8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8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8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8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8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8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11" grpId="0" build="p"/>
      <p:bldP spid="288812" grpId="0" uiExpand="1" build="p"/>
      <p:bldP spid="288786" grpId="0" animBg="1"/>
      <p:bldP spid="288787" grpId="0" animBg="1"/>
      <p:bldP spid="288788" grpId="0" animBg="1"/>
      <p:bldP spid="288789" grpId="0" animBg="1"/>
      <p:bldP spid="288790" grpId="0" animBg="1"/>
      <p:bldP spid="288791" grpId="0" animBg="1"/>
      <p:bldP spid="288792" grpId="0" animBg="1"/>
      <p:bldP spid="288793" grpId="0"/>
      <p:bldP spid="288794" grpId="0"/>
      <p:bldP spid="288795" grpId="0"/>
      <p:bldP spid="288796" grpId="0"/>
      <p:bldP spid="288797" grpId="0"/>
      <p:bldP spid="288798" grpId="0"/>
      <p:bldP spid="288799" grpId="0"/>
      <p:bldP spid="288800" grpId="0"/>
      <p:bldP spid="288801" grpId="0" animBg="1"/>
      <p:bldP spid="288802" grpId="0"/>
      <p:bldP spid="288803" grpId="0" animBg="1"/>
      <p:bldP spid="288804" grpId="0"/>
      <p:bldP spid="2888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6BF8-0730-410E-997A-02C030DB06A6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(idle on bit error enable)</a:t>
            </a:r>
            <a:endParaRPr lang="cs-CZ" sz="1900" b="0"/>
          </a:p>
        </p:txBody>
      </p:sp>
      <p:sp>
        <p:nvSpPr>
          <p:cNvPr id="289895" name="Rectangle 103"/>
          <p:cNvSpPr>
            <a:spLocks noGrp="1" noChangeArrowheads="1"/>
          </p:cNvSpPr>
          <p:nvPr>
            <p:ph type="body" sz="half" idx="2"/>
          </p:nvPr>
        </p:nvSpPr>
        <p:spPr>
          <a:xfrm>
            <a:off x="349250" y="5218113"/>
            <a:ext cx="8305800" cy="877887"/>
          </a:xfrm>
        </p:spPr>
        <p:txBody>
          <a:bodyPr/>
          <a:lstStyle/>
          <a:p>
            <a:r>
              <a:rPr lang="en-US" sz="1800"/>
              <a:t>Communication stopped immediately</a:t>
            </a:r>
          </a:p>
          <a:p>
            <a:r>
              <a:rPr lang="en-US" sz="1800"/>
              <a:t>Interrupt to notify bit error</a:t>
            </a:r>
            <a:endParaRPr lang="cs-CZ" sz="1800"/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633413" y="237490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0" name="Rectangle 28"/>
          <p:cNvSpPr>
            <a:spLocks noChangeArrowheads="1"/>
          </p:cNvSpPr>
          <p:nvPr/>
        </p:nvSpPr>
        <p:spPr bwMode="auto">
          <a:xfrm>
            <a:off x="1787525" y="2374900"/>
            <a:ext cx="1258888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1" name="AutoShape 29"/>
          <p:cNvSpPr>
            <a:spLocks noChangeArrowheads="1"/>
          </p:cNvSpPr>
          <p:nvPr/>
        </p:nvSpPr>
        <p:spPr bwMode="auto">
          <a:xfrm>
            <a:off x="561975" y="1944688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2" name="Text Box 30"/>
          <p:cNvSpPr txBox="1">
            <a:spLocks noChangeArrowheads="1"/>
          </p:cNvSpPr>
          <p:nvPr/>
        </p:nvSpPr>
        <p:spPr bwMode="auto">
          <a:xfrm>
            <a:off x="-14288" y="1639888"/>
            <a:ext cx="133667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Transmission</a:t>
            </a:r>
          </a:p>
        </p:txBody>
      </p:sp>
      <p:sp>
        <p:nvSpPr>
          <p:cNvPr id="289823" name="Text Box 31"/>
          <p:cNvSpPr txBox="1">
            <a:spLocks noChangeArrowheads="1"/>
          </p:cNvSpPr>
          <p:nvPr/>
        </p:nvSpPr>
        <p:spPr bwMode="auto">
          <a:xfrm>
            <a:off x="633413" y="237648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9824" name="Text Box 32"/>
          <p:cNvSpPr txBox="1">
            <a:spLocks noChangeArrowheads="1"/>
          </p:cNvSpPr>
          <p:nvPr/>
        </p:nvSpPr>
        <p:spPr bwMode="auto">
          <a:xfrm>
            <a:off x="1787525" y="237648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289825" name="AutoShape 33"/>
          <p:cNvSpPr>
            <a:spLocks noChangeArrowheads="1"/>
          </p:cNvSpPr>
          <p:nvPr/>
        </p:nvSpPr>
        <p:spPr bwMode="auto">
          <a:xfrm>
            <a:off x="2830513" y="19446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6" name="Text Box 34"/>
          <p:cNvSpPr txBox="1">
            <a:spLocks noChangeArrowheads="1"/>
          </p:cNvSpPr>
          <p:nvPr/>
        </p:nvSpPr>
        <p:spPr bwMode="auto">
          <a:xfrm>
            <a:off x="2533650" y="1655763"/>
            <a:ext cx="90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89827" name="Rectangle 35"/>
          <p:cNvSpPr>
            <a:spLocks noChangeArrowheads="1"/>
          </p:cNvSpPr>
          <p:nvPr/>
        </p:nvSpPr>
        <p:spPr bwMode="auto">
          <a:xfrm>
            <a:off x="3046413" y="2376488"/>
            <a:ext cx="612775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633413" y="4589463"/>
            <a:ext cx="76041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9" name="AutoShape 37"/>
          <p:cNvSpPr>
            <a:spLocks noChangeArrowheads="1"/>
          </p:cNvSpPr>
          <p:nvPr/>
        </p:nvSpPr>
        <p:spPr bwMode="auto">
          <a:xfrm>
            <a:off x="561975" y="4159250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0" name="Text Box 38"/>
          <p:cNvSpPr txBox="1">
            <a:spLocks noChangeArrowheads="1"/>
          </p:cNvSpPr>
          <p:nvPr/>
        </p:nvSpPr>
        <p:spPr bwMode="auto">
          <a:xfrm>
            <a:off x="296863" y="3854450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Trans.</a:t>
            </a:r>
          </a:p>
        </p:txBody>
      </p:sp>
      <p:sp>
        <p:nvSpPr>
          <p:cNvPr id="289831" name="Text Box 39"/>
          <p:cNvSpPr txBox="1">
            <a:spLocks noChangeArrowheads="1"/>
          </p:cNvSpPr>
          <p:nvPr/>
        </p:nvSpPr>
        <p:spPr bwMode="auto">
          <a:xfrm>
            <a:off x="633413" y="45910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9832" name="AutoShape 40"/>
          <p:cNvSpPr>
            <a:spLocks noChangeArrowheads="1"/>
          </p:cNvSpPr>
          <p:nvPr/>
        </p:nvSpPr>
        <p:spPr bwMode="auto">
          <a:xfrm>
            <a:off x="1177925" y="415925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3" name="Text Box 41"/>
          <p:cNvSpPr txBox="1">
            <a:spLocks noChangeArrowheads="1"/>
          </p:cNvSpPr>
          <p:nvPr/>
        </p:nvSpPr>
        <p:spPr bwMode="auto">
          <a:xfrm>
            <a:off x="881063" y="3870325"/>
            <a:ext cx="906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89834" name="Rectangle 42"/>
          <p:cNvSpPr>
            <a:spLocks noChangeArrowheads="1"/>
          </p:cNvSpPr>
          <p:nvPr/>
        </p:nvSpPr>
        <p:spPr bwMode="auto">
          <a:xfrm>
            <a:off x="1393825" y="4591050"/>
            <a:ext cx="247650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5" name="Rectangle 43"/>
          <p:cNvSpPr>
            <a:spLocks noChangeArrowheads="1"/>
          </p:cNvSpPr>
          <p:nvPr/>
        </p:nvSpPr>
        <p:spPr bwMode="auto">
          <a:xfrm>
            <a:off x="5119688" y="4589463"/>
            <a:ext cx="76041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6" name="AutoShape 44"/>
          <p:cNvSpPr>
            <a:spLocks noChangeArrowheads="1"/>
          </p:cNvSpPr>
          <p:nvPr/>
        </p:nvSpPr>
        <p:spPr bwMode="auto">
          <a:xfrm>
            <a:off x="5048250" y="4159250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7" name="Text Box 45"/>
          <p:cNvSpPr txBox="1">
            <a:spLocks noChangeArrowheads="1"/>
          </p:cNvSpPr>
          <p:nvPr/>
        </p:nvSpPr>
        <p:spPr bwMode="auto">
          <a:xfrm>
            <a:off x="4862513" y="3854450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Rec.</a:t>
            </a:r>
          </a:p>
        </p:txBody>
      </p:sp>
      <p:sp>
        <p:nvSpPr>
          <p:cNvPr id="289838" name="Text Box 46"/>
          <p:cNvSpPr txBox="1">
            <a:spLocks noChangeArrowheads="1"/>
          </p:cNvSpPr>
          <p:nvPr/>
        </p:nvSpPr>
        <p:spPr bwMode="auto">
          <a:xfrm>
            <a:off x="5119688" y="45910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9839" name="AutoShape 47"/>
          <p:cNvSpPr>
            <a:spLocks noChangeArrowheads="1"/>
          </p:cNvSpPr>
          <p:nvPr/>
        </p:nvSpPr>
        <p:spPr bwMode="auto">
          <a:xfrm>
            <a:off x="5664200" y="415925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0" name="Text Box 48"/>
          <p:cNvSpPr txBox="1">
            <a:spLocks noChangeArrowheads="1"/>
          </p:cNvSpPr>
          <p:nvPr/>
        </p:nvSpPr>
        <p:spPr bwMode="auto">
          <a:xfrm>
            <a:off x="5367338" y="3870325"/>
            <a:ext cx="906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89841" name="Rectangle 49"/>
          <p:cNvSpPr>
            <a:spLocks noChangeArrowheads="1"/>
          </p:cNvSpPr>
          <p:nvPr/>
        </p:nvSpPr>
        <p:spPr bwMode="auto">
          <a:xfrm>
            <a:off x="5880100" y="4591050"/>
            <a:ext cx="247650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2" name="Rectangle 50"/>
          <p:cNvSpPr>
            <a:spLocks noChangeArrowheads="1"/>
          </p:cNvSpPr>
          <p:nvPr/>
        </p:nvSpPr>
        <p:spPr bwMode="auto">
          <a:xfrm>
            <a:off x="5119688" y="237490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3" name="Rectangle 51"/>
          <p:cNvSpPr>
            <a:spLocks noChangeArrowheads="1"/>
          </p:cNvSpPr>
          <p:nvPr/>
        </p:nvSpPr>
        <p:spPr bwMode="auto">
          <a:xfrm>
            <a:off x="6273800" y="2374900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4" name="AutoShape 52"/>
          <p:cNvSpPr>
            <a:spLocks noChangeArrowheads="1"/>
          </p:cNvSpPr>
          <p:nvPr/>
        </p:nvSpPr>
        <p:spPr bwMode="auto">
          <a:xfrm>
            <a:off x="5046663" y="1944688"/>
            <a:ext cx="144462" cy="327025"/>
          </a:xfrm>
          <a:prstGeom prst="downArrow">
            <a:avLst>
              <a:gd name="adj1" fmla="val 50000"/>
              <a:gd name="adj2" fmla="val 5659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5" name="AutoShape 53"/>
          <p:cNvSpPr>
            <a:spLocks noChangeArrowheads="1"/>
          </p:cNvSpPr>
          <p:nvPr/>
        </p:nvSpPr>
        <p:spPr bwMode="auto">
          <a:xfrm>
            <a:off x="8434388" y="19446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46" name="Text Box 54"/>
          <p:cNvSpPr txBox="1">
            <a:spLocks noChangeArrowheads="1"/>
          </p:cNvSpPr>
          <p:nvPr/>
        </p:nvSpPr>
        <p:spPr bwMode="auto">
          <a:xfrm>
            <a:off x="4622800" y="1639888"/>
            <a:ext cx="1039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Reception</a:t>
            </a:r>
          </a:p>
        </p:txBody>
      </p:sp>
      <p:sp>
        <p:nvSpPr>
          <p:cNvPr id="289847" name="Text Box 55"/>
          <p:cNvSpPr txBox="1">
            <a:spLocks noChangeArrowheads="1"/>
          </p:cNvSpPr>
          <p:nvPr/>
        </p:nvSpPr>
        <p:spPr bwMode="auto">
          <a:xfrm>
            <a:off x="8042275" y="1223963"/>
            <a:ext cx="1100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5191125" y="2376488"/>
            <a:ext cx="849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6273800" y="237648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289850" name="Text Box 58"/>
          <p:cNvSpPr txBox="1">
            <a:spLocks noChangeArrowheads="1"/>
          </p:cNvSpPr>
          <p:nvPr/>
        </p:nvSpPr>
        <p:spPr bwMode="auto">
          <a:xfrm>
            <a:off x="2938463" y="1944688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1354138" y="4213225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89852" name="Text Box 60"/>
          <p:cNvSpPr txBox="1">
            <a:spLocks noChangeArrowheads="1"/>
          </p:cNvSpPr>
          <p:nvPr/>
        </p:nvSpPr>
        <p:spPr bwMode="auto">
          <a:xfrm>
            <a:off x="5846763" y="4213225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89853" name="Text Box 61"/>
          <p:cNvSpPr txBox="1">
            <a:spLocks noChangeArrowheads="1"/>
          </p:cNvSpPr>
          <p:nvPr/>
        </p:nvSpPr>
        <p:spPr bwMode="auto">
          <a:xfrm>
            <a:off x="8599488" y="19446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289854" name="Text Box 62"/>
          <p:cNvSpPr txBox="1">
            <a:spLocks noChangeArrowheads="1"/>
          </p:cNvSpPr>
          <p:nvPr/>
        </p:nvSpPr>
        <p:spPr bwMode="auto">
          <a:xfrm>
            <a:off x="3802063" y="237648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89855" name="Rectangle 63"/>
          <p:cNvSpPr>
            <a:spLocks noChangeArrowheads="1"/>
          </p:cNvSpPr>
          <p:nvPr/>
        </p:nvSpPr>
        <p:spPr bwMode="auto">
          <a:xfrm>
            <a:off x="8240713" y="237490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56" name="Text Box 64"/>
          <p:cNvSpPr txBox="1">
            <a:spLocks noChangeArrowheads="1"/>
          </p:cNvSpPr>
          <p:nvPr/>
        </p:nvSpPr>
        <p:spPr bwMode="auto">
          <a:xfrm>
            <a:off x="8240713" y="237648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89857" name="Rectangle 65"/>
          <p:cNvSpPr>
            <a:spLocks noChangeArrowheads="1"/>
          </p:cNvSpPr>
          <p:nvPr/>
        </p:nvSpPr>
        <p:spPr bwMode="auto">
          <a:xfrm>
            <a:off x="3802063" y="2376488"/>
            <a:ext cx="431800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58" name="Text Box 66"/>
          <p:cNvSpPr txBox="1">
            <a:spLocks noChangeArrowheads="1"/>
          </p:cNvSpPr>
          <p:nvPr/>
        </p:nvSpPr>
        <p:spPr bwMode="auto">
          <a:xfrm>
            <a:off x="8240713" y="919163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DRIE=1</a:t>
            </a:r>
          </a:p>
        </p:txBody>
      </p:sp>
      <p:sp>
        <p:nvSpPr>
          <p:cNvPr id="289859" name="Text Box 67"/>
          <p:cNvSpPr txBox="1">
            <a:spLocks noChangeArrowheads="1"/>
          </p:cNvSpPr>
          <p:nvPr/>
        </p:nvSpPr>
        <p:spPr bwMode="auto">
          <a:xfrm>
            <a:off x="2578100" y="11525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89860" name="Text Box 68"/>
          <p:cNvSpPr txBox="1">
            <a:spLocks noChangeArrowheads="1"/>
          </p:cNvSpPr>
          <p:nvPr/>
        </p:nvSpPr>
        <p:spPr bwMode="auto">
          <a:xfrm>
            <a:off x="922338" y="3222625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890588" y="3494088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IOBE=1</a:t>
            </a:r>
          </a:p>
        </p:txBody>
      </p:sp>
      <p:sp>
        <p:nvSpPr>
          <p:cNvPr id="289862" name="Text Box 70"/>
          <p:cNvSpPr txBox="1">
            <a:spLocks noChangeArrowheads="1"/>
          </p:cNvSpPr>
          <p:nvPr/>
        </p:nvSpPr>
        <p:spPr bwMode="auto">
          <a:xfrm>
            <a:off x="2546350" y="1423988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IOBE=1</a:t>
            </a:r>
          </a:p>
        </p:txBody>
      </p:sp>
      <p:sp>
        <p:nvSpPr>
          <p:cNvPr id="289863" name="Text Box 71"/>
          <p:cNvSpPr txBox="1">
            <a:spLocks noChangeArrowheads="1"/>
          </p:cNvSpPr>
          <p:nvPr/>
        </p:nvSpPr>
        <p:spPr bwMode="auto">
          <a:xfrm>
            <a:off x="5481638" y="3222625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89864" name="Text Box 72"/>
          <p:cNvSpPr txBox="1">
            <a:spLocks noChangeArrowheads="1"/>
          </p:cNvSpPr>
          <p:nvPr/>
        </p:nvSpPr>
        <p:spPr bwMode="auto">
          <a:xfrm>
            <a:off x="5449888" y="3494088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9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9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95" grpId="0" uiExpand="1" build="p"/>
      <p:bldP spid="289819" grpId="0" animBg="1"/>
      <p:bldP spid="289820" grpId="0" animBg="1"/>
      <p:bldP spid="289821" grpId="0" animBg="1"/>
      <p:bldP spid="289822" grpId="0"/>
      <p:bldP spid="289823" grpId="0"/>
      <p:bldP spid="289824" grpId="0"/>
      <p:bldP spid="289825" grpId="0" animBg="1"/>
      <p:bldP spid="289826" grpId="0"/>
      <p:bldP spid="289827" grpId="0" animBg="1"/>
      <p:bldP spid="289828" grpId="0" animBg="1"/>
      <p:bldP spid="289829" grpId="0" animBg="1"/>
      <p:bldP spid="289830" grpId="0"/>
      <p:bldP spid="289831" grpId="0"/>
      <p:bldP spid="289832" grpId="0" animBg="1"/>
      <p:bldP spid="289833" grpId="0"/>
      <p:bldP spid="289834" grpId="0" animBg="1"/>
      <p:bldP spid="289835" grpId="0" animBg="1"/>
      <p:bldP spid="289836" grpId="0" animBg="1"/>
      <p:bldP spid="289837" grpId="0"/>
      <p:bldP spid="289838" grpId="0"/>
      <p:bldP spid="289839" grpId="0" animBg="1"/>
      <p:bldP spid="289840" grpId="0"/>
      <p:bldP spid="289841" grpId="0" animBg="1"/>
      <p:bldP spid="289842" grpId="0" animBg="1"/>
      <p:bldP spid="289843" grpId="0" animBg="1"/>
      <p:bldP spid="289844" grpId="0" animBg="1"/>
      <p:bldP spid="289845" grpId="0" animBg="1"/>
      <p:bldP spid="289846" grpId="0"/>
      <p:bldP spid="289847" grpId="0"/>
      <p:bldP spid="289848" grpId="0"/>
      <p:bldP spid="289849" grpId="0"/>
      <p:bldP spid="289850" grpId="0"/>
      <p:bldP spid="289851" grpId="0"/>
      <p:bldP spid="289852" grpId="0"/>
      <p:bldP spid="289853" grpId="0"/>
      <p:bldP spid="289854" grpId="0"/>
      <p:bldP spid="289855" grpId="0" animBg="1"/>
      <p:bldP spid="289856" grpId="0"/>
      <p:bldP spid="289857" grpId="0" animBg="1"/>
      <p:bldP spid="289858" grpId="0"/>
      <p:bldP spid="289859" grpId="0"/>
      <p:bldP spid="289860" grpId="0"/>
      <p:bldP spid="289861" grpId="0"/>
      <p:bldP spid="289862" grpId="0"/>
      <p:bldP spid="289863" grpId="0"/>
      <p:bldP spid="2898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9EDF-D625-40DD-945D-BDD856C13A0A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Frame handling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(idle on bit error disable)</a:t>
            </a:r>
            <a:endParaRPr lang="cs-CZ" sz="1900" b="0"/>
          </a:p>
        </p:txBody>
      </p:sp>
      <p:sp>
        <p:nvSpPr>
          <p:cNvPr id="290928" name="Rectangle 112"/>
          <p:cNvSpPr>
            <a:spLocks noGrp="1" noChangeArrowheads="1"/>
          </p:cNvSpPr>
          <p:nvPr>
            <p:ph type="body" sz="half" idx="2"/>
          </p:nvPr>
        </p:nvSpPr>
        <p:spPr>
          <a:xfrm>
            <a:off x="349250" y="5172075"/>
            <a:ext cx="8305800" cy="923925"/>
          </a:xfrm>
        </p:spPr>
        <p:txBody>
          <a:bodyPr/>
          <a:lstStyle/>
          <a:p>
            <a:r>
              <a:rPr lang="en-US" sz="1800" dirty="0"/>
              <a:t>Software can take appropriate action on Bit Error </a:t>
            </a:r>
            <a:r>
              <a:rPr lang="en-US" sz="1800" dirty="0" smtClean="0"/>
              <a:t>interrupt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=&gt; Not </a:t>
            </a:r>
            <a:r>
              <a:rPr lang="en-US" sz="1800" dirty="0" smtClean="0">
                <a:solidFill>
                  <a:srgbClr val="000000"/>
                </a:solidFill>
              </a:rPr>
              <a:t>used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0867" name="Rectangle 51"/>
          <p:cNvSpPr>
            <a:spLocks noChangeArrowheads="1"/>
          </p:cNvSpPr>
          <p:nvPr/>
        </p:nvSpPr>
        <p:spPr bwMode="auto">
          <a:xfrm>
            <a:off x="604838" y="243205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68" name="AutoShape 52"/>
          <p:cNvSpPr>
            <a:spLocks noChangeArrowheads="1"/>
          </p:cNvSpPr>
          <p:nvPr/>
        </p:nvSpPr>
        <p:spPr bwMode="auto">
          <a:xfrm>
            <a:off x="533400" y="2001838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69" name="Text Box 53"/>
          <p:cNvSpPr txBox="1">
            <a:spLocks noChangeArrowheads="1"/>
          </p:cNvSpPr>
          <p:nvPr/>
        </p:nvSpPr>
        <p:spPr bwMode="auto">
          <a:xfrm>
            <a:off x="-42863" y="1697038"/>
            <a:ext cx="133667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Transmission</a:t>
            </a:r>
          </a:p>
        </p:txBody>
      </p:sp>
      <p:sp>
        <p:nvSpPr>
          <p:cNvPr id="290870" name="Text Box 54"/>
          <p:cNvSpPr txBox="1">
            <a:spLocks noChangeArrowheads="1"/>
          </p:cNvSpPr>
          <p:nvPr/>
        </p:nvSpPr>
        <p:spPr bwMode="auto">
          <a:xfrm>
            <a:off x="604838" y="243363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0871" name="AutoShape 55"/>
          <p:cNvSpPr>
            <a:spLocks noChangeArrowheads="1"/>
          </p:cNvSpPr>
          <p:nvPr/>
        </p:nvSpPr>
        <p:spPr bwMode="auto">
          <a:xfrm>
            <a:off x="2801938" y="20018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72" name="Text Box 56"/>
          <p:cNvSpPr txBox="1">
            <a:spLocks noChangeArrowheads="1"/>
          </p:cNvSpPr>
          <p:nvPr/>
        </p:nvSpPr>
        <p:spPr bwMode="auto">
          <a:xfrm>
            <a:off x="2505075" y="1712913"/>
            <a:ext cx="90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604838" y="430530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74" name="AutoShape 58"/>
          <p:cNvSpPr>
            <a:spLocks noChangeArrowheads="1"/>
          </p:cNvSpPr>
          <p:nvPr/>
        </p:nvSpPr>
        <p:spPr bwMode="auto">
          <a:xfrm>
            <a:off x="533400" y="3875088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75" name="Text Box 59"/>
          <p:cNvSpPr txBox="1">
            <a:spLocks noChangeArrowheads="1"/>
          </p:cNvSpPr>
          <p:nvPr/>
        </p:nvSpPr>
        <p:spPr bwMode="auto">
          <a:xfrm>
            <a:off x="268288" y="3570288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Trans.</a:t>
            </a:r>
          </a:p>
        </p:txBody>
      </p:sp>
      <p:sp>
        <p:nvSpPr>
          <p:cNvPr id="290876" name="Text Box 60"/>
          <p:cNvSpPr txBox="1">
            <a:spLocks noChangeArrowheads="1"/>
          </p:cNvSpPr>
          <p:nvPr/>
        </p:nvSpPr>
        <p:spPr bwMode="auto">
          <a:xfrm>
            <a:off x="604838" y="430688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0877" name="AutoShape 61"/>
          <p:cNvSpPr>
            <a:spLocks noChangeArrowheads="1"/>
          </p:cNvSpPr>
          <p:nvPr/>
        </p:nvSpPr>
        <p:spPr bwMode="auto">
          <a:xfrm>
            <a:off x="1149350" y="38750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78" name="Text Box 62"/>
          <p:cNvSpPr txBox="1">
            <a:spLocks noChangeArrowheads="1"/>
          </p:cNvSpPr>
          <p:nvPr/>
        </p:nvSpPr>
        <p:spPr bwMode="auto">
          <a:xfrm>
            <a:off x="852488" y="3586163"/>
            <a:ext cx="906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0879" name="Rectangle 63"/>
          <p:cNvSpPr>
            <a:spLocks noChangeArrowheads="1"/>
          </p:cNvSpPr>
          <p:nvPr/>
        </p:nvSpPr>
        <p:spPr bwMode="auto">
          <a:xfrm>
            <a:off x="5105400" y="430530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0" name="AutoShape 64"/>
          <p:cNvSpPr>
            <a:spLocks noChangeArrowheads="1"/>
          </p:cNvSpPr>
          <p:nvPr/>
        </p:nvSpPr>
        <p:spPr bwMode="auto">
          <a:xfrm>
            <a:off x="5033963" y="3875088"/>
            <a:ext cx="144462" cy="327025"/>
          </a:xfrm>
          <a:prstGeom prst="downArrow">
            <a:avLst>
              <a:gd name="adj1" fmla="val 50000"/>
              <a:gd name="adj2" fmla="val 5659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1" name="Text Box 65"/>
          <p:cNvSpPr txBox="1">
            <a:spLocks noChangeArrowheads="1"/>
          </p:cNvSpPr>
          <p:nvPr/>
        </p:nvSpPr>
        <p:spPr bwMode="auto">
          <a:xfrm>
            <a:off x="4848225" y="3570288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Rec.</a:t>
            </a:r>
          </a:p>
        </p:txBody>
      </p:sp>
      <p:sp>
        <p:nvSpPr>
          <p:cNvPr id="290882" name="Text Box 66"/>
          <p:cNvSpPr txBox="1">
            <a:spLocks noChangeArrowheads="1"/>
          </p:cNvSpPr>
          <p:nvPr/>
        </p:nvSpPr>
        <p:spPr bwMode="auto">
          <a:xfrm>
            <a:off x="5105400" y="430688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0883" name="AutoShape 67"/>
          <p:cNvSpPr>
            <a:spLocks noChangeArrowheads="1"/>
          </p:cNvSpPr>
          <p:nvPr/>
        </p:nvSpPr>
        <p:spPr bwMode="auto">
          <a:xfrm>
            <a:off x="5649913" y="38750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4" name="Text Box 68"/>
          <p:cNvSpPr txBox="1">
            <a:spLocks noChangeArrowheads="1"/>
          </p:cNvSpPr>
          <p:nvPr/>
        </p:nvSpPr>
        <p:spPr bwMode="auto">
          <a:xfrm>
            <a:off x="5353050" y="3586163"/>
            <a:ext cx="90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0885" name="Rectangle 69"/>
          <p:cNvSpPr>
            <a:spLocks noChangeArrowheads="1"/>
          </p:cNvSpPr>
          <p:nvPr/>
        </p:nvSpPr>
        <p:spPr bwMode="auto">
          <a:xfrm>
            <a:off x="5105400" y="243205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6" name="Rectangle 70"/>
          <p:cNvSpPr>
            <a:spLocks noChangeArrowheads="1"/>
          </p:cNvSpPr>
          <p:nvPr/>
        </p:nvSpPr>
        <p:spPr bwMode="auto">
          <a:xfrm>
            <a:off x="6259513" y="243205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7" name="AutoShape 71"/>
          <p:cNvSpPr>
            <a:spLocks noChangeArrowheads="1"/>
          </p:cNvSpPr>
          <p:nvPr/>
        </p:nvSpPr>
        <p:spPr bwMode="auto">
          <a:xfrm>
            <a:off x="5032375" y="2001838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8" name="AutoShape 72"/>
          <p:cNvSpPr>
            <a:spLocks noChangeArrowheads="1"/>
          </p:cNvSpPr>
          <p:nvPr/>
        </p:nvSpPr>
        <p:spPr bwMode="auto">
          <a:xfrm>
            <a:off x="8420100" y="20018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89" name="Text Box 73"/>
          <p:cNvSpPr txBox="1">
            <a:spLocks noChangeArrowheads="1"/>
          </p:cNvSpPr>
          <p:nvPr/>
        </p:nvSpPr>
        <p:spPr bwMode="auto">
          <a:xfrm>
            <a:off x="4608513" y="1697038"/>
            <a:ext cx="1039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Reception</a:t>
            </a:r>
          </a:p>
        </p:txBody>
      </p:sp>
      <p:sp>
        <p:nvSpPr>
          <p:cNvPr id="290890" name="Text Box 74"/>
          <p:cNvSpPr txBox="1">
            <a:spLocks noChangeArrowheads="1"/>
          </p:cNvSpPr>
          <p:nvPr/>
        </p:nvSpPr>
        <p:spPr bwMode="auto">
          <a:xfrm>
            <a:off x="8027988" y="1281113"/>
            <a:ext cx="11001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290891" name="Text Box 75"/>
          <p:cNvSpPr txBox="1">
            <a:spLocks noChangeArrowheads="1"/>
          </p:cNvSpPr>
          <p:nvPr/>
        </p:nvSpPr>
        <p:spPr bwMode="auto">
          <a:xfrm>
            <a:off x="5176838" y="243363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0892" name="Text Box 76"/>
          <p:cNvSpPr txBox="1">
            <a:spLocks noChangeArrowheads="1"/>
          </p:cNvSpPr>
          <p:nvPr/>
        </p:nvSpPr>
        <p:spPr bwMode="auto">
          <a:xfrm>
            <a:off x="6259513" y="243363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290893" name="Text Box 77"/>
          <p:cNvSpPr txBox="1">
            <a:spLocks noChangeArrowheads="1"/>
          </p:cNvSpPr>
          <p:nvPr/>
        </p:nvSpPr>
        <p:spPr bwMode="auto">
          <a:xfrm>
            <a:off x="2909888" y="2001838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0894" name="Text Box 78"/>
          <p:cNvSpPr txBox="1">
            <a:spLocks noChangeArrowheads="1"/>
          </p:cNvSpPr>
          <p:nvPr/>
        </p:nvSpPr>
        <p:spPr bwMode="auto">
          <a:xfrm>
            <a:off x="1325563" y="3929063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0895" name="Text Box 79"/>
          <p:cNvSpPr txBox="1">
            <a:spLocks noChangeArrowheads="1"/>
          </p:cNvSpPr>
          <p:nvPr/>
        </p:nvSpPr>
        <p:spPr bwMode="auto">
          <a:xfrm>
            <a:off x="5832475" y="3929063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0896" name="Text Box 80"/>
          <p:cNvSpPr txBox="1">
            <a:spLocks noChangeArrowheads="1"/>
          </p:cNvSpPr>
          <p:nvPr/>
        </p:nvSpPr>
        <p:spPr bwMode="auto">
          <a:xfrm>
            <a:off x="8585200" y="20018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290897" name="Rectangle 81"/>
          <p:cNvSpPr>
            <a:spLocks noChangeArrowheads="1"/>
          </p:cNvSpPr>
          <p:nvPr/>
        </p:nvSpPr>
        <p:spPr bwMode="auto">
          <a:xfrm>
            <a:off x="8226425" y="243205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98" name="Text Box 82"/>
          <p:cNvSpPr txBox="1">
            <a:spLocks noChangeArrowheads="1"/>
          </p:cNvSpPr>
          <p:nvPr/>
        </p:nvSpPr>
        <p:spPr bwMode="auto">
          <a:xfrm>
            <a:off x="8226425" y="243363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0899" name="Text Box 83"/>
          <p:cNvSpPr txBox="1">
            <a:spLocks noChangeArrowheads="1"/>
          </p:cNvSpPr>
          <p:nvPr/>
        </p:nvSpPr>
        <p:spPr bwMode="auto">
          <a:xfrm>
            <a:off x="8226425" y="97631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DRIE=1</a:t>
            </a:r>
          </a:p>
        </p:txBody>
      </p:sp>
      <p:sp>
        <p:nvSpPr>
          <p:cNvPr id="290900" name="Text Box 84"/>
          <p:cNvSpPr txBox="1">
            <a:spLocks noChangeArrowheads="1"/>
          </p:cNvSpPr>
          <p:nvPr/>
        </p:nvSpPr>
        <p:spPr bwMode="auto">
          <a:xfrm>
            <a:off x="2549525" y="120967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90901" name="Text Box 85"/>
          <p:cNvSpPr txBox="1">
            <a:spLocks noChangeArrowheads="1"/>
          </p:cNvSpPr>
          <p:nvPr/>
        </p:nvSpPr>
        <p:spPr bwMode="auto">
          <a:xfrm>
            <a:off x="893763" y="3082925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90902" name="Text Box 86"/>
          <p:cNvSpPr txBox="1">
            <a:spLocks noChangeArrowheads="1"/>
          </p:cNvSpPr>
          <p:nvPr/>
        </p:nvSpPr>
        <p:spPr bwMode="auto">
          <a:xfrm>
            <a:off x="862013" y="3354388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IOBE=0</a:t>
            </a:r>
          </a:p>
        </p:txBody>
      </p:sp>
      <p:sp>
        <p:nvSpPr>
          <p:cNvPr id="290903" name="Text Box 87"/>
          <p:cNvSpPr txBox="1">
            <a:spLocks noChangeArrowheads="1"/>
          </p:cNvSpPr>
          <p:nvPr/>
        </p:nvSpPr>
        <p:spPr bwMode="auto">
          <a:xfrm>
            <a:off x="2517775" y="1481138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IOBE=0</a:t>
            </a:r>
          </a:p>
        </p:txBody>
      </p:sp>
      <p:sp>
        <p:nvSpPr>
          <p:cNvPr id="290904" name="Text Box 88"/>
          <p:cNvSpPr txBox="1">
            <a:spLocks noChangeArrowheads="1"/>
          </p:cNvSpPr>
          <p:nvPr/>
        </p:nvSpPr>
        <p:spPr bwMode="auto">
          <a:xfrm>
            <a:off x="5467350" y="30829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BEIE=1</a:t>
            </a:r>
          </a:p>
        </p:txBody>
      </p:sp>
      <p:sp>
        <p:nvSpPr>
          <p:cNvPr id="290905" name="Text Box 89"/>
          <p:cNvSpPr txBox="1">
            <a:spLocks noChangeArrowheads="1"/>
          </p:cNvSpPr>
          <p:nvPr/>
        </p:nvSpPr>
        <p:spPr bwMode="auto">
          <a:xfrm>
            <a:off x="5435600" y="3354388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IOBE=0</a:t>
            </a:r>
          </a:p>
        </p:txBody>
      </p:sp>
      <p:sp>
        <p:nvSpPr>
          <p:cNvPr id="290906" name="Rectangle 90"/>
          <p:cNvSpPr>
            <a:spLocks noChangeArrowheads="1"/>
          </p:cNvSpPr>
          <p:nvPr/>
        </p:nvSpPr>
        <p:spPr bwMode="auto">
          <a:xfrm>
            <a:off x="1758950" y="2432050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07" name="Text Box 91"/>
          <p:cNvSpPr txBox="1">
            <a:spLocks noChangeArrowheads="1"/>
          </p:cNvSpPr>
          <p:nvPr/>
        </p:nvSpPr>
        <p:spPr bwMode="auto">
          <a:xfrm>
            <a:off x="1758950" y="243363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290908" name="Rectangle 92"/>
          <p:cNvSpPr>
            <a:spLocks noChangeArrowheads="1"/>
          </p:cNvSpPr>
          <p:nvPr/>
        </p:nvSpPr>
        <p:spPr bwMode="auto">
          <a:xfrm>
            <a:off x="3683000" y="243205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09" name="Text Box 93"/>
          <p:cNvSpPr txBox="1">
            <a:spLocks noChangeArrowheads="1"/>
          </p:cNvSpPr>
          <p:nvPr/>
        </p:nvSpPr>
        <p:spPr bwMode="auto">
          <a:xfrm>
            <a:off x="3683000" y="243363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0910" name="AutoShape 94"/>
          <p:cNvSpPr>
            <a:spLocks noChangeArrowheads="1"/>
          </p:cNvSpPr>
          <p:nvPr/>
        </p:nvSpPr>
        <p:spPr bwMode="auto">
          <a:xfrm>
            <a:off x="3898900" y="20018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11" name="Text Box 95"/>
          <p:cNvSpPr txBox="1">
            <a:spLocks noChangeArrowheads="1"/>
          </p:cNvSpPr>
          <p:nvPr/>
        </p:nvSpPr>
        <p:spPr bwMode="auto">
          <a:xfrm>
            <a:off x="3557588" y="1552575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DTIE=1</a:t>
            </a:r>
          </a:p>
        </p:txBody>
      </p:sp>
      <p:sp>
        <p:nvSpPr>
          <p:cNvPr id="290912" name="Rectangle 96"/>
          <p:cNvSpPr>
            <a:spLocks noChangeArrowheads="1"/>
          </p:cNvSpPr>
          <p:nvPr/>
        </p:nvSpPr>
        <p:spPr bwMode="auto">
          <a:xfrm>
            <a:off x="1758950" y="4305300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13" name="Text Box 97"/>
          <p:cNvSpPr txBox="1">
            <a:spLocks noChangeArrowheads="1"/>
          </p:cNvSpPr>
          <p:nvPr/>
        </p:nvSpPr>
        <p:spPr bwMode="auto">
          <a:xfrm>
            <a:off x="1758950" y="429418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290914" name="Rectangle 98"/>
          <p:cNvSpPr>
            <a:spLocks noChangeArrowheads="1"/>
          </p:cNvSpPr>
          <p:nvPr/>
        </p:nvSpPr>
        <p:spPr bwMode="auto">
          <a:xfrm>
            <a:off x="3683000" y="430530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15" name="Text Box 99"/>
          <p:cNvSpPr txBox="1">
            <a:spLocks noChangeArrowheads="1"/>
          </p:cNvSpPr>
          <p:nvPr/>
        </p:nvSpPr>
        <p:spPr bwMode="auto">
          <a:xfrm>
            <a:off x="3683000" y="429418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0916" name="AutoShape 100"/>
          <p:cNvSpPr>
            <a:spLocks noChangeArrowheads="1"/>
          </p:cNvSpPr>
          <p:nvPr/>
        </p:nvSpPr>
        <p:spPr bwMode="auto">
          <a:xfrm>
            <a:off x="3898900" y="3862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17" name="Text Box 101"/>
          <p:cNvSpPr txBox="1">
            <a:spLocks noChangeArrowheads="1"/>
          </p:cNvSpPr>
          <p:nvPr/>
        </p:nvSpPr>
        <p:spPr bwMode="auto">
          <a:xfrm>
            <a:off x="3557588" y="3427413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DTIE=1</a:t>
            </a:r>
          </a:p>
        </p:txBody>
      </p:sp>
      <p:sp>
        <p:nvSpPr>
          <p:cNvPr id="290918" name="Rectangle 102"/>
          <p:cNvSpPr>
            <a:spLocks noChangeArrowheads="1"/>
          </p:cNvSpPr>
          <p:nvPr/>
        </p:nvSpPr>
        <p:spPr bwMode="auto">
          <a:xfrm>
            <a:off x="6259513" y="430530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19" name="AutoShape 103"/>
          <p:cNvSpPr>
            <a:spLocks noChangeArrowheads="1"/>
          </p:cNvSpPr>
          <p:nvPr/>
        </p:nvSpPr>
        <p:spPr bwMode="auto">
          <a:xfrm>
            <a:off x="8420100" y="3862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20" name="Text Box 104"/>
          <p:cNvSpPr txBox="1">
            <a:spLocks noChangeArrowheads="1"/>
          </p:cNvSpPr>
          <p:nvPr/>
        </p:nvSpPr>
        <p:spPr bwMode="auto">
          <a:xfrm>
            <a:off x="6259513" y="429418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290921" name="Text Box 105"/>
          <p:cNvSpPr txBox="1">
            <a:spLocks noChangeArrowheads="1"/>
          </p:cNvSpPr>
          <p:nvPr/>
        </p:nvSpPr>
        <p:spPr bwMode="auto">
          <a:xfrm>
            <a:off x="8585200" y="3862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290922" name="Rectangle 106"/>
          <p:cNvSpPr>
            <a:spLocks noChangeArrowheads="1"/>
          </p:cNvSpPr>
          <p:nvPr/>
        </p:nvSpPr>
        <p:spPr bwMode="auto">
          <a:xfrm>
            <a:off x="8226425" y="430530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923" name="Text Box 107"/>
          <p:cNvSpPr txBox="1">
            <a:spLocks noChangeArrowheads="1"/>
          </p:cNvSpPr>
          <p:nvPr/>
        </p:nvSpPr>
        <p:spPr bwMode="auto">
          <a:xfrm>
            <a:off x="8226425" y="429418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0924" name="Text Box 108"/>
          <p:cNvSpPr txBox="1">
            <a:spLocks noChangeArrowheads="1"/>
          </p:cNvSpPr>
          <p:nvPr/>
        </p:nvSpPr>
        <p:spPr bwMode="auto">
          <a:xfrm>
            <a:off x="8226425" y="2940050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DRIE=1</a:t>
            </a:r>
          </a:p>
        </p:txBody>
      </p:sp>
      <p:sp>
        <p:nvSpPr>
          <p:cNvPr id="290925" name="Text Box 109"/>
          <p:cNvSpPr txBox="1">
            <a:spLocks noChangeArrowheads="1"/>
          </p:cNvSpPr>
          <p:nvPr/>
        </p:nvSpPr>
        <p:spPr bwMode="auto">
          <a:xfrm>
            <a:off x="8027988" y="3171825"/>
            <a:ext cx="11001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0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0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0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0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9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9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9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9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9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9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9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9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9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90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90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90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90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9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9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9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9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90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90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9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9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9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9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28" grpId="0" build="p"/>
      <p:bldP spid="290867" grpId="0" animBg="1"/>
      <p:bldP spid="290868" grpId="0" animBg="1"/>
      <p:bldP spid="290869" grpId="0"/>
      <p:bldP spid="290870" grpId="0"/>
      <p:bldP spid="290871" grpId="0" animBg="1"/>
      <p:bldP spid="290872" grpId="0"/>
      <p:bldP spid="290873" grpId="0" animBg="1"/>
      <p:bldP spid="290874" grpId="0" animBg="1"/>
      <p:bldP spid="290875" grpId="0"/>
      <p:bldP spid="290876" grpId="0"/>
      <p:bldP spid="290877" grpId="0" animBg="1"/>
      <p:bldP spid="290878" grpId="0"/>
      <p:bldP spid="290879" grpId="0" animBg="1"/>
      <p:bldP spid="290880" grpId="0" animBg="1"/>
      <p:bldP spid="290881" grpId="0"/>
      <p:bldP spid="290882" grpId="0"/>
      <p:bldP spid="290883" grpId="0" animBg="1"/>
      <p:bldP spid="290884" grpId="0"/>
      <p:bldP spid="290885" grpId="0" animBg="1"/>
      <p:bldP spid="290886" grpId="0" animBg="1"/>
      <p:bldP spid="290887" grpId="0" animBg="1"/>
      <p:bldP spid="290888" grpId="0" animBg="1"/>
      <p:bldP spid="290889" grpId="0"/>
      <p:bldP spid="290890" grpId="0"/>
      <p:bldP spid="290891" grpId="0"/>
      <p:bldP spid="290892" grpId="0"/>
      <p:bldP spid="290893" grpId="0"/>
      <p:bldP spid="290894" grpId="0"/>
      <p:bldP spid="290895" grpId="0"/>
      <p:bldP spid="290896" grpId="0"/>
      <p:bldP spid="290897" grpId="0" animBg="1"/>
      <p:bldP spid="290898" grpId="0"/>
      <p:bldP spid="290899" grpId="0"/>
      <p:bldP spid="290900" grpId="0"/>
      <p:bldP spid="290901" grpId="0"/>
      <p:bldP spid="290902" grpId="0"/>
      <p:bldP spid="290903" grpId="0"/>
      <p:bldP spid="290904" grpId="0"/>
      <p:bldP spid="290905" grpId="0"/>
      <p:bldP spid="290906" grpId="0" animBg="1"/>
      <p:bldP spid="290907" grpId="0"/>
      <p:bldP spid="290908" grpId="0" animBg="1"/>
      <p:bldP spid="290909" grpId="0"/>
      <p:bldP spid="290910" grpId="0" animBg="1"/>
      <p:bldP spid="290911" grpId="0"/>
      <p:bldP spid="290912" grpId="0" animBg="1"/>
      <p:bldP spid="290913" grpId="0"/>
      <p:bldP spid="290914" grpId="0" animBg="1"/>
      <p:bldP spid="290915" grpId="0"/>
      <p:bldP spid="290916" grpId="0" animBg="1"/>
      <p:bldP spid="290917" grpId="0"/>
      <p:bldP spid="290918" grpId="0" animBg="1"/>
      <p:bldP spid="290919" grpId="0" animBg="1"/>
      <p:bldP spid="290920" grpId="0"/>
      <p:bldP spid="290921" grpId="0"/>
      <p:bldP spid="290922" grpId="0" animBg="1"/>
      <p:bldP spid="290923" grpId="0"/>
      <p:bldP spid="290924" grpId="0"/>
      <p:bldP spid="2909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E5DD0-856C-4DB1-9AE0-E8AFB695F024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Frame handling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Checksum error</a:t>
            </a:r>
            <a:endParaRPr lang="cs-CZ" sz="1900" b="0"/>
          </a:p>
        </p:txBody>
      </p:sp>
      <p:sp>
        <p:nvSpPr>
          <p:cNvPr id="291904" name="Rectangle 64"/>
          <p:cNvSpPr>
            <a:spLocks noGrp="1" noChangeArrowheads="1"/>
          </p:cNvSpPr>
          <p:nvPr>
            <p:ph type="body" sz="half" idx="2"/>
          </p:nvPr>
        </p:nvSpPr>
        <p:spPr>
          <a:xfrm>
            <a:off x="349250" y="5070475"/>
            <a:ext cx="8305800" cy="1025525"/>
          </a:xfrm>
        </p:spPr>
        <p:txBody>
          <a:bodyPr/>
          <a:lstStyle/>
          <a:p>
            <a:r>
              <a:rPr lang="en-US" sz="1800"/>
              <a:t>When transmitting response, a bit error will always come before a checksum error, thanks to the data read back</a:t>
            </a:r>
            <a:endParaRPr lang="cs-CZ" sz="1800"/>
          </a:p>
        </p:txBody>
      </p:sp>
      <p:sp>
        <p:nvSpPr>
          <p:cNvPr id="291867" name="Rectangle 27"/>
          <p:cNvSpPr>
            <a:spLocks noChangeArrowheads="1"/>
          </p:cNvSpPr>
          <p:nvPr/>
        </p:nvSpPr>
        <p:spPr bwMode="auto">
          <a:xfrm>
            <a:off x="2170113" y="4221163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8" name="Rectangle 28"/>
          <p:cNvSpPr>
            <a:spLocks noChangeArrowheads="1"/>
          </p:cNvSpPr>
          <p:nvPr/>
        </p:nvSpPr>
        <p:spPr bwMode="auto">
          <a:xfrm>
            <a:off x="3324225" y="4221163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1" name="AutoShape 31"/>
          <p:cNvSpPr>
            <a:spLocks noChangeArrowheads="1"/>
          </p:cNvSpPr>
          <p:nvPr/>
        </p:nvSpPr>
        <p:spPr bwMode="auto">
          <a:xfrm>
            <a:off x="5438775" y="379095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2" name="AutoShape 32"/>
          <p:cNvSpPr>
            <a:spLocks noChangeArrowheads="1"/>
          </p:cNvSpPr>
          <p:nvPr/>
        </p:nvSpPr>
        <p:spPr bwMode="auto">
          <a:xfrm>
            <a:off x="2098675" y="3790950"/>
            <a:ext cx="144463" cy="327025"/>
          </a:xfrm>
          <a:prstGeom prst="downArrow">
            <a:avLst>
              <a:gd name="adj1" fmla="val 50000"/>
              <a:gd name="adj2" fmla="val 5659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1522413" y="3486150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  <a:latin typeface="Helvetica" pitchFamily="34" charset="0"/>
                <a:ea typeface="Osaka" charset="-128"/>
              </a:rPr>
              <a:t>Transmission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4762500" y="3502025"/>
            <a:ext cx="166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(Checksum error)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2170113" y="42227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1880" name="Text Box 40"/>
          <p:cNvSpPr txBox="1">
            <a:spLocks noChangeArrowheads="1"/>
          </p:cNvSpPr>
          <p:nvPr/>
        </p:nvSpPr>
        <p:spPr bwMode="auto">
          <a:xfrm>
            <a:off x="3324225" y="4222750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291883" name="Text Box 43"/>
          <p:cNvSpPr txBox="1">
            <a:spLocks noChangeArrowheads="1"/>
          </p:cNvSpPr>
          <p:nvPr/>
        </p:nvSpPr>
        <p:spPr bwMode="auto">
          <a:xfrm>
            <a:off x="5597525" y="3790950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1887" name="Rectangle 47"/>
          <p:cNvSpPr>
            <a:spLocks noChangeArrowheads="1"/>
          </p:cNvSpPr>
          <p:nvPr/>
        </p:nvSpPr>
        <p:spPr bwMode="auto">
          <a:xfrm>
            <a:off x="5267325" y="4221163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5267325" y="422275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1890" name="Rectangle 50"/>
          <p:cNvSpPr>
            <a:spLocks noChangeArrowheads="1"/>
          </p:cNvSpPr>
          <p:nvPr/>
        </p:nvSpPr>
        <p:spPr bwMode="auto">
          <a:xfrm>
            <a:off x="2211388" y="1941513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1" name="Rectangle 51"/>
          <p:cNvSpPr>
            <a:spLocks noChangeArrowheads="1"/>
          </p:cNvSpPr>
          <p:nvPr/>
        </p:nvSpPr>
        <p:spPr bwMode="auto">
          <a:xfrm>
            <a:off x="3365500" y="1941513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2" name="AutoShape 52"/>
          <p:cNvSpPr>
            <a:spLocks noChangeArrowheads="1"/>
          </p:cNvSpPr>
          <p:nvPr/>
        </p:nvSpPr>
        <p:spPr bwMode="auto">
          <a:xfrm>
            <a:off x="2138363" y="1511300"/>
            <a:ext cx="144462" cy="327025"/>
          </a:xfrm>
          <a:prstGeom prst="downArrow">
            <a:avLst>
              <a:gd name="adj1" fmla="val 50000"/>
              <a:gd name="adj2" fmla="val 5659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3" name="AutoShape 53"/>
          <p:cNvSpPr>
            <a:spLocks noChangeArrowheads="1"/>
          </p:cNvSpPr>
          <p:nvPr/>
        </p:nvSpPr>
        <p:spPr bwMode="auto">
          <a:xfrm>
            <a:off x="5491163" y="151130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Text Box 54"/>
          <p:cNvSpPr txBox="1">
            <a:spLocks noChangeArrowheads="1"/>
          </p:cNvSpPr>
          <p:nvPr/>
        </p:nvSpPr>
        <p:spPr bwMode="auto">
          <a:xfrm>
            <a:off x="1714500" y="1206500"/>
            <a:ext cx="1039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  <a:latin typeface="Helvetica" pitchFamily="34" charset="0"/>
                <a:ea typeface="Osaka" charset="-128"/>
              </a:rPr>
              <a:t>Reception</a:t>
            </a:r>
          </a:p>
        </p:txBody>
      </p:sp>
      <p:sp>
        <p:nvSpPr>
          <p:cNvPr id="291895" name="Text Box 55"/>
          <p:cNvSpPr txBox="1">
            <a:spLocks noChangeArrowheads="1"/>
          </p:cNvSpPr>
          <p:nvPr/>
        </p:nvSpPr>
        <p:spPr bwMode="auto">
          <a:xfrm>
            <a:off x="2282825" y="1943100"/>
            <a:ext cx="849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1896" name="Text Box 56"/>
          <p:cNvSpPr txBox="1">
            <a:spLocks noChangeArrowheads="1"/>
          </p:cNvSpPr>
          <p:nvPr/>
        </p:nvSpPr>
        <p:spPr bwMode="auto">
          <a:xfrm>
            <a:off x="3365500" y="1943100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291897" name="Text Box 57"/>
          <p:cNvSpPr txBox="1">
            <a:spLocks noChangeArrowheads="1"/>
          </p:cNvSpPr>
          <p:nvPr/>
        </p:nvSpPr>
        <p:spPr bwMode="auto">
          <a:xfrm>
            <a:off x="4865688" y="1222375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Checksum error</a:t>
            </a:r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5657850" y="1511300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5332413" y="1941513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5332413" y="19431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291901" name="Line 61"/>
          <p:cNvSpPr>
            <a:spLocks noChangeShapeType="1"/>
          </p:cNvSpPr>
          <p:nvPr/>
        </p:nvSpPr>
        <p:spPr bwMode="auto">
          <a:xfrm flipV="1">
            <a:off x="2946400" y="3382963"/>
            <a:ext cx="2178050" cy="127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902" name="Line 62"/>
          <p:cNvSpPr>
            <a:spLocks noChangeShapeType="1"/>
          </p:cNvSpPr>
          <p:nvPr/>
        </p:nvSpPr>
        <p:spPr bwMode="auto">
          <a:xfrm>
            <a:off x="2946400" y="3482975"/>
            <a:ext cx="2105025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1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1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04" grpId="0" build="p"/>
      <p:bldP spid="291867" grpId="0" animBg="1"/>
      <p:bldP spid="291868" grpId="0" animBg="1"/>
      <p:bldP spid="291871" grpId="0" animBg="1"/>
      <p:bldP spid="291872" grpId="0" animBg="1"/>
      <p:bldP spid="291875" grpId="0"/>
      <p:bldP spid="291876" grpId="0"/>
      <p:bldP spid="291878" grpId="0"/>
      <p:bldP spid="291880" grpId="0"/>
      <p:bldP spid="291883" grpId="0"/>
      <p:bldP spid="291887" grpId="0" animBg="1"/>
      <p:bldP spid="291888" grpId="0"/>
      <p:bldP spid="291890" grpId="0" animBg="1"/>
      <p:bldP spid="291891" grpId="0" animBg="1"/>
      <p:bldP spid="291892" grpId="0" animBg="1"/>
      <p:bldP spid="291893" grpId="0" animBg="1"/>
      <p:bldP spid="291894" grpId="0"/>
      <p:bldP spid="291895" grpId="0"/>
      <p:bldP spid="291896" grpId="0"/>
      <p:bldP spid="291897" grpId="0"/>
      <p:bldP spid="291898" grpId="0"/>
      <p:bldP spid="291899" grpId="0" animBg="1"/>
      <p:bldP spid="291900" grpId="0"/>
      <p:bldP spid="291901" grpId="0" animBg="1"/>
      <p:bldP spid="2919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41763-1623-4F1C-96FD-6F153F40DDD0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Frame handling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Response and Frame timeout</a:t>
            </a:r>
            <a:endParaRPr lang="cs-CZ" sz="1900" b="0"/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4435475" y="187960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4" name="Rectangle 30"/>
          <p:cNvSpPr>
            <a:spLocks noChangeArrowheads="1"/>
          </p:cNvSpPr>
          <p:nvPr/>
        </p:nvSpPr>
        <p:spPr bwMode="auto">
          <a:xfrm>
            <a:off x="5586413" y="1879600"/>
            <a:ext cx="244951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4506913" y="188118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5586413" y="1879600"/>
            <a:ext cx="2911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 or Data TX</a:t>
            </a: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5588000" y="216693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8035925" y="216693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9" name="Text Box 35"/>
          <p:cNvSpPr txBox="1">
            <a:spLocks noChangeArrowheads="1"/>
          </p:cNvSpPr>
          <p:nvPr/>
        </p:nvSpPr>
        <p:spPr bwMode="auto">
          <a:xfrm>
            <a:off x="5659438" y="255746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  <a:ea typeface="Osaka" charset="-128"/>
              </a:rPr>
              <a:t>T</a:t>
            </a:r>
            <a:r>
              <a:rPr lang="en-US" baseline="-25000">
                <a:latin typeface="Helvetica" pitchFamily="34" charset="0"/>
                <a:ea typeface="Osaka" charset="-128"/>
              </a:rPr>
              <a:t>Response_Max</a:t>
            </a:r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V="1">
            <a:off x="5588000" y="2382838"/>
            <a:ext cx="244792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1" name="Rectangle 37"/>
          <p:cNvSpPr>
            <a:spLocks noChangeArrowheads="1"/>
          </p:cNvSpPr>
          <p:nvPr/>
        </p:nvSpPr>
        <p:spPr bwMode="auto">
          <a:xfrm>
            <a:off x="8035925" y="1881188"/>
            <a:ext cx="1008063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2" name="AutoShape 38"/>
          <p:cNvSpPr>
            <a:spLocks noChangeArrowheads="1"/>
          </p:cNvSpPr>
          <p:nvPr/>
        </p:nvSpPr>
        <p:spPr bwMode="auto">
          <a:xfrm>
            <a:off x="7829550" y="141287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7075488" y="1123950"/>
            <a:ext cx="182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Response Time-out</a:t>
            </a:r>
          </a:p>
        </p:txBody>
      </p:sp>
      <p:sp>
        <p:nvSpPr>
          <p:cNvPr id="292904" name="Text Box 40"/>
          <p:cNvSpPr txBox="1">
            <a:spLocks noChangeArrowheads="1"/>
          </p:cNvSpPr>
          <p:nvPr/>
        </p:nvSpPr>
        <p:spPr bwMode="auto">
          <a:xfrm>
            <a:off x="7937500" y="14128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2905" name="Text Box 41"/>
          <p:cNvSpPr txBox="1">
            <a:spLocks noChangeArrowheads="1"/>
          </p:cNvSpPr>
          <p:nvPr/>
        </p:nvSpPr>
        <p:spPr bwMode="auto">
          <a:xfrm>
            <a:off x="5659438" y="2382838"/>
            <a:ext cx="2376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OC1</a:t>
            </a:r>
          </a:p>
        </p:txBody>
      </p:sp>
      <p:sp>
        <p:nvSpPr>
          <p:cNvPr id="292906" name="Rectangle 42"/>
          <p:cNvSpPr>
            <a:spLocks noChangeArrowheads="1"/>
          </p:cNvSpPr>
          <p:nvPr/>
        </p:nvSpPr>
        <p:spPr bwMode="auto">
          <a:xfrm>
            <a:off x="4435475" y="397510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7" name="Rectangle 43"/>
          <p:cNvSpPr>
            <a:spLocks noChangeArrowheads="1"/>
          </p:cNvSpPr>
          <p:nvPr/>
        </p:nvSpPr>
        <p:spPr bwMode="auto">
          <a:xfrm>
            <a:off x="5586413" y="3975100"/>
            <a:ext cx="244951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4506913" y="397668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292909" name="Text Box 45"/>
          <p:cNvSpPr txBox="1">
            <a:spLocks noChangeArrowheads="1"/>
          </p:cNvSpPr>
          <p:nvPr/>
        </p:nvSpPr>
        <p:spPr bwMode="auto">
          <a:xfrm>
            <a:off x="5586413" y="3975100"/>
            <a:ext cx="2911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 or Data TX</a:t>
            </a:r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>
            <a:off x="8035925" y="4262438"/>
            <a:ext cx="0" cy="1182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5154613" y="544512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  <a:ea typeface="Osaka" charset="-128"/>
              </a:rPr>
              <a:t>T</a:t>
            </a:r>
            <a:r>
              <a:rPr lang="en-US" baseline="-25000">
                <a:latin typeface="Helvetica" pitchFamily="34" charset="0"/>
                <a:ea typeface="Osaka" charset="-128"/>
              </a:rPr>
              <a:t>Frame_Max</a:t>
            </a:r>
          </a:p>
        </p:txBody>
      </p:sp>
      <p:sp>
        <p:nvSpPr>
          <p:cNvPr id="292912" name="Line 48"/>
          <p:cNvSpPr>
            <a:spLocks noChangeShapeType="1"/>
          </p:cNvSpPr>
          <p:nvPr/>
        </p:nvSpPr>
        <p:spPr bwMode="auto">
          <a:xfrm flipV="1">
            <a:off x="4722813" y="4508500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13" name="Rectangle 49"/>
          <p:cNvSpPr>
            <a:spLocks noChangeArrowheads="1"/>
          </p:cNvSpPr>
          <p:nvPr/>
        </p:nvSpPr>
        <p:spPr bwMode="auto">
          <a:xfrm>
            <a:off x="8035925" y="3976688"/>
            <a:ext cx="1008063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14" name="AutoShape 50"/>
          <p:cNvSpPr>
            <a:spLocks noChangeArrowheads="1"/>
          </p:cNvSpPr>
          <p:nvPr/>
        </p:nvSpPr>
        <p:spPr bwMode="auto">
          <a:xfrm>
            <a:off x="7829550" y="350837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7231063" y="3219450"/>
            <a:ext cx="151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Frame Time-out</a:t>
            </a:r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7937500" y="35083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4938713" y="4508500"/>
            <a:ext cx="23764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OC2</a:t>
            </a:r>
          </a:p>
        </p:txBody>
      </p:sp>
      <p:sp>
        <p:nvSpPr>
          <p:cNvPr id="292918" name="Line 54"/>
          <p:cNvSpPr>
            <a:spLocks noChangeShapeType="1"/>
          </p:cNvSpPr>
          <p:nvPr/>
        </p:nvSpPr>
        <p:spPr bwMode="auto">
          <a:xfrm>
            <a:off x="4433888" y="4265613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>
            <a:off x="4722813" y="4265613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>
            <a:off x="4433888" y="4508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21" name="Text Box 57"/>
          <p:cNvSpPr txBox="1">
            <a:spLocks noChangeArrowheads="1"/>
          </p:cNvSpPr>
          <p:nvPr/>
        </p:nvSpPr>
        <p:spPr bwMode="auto">
          <a:xfrm>
            <a:off x="4076700" y="4746625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11-bit</a:t>
            </a:r>
          </a:p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dominant</a:t>
            </a:r>
          </a:p>
        </p:txBody>
      </p:sp>
      <p:sp>
        <p:nvSpPr>
          <p:cNvPr id="292922" name="Line 58"/>
          <p:cNvSpPr>
            <a:spLocks noChangeShapeType="1"/>
          </p:cNvSpPr>
          <p:nvPr/>
        </p:nvSpPr>
        <p:spPr bwMode="auto">
          <a:xfrm flipV="1">
            <a:off x="4433888" y="5445125"/>
            <a:ext cx="360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23" name="Line 59"/>
          <p:cNvSpPr>
            <a:spLocks noChangeShapeType="1"/>
          </p:cNvSpPr>
          <p:nvPr/>
        </p:nvSpPr>
        <p:spPr bwMode="auto">
          <a:xfrm>
            <a:off x="4446588" y="5203825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24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439738" y="2065204"/>
            <a:ext cx="3905250" cy="37449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r>
              <a:rPr lang="en-US" sz="2000" dirty="0"/>
              <a:t>Timeout can be disable</a:t>
            </a:r>
          </a:p>
          <a:p>
            <a:r>
              <a:rPr lang="en-US" sz="2000" dirty="0"/>
              <a:t>LIN standard does not require to check for frame length</a:t>
            </a:r>
          </a:p>
          <a:p>
            <a:r>
              <a:rPr lang="en-US" sz="2000" dirty="0"/>
              <a:t>Can be used for test and debugging purpose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DD56C-07A8-4EBF-BE62-8D14A2A8853C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LINFLEX / Master mode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State machine</a:t>
            </a:r>
            <a:endParaRPr lang="cs-CZ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2FB-0305-4403-8C9A-904E82F5F872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State machine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transmission</a:t>
            </a:r>
            <a:endParaRPr lang="cs-CZ" sz="1900" b="0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1779588" y="1370013"/>
            <a:ext cx="5445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294950" name="Text Box 38"/>
          <p:cNvSpPr txBox="1">
            <a:spLocks noChangeArrowheads="1"/>
          </p:cNvSpPr>
          <p:nvPr/>
        </p:nvSpPr>
        <p:spPr bwMode="auto">
          <a:xfrm>
            <a:off x="1171575" y="207486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294951" name="Text Box 39"/>
          <p:cNvSpPr txBox="1">
            <a:spLocks noChangeArrowheads="1"/>
          </p:cNvSpPr>
          <p:nvPr/>
        </p:nvSpPr>
        <p:spPr bwMode="auto">
          <a:xfrm>
            <a:off x="1171575" y="286702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1171575" y="365918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294953" name="Text Box 41"/>
          <p:cNvSpPr txBox="1">
            <a:spLocks noChangeArrowheads="1"/>
          </p:cNvSpPr>
          <p:nvPr/>
        </p:nvSpPr>
        <p:spPr bwMode="auto">
          <a:xfrm>
            <a:off x="1171575" y="44513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294954" name="Text Box 42"/>
          <p:cNvSpPr txBox="1">
            <a:spLocks noChangeArrowheads="1"/>
          </p:cNvSpPr>
          <p:nvPr/>
        </p:nvSpPr>
        <p:spPr bwMode="auto">
          <a:xfrm>
            <a:off x="307975" y="5243513"/>
            <a:ext cx="36718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Transmission completed</a:t>
            </a:r>
          </a:p>
        </p:txBody>
      </p:sp>
      <p:sp>
        <p:nvSpPr>
          <p:cNvPr id="294955" name="Line 43"/>
          <p:cNvSpPr>
            <a:spLocks noChangeShapeType="1"/>
          </p:cNvSpPr>
          <p:nvPr/>
        </p:nvSpPr>
        <p:spPr bwMode="auto">
          <a:xfrm>
            <a:off x="2036763" y="5589588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6" name="Line 44"/>
          <p:cNvSpPr>
            <a:spLocks noChangeShapeType="1"/>
          </p:cNvSpPr>
          <p:nvPr/>
        </p:nvSpPr>
        <p:spPr bwMode="auto">
          <a:xfrm>
            <a:off x="2036763" y="5964238"/>
            <a:ext cx="223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7" name="Line 45"/>
          <p:cNvSpPr>
            <a:spLocks noChangeShapeType="1"/>
          </p:cNvSpPr>
          <p:nvPr/>
        </p:nvSpPr>
        <p:spPr bwMode="auto">
          <a:xfrm>
            <a:off x="2035175" y="242093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8" name="Line 46"/>
          <p:cNvSpPr>
            <a:spLocks noChangeShapeType="1"/>
          </p:cNvSpPr>
          <p:nvPr/>
        </p:nvSpPr>
        <p:spPr bwMode="auto">
          <a:xfrm>
            <a:off x="2035175" y="321310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9" name="Line 47"/>
          <p:cNvSpPr>
            <a:spLocks noChangeShapeType="1"/>
          </p:cNvSpPr>
          <p:nvPr/>
        </p:nvSpPr>
        <p:spPr bwMode="auto">
          <a:xfrm>
            <a:off x="2035175" y="400526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0" name="Line 48"/>
          <p:cNvSpPr>
            <a:spLocks noChangeShapeType="1"/>
          </p:cNvSpPr>
          <p:nvPr/>
        </p:nvSpPr>
        <p:spPr bwMode="auto">
          <a:xfrm>
            <a:off x="2035175" y="47974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1" name="Line 49"/>
          <p:cNvSpPr>
            <a:spLocks noChangeShapeType="1"/>
          </p:cNvSpPr>
          <p:nvPr/>
        </p:nvSpPr>
        <p:spPr bwMode="auto">
          <a:xfrm>
            <a:off x="2035175" y="17160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2" name="Line 50"/>
          <p:cNvSpPr>
            <a:spLocks noChangeShapeType="1"/>
          </p:cNvSpPr>
          <p:nvPr/>
        </p:nvSpPr>
        <p:spPr bwMode="auto">
          <a:xfrm flipH="1">
            <a:off x="2035175" y="995363"/>
            <a:ext cx="671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3" name="Line 51"/>
          <p:cNvSpPr>
            <a:spLocks noChangeShapeType="1"/>
          </p:cNvSpPr>
          <p:nvPr/>
        </p:nvSpPr>
        <p:spPr bwMode="auto">
          <a:xfrm>
            <a:off x="2035175" y="995363"/>
            <a:ext cx="15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4" name="Line 52"/>
          <p:cNvSpPr>
            <a:spLocks noChangeShapeType="1"/>
          </p:cNvSpPr>
          <p:nvPr/>
        </p:nvSpPr>
        <p:spPr bwMode="auto">
          <a:xfrm>
            <a:off x="1890713" y="18605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2179638" y="171608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HTRQ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4629150" y="2392363"/>
            <a:ext cx="23034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294967" name="Text Box 55"/>
          <p:cNvSpPr txBox="1">
            <a:spLocks noChangeArrowheads="1"/>
          </p:cNvSpPr>
          <p:nvPr/>
        </p:nvSpPr>
        <p:spPr bwMode="auto">
          <a:xfrm>
            <a:off x="4629150" y="3097213"/>
            <a:ext cx="23034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294968" name="Line 56"/>
          <p:cNvSpPr>
            <a:spLocks noChangeShapeType="1"/>
          </p:cNvSpPr>
          <p:nvPr/>
        </p:nvSpPr>
        <p:spPr bwMode="auto">
          <a:xfrm flipV="1">
            <a:off x="4267200" y="193198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69" name="Line 57"/>
          <p:cNvSpPr>
            <a:spLocks noChangeShapeType="1"/>
          </p:cNvSpPr>
          <p:nvPr/>
        </p:nvSpPr>
        <p:spPr bwMode="auto">
          <a:xfrm>
            <a:off x="4267200" y="193198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0" name="Line 58"/>
          <p:cNvSpPr>
            <a:spLocks noChangeShapeType="1"/>
          </p:cNvSpPr>
          <p:nvPr/>
        </p:nvSpPr>
        <p:spPr bwMode="auto">
          <a:xfrm>
            <a:off x="5780088" y="1931988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1" name="Line 59"/>
          <p:cNvSpPr>
            <a:spLocks noChangeShapeType="1"/>
          </p:cNvSpPr>
          <p:nvPr/>
        </p:nvSpPr>
        <p:spPr bwMode="auto">
          <a:xfrm>
            <a:off x="5780088" y="27384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2" name="Line 60"/>
          <p:cNvSpPr>
            <a:spLocks noChangeShapeType="1"/>
          </p:cNvSpPr>
          <p:nvPr/>
        </p:nvSpPr>
        <p:spPr bwMode="auto">
          <a:xfrm>
            <a:off x="5780088" y="3443288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3" name="Line 61"/>
          <p:cNvSpPr>
            <a:spLocks noChangeShapeType="1"/>
          </p:cNvSpPr>
          <p:nvPr/>
        </p:nvSpPr>
        <p:spPr bwMode="auto">
          <a:xfrm>
            <a:off x="5780088" y="4005263"/>
            <a:ext cx="296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4" name="Line 62"/>
          <p:cNvSpPr>
            <a:spLocks noChangeShapeType="1"/>
          </p:cNvSpPr>
          <p:nvPr/>
        </p:nvSpPr>
        <p:spPr bwMode="auto">
          <a:xfrm flipV="1">
            <a:off x="8745538" y="995363"/>
            <a:ext cx="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75" name="Text Box 63"/>
          <p:cNvSpPr txBox="1">
            <a:spLocks noChangeArrowheads="1"/>
          </p:cNvSpPr>
          <p:nvPr/>
        </p:nvSpPr>
        <p:spPr bwMode="auto">
          <a:xfrm>
            <a:off x="6931025" y="2292350"/>
            <a:ext cx="1657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by HW (optional)</a:t>
            </a:r>
          </a:p>
        </p:txBody>
      </p:sp>
      <p:sp>
        <p:nvSpPr>
          <p:cNvPr id="294976" name="Text Box 64"/>
          <p:cNvSpPr txBox="1">
            <a:spLocks noChangeArrowheads="1"/>
          </p:cNvSpPr>
          <p:nvPr/>
        </p:nvSpPr>
        <p:spPr bwMode="auto">
          <a:xfrm>
            <a:off x="6931025" y="3024188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checked by HW (optional)</a:t>
            </a:r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3332163" y="3074988"/>
            <a:ext cx="10080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by HW (optional)</a:t>
            </a:r>
          </a:p>
        </p:txBody>
      </p:sp>
      <p:sp>
        <p:nvSpPr>
          <p:cNvPr id="294978" name="AutoShape 66"/>
          <p:cNvSpPr>
            <a:spLocks/>
          </p:cNvSpPr>
          <p:nvPr/>
        </p:nvSpPr>
        <p:spPr bwMode="auto">
          <a:xfrm>
            <a:off x="3044825" y="2074863"/>
            <a:ext cx="287338" cy="2722562"/>
          </a:xfrm>
          <a:prstGeom prst="rightBrace">
            <a:avLst>
              <a:gd name="adj1" fmla="val 78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44ED6-3653-4DA0-A2C0-4B4788E8B5C9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State machine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in header</a:t>
            </a:r>
            <a:endParaRPr lang="cs-CZ" sz="1900" b="0"/>
          </a:p>
        </p:txBody>
      </p:sp>
      <p:sp>
        <p:nvSpPr>
          <p:cNvPr id="296994" name="Text Box 34"/>
          <p:cNvSpPr txBox="1">
            <a:spLocks noChangeArrowheads="1"/>
          </p:cNvSpPr>
          <p:nvPr/>
        </p:nvSpPr>
        <p:spPr bwMode="auto">
          <a:xfrm>
            <a:off x="2536825" y="1498600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296995" name="Text Box 35"/>
          <p:cNvSpPr txBox="1">
            <a:spLocks noChangeArrowheads="1"/>
          </p:cNvSpPr>
          <p:nvPr/>
        </p:nvSpPr>
        <p:spPr bwMode="auto">
          <a:xfrm>
            <a:off x="1928813" y="22034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296996" name="Text Box 36"/>
          <p:cNvSpPr txBox="1">
            <a:spLocks noChangeArrowheads="1"/>
          </p:cNvSpPr>
          <p:nvPr/>
        </p:nvSpPr>
        <p:spPr bwMode="auto">
          <a:xfrm>
            <a:off x="1928813" y="299561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296997" name="Text Box 37"/>
          <p:cNvSpPr txBox="1">
            <a:spLocks noChangeArrowheads="1"/>
          </p:cNvSpPr>
          <p:nvPr/>
        </p:nvSpPr>
        <p:spPr bwMode="auto">
          <a:xfrm>
            <a:off x="1928813" y="378777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296998" name="Text Box 38"/>
          <p:cNvSpPr txBox="1">
            <a:spLocks noChangeArrowheads="1"/>
          </p:cNvSpPr>
          <p:nvPr/>
        </p:nvSpPr>
        <p:spPr bwMode="auto">
          <a:xfrm>
            <a:off x="1928813" y="45799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>
            <a:off x="3741738" y="394652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2792413" y="25495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>
            <a:off x="2792413" y="334168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2" name="Line 42"/>
          <p:cNvSpPr>
            <a:spLocks noChangeShapeType="1"/>
          </p:cNvSpPr>
          <p:nvPr/>
        </p:nvSpPr>
        <p:spPr bwMode="auto">
          <a:xfrm>
            <a:off x="2792413" y="413385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2792413" y="18446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 flipH="1">
            <a:off x="2792413" y="1123950"/>
            <a:ext cx="1579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5" name="Line 45"/>
          <p:cNvSpPr>
            <a:spLocks noChangeShapeType="1"/>
          </p:cNvSpPr>
          <p:nvPr/>
        </p:nvSpPr>
        <p:spPr bwMode="auto">
          <a:xfrm>
            <a:off x="2792413" y="1123950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6" name="Line 46"/>
          <p:cNvSpPr>
            <a:spLocks noChangeShapeType="1"/>
          </p:cNvSpPr>
          <p:nvPr/>
        </p:nvSpPr>
        <p:spPr bwMode="auto">
          <a:xfrm>
            <a:off x="2647950" y="1989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7" name="Text Box 47"/>
          <p:cNvSpPr txBox="1">
            <a:spLocks noChangeArrowheads="1"/>
          </p:cNvSpPr>
          <p:nvPr/>
        </p:nvSpPr>
        <p:spPr bwMode="auto">
          <a:xfrm>
            <a:off x="2936875" y="18446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HTRQ</a:t>
            </a:r>
          </a:p>
        </p:txBody>
      </p:sp>
      <p:sp>
        <p:nvSpPr>
          <p:cNvPr id="297008" name="Line 48"/>
          <p:cNvSpPr>
            <a:spLocks noChangeShapeType="1"/>
          </p:cNvSpPr>
          <p:nvPr/>
        </p:nvSpPr>
        <p:spPr bwMode="auto">
          <a:xfrm flipV="1">
            <a:off x="4371975" y="1123950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9" name="Line 49"/>
          <p:cNvSpPr>
            <a:spLocks noChangeShapeType="1"/>
          </p:cNvSpPr>
          <p:nvPr/>
        </p:nvSpPr>
        <p:spPr bwMode="auto">
          <a:xfrm>
            <a:off x="3741738" y="47244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>
            <a:off x="3729038" y="31623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1" name="Line 51"/>
          <p:cNvSpPr>
            <a:spLocks noChangeShapeType="1"/>
          </p:cNvSpPr>
          <p:nvPr/>
        </p:nvSpPr>
        <p:spPr bwMode="auto">
          <a:xfrm>
            <a:off x="3729038" y="2420938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2" name="Text Box 52"/>
          <p:cNvSpPr txBox="1">
            <a:spLocks noChangeArrowheads="1"/>
          </p:cNvSpPr>
          <p:nvPr/>
        </p:nvSpPr>
        <p:spPr bwMode="auto">
          <a:xfrm>
            <a:off x="4521200" y="2903538"/>
            <a:ext cx="3600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in all header states: break, del, synch field, ID field (optional)</a:t>
            </a:r>
          </a:p>
        </p:txBody>
      </p:sp>
      <p:sp>
        <p:nvSpPr>
          <p:cNvPr id="297013" name="Line 53"/>
          <p:cNvSpPr>
            <a:spLocks noChangeShapeType="1"/>
          </p:cNvSpPr>
          <p:nvPr/>
        </p:nvSpPr>
        <p:spPr bwMode="auto">
          <a:xfrm>
            <a:off x="4089400" y="23018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4" name="Line 54"/>
          <p:cNvSpPr>
            <a:spLocks noChangeShapeType="1"/>
          </p:cNvSpPr>
          <p:nvPr/>
        </p:nvSpPr>
        <p:spPr bwMode="auto">
          <a:xfrm>
            <a:off x="4089400" y="30527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5" name="Line 55"/>
          <p:cNvSpPr>
            <a:spLocks noChangeShapeType="1"/>
          </p:cNvSpPr>
          <p:nvPr/>
        </p:nvSpPr>
        <p:spPr bwMode="auto">
          <a:xfrm>
            <a:off x="4089400" y="383698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6" name="Line 56"/>
          <p:cNvSpPr>
            <a:spLocks noChangeShapeType="1"/>
          </p:cNvSpPr>
          <p:nvPr/>
        </p:nvSpPr>
        <p:spPr bwMode="auto">
          <a:xfrm>
            <a:off x="4089400" y="4614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7" name="Text Box 57"/>
          <p:cNvSpPr txBox="1">
            <a:spLocks noChangeArrowheads="1"/>
          </p:cNvSpPr>
          <p:nvPr/>
        </p:nvSpPr>
        <p:spPr bwMode="auto">
          <a:xfrm>
            <a:off x="3657600" y="47974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7018" name="Text Box 58"/>
          <p:cNvSpPr txBox="1">
            <a:spLocks noChangeArrowheads="1"/>
          </p:cNvSpPr>
          <p:nvPr/>
        </p:nvSpPr>
        <p:spPr bwMode="auto">
          <a:xfrm>
            <a:off x="3584575" y="405447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7019" name="Text Box 59"/>
          <p:cNvSpPr txBox="1">
            <a:spLocks noChangeArrowheads="1"/>
          </p:cNvSpPr>
          <p:nvPr/>
        </p:nvSpPr>
        <p:spPr bwMode="auto">
          <a:xfrm>
            <a:off x="3584575" y="32686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7020" name="Text Box 60"/>
          <p:cNvSpPr txBox="1">
            <a:spLocks noChangeArrowheads="1"/>
          </p:cNvSpPr>
          <p:nvPr/>
        </p:nvSpPr>
        <p:spPr bwMode="auto">
          <a:xfrm>
            <a:off x="3584575" y="25193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7021" name="AutoShape 61"/>
          <p:cNvSpPr>
            <a:spLocks noChangeArrowheads="1"/>
          </p:cNvSpPr>
          <p:nvPr/>
        </p:nvSpPr>
        <p:spPr bwMode="auto">
          <a:xfrm>
            <a:off x="2865438" y="11779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5109-B908-4D9E-BDE5-C6E2DEE66F4A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State machine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during data transmission</a:t>
            </a:r>
            <a:endParaRPr lang="cs-CZ" sz="1900" b="0"/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1822450" y="1384300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1214438" y="20891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298018" name="Text Box 34"/>
          <p:cNvSpPr txBox="1">
            <a:spLocks noChangeArrowheads="1"/>
          </p:cNvSpPr>
          <p:nvPr/>
        </p:nvSpPr>
        <p:spPr bwMode="auto">
          <a:xfrm>
            <a:off x="1214438" y="288131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298019" name="Text Box 35"/>
          <p:cNvSpPr txBox="1">
            <a:spLocks noChangeArrowheads="1"/>
          </p:cNvSpPr>
          <p:nvPr/>
        </p:nvSpPr>
        <p:spPr bwMode="auto">
          <a:xfrm>
            <a:off x="1214438" y="367347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298020" name="Text Box 36"/>
          <p:cNvSpPr txBox="1">
            <a:spLocks noChangeArrowheads="1"/>
          </p:cNvSpPr>
          <p:nvPr/>
        </p:nvSpPr>
        <p:spPr bwMode="auto">
          <a:xfrm>
            <a:off x="1214438" y="44656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350838" y="5257800"/>
            <a:ext cx="36718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Transmission completed</a:t>
            </a:r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>
            <a:off x="2079625" y="560387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3" name="Line 39"/>
          <p:cNvSpPr>
            <a:spLocks noChangeShapeType="1"/>
          </p:cNvSpPr>
          <p:nvPr/>
        </p:nvSpPr>
        <p:spPr bwMode="auto">
          <a:xfrm>
            <a:off x="2079625" y="5978525"/>
            <a:ext cx="223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4" name="Line 40"/>
          <p:cNvSpPr>
            <a:spLocks noChangeShapeType="1"/>
          </p:cNvSpPr>
          <p:nvPr/>
        </p:nvSpPr>
        <p:spPr bwMode="auto">
          <a:xfrm>
            <a:off x="2078038" y="24352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>
            <a:off x="2078038" y="322738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6" name="Line 42"/>
          <p:cNvSpPr>
            <a:spLocks noChangeShapeType="1"/>
          </p:cNvSpPr>
          <p:nvPr/>
        </p:nvSpPr>
        <p:spPr bwMode="auto">
          <a:xfrm>
            <a:off x="2078038" y="401955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7" name="Line 43"/>
          <p:cNvSpPr>
            <a:spLocks noChangeShapeType="1"/>
          </p:cNvSpPr>
          <p:nvPr/>
        </p:nvSpPr>
        <p:spPr bwMode="auto">
          <a:xfrm>
            <a:off x="2078038" y="481171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8" name="Line 44"/>
          <p:cNvSpPr>
            <a:spLocks noChangeShapeType="1"/>
          </p:cNvSpPr>
          <p:nvPr/>
        </p:nvSpPr>
        <p:spPr bwMode="auto">
          <a:xfrm>
            <a:off x="2078038" y="1730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9" name="Line 45"/>
          <p:cNvSpPr>
            <a:spLocks noChangeShapeType="1"/>
          </p:cNvSpPr>
          <p:nvPr/>
        </p:nvSpPr>
        <p:spPr bwMode="auto">
          <a:xfrm flipH="1">
            <a:off x="2078038" y="1009650"/>
            <a:ext cx="671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0" name="Line 46"/>
          <p:cNvSpPr>
            <a:spLocks noChangeShapeType="1"/>
          </p:cNvSpPr>
          <p:nvPr/>
        </p:nvSpPr>
        <p:spPr bwMode="auto">
          <a:xfrm>
            <a:off x="2078038" y="1009650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1" name="Line 47"/>
          <p:cNvSpPr>
            <a:spLocks noChangeShapeType="1"/>
          </p:cNvSpPr>
          <p:nvPr/>
        </p:nvSpPr>
        <p:spPr bwMode="auto">
          <a:xfrm>
            <a:off x="1933575" y="18748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2" name="Text Box 48"/>
          <p:cNvSpPr txBox="1">
            <a:spLocks noChangeArrowheads="1"/>
          </p:cNvSpPr>
          <p:nvPr/>
        </p:nvSpPr>
        <p:spPr bwMode="auto">
          <a:xfrm>
            <a:off x="2222500" y="17303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HTRQ</a:t>
            </a:r>
          </a:p>
        </p:txBody>
      </p:sp>
      <p:sp>
        <p:nvSpPr>
          <p:cNvPr id="298033" name="Text Box 49"/>
          <p:cNvSpPr txBox="1">
            <a:spLocks noChangeArrowheads="1"/>
          </p:cNvSpPr>
          <p:nvPr/>
        </p:nvSpPr>
        <p:spPr bwMode="auto">
          <a:xfrm>
            <a:off x="4672013" y="2406650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298034" name="Text Box 50"/>
          <p:cNvSpPr txBox="1">
            <a:spLocks noChangeArrowheads="1"/>
          </p:cNvSpPr>
          <p:nvPr/>
        </p:nvSpPr>
        <p:spPr bwMode="auto">
          <a:xfrm>
            <a:off x="4672013" y="3111500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298035" name="Line 51"/>
          <p:cNvSpPr>
            <a:spLocks noChangeShapeType="1"/>
          </p:cNvSpPr>
          <p:nvPr/>
        </p:nvSpPr>
        <p:spPr bwMode="auto">
          <a:xfrm flipV="1">
            <a:off x="4310063" y="19462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6" name="Line 52"/>
          <p:cNvSpPr>
            <a:spLocks noChangeShapeType="1"/>
          </p:cNvSpPr>
          <p:nvPr/>
        </p:nvSpPr>
        <p:spPr bwMode="auto">
          <a:xfrm>
            <a:off x="4310063" y="194627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7" name="Line 53"/>
          <p:cNvSpPr>
            <a:spLocks noChangeShapeType="1"/>
          </p:cNvSpPr>
          <p:nvPr/>
        </p:nvSpPr>
        <p:spPr bwMode="auto">
          <a:xfrm>
            <a:off x="5822950" y="1946275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8" name="Line 54"/>
          <p:cNvSpPr>
            <a:spLocks noChangeShapeType="1"/>
          </p:cNvSpPr>
          <p:nvPr/>
        </p:nvSpPr>
        <p:spPr bwMode="auto">
          <a:xfrm>
            <a:off x="5822950" y="2752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39" name="Line 55"/>
          <p:cNvSpPr>
            <a:spLocks noChangeShapeType="1"/>
          </p:cNvSpPr>
          <p:nvPr/>
        </p:nvSpPr>
        <p:spPr bwMode="auto">
          <a:xfrm flipV="1">
            <a:off x="8788400" y="10096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0" name="Text Box 56"/>
          <p:cNvSpPr txBox="1">
            <a:spLocks noChangeArrowheads="1"/>
          </p:cNvSpPr>
          <p:nvPr/>
        </p:nvSpPr>
        <p:spPr bwMode="auto">
          <a:xfrm>
            <a:off x="3375025" y="3089275"/>
            <a:ext cx="10080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by HW (optional)</a:t>
            </a:r>
          </a:p>
        </p:txBody>
      </p:sp>
      <p:sp>
        <p:nvSpPr>
          <p:cNvPr id="298041" name="AutoShape 57"/>
          <p:cNvSpPr>
            <a:spLocks/>
          </p:cNvSpPr>
          <p:nvPr/>
        </p:nvSpPr>
        <p:spPr bwMode="auto">
          <a:xfrm>
            <a:off x="3087688" y="2089150"/>
            <a:ext cx="287337" cy="2722563"/>
          </a:xfrm>
          <a:prstGeom prst="rightBrace">
            <a:avLst>
              <a:gd name="adj1" fmla="val 789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2" name="Line 58"/>
          <p:cNvSpPr>
            <a:spLocks noChangeShapeType="1"/>
          </p:cNvSpPr>
          <p:nvPr/>
        </p:nvSpPr>
        <p:spPr bwMode="auto">
          <a:xfrm>
            <a:off x="6975475" y="3314700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3" name="Line 59"/>
          <p:cNvSpPr>
            <a:spLocks noChangeShapeType="1"/>
          </p:cNvSpPr>
          <p:nvPr/>
        </p:nvSpPr>
        <p:spPr bwMode="auto">
          <a:xfrm>
            <a:off x="6975475" y="2593975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4" name="Text Box 60"/>
          <p:cNvSpPr txBox="1">
            <a:spLocks noChangeArrowheads="1"/>
          </p:cNvSpPr>
          <p:nvPr/>
        </p:nvSpPr>
        <p:spPr bwMode="auto">
          <a:xfrm>
            <a:off x="6975475" y="4092575"/>
            <a:ext cx="18002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in all response states (optional)</a:t>
            </a:r>
          </a:p>
        </p:txBody>
      </p:sp>
      <p:sp>
        <p:nvSpPr>
          <p:cNvPr id="298045" name="AutoShape 61"/>
          <p:cNvSpPr>
            <a:spLocks noChangeArrowheads="1"/>
          </p:cNvSpPr>
          <p:nvPr/>
        </p:nvSpPr>
        <p:spPr bwMode="auto">
          <a:xfrm>
            <a:off x="2151063" y="10636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6" name="Line 62"/>
          <p:cNvSpPr>
            <a:spLocks noChangeShapeType="1"/>
          </p:cNvSpPr>
          <p:nvPr/>
        </p:nvSpPr>
        <p:spPr bwMode="auto">
          <a:xfrm>
            <a:off x="7840663" y="24923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7" name="Text Box 63"/>
          <p:cNvSpPr txBox="1">
            <a:spLocks noChangeArrowheads="1"/>
          </p:cNvSpPr>
          <p:nvPr/>
        </p:nvSpPr>
        <p:spPr bwMode="auto">
          <a:xfrm>
            <a:off x="7335838" y="27098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298048" name="Line 64"/>
          <p:cNvSpPr>
            <a:spLocks noChangeShapeType="1"/>
          </p:cNvSpPr>
          <p:nvPr/>
        </p:nvSpPr>
        <p:spPr bwMode="auto">
          <a:xfrm>
            <a:off x="7840663" y="32385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49" name="Text Box 65"/>
          <p:cNvSpPr txBox="1">
            <a:spLocks noChangeArrowheads="1"/>
          </p:cNvSpPr>
          <p:nvPr/>
        </p:nvSpPr>
        <p:spPr bwMode="auto">
          <a:xfrm>
            <a:off x="7335838" y="34559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894A-DDA1-4391-9071-5543547246A2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400" b="1"/>
              <a:t>LINFLEX / Overview</a:t>
            </a:r>
            <a:endParaRPr lang="cs-CZ" sz="4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1135-C620-4F7E-88DC-556FE5D87371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State machine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reception</a:t>
            </a:r>
            <a:endParaRPr lang="cs-CZ" sz="1900" b="0"/>
          </a:p>
        </p:txBody>
      </p:sp>
      <p:sp>
        <p:nvSpPr>
          <p:cNvPr id="299046" name="Text Box 38"/>
          <p:cNvSpPr txBox="1">
            <a:spLocks noChangeArrowheads="1"/>
          </p:cNvSpPr>
          <p:nvPr/>
        </p:nvSpPr>
        <p:spPr bwMode="auto">
          <a:xfrm>
            <a:off x="1822450" y="1398588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299047" name="Text Box 39"/>
          <p:cNvSpPr txBox="1">
            <a:spLocks noChangeArrowheads="1"/>
          </p:cNvSpPr>
          <p:nvPr/>
        </p:nvSpPr>
        <p:spPr bwMode="auto">
          <a:xfrm>
            <a:off x="1214438" y="21034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1214438" y="289560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299049" name="Text Box 41"/>
          <p:cNvSpPr txBox="1">
            <a:spLocks noChangeArrowheads="1"/>
          </p:cNvSpPr>
          <p:nvPr/>
        </p:nvSpPr>
        <p:spPr bwMode="auto">
          <a:xfrm>
            <a:off x="1214438" y="368776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299050" name="Text Box 42"/>
          <p:cNvSpPr txBox="1">
            <a:spLocks noChangeArrowheads="1"/>
          </p:cNvSpPr>
          <p:nvPr/>
        </p:nvSpPr>
        <p:spPr bwMode="auto">
          <a:xfrm>
            <a:off x="1214438" y="447992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299051" name="Text Box 43"/>
          <p:cNvSpPr txBox="1">
            <a:spLocks noChangeArrowheads="1"/>
          </p:cNvSpPr>
          <p:nvPr/>
        </p:nvSpPr>
        <p:spPr bwMode="auto">
          <a:xfrm>
            <a:off x="350838" y="5272088"/>
            <a:ext cx="36718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Transmission completed</a:t>
            </a:r>
          </a:p>
        </p:txBody>
      </p:sp>
      <p:sp>
        <p:nvSpPr>
          <p:cNvPr id="299052" name="Line 44"/>
          <p:cNvSpPr>
            <a:spLocks noChangeShapeType="1"/>
          </p:cNvSpPr>
          <p:nvPr/>
        </p:nvSpPr>
        <p:spPr bwMode="auto">
          <a:xfrm>
            <a:off x="2079625" y="56181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3" name="Line 45"/>
          <p:cNvSpPr>
            <a:spLocks noChangeShapeType="1"/>
          </p:cNvSpPr>
          <p:nvPr/>
        </p:nvSpPr>
        <p:spPr bwMode="auto">
          <a:xfrm>
            <a:off x="2079625" y="5992813"/>
            <a:ext cx="223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4" name="Line 46"/>
          <p:cNvSpPr>
            <a:spLocks noChangeShapeType="1"/>
          </p:cNvSpPr>
          <p:nvPr/>
        </p:nvSpPr>
        <p:spPr bwMode="auto">
          <a:xfrm>
            <a:off x="2078038" y="244951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5" name="Line 47"/>
          <p:cNvSpPr>
            <a:spLocks noChangeShapeType="1"/>
          </p:cNvSpPr>
          <p:nvPr/>
        </p:nvSpPr>
        <p:spPr bwMode="auto">
          <a:xfrm>
            <a:off x="2078038" y="324167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6" name="Line 48"/>
          <p:cNvSpPr>
            <a:spLocks noChangeShapeType="1"/>
          </p:cNvSpPr>
          <p:nvPr/>
        </p:nvSpPr>
        <p:spPr bwMode="auto">
          <a:xfrm>
            <a:off x="2078038" y="403383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7" name="Line 49"/>
          <p:cNvSpPr>
            <a:spLocks noChangeShapeType="1"/>
          </p:cNvSpPr>
          <p:nvPr/>
        </p:nvSpPr>
        <p:spPr bwMode="auto">
          <a:xfrm>
            <a:off x="2078038" y="482600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8" name="Line 50"/>
          <p:cNvSpPr>
            <a:spLocks noChangeShapeType="1"/>
          </p:cNvSpPr>
          <p:nvPr/>
        </p:nvSpPr>
        <p:spPr bwMode="auto">
          <a:xfrm>
            <a:off x="2078038" y="1744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59" name="Line 51"/>
          <p:cNvSpPr>
            <a:spLocks noChangeShapeType="1"/>
          </p:cNvSpPr>
          <p:nvPr/>
        </p:nvSpPr>
        <p:spPr bwMode="auto">
          <a:xfrm flipH="1">
            <a:off x="2078038" y="10239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0" name="Line 52"/>
          <p:cNvSpPr>
            <a:spLocks noChangeShapeType="1"/>
          </p:cNvSpPr>
          <p:nvPr/>
        </p:nvSpPr>
        <p:spPr bwMode="auto">
          <a:xfrm>
            <a:off x="2078038" y="1023938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1" name="Text Box 53"/>
          <p:cNvSpPr txBox="1">
            <a:spLocks noChangeArrowheads="1"/>
          </p:cNvSpPr>
          <p:nvPr/>
        </p:nvSpPr>
        <p:spPr bwMode="auto">
          <a:xfrm>
            <a:off x="4672013" y="2420938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299062" name="Text Box 54"/>
          <p:cNvSpPr txBox="1">
            <a:spLocks noChangeArrowheads="1"/>
          </p:cNvSpPr>
          <p:nvPr/>
        </p:nvSpPr>
        <p:spPr bwMode="auto">
          <a:xfrm>
            <a:off x="4672013" y="3125788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299063" name="Line 55"/>
          <p:cNvSpPr>
            <a:spLocks noChangeShapeType="1"/>
          </p:cNvSpPr>
          <p:nvPr/>
        </p:nvSpPr>
        <p:spPr bwMode="auto">
          <a:xfrm flipV="1">
            <a:off x="4310063" y="1960563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4" name="Line 56"/>
          <p:cNvSpPr>
            <a:spLocks noChangeShapeType="1"/>
          </p:cNvSpPr>
          <p:nvPr/>
        </p:nvSpPr>
        <p:spPr bwMode="auto">
          <a:xfrm>
            <a:off x="4310063" y="19605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5" name="Line 57"/>
          <p:cNvSpPr>
            <a:spLocks noChangeShapeType="1"/>
          </p:cNvSpPr>
          <p:nvPr/>
        </p:nvSpPr>
        <p:spPr bwMode="auto">
          <a:xfrm>
            <a:off x="5822950" y="1960563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6" name="Line 58"/>
          <p:cNvSpPr>
            <a:spLocks noChangeShapeType="1"/>
          </p:cNvSpPr>
          <p:nvPr/>
        </p:nvSpPr>
        <p:spPr bwMode="auto">
          <a:xfrm>
            <a:off x="5822950" y="27670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7" name="Line 59"/>
          <p:cNvSpPr>
            <a:spLocks noChangeShapeType="1"/>
          </p:cNvSpPr>
          <p:nvPr/>
        </p:nvSpPr>
        <p:spPr bwMode="auto">
          <a:xfrm>
            <a:off x="5822950" y="3471863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8" name="Line 60"/>
          <p:cNvSpPr>
            <a:spLocks noChangeShapeType="1"/>
          </p:cNvSpPr>
          <p:nvPr/>
        </p:nvSpPr>
        <p:spPr bwMode="auto">
          <a:xfrm>
            <a:off x="5822950" y="4033838"/>
            <a:ext cx="296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69" name="Line 61"/>
          <p:cNvSpPr>
            <a:spLocks noChangeShapeType="1"/>
          </p:cNvSpPr>
          <p:nvPr/>
        </p:nvSpPr>
        <p:spPr bwMode="auto">
          <a:xfrm flipV="1">
            <a:off x="8788400" y="1023938"/>
            <a:ext cx="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70" name="Text Box 62"/>
          <p:cNvSpPr txBox="1">
            <a:spLocks noChangeArrowheads="1"/>
          </p:cNvSpPr>
          <p:nvPr/>
        </p:nvSpPr>
        <p:spPr bwMode="auto">
          <a:xfrm>
            <a:off x="6973888" y="2320925"/>
            <a:ext cx="1944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  <a:ea typeface="Osaka" charset="-128"/>
              </a:rPr>
              <a:t>Framing error</a:t>
            </a:r>
            <a:r>
              <a:rPr lang="en-US" sz="1400" b="0" i="1">
                <a:latin typeface="Helvetica" pitchFamily="34" charset="0"/>
                <a:ea typeface="Osaka" charset="-128"/>
              </a:rPr>
              <a:t> checked by HW</a:t>
            </a:r>
          </a:p>
        </p:txBody>
      </p:sp>
      <p:sp>
        <p:nvSpPr>
          <p:cNvPr id="299071" name="Text Box 63"/>
          <p:cNvSpPr txBox="1">
            <a:spLocks noChangeArrowheads="1"/>
          </p:cNvSpPr>
          <p:nvPr/>
        </p:nvSpPr>
        <p:spPr bwMode="auto">
          <a:xfrm>
            <a:off x="6973888" y="3052763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  <a:ea typeface="Osaka" charset="-128"/>
              </a:rPr>
              <a:t>Checksum</a:t>
            </a:r>
            <a:r>
              <a:rPr lang="en-US" sz="1400" b="0" i="1">
                <a:latin typeface="Helvetica" pitchFamily="34" charset="0"/>
                <a:ea typeface="Osaka" charset="-128"/>
              </a:rPr>
              <a:t> checked by HW</a:t>
            </a:r>
          </a:p>
        </p:txBody>
      </p:sp>
      <p:sp>
        <p:nvSpPr>
          <p:cNvPr id="299072" name="Line 64"/>
          <p:cNvSpPr>
            <a:spLocks noChangeShapeType="1"/>
          </p:cNvSpPr>
          <p:nvPr/>
        </p:nvSpPr>
        <p:spPr bwMode="auto">
          <a:xfrm>
            <a:off x="5678488" y="37528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73" name="Text Box 65"/>
          <p:cNvSpPr txBox="1">
            <a:spLocks noChangeArrowheads="1"/>
          </p:cNvSpPr>
          <p:nvPr/>
        </p:nvSpPr>
        <p:spPr bwMode="auto">
          <a:xfrm>
            <a:off x="5967413" y="3600450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Byte</a:t>
            </a:r>
          </a:p>
        </p:txBody>
      </p:sp>
      <p:sp>
        <p:nvSpPr>
          <p:cNvPr id="299074" name="AutoShape 66"/>
          <p:cNvSpPr>
            <a:spLocks noChangeArrowheads="1"/>
          </p:cNvSpPr>
          <p:nvPr/>
        </p:nvSpPr>
        <p:spPr bwMode="auto">
          <a:xfrm>
            <a:off x="2151063" y="10779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75" name="Line 67"/>
          <p:cNvSpPr>
            <a:spLocks noChangeShapeType="1"/>
          </p:cNvSpPr>
          <p:nvPr/>
        </p:nvSpPr>
        <p:spPr bwMode="auto">
          <a:xfrm>
            <a:off x="1933575" y="18891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2222500" y="174466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HTRQ</a:t>
            </a:r>
          </a:p>
        </p:txBody>
      </p:sp>
      <p:sp>
        <p:nvSpPr>
          <p:cNvPr id="299077" name="Text Box 69"/>
          <p:cNvSpPr txBox="1">
            <a:spLocks noChangeArrowheads="1"/>
          </p:cNvSpPr>
          <p:nvPr/>
        </p:nvSpPr>
        <p:spPr bwMode="auto">
          <a:xfrm>
            <a:off x="3375025" y="3103563"/>
            <a:ext cx="10080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  <a:ea typeface="Osaka" charset="-128"/>
              </a:rPr>
              <a:t>Bit error</a:t>
            </a:r>
            <a:r>
              <a:rPr lang="en-US" sz="1400" b="0" i="1">
                <a:latin typeface="Helvetica" pitchFamily="34" charset="0"/>
                <a:ea typeface="Osaka" charset="-128"/>
              </a:rPr>
              <a:t> checked by HW (optional)</a:t>
            </a:r>
          </a:p>
        </p:txBody>
      </p:sp>
      <p:sp>
        <p:nvSpPr>
          <p:cNvPr id="299078" name="AutoShape 70"/>
          <p:cNvSpPr>
            <a:spLocks/>
          </p:cNvSpPr>
          <p:nvPr/>
        </p:nvSpPr>
        <p:spPr bwMode="auto">
          <a:xfrm>
            <a:off x="3087688" y="2103438"/>
            <a:ext cx="287337" cy="2722562"/>
          </a:xfrm>
          <a:prstGeom prst="rightBrace">
            <a:avLst>
              <a:gd name="adj1" fmla="val 789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4C149-09DC-4EC7-8A9F-AE9BB1BBE7F6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Master mode – State machine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reception - Timeout</a:t>
            </a:r>
            <a:endParaRPr lang="cs-CZ" sz="1900" b="0"/>
          </a:p>
        </p:txBody>
      </p:sp>
      <p:sp>
        <p:nvSpPr>
          <p:cNvPr id="300069" name="Text Box 37"/>
          <p:cNvSpPr txBox="1">
            <a:spLocks noChangeArrowheads="1"/>
          </p:cNvSpPr>
          <p:nvPr/>
        </p:nvSpPr>
        <p:spPr bwMode="auto">
          <a:xfrm>
            <a:off x="1922463" y="1398588"/>
            <a:ext cx="5445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300070" name="Text Box 38"/>
          <p:cNvSpPr txBox="1">
            <a:spLocks noChangeArrowheads="1"/>
          </p:cNvSpPr>
          <p:nvPr/>
        </p:nvSpPr>
        <p:spPr bwMode="auto">
          <a:xfrm>
            <a:off x="1314450" y="21034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300071" name="Text Box 39"/>
          <p:cNvSpPr txBox="1">
            <a:spLocks noChangeArrowheads="1"/>
          </p:cNvSpPr>
          <p:nvPr/>
        </p:nvSpPr>
        <p:spPr bwMode="auto">
          <a:xfrm>
            <a:off x="1314450" y="289560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300072" name="Text Box 40"/>
          <p:cNvSpPr txBox="1">
            <a:spLocks noChangeArrowheads="1"/>
          </p:cNvSpPr>
          <p:nvPr/>
        </p:nvSpPr>
        <p:spPr bwMode="auto">
          <a:xfrm>
            <a:off x="1314450" y="368776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300073" name="Text Box 41"/>
          <p:cNvSpPr txBox="1">
            <a:spLocks noChangeArrowheads="1"/>
          </p:cNvSpPr>
          <p:nvPr/>
        </p:nvSpPr>
        <p:spPr bwMode="auto">
          <a:xfrm>
            <a:off x="1314450" y="447992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300074" name="Text Box 42"/>
          <p:cNvSpPr txBox="1">
            <a:spLocks noChangeArrowheads="1"/>
          </p:cNvSpPr>
          <p:nvPr/>
        </p:nvSpPr>
        <p:spPr bwMode="auto">
          <a:xfrm>
            <a:off x="450850" y="5272088"/>
            <a:ext cx="36718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Transmission completed</a:t>
            </a:r>
          </a:p>
        </p:txBody>
      </p:sp>
      <p:sp>
        <p:nvSpPr>
          <p:cNvPr id="300075" name="Line 43"/>
          <p:cNvSpPr>
            <a:spLocks noChangeShapeType="1"/>
          </p:cNvSpPr>
          <p:nvPr/>
        </p:nvSpPr>
        <p:spPr bwMode="auto">
          <a:xfrm>
            <a:off x="2179638" y="56181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6" name="Line 44"/>
          <p:cNvSpPr>
            <a:spLocks noChangeShapeType="1"/>
          </p:cNvSpPr>
          <p:nvPr/>
        </p:nvSpPr>
        <p:spPr bwMode="auto">
          <a:xfrm>
            <a:off x="2179638" y="5992813"/>
            <a:ext cx="223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78050" y="244951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2178050" y="324167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Line 47"/>
          <p:cNvSpPr>
            <a:spLocks noChangeShapeType="1"/>
          </p:cNvSpPr>
          <p:nvPr/>
        </p:nvSpPr>
        <p:spPr bwMode="auto">
          <a:xfrm>
            <a:off x="2178050" y="403383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Line 48"/>
          <p:cNvSpPr>
            <a:spLocks noChangeShapeType="1"/>
          </p:cNvSpPr>
          <p:nvPr/>
        </p:nvSpPr>
        <p:spPr bwMode="auto">
          <a:xfrm>
            <a:off x="2178050" y="482600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178050" y="1744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 flipH="1">
            <a:off x="2178050" y="10239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3" name="Line 51"/>
          <p:cNvSpPr>
            <a:spLocks noChangeShapeType="1"/>
          </p:cNvSpPr>
          <p:nvPr/>
        </p:nvSpPr>
        <p:spPr bwMode="auto">
          <a:xfrm>
            <a:off x="2178050" y="1023938"/>
            <a:ext cx="15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4" name="Text Box 52"/>
          <p:cNvSpPr txBox="1">
            <a:spLocks noChangeArrowheads="1"/>
          </p:cNvSpPr>
          <p:nvPr/>
        </p:nvSpPr>
        <p:spPr bwMode="auto">
          <a:xfrm>
            <a:off x="4772025" y="2420938"/>
            <a:ext cx="23034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0085" name="Text Box 53"/>
          <p:cNvSpPr txBox="1">
            <a:spLocks noChangeArrowheads="1"/>
          </p:cNvSpPr>
          <p:nvPr/>
        </p:nvSpPr>
        <p:spPr bwMode="auto">
          <a:xfrm>
            <a:off x="4772025" y="3125788"/>
            <a:ext cx="23034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 flipV="1">
            <a:off x="4410075" y="1960563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4410075" y="1960563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8" name="Line 56"/>
          <p:cNvSpPr>
            <a:spLocks noChangeShapeType="1"/>
          </p:cNvSpPr>
          <p:nvPr/>
        </p:nvSpPr>
        <p:spPr bwMode="auto">
          <a:xfrm>
            <a:off x="5922963" y="1960563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9" name="Line 57"/>
          <p:cNvSpPr>
            <a:spLocks noChangeShapeType="1"/>
          </p:cNvSpPr>
          <p:nvPr/>
        </p:nvSpPr>
        <p:spPr bwMode="auto">
          <a:xfrm>
            <a:off x="5922963" y="27670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Line 58"/>
          <p:cNvSpPr>
            <a:spLocks noChangeShapeType="1"/>
          </p:cNvSpPr>
          <p:nvPr/>
        </p:nvSpPr>
        <p:spPr bwMode="auto">
          <a:xfrm flipV="1">
            <a:off x="8888413" y="1023938"/>
            <a:ext cx="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AutoShape 59"/>
          <p:cNvSpPr>
            <a:spLocks noChangeArrowheads="1"/>
          </p:cNvSpPr>
          <p:nvPr/>
        </p:nvSpPr>
        <p:spPr bwMode="auto">
          <a:xfrm>
            <a:off x="2251075" y="10779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2" name="Line 60"/>
          <p:cNvSpPr>
            <a:spLocks noChangeShapeType="1"/>
          </p:cNvSpPr>
          <p:nvPr/>
        </p:nvSpPr>
        <p:spPr bwMode="auto">
          <a:xfrm>
            <a:off x="2033588" y="18891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3" name="Text Box 61"/>
          <p:cNvSpPr txBox="1">
            <a:spLocks noChangeArrowheads="1"/>
          </p:cNvSpPr>
          <p:nvPr/>
        </p:nvSpPr>
        <p:spPr bwMode="auto">
          <a:xfrm>
            <a:off x="2322513" y="174466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HTRQ</a:t>
            </a:r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3475038" y="3103563"/>
            <a:ext cx="10080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by HW</a:t>
            </a:r>
          </a:p>
        </p:txBody>
      </p:sp>
      <p:sp>
        <p:nvSpPr>
          <p:cNvPr id="300095" name="AutoShape 63"/>
          <p:cNvSpPr>
            <a:spLocks/>
          </p:cNvSpPr>
          <p:nvPr/>
        </p:nvSpPr>
        <p:spPr bwMode="auto">
          <a:xfrm>
            <a:off x="3187700" y="2103438"/>
            <a:ext cx="287338" cy="2722562"/>
          </a:xfrm>
          <a:prstGeom prst="rightBrace">
            <a:avLst>
              <a:gd name="adj1" fmla="val 78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75488" y="2608263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7" name="Line 65"/>
          <p:cNvSpPr>
            <a:spLocks noChangeShapeType="1"/>
          </p:cNvSpPr>
          <p:nvPr/>
        </p:nvSpPr>
        <p:spPr bwMode="auto">
          <a:xfrm>
            <a:off x="7075488" y="3257550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8" name="Text Box 66"/>
          <p:cNvSpPr txBox="1">
            <a:spLocks noChangeArrowheads="1"/>
          </p:cNvSpPr>
          <p:nvPr/>
        </p:nvSpPr>
        <p:spPr bwMode="auto">
          <a:xfrm>
            <a:off x="7040563" y="1585913"/>
            <a:ext cx="18002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Response and Frame time-out  are optional</a:t>
            </a:r>
          </a:p>
        </p:txBody>
      </p:sp>
      <p:sp>
        <p:nvSpPr>
          <p:cNvPr id="300099" name="Line 67"/>
          <p:cNvSpPr>
            <a:spLocks noChangeShapeType="1"/>
          </p:cNvSpPr>
          <p:nvPr/>
        </p:nvSpPr>
        <p:spPr bwMode="auto">
          <a:xfrm>
            <a:off x="7940675" y="25066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0" name="Text Box 68"/>
          <p:cNvSpPr txBox="1">
            <a:spLocks noChangeArrowheads="1"/>
          </p:cNvSpPr>
          <p:nvPr/>
        </p:nvSpPr>
        <p:spPr bwMode="auto">
          <a:xfrm>
            <a:off x="7508875" y="3400425"/>
            <a:ext cx="1222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Time-out</a:t>
            </a:r>
          </a:p>
        </p:txBody>
      </p:sp>
      <p:sp>
        <p:nvSpPr>
          <p:cNvPr id="300101" name="Line 69"/>
          <p:cNvSpPr>
            <a:spLocks noChangeShapeType="1"/>
          </p:cNvSpPr>
          <p:nvPr/>
        </p:nvSpPr>
        <p:spPr bwMode="auto">
          <a:xfrm>
            <a:off x="7940675" y="314483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2" name="Text Box 70"/>
          <p:cNvSpPr txBox="1">
            <a:spLocks noChangeArrowheads="1"/>
          </p:cNvSpPr>
          <p:nvPr/>
        </p:nvSpPr>
        <p:spPr bwMode="auto">
          <a:xfrm>
            <a:off x="7578725" y="2681288"/>
            <a:ext cx="1222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Time-out</a:t>
            </a:r>
          </a:p>
        </p:txBody>
      </p:sp>
      <p:sp>
        <p:nvSpPr>
          <p:cNvPr id="300103" name="Line 71"/>
          <p:cNvSpPr>
            <a:spLocks noChangeShapeType="1"/>
          </p:cNvSpPr>
          <p:nvPr/>
        </p:nvSpPr>
        <p:spPr bwMode="auto">
          <a:xfrm>
            <a:off x="5922963" y="3471863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Line 72"/>
          <p:cNvSpPr>
            <a:spLocks noChangeShapeType="1"/>
          </p:cNvSpPr>
          <p:nvPr/>
        </p:nvSpPr>
        <p:spPr bwMode="auto">
          <a:xfrm>
            <a:off x="5922963" y="4033838"/>
            <a:ext cx="2965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5" name="Line 73"/>
          <p:cNvSpPr>
            <a:spLocks noChangeShapeType="1"/>
          </p:cNvSpPr>
          <p:nvPr/>
        </p:nvSpPr>
        <p:spPr bwMode="auto">
          <a:xfrm>
            <a:off x="5778500" y="37528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6" name="Text Box 74"/>
          <p:cNvSpPr txBox="1">
            <a:spLocks noChangeArrowheads="1"/>
          </p:cNvSpPr>
          <p:nvPr/>
        </p:nvSpPr>
        <p:spPr bwMode="auto">
          <a:xfrm>
            <a:off x="6067425" y="3600450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Byte</a:t>
            </a:r>
          </a:p>
        </p:txBody>
      </p:sp>
      <p:sp>
        <p:nvSpPr>
          <p:cNvPr id="300107" name="Text Box 75"/>
          <p:cNvSpPr txBox="1">
            <a:spLocks noChangeArrowheads="1"/>
          </p:cNvSpPr>
          <p:nvPr/>
        </p:nvSpPr>
        <p:spPr bwMode="auto">
          <a:xfrm>
            <a:off x="5922963" y="4265613"/>
            <a:ext cx="291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Response and Frame time-out  are optional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EAA3-46C7-403D-86EB-2C23CEBAC1AA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60663"/>
            <a:ext cx="9144000" cy="17589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LINFLEX / Slave mode </a:t>
            </a:r>
          </a:p>
          <a:p>
            <a:pPr algn="ctr">
              <a:buFont typeface="Wingdings" pitchFamily="2" charset="2"/>
              <a:buNone/>
            </a:pPr>
            <a:r>
              <a:rPr lang="en-US" b="1" dirty="0"/>
              <a:t>Frame handling</a:t>
            </a:r>
            <a:endParaRPr lang="cs-CZ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12DB-2122-49BF-87CC-F4C435C50732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Filters disable</a:t>
            </a:r>
            <a:endParaRPr lang="cs-CZ" sz="1900" b="0"/>
          </a:p>
        </p:txBody>
      </p:sp>
      <p:sp>
        <p:nvSpPr>
          <p:cNvPr id="303165" name="Rectangle 61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4638675"/>
            <a:ext cx="4079875" cy="1457325"/>
          </a:xfrm>
        </p:spPr>
        <p:txBody>
          <a:bodyPr/>
          <a:lstStyle/>
          <a:p>
            <a:r>
              <a:rPr lang="en-US" sz="2100" dirty="0"/>
              <a:t>Header reception notification</a:t>
            </a:r>
            <a:endParaRPr lang="cs-CZ" sz="2100" dirty="0"/>
          </a:p>
        </p:txBody>
      </p:sp>
      <p:sp>
        <p:nvSpPr>
          <p:cNvPr id="303166" name="Rectangle 62"/>
          <p:cNvSpPr>
            <a:spLocks noGrp="1" noChangeArrowheads="1"/>
          </p:cNvSpPr>
          <p:nvPr>
            <p:ph type="body" sz="half" idx="2"/>
          </p:nvPr>
        </p:nvSpPr>
        <p:spPr>
          <a:xfrm>
            <a:off x="2400300" y="5180012"/>
            <a:ext cx="4192588" cy="964309"/>
          </a:xfrm>
        </p:spPr>
        <p:txBody>
          <a:bodyPr/>
          <a:lstStyle/>
          <a:p>
            <a:r>
              <a:rPr lang="en-US" sz="1800" dirty="0"/>
              <a:t>Software configures data length and chooses direction or disable reception</a:t>
            </a:r>
            <a:endParaRPr lang="cs-CZ" sz="1800" dirty="0"/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1301750" y="2249488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6030913" y="2249488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35" name="AutoShape 31"/>
          <p:cNvSpPr>
            <a:spLocks noChangeArrowheads="1"/>
          </p:cNvSpPr>
          <p:nvPr/>
        </p:nvSpPr>
        <p:spPr bwMode="auto">
          <a:xfrm>
            <a:off x="8191500" y="1830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36" name="Text Box 32"/>
          <p:cNvSpPr txBox="1">
            <a:spLocks noChangeArrowheads="1"/>
          </p:cNvSpPr>
          <p:nvPr/>
        </p:nvSpPr>
        <p:spPr bwMode="auto">
          <a:xfrm>
            <a:off x="7800975" y="1096963"/>
            <a:ext cx="1100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3137" name="Text Box 33"/>
          <p:cNvSpPr txBox="1">
            <a:spLocks noChangeArrowheads="1"/>
          </p:cNvSpPr>
          <p:nvPr/>
        </p:nvSpPr>
        <p:spPr bwMode="auto">
          <a:xfrm>
            <a:off x="147638" y="2251075"/>
            <a:ext cx="936625" cy="2746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4948238" y="2251075"/>
            <a:ext cx="849312" cy="2746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3139" name="Text Box 35"/>
          <p:cNvSpPr txBox="1">
            <a:spLocks noChangeArrowheads="1"/>
          </p:cNvSpPr>
          <p:nvPr/>
        </p:nvSpPr>
        <p:spPr bwMode="auto">
          <a:xfrm>
            <a:off x="1301750" y="2251075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303140" name="Text Box 36"/>
          <p:cNvSpPr txBox="1">
            <a:spLocks noChangeArrowheads="1"/>
          </p:cNvSpPr>
          <p:nvPr/>
        </p:nvSpPr>
        <p:spPr bwMode="auto">
          <a:xfrm>
            <a:off x="6030913" y="2251075"/>
            <a:ext cx="1871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3141" name="AutoShape 37"/>
          <p:cNvSpPr>
            <a:spLocks noChangeArrowheads="1"/>
          </p:cNvSpPr>
          <p:nvPr/>
        </p:nvSpPr>
        <p:spPr bwMode="auto">
          <a:xfrm>
            <a:off x="941388" y="1830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165100" y="1312863"/>
            <a:ext cx="1770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303143" name="AutoShape 39"/>
          <p:cNvSpPr>
            <a:spLocks noChangeArrowheads="1"/>
          </p:cNvSpPr>
          <p:nvPr/>
        </p:nvSpPr>
        <p:spPr bwMode="auto">
          <a:xfrm>
            <a:off x="5668963" y="1830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4" name="Text Box 40"/>
          <p:cNvSpPr txBox="1">
            <a:spLocks noChangeArrowheads="1"/>
          </p:cNvSpPr>
          <p:nvPr/>
        </p:nvSpPr>
        <p:spPr bwMode="auto">
          <a:xfrm>
            <a:off x="4960938" y="1312863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3145" name="Text Box 41"/>
          <p:cNvSpPr txBox="1">
            <a:spLocks noChangeArrowheads="1"/>
          </p:cNvSpPr>
          <p:nvPr/>
        </p:nvSpPr>
        <p:spPr bwMode="auto">
          <a:xfrm>
            <a:off x="1084263" y="1830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5815013" y="1830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3147" name="Text Box 43"/>
          <p:cNvSpPr txBox="1">
            <a:spLocks noChangeArrowheads="1"/>
          </p:cNvSpPr>
          <p:nvPr/>
        </p:nvSpPr>
        <p:spPr bwMode="auto">
          <a:xfrm>
            <a:off x="8358188" y="1830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3149" name="Text Box 45"/>
          <p:cNvSpPr txBox="1">
            <a:spLocks noChangeArrowheads="1"/>
          </p:cNvSpPr>
          <p:nvPr/>
        </p:nvSpPr>
        <p:spPr bwMode="auto">
          <a:xfrm>
            <a:off x="147638" y="3773488"/>
            <a:ext cx="936625" cy="2746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3150" name="AutoShape 46"/>
          <p:cNvSpPr>
            <a:spLocks noChangeArrowheads="1"/>
          </p:cNvSpPr>
          <p:nvPr/>
        </p:nvSpPr>
        <p:spPr bwMode="auto">
          <a:xfrm>
            <a:off x="941388" y="33416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Text Box 47"/>
          <p:cNvSpPr txBox="1">
            <a:spLocks noChangeArrowheads="1"/>
          </p:cNvSpPr>
          <p:nvPr/>
        </p:nvSpPr>
        <p:spPr bwMode="auto">
          <a:xfrm>
            <a:off x="233363" y="2824163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Discard</a:t>
            </a:r>
          </a:p>
        </p:txBody>
      </p:sp>
      <p:sp>
        <p:nvSpPr>
          <p:cNvPr id="303152" name="Text Box 48"/>
          <p:cNvSpPr txBox="1">
            <a:spLocks noChangeArrowheads="1"/>
          </p:cNvSpPr>
          <p:nvPr/>
        </p:nvSpPr>
        <p:spPr bwMode="auto">
          <a:xfrm>
            <a:off x="1084263" y="33416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3153" name="Rectangle 49"/>
          <p:cNvSpPr>
            <a:spLocks noChangeArrowheads="1"/>
          </p:cNvSpPr>
          <p:nvPr/>
        </p:nvSpPr>
        <p:spPr bwMode="auto">
          <a:xfrm>
            <a:off x="7997825" y="224948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4" name="Text Box 50"/>
          <p:cNvSpPr txBox="1">
            <a:spLocks noChangeArrowheads="1"/>
          </p:cNvSpPr>
          <p:nvPr/>
        </p:nvSpPr>
        <p:spPr bwMode="auto">
          <a:xfrm>
            <a:off x="7997825" y="225107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3155" name="Rectangle 51"/>
          <p:cNvSpPr>
            <a:spLocks noChangeArrowheads="1"/>
          </p:cNvSpPr>
          <p:nvPr/>
        </p:nvSpPr>
        <p:spPr bwMode="auto">
          <a:xfrm>
            <a:off x="3244850" y="224948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6" name="Text Box 52"/>
          <p:cNvSpPr txBox="1">
            <a:spLocks noChangeArrowheads="1"/>
          </p:cNvSpPr>
          <p:nvPr/>
        </p:nvSpPr>
        <p:spPr bwMode="auto">
          <a:xfrm>
            <a:off x="3244850" y="225107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3157" name="Text Box 53"/>
          <p:cNvSpPr txBox="1">
            <a:spLocks noChangeArrowheads="1"/>
          </p:cNvSpPr>
          <p:nvPr/>
        </p:nvSpPr>
        <p:spPr bwMode="auto">
          <a:xfrm>
            <a:off x="725488" y="1096963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HRIE=1</a:t>
            </a:r>
          </a:p>
        </p:txBody>
      </p:sp>
      <p:sp>
        <p:nvSpPr>
          <p:cNvPr id="303158" name="Text Box 54"/>
          <p:cNvSpPr txBox="1">
            <a:spLocks noChangeArrowheads="1"/>
          </p:cNvSpPr>
          <p:nvPr/>
        </p:nvSpPr>
        <p:spPr bwMode="auto">
          <a:xfrm>
            <a:off x="652463" y="2609850"/>
            <a:ext cx="81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HRIE=1</a:t>
            </a:r>
          </a:p>
        </p:txBody>
      </p:sp>
      <p:sp>
        <p:nvSpPr>
          <p:cNvPr id="303159" name="Text Box 55"/>
          <p:cNvSpPr txBox="1">
            <a:spLocks noChangeArrowheads="1"/>
          </p:cNvSpPr>
          <p:nvPr/>
        </p:nvSpPr>
        <p:spPr bwMode="auto">
          <a:xfrm>
            <a:off x="5219700" y="109696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HRIE=1</a:t>
            </a:r>
          </a:p>
        </p:txBody>
      </p:sp>
      <p:sp>
        <p:nvSpPr>
          <p:cNvPr id="303160" name="Text Box 56"/>
          <p:cNvSpPr txBox="1">
            <a:spLocks noChangeArrowheads="1"/>
          </p:cNvSpPr>
          <p:nvPr/>
        </p:nvSpPr>
        <p:spPr bwMode="auto">
          <a:xfrm>
            <a:off x="7997825" y="876300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0">
                <a:latin typeface="Helvetica" pitchFamily="34" charset="0"/>
                <a:ea typeface="Osaka" charset="-128"/>
              </a:rPr>
              <a:t>DRIE=1</a:t>
            </a:r>
          </a:p>
        </p:txBody>
      </p: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5356225" y="2897188"/>
            <a:ext cx="350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0" dirty="0">
                <a:ea typeface="ＭＳ Ｐゴシック" pitchFamily="-96" charset="-128"/>
              </a:rPr>
              <a:t>Software gets data in 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65" grpId="0" build="p"/>
      <p:bldP spid="303166" grpId="0" build="p"/>
      <p:bldP spid="303132" grpId="0" animBg="1"/>
      <p:bldP spid="303134" grpId="0" animBg="1"/>
      <p:bldP spid="303135" grpId="0" animBg="1"/>
      <p:bldP spid="303136" grpId="0"/>
      <p:bldP spid="303137" grpId="0" animBg="1"/>
      <p:bldP spid="303138" grpId="0" animBg="1"/>
      <p:bldP spid="303139" grpId="0"/>
      <p:bldP spid="303140" grpId="0"/>
      <p:bldP spid="303141" grpId="0" animBg="1"/>
      <p:bldP spid="303142" grpId="0"/>
      <p:bldP spid="303143" grpId="0" animBg="1"/>
      <p:bldP spid="303144" grpId="0"/>
      <p:bldP spid="303145" grpId="0"/>
      <p:bldP spid="303146" grpId="0"/>
      <p:bldP spid="303147" grpId="0"/>
      <p:bldP spid="303149" grpId="0" animBg="1"/>
      <p:bldP spid="303150" grpId="0" animBg="1"/>
      <p:bldP spid="303151" grpId="0"/>
      <p:bldP spid="303152" grpId="0"/>
      <p:bldP spid="303153" grpId="0" animBg="1"/>
      <p:bldP spid="303154" grpId="0"/>
      <p:bldP spid="303155" grpId="0" animBg="1"/>
      <p:bldP spid="303156" grpId="0"/>
      <p:bldP spid="303157" grpId="0"/>
      <p:bldP spid="303158" grpId="0"/>
      <p:bldP spid="303159" grpId="0"/>
      <p:bldP spid="303160" grpId="0"/>
      <p:bldP spid="303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4427-5A4D-4616-9980-9B7C5D80FA54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Extended frames</a:t>
            </a:r>
            <a:endParaRPr lang="cs-CZ" sz="1900" b="0"/>
          </a:p>
        </p:txBody>
      </p:sp>
      <p:sp>
        <p:nvSpPr>
          <p:cNvPr id="304165" name="Rectangle 37"/>
          <p:cNvSpPr>
            <a:spLocks noChangeArrowheads="1"/>
          </p:cNvSpPr>
          <p:nvPr/>
        </p:nvSpPr>
        <p:spPr bwMode="auto">
          <a:xfrm>
            <a:off x="1341438" y="2085975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6" name="Rectangle 38"/>
          <p:cNvSpPr>
            <a:spLocks noChangeArrowheads="1"/>
          </p:cNvSpPr>
          <p:nvPr/>
        </p:nvSpPr>
        <p:spPr bwMode="auto">
          <a:xfrm>
            <a:off x="2495550" y="2085975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7" name="AutoShape 39"/>
          <p:cNvSpPr>
            <a:spLocks noChangeArrowheads="1"/>
          </p:cNvSpPr>
          <p:nvPr/>
        </p:nvSpPr>
        <p:spPr bwMode="auto">
          <a:xfrm>
            <a:off x="4151313" y="16557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8" name="Text Box 40"/>
          <p:cNvSpPr txBox="1">
            <a:spLocks noChangeArrowheads="1"/>
          </p:cNvSpPr>
          <p:nvPr/>
        </p:nvSpPr>
        <p:spPr bwMode="auto">
          <a:xfrm>
            <a:off x="3786188" y="922338"/>
            <a:ext cx="9128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Buffer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Empty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169" name="Text Box 41"/>
          <p:cNvSpPr txBox="1">
            <a:spLocks noChangeArrowheads="1"/>
          </p:cNvSpPr>
          <p:nvPr/>
        </p:nvSpPr>
        <p:spPr bwMode="auto">
          <a:xfrm>
            <a:off x="1412875" y="2087563"/>
            <a:ext cx="849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4170" name="Text Box 42"/>
          <p:cNvSpPr txBox="1">
            <a:spLocks noChangeArrowheads="1"/>
          </p:cNvSpPr>
          <p:nvPr/>
        </p:nvSpPr>
        <p:spPr bwMode="auto">
          <a:xfrm>
            <a:off x="2495550" y="2087563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71" name="AutoShape 43"/>
          <p:cNvSpPr>
            <a:spLocks noChangeArrowheads="1"/>
          </p:cNvSpPr>
          <p:nvPr/>
        </p:nvSpPr>
        <p:spPr bwMode="auto">
          <a:xfrm>
            <a:off x="2133600" y="16557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2" name="Text Box 44"/>
          <p:cNvSpPr txBox="1">
            <a:spLocks noChangeArrowheads="1"/>
          </p:cNvSpPr>
          <p:nvPr/>
        </p:nvSpPr>
        <p:spPr bwMode="auto">
          <a:xfrm>
            <a:off x="1425575" y="1138238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4173" name="Text Box 45"/>
          <p:cNvSpPr txBox="1">
            <a:spLocks noChangeArrowheads="1"/>
          </p:cNvSpPr>
          <p:nvPr/>
        </p:nvSpPr>
        <p:spPr bwMode="auto">
          <a:xfrm>
            <a:off x="2279650" y="16557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74" name="Text Box 46"/>
          <p:cNvSpPr txBox="1">
            <a:spLocks noChangeArrowheads="1"/>
          </p:cNvSpPr>
          <p:nvPr/>
        </p:nvSpPr>
        <p:spPr bwMode="auto">
          <a:xfrm>
            <a:off x="4318000" y="16557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75" name="Rectangle 47"/>
          <p:cNvSpPr>
            <a:spLocks noChangeArrowheads="1"/>
          </p:cNvSpPr>
          <p:nvPr/>
        </p:nvSpPr>
        <p:spPr bwMode="auto">
          <a:xfrm>
            <a:off x="4440238" y="2085975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6" name="Text Box 48"/>
          <p:cNvSpPr txBox="1">
            <a:spLocks noChangeArrowheads="1"/>
          </p:cNvSpPr>
          <p:nvPr/>
        </p:nvSpPr>
        <p:spPr bwMode="auto">
          <a:xfrm>
            <a:off x="4440238" y="2087563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77" name="Rectangle 49"/>
          <p:cNvSpPr>
            <a:spLocks noChangeArrowheads="1"/>
          </p:cNvSpPr>
          <p:nvPr/>
        </p:nvSpPr>
        <p:spPr bwMode="auto">
          <a:xfrm>
            <a:off x="6384925" y="2085975"/>
            <a:ext cx="12954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8" name="Text Box 50"/>
          <p:cNvSpPr txBox="1">
            <a:spLocks noChangeArrowheads="1"/>
          </p:cNvSpPr>
          <p:nvPr/>
        </p:nvSpPr>
        <p:spPr bwMode="auto">
          <a:xfrm>
            <a:off x="6384925" y="2087563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79" name="AutoShape 51"/>
          <p:cNvSpPr>
            <a:spLocks noChangeArrowheads="1"/>
          </p:cNvSpPr>
          <p:nvPr/>
        </p:nvSpPr>
        <p:spPr bwMode="auto">
          <a:xfrm>
            <a:off x="6096000" y="16557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80" name="Text Box 52"/>
          <p:cNvSpPr txBox="1">
            <a:spLocks noChangeArrowheads="1"/>
          </p:cNvSpPr>
          <p:nvPr/>
        </p:nvSpPr>
        <p:spPr bwMode="auto">
          <a:xfrm>
            <a:off x="6262688" y="16557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81" name="AutoShape 53"/>
          <p:cNvSpPr>
            <a:spLocks noChangeArrowheads="1"/>
          </p:cNvSpPr>
          <p:nvPr/>
        </p:nvSpPr>
        <p:spPr bwMode="auto">
          <a:xfrm>
            <a:off x="7464425" y="16716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82" name="Text Box 54"/>
          <p:cNvSpPr txBox="1">
            <a:spLocks noChangeArrowheads="1"/>
          </p:cNvSpPr>
          <p:nvPr/>
        </p:nvSpPr>
        <p:spPr bwMode="auto">
          <a:xfrm>
            <a:off x="7631113" y="16716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83" name="Text Box 55"/>
          <p:cNvSpPr txBox="1">
            <a:spLocks noChangeArrowheads="1"/>
          </p:cNvSpPr>
          <p:nvPr/>
        </p:nvSpPr>
        <p:spPr bwMode="auto">
          <a:xfrm>
            <a:off x="7085013" y="931863"/>
            <a:ext cx="11001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184" name="Rectangle 56"/>
          <p:cNvSpPr>
            <a:spLocks noChangeArrowheads="1"/>
          </p:cNvSpPr>
          <p:nvPr/>
        </p:nvSpPr>
        <p:spPr bwMode="auto">
          <a:xfrm>
            <a:off x="1341438" y="3730625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85" name="Rectangle 57"/>
          <p:cNvSpPr>
            <a:spLocks noChangeArrowheads="1"/>
          </p:cNvSpPr>
          <p:nvPr/>
        </p:nvSpPr>
        <p:spPr bwMode="auto">
          <a:xfrm>
            <a:off x="2495550" y="3730625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86" name="AutoShape 58"/>
          <p:cNvSpPr>
            <a:spLocks noChangeArrowheads="1"/>
          </p:cNvSpPr>
          <p:nvPr/>
        </p:nvSpPr>
        <p:spPr bwMode="auto">
          <a:xfrm>
            <a:off x="4151313" y="33004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1412875" y="3732213"/>
            <a:ext cx="849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4188" name="Text Box 60"/>
          <p:cNvSpPr txBox="1">
            <a:spLocks noChangeArrowheads="1"/>
          </p:cNvSpPr>
          <p:nvPr/>
        </p:nvSpPr>
        <p:spPr bwMode="auto">
          <a:xfrm>
            <a:off x="2495550" y="3732213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89" name="AutoShape 61"/>
          <p:cNvSpPr>
            <a:spLocks noChangeArrowheads="1"/>
          </p:cNvSpPr>
          <p:nvPr/>
        </p:nvSpPr>
        <p:spPr bwMode="auto">
          <a:xfrm>
            <a:off x="2133600" y="33004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90" name="Text Box 62"/>
          <p:cNvSpPr txBox="1">
            <a:spLocks noChangeArrowheads="1"/>
          </p:cNvSpPr>
          <p:nvPr/>
        </p:nvSpPr>
        <p:spPr bwMode="auto">
          <a:xfrm>
            <a:off x="1425575" y="2782888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4191" name="Text Box 63"/>
          <p:cNvSpPr txBox="1">
            <a:spLocks noChangeArrowheads="1"/>
          </p:cNvSpPr>
          <p:nvPr/>
        </p:nvSpPr>
        <p:spPr bwMode="auto">
          <a:xfrm>
            <a:off x="2279650" y="33004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92" name="Text Box 64"/>
          <p:cNvSpPr txBox="1">
            <a:spLocks noChangeArrowheads="1"/>
          </p:cNvSpPr>
          <p:nvPr/>
        </p:nvSpPr>
        <p:spPr bwMode="auto">
          <a:xfrm>
            <a:off x="4318000" y="33004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93" name="Rectangle 65"/>
          <p:cNvSpPr>
            <a:spLocks noChangeArrowheads="1"/>
          </p:cNvSpPr>
          <p:nvPr/>
        </p:nvSpPr>
        <p:spPr bwMode="auto">
          <a:xfrm>
            <a:off x="4440238" y="3730625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94" name="Text Box 66"/>
          <p:cNvSpPr txBox="1">
            <a:spLocks noChangeArrowheads="1"/>
          </p:cNvSpPr>
          <p:nvPr/>
        </p:nvSpPr>
        <p:spPr bwMode="auto">
          <a:xfrm>
            <a:off x="4440238" y="3732213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95" name="Rectangle 67"/>
          <p:cNvSpPr>
            <a:spLocks noChangeArrowheads="1"/>
          </p:cNvSpPr>
          <p:nvPr/>
        </p:nvSpPr>
        <p:spPr bwMode="auto">
          <a:xfrm>
            <a:off x="6384925" y="3730625"/>
            <a:ext cx="12954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96" name="Text Box 68"/>
          <p:cNvSpPr txBox="1">
            <a:spLocks noChangeArrowheads="1"/>
          </p:cNvSpPr>
          <p:nvPr/>
        </p:nvSpPr>
        <p:spPr bwMode="auto">
          <a:xfrm>
            <a:off x="6384925" y="3732213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4197" name="AutoShape 69"/>
          <p:cNvSpPr>
            <a:spLocks noChangeArrowheads="1"/>
          </p:cNvSpPr>
          <p:nvPr/>
        </p:nvSpPr>
        <p:spPr bwMode="auto">
          <a:xfrm>
            <a:off x="6096000" y="33004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98" name="Text Box 70"/>
          <p:cNvSpPr txBox="1">
            <a:spLocks noChangeArrowheads="1"/>
          </p:cNvSpPr>
          <p:nvPr/>
        </p:nvSpPr>
        <p:spPr bwMode="auto">
          <a:xfrm>
            <a:off x="6262688" y="33004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199" name="AutoShape 71"/>
          <p:cNvSpPr>
            <a:spLocks noChangeArrowheads="1"/>
          </p:cNvSpPr>
          <p:nvPr/>
        </p:nvSpPr>
        <p:spPr bwMode="auto">
          <a:xfrm>
            <a:off x="7967663" y="33162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200" name="Text Box 72"/>
          <p:cNvSpPr txBox="1">
            <a:spLocks noChangeArrowheads="1"/>
          </p:cNvSpPr>
          <p:nvPr/>
        </p:nvSpPr>
        <p:spPr bwMode="auto">
          <a:xfrm>
            <a:off x="8134350" y="33162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7753350" y="3730625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202" name="Text Box 74"/>
          <p:cNvSpPr txBox="1">
            <a:spLocks noChangeArrowheads="1"/>
          </p:cNvSpPr>
          <p:nvPr/>
        </p:nvSpPr>
        <p:spPr bwMode="auto">
          <a:xfrm>
            <a:off x="7753350" y="3732213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4203" name="Text Box 75"/>
          <p:cNvSpPr txBox="1">
            <a:spLocks noChangeArrowheads="1"/>
          </p:cNvSpPr>
          <p:nvPr/>
        </p:nvSpPr>
        <p:spPr bwMode="auto">
          <a:xfrm>
            <a:off x="404813" y="2085975"/>
            <a:ext cx="860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CHE = 0</a:t>
            </a:r>
          </a:p>
        </p:txBody>
      </p:sp>
      <p:sp>
        <p:nvSpPr>
          <p:cNvPr id="304204" name="Text Box 76"/>
          <p:cNvSpPr txBox="1">
            <a:spLocks noChangeArrowheads="1"/>
          </p:cNvSpPr>
          <p:nvPr/>
        </p:nvSpPr>
        <p:spPr bwMode="auto">
          <a:xfrm>
            <a:off x="404813" y="3702050"/>
            <a:ext cx="860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CHE = 1</a:t>
            </a:r>
          </a:p>
        </p:txBody>
      </p:sp>
      <p:sp>
        <p:nvSpPr>
          <p:cNvPr id="304205" name="Text Box 77"/>
          <p:cNvSpPr txBox="1">
            <a:spLocks noChangeArrowheads="1"/>
          </p:cNvSpPr>
          <p:nvPr/>
        </p:nvSpPr>
        <p:spPr bwMode="auto">
          <a:xfrm>
            <a:off x="5614988" y="922338"/>
            <a:ext cx="9128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Buffer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Empty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206" name="Text Box 78"/>
          <p:cNvSpPr txBox="1">
            <a:spLocks noChangeArrowheads="1"/>
          </p:cNvSpPr>
          <p:nvPr/>
        </p:nvSpPr>
        <p:spPr bwMode="auto">
          <a:xfrm>
            <a:off x="3786188" y="2560638"/>
            <a:ext cx="9128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Buffer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Empty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207" name="Text Box 79"/>
          <p:cNvSpPr txBox="1">
            <a:spLocks noChangeArrowheads="1"/>
          </p:cNvSpPr>
          <p:nvPr/>
        </p:nvSpPr>
        <p:spPr bwMode="auto">
          <a:xfrm>
            <a:off x="7085013" y="2570163"/>
            <a:ext cx="11001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208" name="Text Box 80"/>
          <p:cNvSpPr txBox="1">
            <a:spLocks noChangeArrowheads="1"/>
          </p:cNvSpPr>
          <p:nvPr/>
        </p:nvSpPr>
        <p:spPr bwMode="auto">
          <a:xfrm>
            <a:off x="5614988" y="2560638"/>
            <a:ext cx="9128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Buffer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Empty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042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579438" y="4922838"/>
            <a:ext cx="7921625" cy="9223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r>
              <a:rPr lang="en-US" sz="2000" dirty="0"/>
              <a:t>This mode allow to manage more than 8 data byte frames</a:t>
            </a:r>
          </a:p>
          <a:p>
            <a:r>
              <a:rPr lang="en-US" sz="2000" dirty="0"/>
              <a:t>Speed-up In Application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58EE-86AD-4F96-AB06-889C3C601BC1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(filters disable)</a:t>
            </a:r>
            <a:endParaRPr lang="cs-CZ" sz="1900" b="0"/>
          </a:p>
        </p:txBody>
      </p:sp>
      <p:sp>
        <p:nvSpPr>
          <p:cNvPr id="306212" name="Rectangle 36"/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4425950"/>
            <a:ext cx="7907337" cy="1670050"/>
          </a:xfrm>
        </p:spPr>
        <p:txBody>
          <a:bodyPr/>
          <a:lstStyle/>
          <a:p>
            <a:r>
              <a:rPr lang="en-US" sz="2400" dirty="0"/>
              <a:t>Communication stopped immediately</a:t>
            </a:r>
          </a:p>
          <a:p>
            <a:r>
              <a:rPr lang="en-US" sz="2400" dirty="0"/>
              <a:t>Interrupt to notify bit </a:t>
            </a:r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376238" y="2201863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530350" y="2201863"/>
            <a:ext cx="1258888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76238" y="22034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1530350" y="2203450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306183" name="AutoShape 7"/>
          <p:cNvSpPr>
            <a:spLocks noChangeArrowheads="1"/>
          </p:cNvSpPr>
          <p:nvPr/>
        </p:nvSpPr>
        <p:spPr bwMode="auto">
          <a:xfrm>
            <a:off x="257333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2276475" y="1484313"/>
            <a:ext cx="90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789238" y="2203450"/>
            <a:ext cx="612775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AutoShape 10"/>
          <p:cNvSpPr>
            <a:spLocks noChangeArrowheads="1"/>
          </p:cNvSpPr>
          <p:nvPr/>
        </p:nvSpPr>
        <p:spPr bwMode="auto">
          <a:xfrm>
            <a:off x="116998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419100" y="1255713"/>
            <a:ext cx="1720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5105400" y="220345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6259513" y="220345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AutoShape 14"/>
          <p:cNvSpPr>
            <a:spLocks noChangeArrowheads="1"/>
          </p:cNvSpPr>
          <p:nvPr/>
        </p:nvSpPr>
        <p:spPr bwMode="auto">
          <a:xfrm>
            <a:off x="832643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5176838" y="220503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6192" name="Text Box 16"/>
          <p:cNvSpPr txBox="1">
            <a:spLocks noChangeArrowheads="1"/>
          </p:cNvSpPr>
          <p:nvPr/>
        </p:nvSpPr>
        <p:spPr bwMode="auto">
          <a:xfrm>
            <a:off x="6259513" y="220503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6193" name="AutoShape 17"/>
          <p:cNvSpPr>
            <a:spLocks noChangeArrowheads="1"/>
          </p:cNvSpPr>
          <p:nvPr/>
        </p:nvSpPr>
        <p:spPr bwMode="auto">
          <a:xfrm>
            <a:off x="5897563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Text Box 18"/>
          <p:cNvSpPr txBox="1">
            <a:spLocks noChangeArrowheads="1"/>
          </p:cNvSpPr>
          <p:nvPr/>
        </p:nvSpPr>
        <p:spPr bwMode="auto">
          <a:xfrm>
            <a:off x="5189538" y="1255713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6195" name="Text Box 19"/>
          <p:cNvSpPr txBox="1">
            <a:spLocks noChangeArrowheads="1"/>
          </p:cNvSpPr>
          <p:nvPr/>
        </p:nvSpPr>
        <p:spPr bwMode="auto">
          <a:xfrm>
            <a:off x="1312863" y="1773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2681288" y="1773238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6091238" y="1773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8493125" y="1773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6238" y="3716338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376238" y="3717925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6201" name="AutoShape 25"/>
          <p:cNvSpPr>
            <a:spLocks noChangeArrowheads="1"/>
          </p:cNvSpPr>
          <p:nvPr/>
        </p:nvSpPr>
        <p:spPr bwMode="auto">
          <a:xfrm>
            <a:off x="1169988" y="32861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461963" y="2768600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Discard</a:t>
            </a:r>
          </a:p>
        </p:txBody>
      </p: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1312863" y="32861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8226425" y="220503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Text Box 29"/>
          <p:cNvSpPr txBox="1">
            <a:spLocks noChangeArrowheads="1"/>
          </p:cNvSpPr>
          <p:nvPr/>
        </p:nvSpPr>
        <p:spPr bwMode="auto">
          <a:xfrm>
            <a:off x="8226425" y="220662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3473450" y="2203450"/>
            <a:ext cx="431800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Text Box 31"/>
          <p:cNvSpPr txBox="1">
            <a:spLocks noChangeArrowheads="1"/>
          </p:cNvSpPr>
          <p:nvPr/>
        </p:nvSpPr>
        <p:spPr bwMode="auto">
          <a:xfrm>
            <a:off x="3473450" y="2205038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6208" name="Text Box 32"/>
          <p:cNvSpPr txBox="1">
            <a:spLocks noChangeArrowheads="1"/>
          </p:cNvSpPr>
          <p:nvPr/>
        </p:nvSpPr>
        <p:spPr bwMode="auto">
          <a:xfrm>
            <a:off x="7845425" y="1042988"/>
            <a:ext cx="1100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</p:spTree>
    <p:extLst>
      <p:ext uri="{BB962C8B-B14F-4D97-AF65-F5344CB8AC3E}">
        <p14:creationId xmlns:p14="http://schemas.microsoft.com/office/powerpoint/2010/main" val="2520495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58EE-86AD-4F96-AB06-889C3C601BC1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Bit error (filters disable)</a:t>
            </a:r>
            <a:endParaRPr lang="cs-CZ" sz="1900" b="0"/>
          </a:p>
        </p:txBody>
      </p:sp>
      <p:sp>
        <p:nvSpPr>
          <p:cNvPr id="306212" name="Rectangle 36"/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4425950"/>
            <a:ext cx="7907337" cy="1670050"/>
          </a:xfrm>
        </p:spPr>
        <p:txBody>
          <a:bodyPr/>
          <a:lstStyle/>
          <a:p>
            <a:r>
              <a:rPr lang="en-US" sz="2400" dirty="0"/>
              <a:t>Communication stopped immediately</a:t>
            </a:r>
          </a:p>
          <a:p>
            <a:r>
              <a:rPr lang="en-US" sz="2400" dirty="0"/>
              <a:t>Interrupt to notify bit error</a:t>
            </a:r>
          </a:p>
          <a:p>
            <a:r>
              <a:rPr lang="en-US" sz="2400" dirty="0"/>
              <a:t>Idle on bit error can be disable to let software take the appropriate action</a:t>
            </a:r>
            <a:endParaRPr lang="en-US" sz="1800" dirty="0"/>
          </a:p>
          <a:p>
            <a:endParaRPr lang="cs-CZ" sz="2400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76238" y="2201863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1530350" y="2187575"/>
            <a:ext cx="1873250" cy="303213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76238" y="2203450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530350" y="2203450"/>
            <a:ext cx="1871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257333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276475" y="1484313"/>
            <a:ext cx="906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Bit Error</a:t>
            </a:r>
          </a:p>
        </p:txBody>
      </p: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116998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419100" y="1255713"/>
            <a:ext cx="1720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5105400" y="220345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6259513" y="220345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832643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5176838" y="2205038"/>
            <a:ext cx="8493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259513" y="2205038"/>
            <a:ext cx="1871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48" name="AutoShape 17"/>
          <p:cNvSpPr>
            <a:spLocks noChangeArrowheads="1"/>
          </p:cNvSpPr>
          <p:nvPr/>
        </p:nvSpPr>
        <p:spPr bwMode="auto">
          <a:xfrm>
            <a:off x="5897563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5189538" y="1255713"/>
            <a:ext cx="1631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1312863" y="17732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2681288" y="1773238"/>
            <a:ext cx="560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6091238" y="17732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8493125" y="17732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376238" y="3716338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376238" y="3717925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56" name="AutoShape 25"/>
          <p:cNvSpPr>
            <a:spLocks noChangeArrowheads="1"/>
          </p:cNvSpPr>
          <p:nvPr/>
        </p:nvSpPr>
        <p:spPr bwMode="auto">
          <a:xfrm>
            <a:off x="1169988" y="32861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461963" y="2768600"/>
            <a:ext cx="1631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Discard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312863" y="328612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8226425" y="220503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8226425" y="220662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7845425" y="1042988"/>
            <a:ext cx="11001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3482975" y="2184400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200" b="0" i="1"/>
              <a:t>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5406-E5AE-468A-B713-24CD266181B3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Checksum error (filters disable)</a:t>
            </a:r>
            <a:endParaRPr lang="cs-CZ" sz="1900" b="0"/>
          </a:p>
        </p:txBody>
      </p:sp>
      <p:sp>
        <p:nvSpPr>
          <p:cNvPr id="307235" name="Rectangle 35"/>
          <p:cNvSpPr>
            <a:spLocks noChangeArrowheads="1"/>
          </p:cNvSpPr>
          <p:nvPr/>
        </p:nvSpPr>
        <p:spPr bwMode="auto">
          <a:xfrm>
            <a:off x="176213" y="220345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6" name="Rectangle 36"/>
          <p:cNvSpPr>
            <a:spLocks noChangeArrowheads="1"/>
          </p:cNvSpPr>
          <p:nvPr/>
        </p:nvSpPr>
        <p:spPr bwMode="auto">
          <a:xfrm>
            <a:off x="1330325" y="2203450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7" name="Rectangle 37"/>
          <p:cNvSpPr>
            <a:spLocks noChangeArrowheads="1"/>
          </p:cNvSpPr>
          <p:nvPr/>
        </p:nvSpPr>
        <p:spPr bwMode="auto">
          <a:xfrm>
            <a:off x="4905375" y="220345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8" name="Rectangle 38"/>
          <p:cNvSpPr>
            <a:spLocks noChangeArrowheads="1"/>
          </p:cNvSpPr>
          <p:nvPr/>
        </p:nvSpPr>
        <p:spPr bwMode="auto">
          <a:xfrm>
            <a:off x="6059488" y="220345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9" name="AutoShape 39"/>
          <p:cNvSpPr>
            <a:spLocks noChangeArrowheads="1"/>
          </p:cNvSpPr>
          <p:nvPr/>
        </p:nvSpPr>
        <p:spPr bwMode="auto">
          <a:xfrm>
            <a:off x="3444875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0" name="AutoShape 40"/>
          <p:cNvSpPr>
            <a:spLocks noChangeArrowheads="1"/>
          </p:cNvSpPr>
          <p:nvPr/>
        </p:nvSpPr>
        <p:spPr bwMode="auto">
          <a:xfrm>
            <a:off x="8220075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1" name="Text Box 41"/>
          <p:cNvSpPr txBox="1">
            <a:spLocks noChangeArrowheads="1"/>
          </p:cNvSpPr>
          <p:nvPr/>
        </p:nvSpPr>
        <p:spPr bwMode="auto">
          <a:xfrm>
            <a:off x="176213" y="220503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7242" name="Text Box 42"/>
          <p:cNvSpPr txBox="1">
            <a:spLocks noChangeArrowheads="1"/>
          </p:cNvSpPr>
          <p:nvPr/>
        </p:nvSpPr>
        <p:spPr bwMode="auto">
          <a:xfrm>
            <a:off x="4976813" y="220503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7243" name="Text Box 43"/>
          <p:cNvSpPr txBox="1">
            <a:spLocks noChangeArrowheads="1"/>
          </p:cNvSpPr>
          <p:nvPr/>
        </p:nvSpPr>
        <p:spPr bwMode="auto">
          <a:xfrm>
            <a:off x="1330325" y="220503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307244" name="Text Box 44"/>
          <p:cNvSpPr txBox="1">
            <a:spLocks noChangeArrowheads="1"/>
          </p:cNvSpPr>
          <p:nvPr/>
        </p:nvSpPr>
        <p:spPr bwMode="auto">
          <a:xfrm>
            <a:off x="6059488" y="220503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07245" name="AutoShape 45"/>
          <p:cNvSpPr>
            <a:spLocks noChangeArrowheads="1"/>
          </p:cNvSpPr>
          <p:nvPr/>
        </p:nvSpPr>
        <p:spPr bwMode="auto">
          <a:xfrm>
            <a:off x="969963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6" name="Text Box 46"/>
          <p:cNvSpPr txBox="1">
            <a:spLocks noChangeArrowheads="1"/>
          </p:cNvSpPr>
          <p:nvPr/>
        </p:nvSpPr>
        <p:spPr bwMode="auto">
          <a:xfrm>
            <a:off x="219075" y="1255713"/>
            <a:ext cx="1720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307247" name="AutoShape 47"/>
          <p:cNvSpPr>
            <a:spLocks noChangeArrowheads="1"/>
          </p:cNvSpPr>
          <p:nvPr/>
        </p:nvSpPr>
        <p:spPr bwMode="auto">
          <a:xfrm>
            <a:off x="5697538" y="17732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8" name="Text Box 48"/>
          <p:cNvSpPr txBox="1">
            <a:spLocks noChangeArrowheads="1"/>
          </p:cNvSpPr>
          <p:nvPr/>
        </p:nvSpPr>
        <p:spPr bwMode="auto">
          <a:xfrm>
            <a:off x="4989513" y="1255713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07249" name="Text Box 49"/>
          <p:cNvSpPr txBox="1">
            <a:spLocks noChangeArrowheads="1"/>
          </p:cNvSpPr>
          <p:nvPr/>
        </p:nvSpPr>
        <p:spPr bwMode="auto">
          <a:xfrm>
            <a:off x="2768600" y="1484313"/>
            <a:ext cx="166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(Checksum error)</a:t>
            </a:r>
          </a:p>
        </p:txBody>
      </p:sp>
      <p:sp>
        <p:nvSpPr>
          <p:cNvPr id="307250" name="Text Box 50"/>
          <p:cNvSpPr txBox="1">
            <a:spLocks noChangeArrowheads="1"/>
          </p:cNvSpPr>
          <p:nvPr/>
        </p:nvSpPr>
        <p:spPr bwMode="auto">
          <a:xfrm>
            <a:off x="7594600" y="1484313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Checksum error</a:t>
            </a:r>
          </a:p>
        </p:txBody>
      </p:sp>
      <p:sp>
        <p:nvSpPr>
          <p:cNvPr id="307251" name="Text Box 51"/>
          <p:cNvSpPr txBox="1">
            <a:spLocks noChangeArrowheads="1"/>
          </p:cNvSpPr>
          <p:nvPr/>
        </p:nvSpPr>
        <p:spPr bwMode="auto">
          <a:xfrm>
            <a:off x="1112838" y="1773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7252" name="Text Box 52"/>
          <p:cNvSpPr txBox="1">
            <a:spLocks noChangeArrowheads="1"/>
          </p:cNvSpPr>
          <p:nvPr/>
        </p:nvSpPr>
        <p:spPr bwMode="auto">
          <a:xfrm>
            <a:off x="3603625" y="1773238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7253" name="Text Box 53"/>
          <p:cNvSpPr txBox="1">
            <a:spLocks noChangeArrowheads="1"/>
          </p:cNvSpPr>
          <p:nvPr/>
        </p:nvSpPr>
        <p:spPr bwMode="auto">
          <a:xfrm>
            <a:off x="5891213" y="1773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8386763" y="1773238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7255" name="Rectangle 55"/>
          <p:cNvSpPr>
            <a:spLocks noChangeArrowheads="1"/>
          </p:cNvSpPr>
          <p:nvPr/>
        </p:nvSpPr>
        <p:spPr bwMode="auto">
          <a:xfrm>
            <a:off x="176213" y="3716338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6" name="Text Box 56"/>
          <p:cNvSpPr txBox="1">
            <a:spLocks noChangeArrowheads="1"/>
          </p:cNvSpPr>
          <p:nvPr/>
        </p:nvSpPr>
        <p:spPr bwMode="auto">
          <a:xfrm>
            <a:off x="176213" y="3717925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7257" name="AutoShape 57"/>
          <p:cNvSpPr>
            <a:spLocks noChangeArrowheads="1"/>
          </p:cNvSpPr>
          <p:nvPr/>
        </p:nvSpPr>
        <p:spPr bwMode="auto">
          <a:xfrm>
            <a:off x="969963" y="32861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8" name="Text Box 58"/>
          <p:cNvSpPr txBox="1">
            <a:spLocks noChangeArrowheads="1"/>
          </p:cNvSpPr>
          <p:nvPr/>
        </p:nvSpPr>
        <p:spPr bwMode="auto">
          <a:xfrm>
            <a:off x="261938" y="2768600"/>
            <a:ext cx="1631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 reception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Data Discard</a:t>
            </a:r>
          </a:p>
        </p:txBody>
      </p:sp>
      <p:sp>
        <p:nvSpPr>
          <p:cNvPr id="307259" name="Text Box 59"/>
          <p:cNvSpPr txBox="1">
            <a:spLocks noChangeArrowheads="1"/>
          </p:cNvSpPr>
          <p:nvPr/>
        </p:nvSpPr>
        <p:spPr bwMode="auto">
          <a:xfrm>
            <a:off x="1112838" y="32861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07260" name="Rectangle 60"/>
          <p:cNvSpPr>
            <a:spLocks noChangeArrowheads="1"/>
          </p:cNvSpPr>
          <p:nvPr/>
        </p:nvSpPr>
        <p:spPr bwMode="auto">
          <a:xfrm>
            <a:off x="8026400" y="220503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1" name="Text Box 61"/>
          <p:cNvSpPr txBox="1">
            <a:spLocks noChangeArrowheads="1"/>
          </p:cNvSpPr>
          <p:nvPr/>
        </p:nvSpPr>
        <p:spPr bwMode="auto">
          <a:xfrm>
            <a:off x="8026400" y="220662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7262" name="Rectangle 62"/>
          <p:cNvSpPr>
            <a:spLocks noChangeArrowheads="1"/>
          </p:cNvSpPr>
          <p:nvPr/>
        </p:nvSpPr>
        <p:spPr bwMode="auto">
          <a:xfrm>
            <a:off x="3273425" y="220503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3" name="Text Box 63"/>
          <p:cNvSpPr txBox="1">
            <a:spLocks noChangeArrowheads="1"/>
          </p:cNvSpPr>
          <p:nvPr/>
        </p:nvSpPr>
        <p:spPr bwMode="auto">
          <a:xfrm>
            <a:off x="3273425" y="220662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07264" name="Line 64"/>
          <p:cNvSpPr>
            <a:spLocks noChangeShapeType="1"/>
          </p:cNvSpPr>
          <p:nvPr/>
        </p:nvSpPr>
        <p:spPr bwMode="auto">
          <a:xfrm flipV="1">
            <a:off x="1089025" y="1423988"/>
            <a:ext cx="2178050" cy="127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5" name="Line 65"/>
          <p:cNvSpPr>
            <a:spLocks noChangeShapeType="1"/>
          </p:cNvSpPr>
          <p:nvPr/>
        </p:nvSpPr>
        <p:spPr bwMode="auto">
          <a:xfrm>
            <a:off x="1089025" y="1524000"/>
            <a:ext cx="2105025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0285-C082-497E-ABD3-7637795C8978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Frame handling 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Header, Response and Frame timeout</a:t>
            </a:r>
            <a:endParaRPr lang="cs-CZ" sz="1900" b="0"/>
          </a:p>
        </p:txBody>
      </p:sp>
      <p:sp>
        <p:nvSpPr>
          <p:cNvPr id="30825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88950" y="3938588"/>
            <a:ext cx="3489325" cy="2033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pPr>
              <a:lnSpc>
                <a:spcPct val="90000"/>
              </a:lnSpc>
            </a:pPr>
            <a:r>
              <a:rPr lang="en-US" sz="2000" dirty="0"/>
              <a:t>Timeout can be disable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LIN standard does not require to check for frame length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Can be used for test and debugging purpose</a:t>
            </a:r>
          </a:p>
        </p:txBody>
      </p:sp>
      <p:sp>
        <p:nvSpPr>
          <p:cNvPr id="308260" name="Rectangle 36"/>
          <p:cNvSpPr>
            <a:spLocks noChangeArrowheads="1"/>
          </p:cNvSpPr>
          <p:nvPr/>
        </p:nvSpPr>
        <p:spPr bwMode="auto">
          <a:xfrm>
            <a:off x="476250" y="1665288"/>
            <a:ext cx="1368425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1" name="Rectangle 37"/>
          <p:cNvSpPr>
            <a:spLocks noChangeArrowheads="1"/>
          </p:cNvSpPr>
          <p:nvPr/>
        </p:nvSpPr>
        <p:spPr bwMode="auto">
          <a:xfrm>
            <a:off x="4221163" y="1665288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2" name="Rectangle 38"/>
          <p:cNvSpPr>
            <a:spLocks noChangeArrowheads="1"/>
          </p:cNvSpPr>
          <p:nvPr/>
        </p:nvSpPr>
        <p:spPr bwMode="auto">
          <a:xfrm>
            <a:off x="5372100" y="1665288"/>
            <a:ext cx="244951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3" name="Text Box 39"/>
          <p:cNvSpPr txBox="1">
            <a:spLocks noChangeArrowheads="1"/>
          </p:cNvSpPr>
          <p:nvPr/>
        </p:nvSpPr>
        <p:spPr bwMode="auto">
          <a:xfrm>
            <a:off x="476250" y="1666875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8264" name="Text Box 40"/>
          <p:cNvSpPr txBox="1">
            <a:spLocks noChangeArrowheads="1"/>
          </p:cNvSpPr>
          <p:nvPr/>
        </p:nvSpPr>
        <p:spPr bwMode="auto">
          <a:xfrm>
            <a:off x="4292600" y="1666875"/>
            <a:ext cx="849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5372100" y="1665288"/>
            <a:ext cx="2911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 or Data TX</a:t>
            </a:r>
          </a:p>
        </p:txBody>
      </p:sp>
      <p:sp>
        <p:nvSpPr>
          <p:cNvPr id="308267" name="Line 43"/>
          <p:cNvSpPr>
            <a:spLocks noChangeShapeType="1"/>
          </p:cNvSpPr>
          <p:nvPr/>
        </p:nvSpPr>
        <p:spPr bwMode="auto">
          <a:xfrm>
            <a:off x="476250" y="1941513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8" name="Line 44"/>
          <p:cNvSpPr>
            <a:spLocks noChangeShapeType="1"/>
          </p:cNvSpPr>
          <p:nvPr/>
        </p:nvSpPr>
        <p:spPr bwMode="auto">
          <a:xfrm>
            <a:off x="765175" y="1941513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9" name="Line 45"/>
          <p:cNvSpPr>
            <a:spLocks noChangeShapeType="1"/>
          </p:cNvSpPr>
          <p:nvPr/>
        </p:nvSpPr>
        <p:spPr bwMode="auto">
          <a:xfrm>
            <a:off x="1844675" y="1941513"/>
            <a:ext cx="0" cy="1201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0" name="Line 46"/>
          <p:cNvSpPr>
            <a:spLocks noChangeShapeType="1"/>
          </p:cNvSpPr>
          <p:nvPr/>
        </p:nvSpPr>
        <p:spPr bwMode="auto">
          <a:xfrm>
            <a:off x="765175" y="21685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1" name="Line 47"/>
          <p:cNvSpPr>
            <a:spLocks noChangeShapeType="1"/>
          </p:cNvSpPr>
          <p:nvPr/>
        </p:nvSpPr>
        <p:spPr bwMode="auto">
          <a:xfrm>
            <a:off x="476250" y="21685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119063" y="2422525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11-bit</a:t>
            </a:r>
          </a:p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dominant</a:t>
            </a:r>
          </a:p>
        </p:txBody>
      </p:sp>
      <p:sp>
        <p:nvSpPr>
          <p:cNvPr id="308273" name="Line 49"/>
          <p:cNvSpPr>
            <a:spLocks noChangeShapeType="1"/>
          </p:cNvSpPr>
          <p:nvPr/>
        </p:nvSpPr>
        <p:spPr bwMode="auto">
          <a:xfrm>
            <a:off x="5373688" y="1952625"/>
            <a:ext cx="0" cy="515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4" name="Line 50"/>
          <p:cNvSpPr>
            <a:spLocks noChangeShapeType="1"/>
          </p:cNvSpPr>
          <p:nvPr/>
        </p:nvSpPr>
        <p:spPr bwMode="auto">
          <a:xfrm>
            <a:off x="7821613" y="1952625"/>
            <a:ext cx="0" cy="515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5" name="Text Box 51"/>
          <p:cNvSpPr txBox="1">
            <a:spLocks noChangeArrowheads="1"/>
          </p:cNvSpPr>
          <p:nvPr/>
        </p:nvSpPr>
        <p:spPr bwMode="auto">
          <a:xfrm>
            <a:off x="5445125" y="2343150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  <a:ea typeface="Osaka" charset="-128"/>
              </a:rPr>
              <a:t>T</a:t>
            </a:r>
            <a:r>
              <a:rPr lang="en-US" baseline="-25000">
                <a:latin typeface="Helvetica" pitchFamily="34" charset="0"/>
                <a:ea typeface="Osaka" charset="-128"/>
              </a:rPr>
              <a:t>Response_Max</a:t>
            </a:r>
          </a:p>
        </p:txBody>
      </p:sp>
      <p:sp>
        <p:nvSpPr>
          <p:cNvPr id="308276" name="Line 52"/>
          <p:cNvSpPr>
            <a:spLocks noChangeShapeType="1"/>
          </p:cNvSpPr>
          <p:nvPr/>
        </p:nvSpPr>
        <p:spPr bwMode="auto">
          <a:xfrm flipV="1">
            <a:off x="5373688" y="2168525"/>
            <a:ext cx="244792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7" name="Rectangle 53"/>
          <p:cNvSpPr>
            <a:spLocks noChangeArrowheads="1"/>
          </p:cNvSpPr>
          <p:nvPr/>
        </p:nvSpPr>
        <p:spPr bwMode="auto">
          <a:xfrm>
            <a:off x="7821613" y="1666875"/>
            <a:ext cx="1008062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8" name="AutoShape 54"/>
          <p:cNvSpPr>
            <a:spLocks noChangeArrowheads="1"/>
          </p:cNvSpPr>
          <p:nvPr/>
        </p:nvSpPr>
        <p:spPr bwMode="auto">
          <a:xfrm>
            <a:off x="7615238" y="11985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9" name="Text Box 55"/>
          <p:cNvSpPr txBox="1">
            <a:spLocks noChangeArrowheads="1"/>
          </p:cNvSpPr>
          <p:nvPr/>
        </p:nvSpPr>
        <p:spPr bwMode="auto">
          <a:xfrm>
            <a:off x="6861175" y="909638"/>
            <a:ext cx="1827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Response Time-out</a:t>
            </a: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7723188" y="1198563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8281" name="Rectangle 57"/>
          <p:cNvSpPr>
            <a:spLocks noChangeArrowheads="1"/>
          </p:cNvSpPr>
          <p:nvPr/>
        </p:nvSpPr>
        <p:spPr bwMode="auto">
          <a:xfrm>
            <a:off x="1844675" y="1666875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333375" y="314325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  <a:ea typeface="Osaka" charset="-128"/>
              </a:rPr>
              <a:t>T</a:t>
            </a:r>
            <a:r>
              <a:rPr lang="en-US" baseline="-25000">
                <a:latin typeface="Helvetica" pitchFamily="34" charset="0"/>
                <a:ea typeface="Osaka" charset="-128"/>
              </a:rPr>
              <a:t>Header_Max</a:t>
            </a:r>
          </a:p>
        </p:txBody>
      </p:sp>
      <p:sp>
        <p:nvSpPr>
          <p:cNvPr id="308283" name="Line 59"/>
          <p:cNvSpPr>
            <a:spLocks noChangeShapeType="1"/>
          </p:cNvSpPr>
          <p:nvPr/>
        </p:nvSpPr>
        <p:spPr bwMode="auto">
          <a:xfrm>
            <a:off x="476250" y="314325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4" name="Line 60"/>
          <p:cNvSpPr>
            <a:spLocks noChangeShapeType="1"/>
          </p:cNvSpPr>
          <p:nvPr/>
        </p:nvSpPr>
        <p:spPr bwMode="auto">
          <a:xfrm>
            <a:off x="476250" y="2927350"/>
            <a:ext cx="9525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765175" y="2219325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OC1</a:t>
            </a: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5445125" y="2168525"/>
            <a:ext cx="2376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OC1</a:t>
            </a:r>
          </a:p>
        </p:txBody>
      </p:sp>
      <p:sp>
        <p:nvSpPr>
          <p:cNvPr id="308287" name="AutoShape 63"/>
          <p:cNvSpPr>
            <a:spLocks noChangeArrowheads="1"/>
          </p:cNvSpPr>
          <p:nvPr/>
        </p:nvSpPr>
        <p:spPr bwMode="auto">
          <a:xfrm>
            <a:off x="1601788" y="11985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969963" y="909638"/>
            <a:ext cx="158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Header Time-out</a:t>
            </a:r>
          </a:p>
        </p:txBody>
      </p:sp>
      <p:sp>
        <p:nvSpPr>
          <p:cNvPr id="308289" name="Text Box 65"/>
          <p:cNvSpPr txBox="1">
            <a:spLocks noChangeArrowheads="1"/>
          </p:cNvSpPr>
          <p:nvPr/>
        </p:nvSpPr>
        <p:spPr bwMode="auto">
          <a:xfrm>
            <a:off x="1709738" y="1198563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4221163" y="3760788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1" name="Rectangle 67"/>
          <p:cNvSpPr>
            <a:spLocks noChangeArrowheads="1"/>
          </p:cNvSpPr>
          <p:nvPr/>
        </p:nvSpPr>
        <p:spPr bwMode="auto">
          <a:xfrm>
            <a:off x="5372100" y="3760788"/>
            <a:ext cx="244951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2" name="Text Box 68"/>
          <p:cNvSpPr txBox="1">
            <a:spLocks noChangeArrowheads="1"/>
          </p:cNvSpPr>
          <p:nvPr/>
        </p:nvSpPr>
        <p:spPr bwMode="auto">
          <a:xfrm>
            <a:off x="4292600" y="3762375"/>
            <a:ext cx="849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08293" name="Text Box 69"/>
          <p:cNvSpPr txBox="1">
            <a:spLocks noChangeArrowheads="1"/>
          </p:cNvSpPr>
          <p:nvPr/>
        </p:nvSpPr>
        <p:spPr bwMode="auto">
          <a:xfrm>
            <a:off x="5372100" y="3760788"/>
            <a:ext cx="2911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 or Data TX</a:t>
            </a:r>
          </a:p>
        </p:txBody>
      </p:sp>
      <p:sp>
        <p:nvSpPr>
          <p:cNvPr id="308294" name="Line 70"/>
          <p:cNvSpPr>
            <a:spLocks noChangeShapeType="1"/>
          </p:cNvSpPr>
          <p:nvPr/>
        </p:nvSpPr>
        <p:spPr bwMode="auto">
          <a:xfrm>
            <a:off x="7821613" y="4048125"/>
            <a:ext cx="0" cy="1182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5" name="Text Box 71"/>
          <p:cNvSpPr txBox="1">
            <a:spLocks noChangeArrowheads="1"/>
          </p:cNvSpPr>
          <p:nvPr/>
        </p:nvSpPr>
        <p:spPr bwMode="auto">
          <a:xfrm>
            <a:off x="4940300" y="52308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  <a:ea typeface="Osaka" charset="-128"/>
              </a:rPr>
              <a:t>T</a:t>
            </a:r>
            <a:r>
              <a:rPr lang="en-US" baseline="-25000">
                <a:latin typeface="Helvetica" pitchFamily="34" charset="0"/>
                <a:ea typeface="Osaka" charset="-128"/>
              </a:rPr>
              <a:t>Frame_Max</a:t>
            </a:r>
          </a:p>
        </p:txBody>
      </p:sp>
      <p:sp>
        <p:nvSpPr>
          <p:cNvPr id="308296" name="Line 72"/>
          <p:cNvSpPr>
            <a:spLocks noChangeShapeType="1"/>
          </p:cNvSpPr>
          <p:nvPr/>
        </p:nvSpPr>
        <p:spPr bwMode="auto">
          <a:xfrm flipV="1">
            <a:off x="4508500" y="4294188"/>
            <a:ext cx="331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7" name="Rectangle 73"/>
          <p:cNvSpPr>
            <a:spLocks noChangeArrowheads="1"/>
          </p:cNvSpPr>
          <p:nvPr/>
        </p:nvSpPr>
        <p:spPr bwMode="auto">
          <a:xfrm>
            <a:off x="7821613" y="3762375"/>
            <a:ext cx="1008062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8" name="AutoShape 74"/>
          <p:cNvSpPr>
            <a:spLocks noChangeArrowheads="1"/>
          </p:cNvSpPr>
          <p:nvPr/>
        </p:nvSpPr>
        <p:spPr bwMode="auto">
          <a:xfrm>
            <a:off x="7615238" y="329406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9" name="Text Box 75"/>
          <p:cNvSpPr txBox="1">
            <a:spLocks noChangeArrowheads="1"/>
          </p:cNvSpPr>
          <p:nvPr/>
        </p:nvSpPr>
        <p:spPr bwMode="auto">
          <a:xfrm>
            <a:off x="7016750" y="3005138"/>
            <a:ext cx="151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FF0000"/>
                </a:solidFill>
                <a:latin typeface="Helvetica" pitchFamily="34" charset="0"/>
                <a:ea typeface="Osaka" charset="-128"/>
              </a:rPr>
              <a:t>Frame Time-out</a:t>
            </a:r>
          </a:p>
        </p:txBody>
      </p:sp>
      <p:sp>
        <p:nvSpPr>
          <p:cNvPr id="308300" name="Text Box 76"/>
          <p:cNvSpPr txBox="1">
            <a:spLocks noChangeArrowheads="1"/>
          </p:cNvSpPr>
          <p:nvPr/>
        </p:nvSpPr>
        <p:spPr bwMode="auto">
          <a:xfrm>
            <a:off x="7723188" y="3294063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ERR</a:t>
            </a:r>
          </a:p>
        </p:txBody>
      </p:sp>
      <p:sp>
        <p:nvSpPr>
          <p:cNvPr id="308301" name="Text Box 77"/>
          <p:cNvSpPr txBox="1">
            <a:spLocks noChangeArrowheads="1"/>
          </p:cNvSpPr>
          <p:nvPr/>
        </p:nvSpPr>
        <p:spPr bwMode="auto">
          <a:xfrm>
            <a:off x="4724400" y="4294188"/>
            <a:ext cx="2376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OC2</a:t>
            </a:r>
          </a:p>
        </p:txBody>
      </p:sp>
      <p:sp>
        <p:nvSpPr>
          <p:cNvPr id="308302" name="Line 78"/>
          <p:cNvSpPr>
            <a:spLocks noChangeShapeType="1"/>
          </p:cNvSpPr>
          <p:nvPr/>
        </p:nvSpPr>
        <p:spPr bwMode="auto">
          <a:xfrm>
            <a:off x="4219575" y="4051300"/>
            <a:ext cx="0" cy="515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3" name="Line 79"/>
          <p:cNvSpPr>
            <a:spLocks noChangeShapeType="1"/>
          </p:cNvSpPr>
          <p:nvPr/>
        </p:nvSpPr>
        <p:spPr bwMode="auto">
          <a:xfrm>
            <a:off x="4508500" y="4051300"/>
            <a:ext cx="0" cy="515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4" name="Line 80"/>
          <p:cNvSpPr>
            <a:spLocks noChangeShapeType="1"/>
          </p:cNvSpPr>
          <p:nvPr/>
        </p:nvSpPr>
        <p:spPr bwMode="auto">
          <a:xfrm>
            <a:off x="4219575" y="42941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3862388" y="4532313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11-bit</a:t>
            </a:r>
          </a:p>
          <a:p>
            <a:pPr eaLnBrk="0" hangingPunct="0"/>
            <a:r>
              <a:rPr lang="en-US" sz="1200">
                <a:latin typeface="Helvetica" pitchFamily="34" charset="0"/>
                <a:ea typeface="Osaka" charset="-128"/>
              </a:rPr>
              <a:t>dominant</a:t>
            </a:r>
          </a:p>
        </p:txBody>
      </p:sp>
      <p:sp>
        <p:nvSpPr>
          <p:cNvPr id="308306" name="Line 82"/>
          <p:cNvSpPr>
            <a:spLocks noChangeShapeType="1"/>
          </p:cNvSpPr>
          <p:nvPr/>
        </p:nvSpPr>
        <p:spPr bwMode="auto">
          <a:xfrm flipV="1">
            <a:off x="4219575" y="5230813"/>
            <a:ext cx="360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7" name="Line 83"/>
          <p:cNvSpPr>
            <a:spLocks noChangeShapeType="1"/>
          </p:cNvSpPr>
          <p:nvPr/>
        </p:nvSpPr>
        <p:spPr bwMode="auto">
          <a:xfrm>
            <a:off x="4232275" y="4989513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B640-2AF2-4FBC-B09A-259756A75702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14414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LINFLEX / Slave mode </a:t>
            </a:r>
          </a:p>
          <a:p>
            <a:pPr algn="ctr">
              <a:buFont typeface="Wingdings" pitchFamily="2" charset="2"/>
              <a:buNone/>
            </a:pPr>
            <a:r>
              <a:rPr lang="en-US" b="1" dirty="0"/>
              <a:t>State machine</a:t>
            </a:r>
            <a:endParaRPr lang="cs-CZ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BDEC-19AC-41F0-AD06-1430C0FF452A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82063" algn="r"/>
              </a:tabLst>
            </a:pPr>
            <a:r>
              <a:rPr lang="en-US"/>
              <a:t>LINFLEX Overview	</a:t>
            </a:r>
            <a:br>
              <a:rPr lang="en-US"/>
            </a:br>
            <a:r>
              <a:rPr lang="en-US" sz="2100" b="0"/>
              <a:t>Features </a:t>
            </a:r>
            <a:endParaRPr lang="cs-CZ" sz="2100" b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343025"/>
            <a:ext cx="4297363" cy="4921250"/>
          </a:xfrm>
        </p:spPr>
        <p:txBody>
          <a:bodyPr/>
          <a:lstStyle/>
          <a:p>
            <a:r>
              <a:rPr lang="en-GB" sz="2400"/>
              <a:t>LIN Protocol Handler</a:t>
            </a:r>
          </a:p>
          <a:p>
            <a:r>
              <a:rPr lang="en-GB" sz="2400"/>
              <a:t>Master mode</a:t>
            </a:r>
          </a:p>
          <a:p>
            <a:r>
              <a:rPr lang="en-GB" sz="2400"/>
              <a:t>Slave mode</a:t>
            </a:r>
          </a:p>
          <a:p>
            <a:r>
              <a:rPr lang="en-GB" sz="2400"/>
              <a:t>LIN message buffer</a:t>
            </a:r>
          </a:p>
          <a:p>
            <a:r>
              <a:rPr lang="en-GB" sz="2400"/>
              <a:t>Filtering Unit (slave)</a:t>
            </a:r>
          </a:p>
          <a:p>
            <a:r>
              <a:rPr lang="en-GB" sz="2400"/>
              <a:t>Re-synchronization (slave)</a:t>
            </a:r>
          </a:p>
          <a:p>
            <a:r>
              <a:rPr lang="en-GB" sz="2400"/>
              <a:t>Enhanced error detection</a:t>
            </a:r>
          </a:p>
          <a:p>
            <a:r>
              <a:rPr lang="en-GB" sz="2400"/>
              <a:t>Standard UART/SCI mode</a:t>
            </a:r>
            <a:endParaRPr lang="cs-CZ" sz="2400"/>
          </a:p>
        </p:txBody>
      </p:sp>
      <p:grpSp>
        <p:nvGrpSpPr>
          <p:cNvPr id="278533" name="Group 5"/>
          <p:cNvGrpSpPr>
            <a:grpSpLocks/>
          </p:cNvGrpSpPr>
          <p:nvPr/>
        </p:nvGrpSpPr>
        <p:grpSpPr bwMode="auto">
          <a:xfrm>
            <a:off x="4502150" y="1092200"/>
            <a:ext cx="4456113" cy="4283075"/>
            <a:chOff x="3374" y="1054"/>
            <a:chExt cx="2588" cy="2699"/>
          </a:xfrm>
        </p:grpSpPr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3374" y="1054"/>
              <a:ext cx="2588" cy="2323"/>
            </a:xfrm>
            <a:prstGeom prst="rect">
              <a:avLst/>
            </a:prstGeom>
            <a:solidFill>
              <a:srgbClr val="7AB7FA">
                <a:alpha val="6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cs-CZ" sz="1400"/>
            </a:p>
          </p:txBody>
        </p:sp>
        <p:sp>
          <p:nvSpPr>
            <p:cNvPr id="278535" name="Line 7"/>
            <p:cNvSpPr>
              <a:spLocks noChangeShapeType="1"/>
            </p:cNvSpPr>
            <p:nvPr/>
          </p:nvSpPr>
          <p:spPr bwMode="auto">
            <a:xfrm>
              <a:off x="4495" y="3371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36" name="Line 8"/>
            <p:cNvSpPr>
              <a:spLocks noChangeShapeType="1"/>
            </p:cNvSpPr>
            <p:nvPr/>
          </p:nvSpPr>
          <p:spPr bwMode="auto">
            <a:xfrm flipV="1">
              <a:off x="4957" y="3371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4241" y="3555"/>
              <a:ext cx="4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85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>
              <a:spAutoFit/>
            </a:bodyPr>
            <a:lstStyle/>
            <a:p>
              <a:r>
                <a:rPr lang="fr-FR" sz="1400"/>
                <a:t>LIN TX</a:t>
              </a:r>
              <a:endParaRPr lang="en-US" sz="1400"/>
            </a:p>
          </p:txBody>
        </p:sp>
        <p:sp>
          <p:nvSpPr>
            <p:cNvPr id="278538" name="Text Box 10"/>
            <p:cNvSpPr txBox="1">
              <a:spLocks noChangeArrowheads="1"/>
            </p:cNvSpPr>
            <p:nvPr/>
          </p:nvSpPr>
          <p:spPr bwMode="auto">
            <a:xfrm>
              <a:off x="4708" y="3559"/>
              <a:ext cx="45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85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>
              <a:spAutoFit/>
            </a:bodyPr>
            <a:lstStyle/>
            <a:p>
              <a:r>
                <a:rPr lang="fr-FR" sz="1400"/>
                <a:t>LIN RX</a:t>
              </a:r>
              <a:endParaRPr lang="en-US" sz="1400"/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4388" y="1251"/>
              <a:ext cx="1417" cy="652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r>
                <a:rPr lang="fr-FR" sz="1400"/>
                <a:t>RX/TX </a:t>
              </a:r>
            </a:p>
            <a:p>
              <a:r>
                <a:rPr lang="fr-FR" sz="1400"/>
                <a:t>MESSAGE</a:t>
              </a:r>
            </a:p>
            <a:p>
              <a:r>
                <a:rPr lang="fr-FR" sz="1400"/>
                <a:t>BUFFER</a:t>
              </a:r>
              <a:endParaRPr lang="en-US" sz="1400"/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4385" y="2258"/>
              <a:ext cx="1421" cy="283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r>
                <a:rPr lang="en-US" sz="1400">
                  <a:solidFill>
                    <a:schemeClr val="folHlink"/>
                  </a:solidFill>
                </a:rPr>
                <a:t>Filtering Unit</a:t>
              </a:r>
              <a:endParaRPr lang="en-US" sz="1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78541" name="AutoShape 13"/>
            <p:cNvSpPr>
              <a:spLocks noChangeArrowheads="1"/>
            </p:cNvSpPr>
            <p:nvPr/>
          </p:nvSpPr>
          <p:spPr bwMode="auto">
            <a:xfrm rot="10800000">
              <a:off x="5204" y="1923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3546" y="2887"/>
              <a:ext cx="2260" cy="345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r>
                <a:rPr lang="en-US" sz="1400"/>
                <a:t>LIN 1.3/2.0/2.1/J2602 </a:t>
              </a:r>
              <a:br>
                <a:rPr lang="en-US" sz="1400"/>
              </a:br>
              <a:r>
                <a:rPr lang="en-US" sz="1400"/>
                <a:t>Protocol Handler</a:t>
              </a:r>
            </a:p>
          </p:txBody>
        </p:sp>
        <p:sp>
          <p:nvSpPr>
            <p:cNvPr id="278543" name="AutoShape 15"/>
            <p:cNvSpPr>
              <a:spLocks noChangeArrowheads="1"/>
            </p:cNvSpPr>
            <p:nvPr/>
          </p:nvSpPr>
          <p:spPr bwMode="auto">
            <a:xfrm flipV="1">
              <a:off x="5208" y="2580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3550" y="1258"/>
              <a:ext cx="728" cy="1280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154800" rIns="96644" bIns="47802"/>
            <a:lstStyle/>
            <a:p>
              <a:r>
                <a:rPr lang="fr-FR" sz="1400"/>
                <a:t>CONTROL</a:t>
              </a:r>
              <a:br>
                <a:rPr lang="fr-FR" sz="1400"/>
              </a:br>
              <a:r>
                <a:rPr lang="fr-FR" sz="1400"/>
                <a:t>STATUS</a:t>
              </a:r>
              <a:br>
                <a:rPr lang="fr-FR" sz="1400"/>
              </a:br>
              <a:r>
                <a:rPr lang="fr-FR" sz="1400"/>
                <a:t>REGISTERS</a:t>
              </a:r>
              <a:endParaRPr lang="en-US" sz="1400"/>
            </a:p>
          </p:txBody>
        </p:sp>
        <p:sp>
          <p:nvSpPr>
            <p:cNvPr id="278545" name="AutoShape 17"/>
            <p:cNvSpPr>
              <a:spLocks noChangeArrowheads="1"/>
            </p:cNvSpPr>
            <p:nvPr/>
          </p:nvSpPr>
          <p:spPr bwMode="auto">
            <a:xfrm>
              <a:off x="3805" y="2579"/>
              <a:ext cx="218" cy="271"/>
            </a:xfrm>
            <a:prstGeom prst="upDownArrow">
              <a:avLst>
                <a:gd name="adj1" fmla="val 50000"/>
                <a:gd name="adj2" fmla="val 24862"/>
              </a:avLst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6" name="AutoShape 18"/>
            <p:cNvSpPr>
              <a:spLocks noChangeArrowheads="1"/>
            </p:cNvSpPr>
            <p:nvPr/>
          </p:nvSpPr>
          <p:spPr bwMode="auto">
            <a:xfrm rot="10800000" flipV="1">
              <a:off x="4717" y="1924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7" name="AutoShape 19"/>
            <p:cNvSpPr>
              <a:spLocks noChangeArrowheads="1"/>
            </p:cNvSpPr>
            <p:nvPr/>
          </p:nvSpPr>
          <p:spPr bwMode="auto">
            <a:xfrm>
              <a:off x="4721" y="2581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AD9A1-A857-41A1-BDDF-8F48C048DA21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State machine 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transmission</a:t>
            </a:r>
            <a:endParaRPr lang="cs-CZ" sz="1900" b="0"/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879600" y="1384300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1271588" y="20891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1271588" y="288131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310309" name="Text Box 37"/>
          <p:cNvSpPr txBox="1">
            <a:spLocks noChangeArrowheads="1"/>
          </p:cNvSpPr>
          <p:nvPr/>
        </p:nvSpPr>
        <p:spPr bwMode="auto">
          <a:xfrm>
            <a:off x="1271588" y="367347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1271588" y="44656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407988" y="5257800"/>
            <a:ext cx="36718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Reception completed</a:t>
            </a:r>
          </a:p>
        </p:txBody>
      </p:sp>
      <p:sp>
        <p:nvSpPr>
          <p:cNvPr id="310312" name="Text Box 40"/>
          <p:cNvSpPr txBox="1">
            <a:spLocks noChangeArrowheads="1"/>
          </p:cNvSpPr>
          <p:nvPr/>
        </p:nvSpPr>
        <p:spPr bwMode="auto">
          <a:xfrm>
            <a:off x="4729163" y="2406650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Transmission</a:t>
            </a: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4729163" y="3111500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310314" name="Line 42"/>
          <p:cNvSpPr>
            <a:spLocks noChangeShapeType="1"/>
          </p:cNvSpPr>
          <p:nvPr/>
        </p:nvSpPr>
        <p:spPr bwMode="auto">
          <a:xfrm>
            <a:off x="2136775" y="560387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15" name="Line 43"/>
          <p:cNvSpPr>
            <a:spLocks noChangeShapeType="1"/>
          </p:cNvSpPr>
          <p:nvPr/>
        </p:nvSpPr>
        <p:spPr bwMode="auto">
          <a:xfrm>
            <a:off x="2136775" y="5978525"/>
            <a:ext cx="223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16" name="Line 44"/>
          <p:cNvSpPr>
            <a:spLocks noChangeShapeType="1"/>
          </p:cNvSpPr>
          <p:nvPr/>
        </p:nvSpPr>
        <p:spPr bwMode="auto">
          <a:xfrm flipV="1">
            <a:off x="4367213" y="19462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17" name="Line 45"/>
          <p:cNvSpPr>
            <a:spLocks noChangeShapeType="1"/>
          </p:cNvSpPr>
          <p:nvPr/>
        </p:nvSpPr>
        <p:spPr bwMode="auto">
          <a:xfrm>
            <a:off x="4367213" y="194627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18" name="Line 46"/>
          <p:cNvSpPr>
            <a:spLocks noChangeShapeType="1"/>
          </p:cNvSpPr>
          <p:nvPr/>
        </p:nvSpPr>
        <p:spPr bwMode="auto">
          <a:xfrm>
            <a:off x="5880100" y="1946275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19" name="Line 47"/>
          <p:cNvSpPr>
            <a:spLocks noChangeShapeType="1"/>
          </p:cNvSpPr>
          <p:nvPr/>
        </p:nvSpPr>
        <p:spPr bwMode="auto">
          <a:xfrm>
            <a:off x="5880100" y="2752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0" name="Line 48"/>
          <p:cNvSpPr>
            <a:spLocks noChangeShapeType="1"/>
          </p:cNvSpPr>
          <p:nvPr/>
        </p:nvSpPr>
        <p:spPr bwMode="auto">
          <a:xfrm>
            <a:off x="2135188" y="24352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1" name="Line 49"/>
          <p:cNvSpPr>
            <a:spLocks noChangeShapeType="1"/>
          </p:cNvSpPr>
          <p:nvPr/>
        </p:nvSpPr>
        <p:spPr bwMode="auto">
          <a:xfrm>
            <a:off x="2135188" y="322738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2" name="Line 50"/>
          <p:cNvSpPr>
            <a:spLocks noChangeShapeType="1"/>
          </p:cNvSpPr>
          <p:nvPr/>
        </p:nvSpPr>
        <p:spPr bwMode="auto">
          <a:xfrm>
            <a:off x="2135188" y="401955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3" name="Line 51"/>
          <p:cNvSpPr>
            <a:spLocks noChangeShapeType="1"/>
          </p:cNvSpPr>
          <p:nvPr/>
        </p:nvSpPr>
        <p:spPr bwMode="auto">
          <a:xfrm>
            <a:off x="2135188" y="481171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4" name="Line 52"/>
          <p:cNvSpPr>
            <a:spLocks noChangeShapeType="1"/>
          </p:cNvSpPr>
          <p:nvPr/>
        </p:nvSpPr>
        <p:spPr bwMode="auto">
          <a:xfrm>
            <a:off x="2135188" y="1730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5" name="Line 53"/>
          <p:cNvSpPr>
            <a:spLocks noChangeShapeType="1"/>
          </p:cNvSpPr>
          <p:nvPr/>
        </p:nvSpPr>
        <p:spPr bwMode="auto">
          <a:xfrm>
            <a:off x="5880100" y="3457575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6" name="Line 54"/>
          <p:cNvSpPr>
            <a:spLocks noChangeShapeType="1"/>
          </p:cNvSpPr>
          <p:nvPr/>
        </p:nvSpPr>
        <p:spPr bwMode="auto">
          <a:xfrm>
            <a:off x="5880100" y="4019550"/>
            <a:ext cx="296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7" name="Line 55"/>
          <p:cNvSpPr>
            <a:spLocks noChangeShapeType="1"/>
          </p:cNvSpPr>
          <p:nvPr/>
        </p:nvSpPr>
        <p:spPr bwMode="auto">
          <a:xfrm flipV="1">
            <a:off x="8845550" y="1009650"/>
            <a:ext cx="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8" name="Line 56"/>
          <p:cNvSpPr>
            <a:spLocks noChangeShapeType="1"/>
          </p:cNvSpPr>
          <p:nvPr/>
        </p:nvSpPr>
        <p:spPr bwMode="auto">
          <a:xfrm flipH="1">
            <a:off x="2135188" y="100965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29" name="Line 57"/>
          <p:cNvSpPr>
            <a:spLocks noChangeShapeType="1"/>
          </p:cNvSpPr>
          <p:nvPr/>
        </p:nvSpPr>
        <p:spPr bwMode="auto">
          <a:xfrm>
            <a:off x="2135188" y="1009650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30" name="Line 58"/>
          <p:cNvSpPr>
            <a:spLocks noChangeShapeType="1"/>
          </p:cNvSpPr>
          <p:nvPr/>
        </p:nvSpPr>
        <p:spPr bwMode="auto">
          <a:xfrm>
            <a:off x="1990725" y="26670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31" name="Line 59"/>
          <p:cNvSpPr>
            <a:spLocks noChangeShapeType="1"/>
          </p:cNvSpPr>
          <p:nvPr/>
        </p:nvSpPr>
        <p:spPr bwMode="auto">
          <a:xfrm>
            <a:off x="1990725" y="34575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32" name="Line 60"/>
          <p:cNvSpPr>
            <a:spLocks noChangeShapeType="1"/>
          </p:cNvSpPr>
          <p:nvPr/>
        </p:nvSpPr>
        <p:spPr bwMode="auto">
          <a:xfrm>
            <a:off x="1990725" y="42513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33" name="Line 61"/>
          <p:cNvSpPr>
            <a:spLocks noChangeShapeType="1"/>
          </p:cNvSpPr>
          <p:nvPr/>
        </p:nvSpPr>
        <p:spPr bwMode="auto">
          <a:xfrm>
            <a:off x="1990725" y="5043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34" name="Text Box 62"/>
          <p:cNvSpPr txBox="1">
            <a:spLocks noChangeArrowheads="1"/>
          </p:cNvSpPr>
          <p:nvPr/>
        </p:nvSpPr>
        <p:spPr bwMode="auto">
          <a:xfrm>
            <a:off x="2279650" y="25050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Dominant &gt; 11-bit</a:t>
            </a:r>
          </a:p>
        </p:txBody>
      </p:sp>
      <p:sp>
        <p:nvSpPr>
          <p:cNvPr id="310335" name="Text Box 63"/>
          <p:cNvSpPr txBox="1">
            <a:spLocks noChangeArrowheads="1"/>
          </p:cNvSpPr>
          <p:nvPr/>
        </p:nvSpPr>
        <p:spPr bwMode="auto">
          <a:xfrm>
            <a:off x="2279650" y="32972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Del &gt; 1-bit</a:t>
            </a:r>
          </a:p>
        </p:txBody>
      </p:sp>
      <p:sp>
        <p:nvSpPr>
          <p:cNvPr id="310336" name="Text Box 64"/>
          <p:cNvSpPr txBox="1">
            <a:spLocks noChangeArrowheads="1"/>
          </p:cNvSpPr>
          <p:nvPr/>
        </p:nvSpPr>
        <p:spPr bwMode="auto">
          <a:xfrm>
            <a:off x="2279650" y="409892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0x55</a:t>
            </a:r>
          </a:p>
        </p:txBody>
      </p:sp>
      <p:sp>
        <p:nvSpPr>
          <p:cNvPr id="310337" name="Text Box 65"/>
          <p:cNvSpPr txBox="1">
            <a:spLocks noChangeArrowheads="1"/>
          </p:cNvSpPr>
          <p:nvPr/>
        </p:nvSpPr>
        <p:spPr bwMode="auto">
          <a:xfrm>
            <a:off x="2279650" y="489108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Byte</a:t>
            </a:r>
          </a:p>
        </p:txBody>
      </p:sp>
      <p:sp>
        <p:nvSpPr>
          <p:cNvPr id="310338" name="Text Box 66"/>
          <p:cNvSpPr txBox="1">
            <a:spLocks noChangeArrowheads="1"/>
          </p:cNvSpPr>
          <p:nvPr/>
        </p:nvSpPr>
        <p:spPr bwMode="auto">
          <a:xfrm>
            <a:off x="7031038" y="2306638"/>
            <a:ext cx="1657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Bit error checked by HW</a:t>
            </a:r>
          </a:p>
        </p:txBody>
      </p:sp>
      <p:sp>
        <p:nvSpPr>
          <p:cNvPr id="310339" name="Line 67"/>
          <p:cNvSpPr>
            <a:spLocks noChangeShapeType="1"/>
          </p:cNvSpPr>
          <p:nvPr/>
        </p:nvSpPr>
        <p:spPr bwMode="auto">
          <a:xfrm>
            <a:off x="1990725" y="18923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40" name="Text Box 68"/>
          <p:cNvSpPr txBox="1">
            <a:spLocks noChangeArrowheads="1"/>
          </p:cNvSpPr>
          <p:nvPr/>
        </p:nvSpPr>
        <p:spPr bwMode="auto">
          <a:xfrm>
            <a:off x="2279650" y="17303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Falling edge</a:t>
            </a:r>
          </a:p>
        </p:txBody>
      </p:sp>
      <p:sp>
        <p:nvSpPr>
          <p:cNvPr id="310341" name="Line 69"/>
          <p:cNvSpPr>
            <a:spLocks noChangeShapeType="1"/>
          </p:cNvSpPr>
          <p:nvPr/>
        </p:nvSpPr>
        <p:spPr bwMode="auto">
          <a:xfrm>
            <a:off x="5753100" y="21796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42" name="Text Box 70"/>
          <p:cNvSpPr txBox="1">
            <a:spLocks noChangeArrowheads="1"/>
          </p:cNvSpPr>
          <p:nvPr/>
        </p:nvSpPr>
        <p:spPr bwMode="auto">
          <a:xfrm>
            <a:off x="6022975" y="2019300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DTRQ</a:t>
            </a:r>
          </a:p>
        </p:txBody>
      </p:sp>
      <p:sp>
        <p:nvSpPr>
          <p:cNvPr id="310343" name="Text Box 71"/>
          <p:cNvSpPr txBox="1">
            <a:spLocks noChangeArrowheads="1"/>
          </p:cNvSpPr>
          <p:nvPr/>
        </p:nvSpPr>
        <p:spPr bwMode="auto">
          <a:xfrm>
            <a:off x="7031038" y="3038475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checked by HW</a:t>
            </a:r>
          </a:p>
        </p:txBody>
      </p:sp>
      <p:sp>
        <p:nvSpPr>
          <p:cNvPr id="310344" name="AutoShape 72"/>
          <p:cNvSpPr>
            <a:spLocks noChangeArrowheads="1"/>
          </p:cNvSpPr>
          <p:nvPr/>
        </p:nvSpPr>
        <p:spPr bwMode="auto">
          <a:xfrm>
            <a:off x="3863975" y="49371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36E18-CD6C-4816-9184-FDA90877318F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State machine 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reception</a:t>
            </a:r>
            <a:endParaRPr lang="cs-CZ" sz="1900" b="0"/>
          </a:p>
        </p:txBody>
      </p:sp>
      <p:sp>
        <p:nvSpPr>
          <p:cNvPr id="311339" name="Text Box 43"/>
          <p:cNvSpPr txBox="1">
            <a:spLocks noChangeArrowheads="1"/>
          </p:cNvSpPr>
          <p:nvPr/>
        </p:nvSpPr>
        <p:spPr bwMode="auto">
          <a:xfrm>
            <a:off x="1908175" y="1370013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311340" name="Text Box 44"/>
          <p:cNvSpPr txBox="1">
            <a:spLocks noChangeArrowheads="1"/>
          </p:cNvSpPr>
          <p:nvPr/>
        </p:nvSpPr>
        <p:spPr bwMode="auto">
          <a:xfrm>
            <a:off x="1300163" y="207486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311341" name="Text Box 45"/>
          <p:cNvSpPr txBox="1">
            <a:spLocks noChangeArrowheads="1"/>
          </p:cNvSpPr>
          <p:nvPr/>
        </p:nvSpPr>
        <p:spPr bwMode="auto">
          <a:xfrm>
            <a:off x="1300163" y="286702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311342" name="Text Box 46"/>
          <p:cNvSpPr txBox="1">
            <a:spLocks noChangeArrowheads="1"/>
          </p:cNvSpPr>
          <p:nvPr/>
        </p:nvSpPr>
        <p:spPr bwMode="auto">
          <a:xfrm>
            <a:off x="1300163" y="365918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311343" name="Text Box 47"/>
          <p:cNvSpPr txBox="1">
            <a:spLocks noChangeArrowheads="1"/>
          </p:cNvSpPr>
          <p:nvPr/>
        </p:nvSpPr>
        <p:spPr bwMode="auto">
          <a:xfrm>
            <a:off x="1300163" y="44513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311344" name="Text Box 48"/>
          <p:cNvSpPr txBox="1">
            <a:spLocks noChangeArrowheads="1"/>
          </p:cNvSpPr>
          <p:nvPr/>
        </p:nvSpPr>
        <p:spPr bwMode="auto">
          <a:xfrm>
            <a:off x="436563" y="5243513"/>
            <a:ext cx="36718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Reception completed</a:t>
            </a:r>
          </a:p>
        </p:txBody>
      </p:sp>
      <p:sp>
        <p:nvSpPr>
          <p:cNvPr id="311345" name="Line 49"/>
          <p:cNvSpPr>
            <a:spLocks noChangeShapeType="1"/>
          </p:cNvSpPr>
          <p:nvPr/>
        </p:nvSpPr>
        <p:spPr bwMode="auto">
          <a:xfrm>
            <a:off x="2165350" y="5589588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46" name="Line 50"/>
          <p:cNvSpPr>
            <a:spLocks noChangeShapeType="1"/>
          </p:cNvSpPr>
          <p:nvPr/>
        </p:nvSpPr>
        <p:spPr bwMode="auto">
          <a:xfrm>
            <a:off x="2165350" y="5964238"/>
            <a:ext cx="223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47" name="Line 51"/>
          <p:cNvSpPr>
            <a:spLocks noChangeShapeType="1"/>
          </p:cNvSpPr>
          <p:nvPr/>
        </p:nvSpPr>
        <p:spPr bwMode="auto">
          <a:xfrm>
            <a:off x="2163763" y="242093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48" name="Line 52"/>
          <p:cNvSpPr>
            <a:spLocks noChangeShapeType="1"/>
          </p:cNvSpPr>
          <p:nvPr/>
        </p:nvSpPr>
        <p:spPr bwMode="auto">
          <a:xfrm>
            <a:off x="2163763" y="321310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49" name="Line 53"/>
          <p:cNvSpPr>
            <a:spLocks noChangeShapeType="1"/>
          </p:cNvSpPr>
          <p:nvPr/>
        </p:nvSpPr>
        <p:spPr bwMode="auto">
          <a:xfrm>
            <a:off x="2163763" y="400526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0" name="Line 54"/>
          <p:cNvSpPr>
            <a:spLocks noChangeShapeType="1"/>
          </p:cNvSpPr>
          <p:nvPr/>
        </p:nvSpPr>
        <p:spPr bwMode="auto">
          <a:xfrm>
            <a:off x="2163763" y="47974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1" name="Line 55"/>
          <p:cNvSpPr>
            <a:spLocks noChangeShapeType="1"/>
          </p:cNvSpPr>
          <p:nvPr/>
        </p:nvSpPr>
        <p:spPr bwMode="auto">
          <a:xfrm>
            <a:off x="2163763" y="17160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2" name="Line 56"/>
          <p:cNvSpPr>
            <a:spLocks noChangeShapeType="1"/>
          </p:cNvSpPr>
          <p:nvPr/>
        </p:nvSpPr>
        <p:spPr bwMode="auto">
          <a:xfrm flipH="1">
            <a:off x="2163763" y="995363"/>
            <a:ext cx="671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3" name="Line 57"/>
          <p:cNvSpPr>
            <a:spLocks noChangeShapeType="1"/>
          </p:cNvSpPr>
          <p:nvPr/>
        </p:nvSpPr>
        <p:spPr bwMode="auto">
          <a:xfrm>
            <a:off x="2163763" y="995363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4" name="AutoShape 58"/>
          <p:cNvSpPr>
            <a:spLocks noChangeArrowheads="1"/>
          </p:cNvSpPr>
          <p:nvPr/>
        </p:nvSpPr>
        <p:spPr bwMode="auto">
          <a:xfrm>
            <a:off x="3892550" y="49228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5" name="AutoShape 59"/>
          <p:cNvSpPr>
            <a:spLocks noChangeArrowheads="1"/>
          </p:cNvSpPr>
          <p:nvPr/>
        </p:nvSpPr>
        <p:spPr bwMode="auto">
          <a:xfrm>
            <a:off x="2236788" y="104933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6" name="Text Box 60"/>
          <p:cNvSpPr txBox="1">
            <a:spLocks noChangeArrowheads="1"/>
          </p:cNvSpPr>
          <p:nvPr/>
        </p:nvSpPr>
        <p:spPr bwMode="auto">
          <a:xfrm>
            <a:off x="4757738" y="2392363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Data Reception</a:t>
            </a:r>
          </a:p>
        </p:txBody>
      </p:sp>
      <p:sp>
        <p:nvSpPr>
          <p:cNvPr id="311357" name="Text Box 61"/>
          <p:cNvSpPr txBox="1">
            <a:spLocks noChangeArrowheads="1"/>
          </p:cNvSpPr>
          <p:nvPr/>
        </p:nvSpPr>
        <p:spPr bwMode="auto">
          <a:xfrm>
            <a:off x="4757738" y="3097213"/>
            <a:ext cx="2303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Checksum</a:t>
            </a:r>
          </a:p>
        </p:txBody>
      </p:sp>
      <p:sp>
        <p:nvSpPr>
          <p:cNvPr id="311358" name="Line 62"/>
          <p:cNvSpPr>
            <a:spLocks noChangeShapeType="1"/>
          </p:cNvSpPr>
          <p:nvPr/>
        </p:nvSpPr>
        <p:spPr bwMode="auto">
          <a:xfrm flipV="1">
            <a:off x="4395788" y="193198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9" name="Line 63"/>
          <p:cNvSpPr>
            <a:spLocks noChangeShapeType="1"/>
          </p:cNvSpPr>
          <p:nvPr/>
        </p:nvSpPr>
        <p:spPr bwMode="auto">
          <a:xfrm>
            <a:off x="4395788" y="19319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0" name="Line 64"/>
          <p:cNvSpPr>
            <a:spLocks noChangeShapeType="1"/>
          </p:cNvSpPr>
          <p:nvPr/>
        </p:nvSpPr>
        <p:spPr bwMode="auto">
          <a:xfrm>
            <a:off x="5908675" y="1931988"/>
            <a:ext cx="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1" name="Line 65"/>
          <p:cNvSpPr>
            <a:spLocks noChangeShapeType="1"/>
          </p:cNvSpPr>
          <p:nvPr/>
        </p:nvSpPr>
        <p:spPr bwMode="auto">
          <a:xfrm>
            <a:off x="5908675" y="27384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2" name="Line 66"/>
          <p:cNvSpPr>
            <a:spLocks noChangeShapeType="1"/>
          </p:cNvSpPr>
          <p:nvPr/>
        </p:nvSpPr>
        <p:spPr bwMode="auto">
          <a:xfrm>
            <a:off x="5908675" y="3443288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3" name="Line 67"/>
          <p:cNvSpPr>
            <a:spLocks noChangeShapeType="1"/>
          </p:cNvSpPr>
          <p:nvPr/>
        </p:nvSpPr>
        <p:spPr bwMode="auto">
          <a:xfrm>
            <a:off x="5908675" y="4005263"/>
            <a:ext cx="296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4" name="Line 68"/>
          <p:cNvSpPr>
            <a:spLocks noChangeShapeType="1"/>
          </p:cNvSpPr>
          <p:nvPr/>
        </p:nvSpPr>
        <p:spPr bwMode="auto">
          <a:xfrm flipV="1">
            <a:off x="8874125" y="995363"/>
            <a:ext cx="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5" name="Text Box 69"/>
          <p:cNvSpPr txBox="1">
            <a:spLocks noChangeArrowheads="1"/>
          </p:cNvSpPr>
          <p:nvPr/>
        </p:nvSpPr>
        <p:spPr bwMode="auto">
          <a:xfrm>
            <a:off x="7059613" y="2292350"/>
            <a:ext cx="1944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Framing error checked by HW</a:t>
            </a:r>
          </a:p>
        </p:txBody>
      </p:sp>
      <p:sp>
        <p:nvSpPr>
          <p:cNvPr id="311366" name="Text Box 70"/>
          <p:cNvSpPr txBox="1">
            <a:spLocks noChangeArrowheads="1"/>
          </p:cNvSpPr>
          <p:nvPr/>
        </p:nvSpPr>
        <p:spPr bwMode="auto">
          <a:xfrm>
            <a:off x="7059613" y="3024188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checked by HW</a:t>
            </a:r>
          </a:p>
        </p:txBody>
      </p:sp>
      <p:sp>
        <p:nvSpPr>
          <p:cNvPr id="311367" name="Line 71"/>
          <p:cNvSpPr>
            <a:spLocks noChangeShapeType="1"/>
          </p:cNvSpPr>
          <p:nvPr/>
        </p:nvSpPr>
        <p:spPr bwMode="auto">
          <a:xfrm>
            <a:off x="2019300" y="26527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8" name="Line 72"/>
          <p:cNvSpPr>
            <a:spLocks noChangeShapeType="1"/>
          </p:cNvSpPr>
          <p:nvPr/>
        </p:nvSpPr>
        <p:spPr bwMode="auto">
          <a:xfrm>
            <a:off x="2019300" y="3443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69" name="Line 73"/>
          <p:cNvSpPr>
            <a:spLocks noChangeShapeType="1"/>
          </p:cNvSpPr>
          <p:nvPr/>
        </p:nvSpPr>
        <p:spPr bwMode="auto">
          <a:xfrm>
            <a:off x="2019300" y="42370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70" name="Line 74"/>
          <p:cNvSpPr>
            <a:spLocks noChangeShapeType="1"/>
          </p:cNvSpPr>
          <p:nvPr/>
        </p:nvSpPr>
        <p:spPr bwMode="auto">
          <a:xfrm>
            <a:off x="2019300" y="50292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71" name="Text Box 75"/>
          <p:cNvSpPr txBox="1">
            <a:spLocks noChangeArrowheads="1"/>
          </p:cNvSpPr>
          <p:nvPr/>
        </p:nvSpPr>
        <p:spPr bwMode="auto">
          <a:xfrm>
            <a:off x="2308225" y="249078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Dominant &gt; 11-bit</a:t>
            </a:r>
          </a:p>
        </p:txBody>
      </p:sp>
      <p:sp>
        <p:nvSpPr>
          <p:cNvPr id="311372" name="Text Box 76"/>
          <p:cNvSpPr txBox="1">
            <a:spLocks noChangeArrowheads="1"/>
          </p:cNvSpPr>
          <p:nvPr/>
        </p:nvSpPr>
        <p:spPr bwMode="auto">
          <a:xfrm>
            <a:off x="2308225" y="3282950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Del &gt; 1-bit</a:t>
            </a:r>
          </a:p>
        </p:txBody>
      </p:sp>
      <p:sp>
        <p:nvSpPr>
          <p:cNvPr id="311373" name="Text Box 77"/>
          <p:cNvSpPr txBox="1">
            <a:spLocks noChangeArrowheads="1"/>
          </p:cNvSpPr>
          <p:nvPr/>
        </p:nvSpPr>
        <p:spPr bwMode="auto">
          <a:xfrm>
            <a:off x="2308225" y="40846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0x55</a:t>
            </a:r>
          </a:p>
        </p:txBody>
      </p:sp>
      <p:sp>
        <p:nvSpPr>
          <p:cNvPr id="311374" name="Text Box 78"/>
          <p:cNvSpPr txBox="1">
            <a:spLocks noChangeArrowheads="1"/>
          </p:cNvSpPr>
          <p:nvPr/>
        </p:nvSpPr>
        <p:spPr bwMode="auto">
          <a:xfrm>
            <a:off x="2308225" y="4876800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Byte</a:t>
            </a:r>
          </a:p>
        </p:txBody>
      </p:sp>
      <p:sp>
        <p:nvSpPr>
          <p:cNvPr id="311375" name="Line 79"/>
          <p:cNvSpPr>
            <a:spLocks noChangeShapeType="1"/>
          </p:cNvSpPr>
          <p:nvPr/>
        </p:nvSpPr>
        <p:spPr bwMode="auto">
          <a:xfrm>
            <a:off x="2019300" y="18780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76" name="Text Box 80"/>
          <p:cNvSpPr txBox="1">
            <a:spLocks noChangeArrowheads="1"/>
          </p:cNvSpPr>
          <p:nvPr/>
        </p:nvSpPr>
        <p:spPr bwMode="auto">
          <a:xfrm>
            <a:off x="2308225" y="171608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Falling edge</a:t>
            </a:r>
          </a:p>
        </p:txBody>
      </p:sp>
      <p:sp>
        <p:nvSpPr>
          <p:cNvPr id="311377" name="Line 81"/>
          <p:cNvSpPr>
            <a:spLocks noChangeShapeType="1"/>
          </p:cNvSpPr>
          <p:nvPr/>
        </p:nvSpPr>
        <p:spPr bwMode="auto">
          <a:xfrm>
            <a:off x="5764213" y="37242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78" name="Text Box 82"/>
          <p:cNvSpPr txBox="1">
            <a:spLocks noChangeArrowheads="1"/>
          </p:cNvSpPr>
          <p:nvPr/>
        </p:nvSpPr>
        <p:spPr bwMode="auto">
          <a:xfrm>
            <a:off x="6053138" y="35718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Checksum Byte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2062-012F-472D-9AE1-92D7EDE36E72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State machine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Data discard</a:t>
            </a:r>
            <a:endParaRPr lang="cs-CZ" sz="1900" b="0"/>
          </a:p>
        </p:txBody>
      </p:sp>
      <p:sp>
        <p:nvSpPr>
          <p:cNvPr id="312364" name="Text Box 44"/>
          <p:cNvSpPr txBox="1">
            <a:spLocks noChangeArrowheads="1"/>
          </p:cNvSpPr>
          <p:nvPr/>
        </p:nvSpPr>
        <p:spPr bwMode="auto">
          <a:xfrm>
            <a:off x="2836863" y="1384300"/>
            <a:ext cx="5445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312365" name="Text Box 45"/>
          <p:cNvSpPr txBox="1">
            <a:spLocks noChangeArrowheads="1"/>
          </p:cNvSpPr>
          <p:nvPr/>
        </p:nvSpPr>
        <p:spPr bwMode="auto">
          <a:xfrm>
            <a:off x="2228850" y="20891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312366" name="Text Box 46"/>
          <p:cNvSpPr txBox="1">
            <a:spLocks noChangeArrowheads="1"/>
          </p:cNvSpPr>
          <p:nvPr/>
        </p:nvSpPr>
        <p:spPr bwMode="auto">
          <a:xfrm>
            <a:off x="2228850" y="288131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312367" name="Text Box 47"/>
          <p:cNvSpPr txBox="1">
            <a:spLocks noChangeArrowheads="1"/>
          </p:cNvSpPr>
          <p:nvPr/>
        </p:nvSpPr>
        <p:spPr bwMode="auto">
          <a:xfrm>
            <a:off x="2228850" y="367347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312368" name="Text Box 48"/>
          <p:cNvSpPr txBox="1">
            <a:spLocks noChangeArrowheads="1"/>
          </p:cNvSpPr>
          <p:nvPr/>
        </p:nvSpPr>
        <p:spPr bwMode="auto">
          <a:xfrm>
            <a:off x="2228850" y="44656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312369" name="Text Box 49"/>
          <p:cNvSpPr txBox="1">
            <a:spLocks noChangeArrowheads="1"/>
          </p:cNvSpPr>
          <p:nvPr/>
        </p:nvSpPr>
        <p:spPr bwMode="auto">
          <a:xfrm>
            <a:off x="1365250" y="5257800"/>
            <a:ext cx="36718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Header Reception completed</a:t>
            </a:r>
          </a:p>
        </p:txBody>
      </p:sp>
      <p:sp>
        <p:nvSpPr>
          <p:cNvPr id="312370" name="Line 50"/>
          <p:cNvSpPr>
            <a:spLocks noChangeShapeType="1"/>
          </p:cNvSpPr>
          <p:nvPr/>
        </p:nvSpPr>
        <p:spPr bwMode="auto">
          <a:xfrm>
            <a:off x="3094038" y="560387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1" name="Line 51"/>
          <p:cNvSpPr>
            <a:spLocks noChangeShapeType="1"/>
          </p:cNvSpPr>
          <p:nvPr/>
        </p:nvSpPr>
        <p:spPr bwMode="auto">
          <a:xfrm>
            <a:off x="3094038" y="5978525"/>
            <a:ext cx="223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2" name="Line 52"/>
          <p:cNvSpPr>
            <a:spLocks noChangeShapeType="1"/>
          </p:cNvSpPr>
          <p:nvPr/>
        </p:nvSpPr>
        <p:spPr bwMode="auto">
          <a:xfrm>
            <a:off x="3092450" y="24352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>
            <a:off x="3092450" y="322738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4" name="Line 54"/>
          <p:cNvSpPr>
            <a:spLocks noChangeShapeType="1"/>
          </p:cNvSpPr>
          <p:nvPr/>
        </p:nvSpPr>
        <p:spPr bwMode="auto">
          <a:xfrm>
            <a:off x="3092450" y="401955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5" name="Line 55"/>
          <p:cNvSpPr>
            <a:spLocks noChangeShapeType="1"/>
          </p:cNvSpPr>
          <p:nvPr/>
        </p:nvSpPr>
        <p:spPr bwMode="auto">
          <a:xfrm>
            <a:off x="3092450" y="4811713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6" name="Line 56"/>
          <p:cNvSpPr>
            <a:spLocks noChangeShapeType="1"/>
          </p:cNvSpPr>
          <p:nvPr/>
        </p:nvSpPr>
        <p:spPr bwMode="auto">
          <a:xfrm>
            <a:off x="3092450" y="1730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7" name="Line 57"/>
          <p:cNvSpPr>
            <a:spLocks noChangeShapeType="1"/>
          </p:cNvSpPr>
          <p:nvPr/>
        </p:nvSpPr>
        <p:spPr bwMode="auto">
          <a:xfrm flipH="1">
            <a:off x="3092450" y="100965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8" name="Line 58"/>
          <p:cNvSpPr>
            <a:spLocks noChangeShapeType="1"/>
          </p:cNvSpPr>
          <p:nvPr/>
        </p:nvSpPr>
        <p:spPr bwMode="auto">
          <a:xfrm>
            <a:off x="3092450" y="1009650"/>
            <a:ext cx="15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AutoShape 59"/>
          <p:cNvSpPr>
            <a:spLocks noChangeArrowheads="1"/>
          </p:cNvSpPr>
          <p:nvPr/>
        </p:nvSpPr>
        <p:spPr bwMode="auto">
          <a:xfrm>
            <a:off x="4821238" y="49371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 flipV="1">
            <a:off x="5324475" y="1009650"/>
            <a:ext cx="0" cy="496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1" name="Line 61"/>
          <p:cNvSpPr>
            <a:spLocks noChangeShapeType="1"/>
          </p:cNvSpPr>
          <p:nvPr/>
        </p:nvSpPr>
        <p:spPr bwMode="auto">
          <a:xfrm>
            <a:off x="2947988" y="26670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2" name="Line 62"/>
          <p:cNvSpPr>
            <a:spLocks noChangeShapeType="1"/>
          </p:cNvSpPr>
          <p:nvPr/>
        </p:nvSpPr>
        <p:spPr bwMode="auto">
          <a:xfrm>
            <a:off x="2947988" y="34575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3" name="Line 63"/>
          <p:cNvSpPr>
            <a:spLocks noChangeShapeType="1"/>
          </p:cNvSpPr>
          <p:nvPr/>
        </p:nvSpPr>
        <p:spPr bwMode="auto">
          <a:xfrm>
            <a:off x="2947988" y="42513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4" name="Line 64"/>
          <p:cNvSpPr>
            <a:spLocks noChangeShapeType="1"/>
          </p:cNvSpPr>
          <p:nvPr/>
        </p:nvSpPr>
        <p:spPr bwMode="auto">
          <a:xfrm>
            <a:off x="2947988" y="5043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5" name="Text Box 65"/>
          <p:cNvSpPr txBox="1">
            <a:spLocks noChangeArrowheads="1"/>
          </p:cNvSpPr>
          <p:nvPr/>
        </p:nvSpPr>
        <p:spPr bwMode="auto">
          <a:xfrm>
            <a:off x="3236913" y="25050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Dominant &gt; 11-bit</a:t>
            </a:r>
          </a:p>
        </p:txBody>
      </p:sp>
      <p:sp>
        <p:nvSpPr>
          <p:cNvPr id="312386" name="Text Box 66"/>
          <p:cNvSpPr txBox="1">
            <a:spLocks noChangeArrowheads="1"/>
          </p:cNvSpPr>
          <p:nvPr/>
        </p:nvSpPr>
        <p:spPr bwMode="auto">
          <a:xfrm>
            <a:off x="3236913" y="32972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Del &gt; 1-bit</a:t>
            </a:r>
          </a:p>
        </p:txBody>
      </p:sp>
      <p:sp>
        <p:nvSpPr>
          <p:cNvPr id="312387" name="Text Box 67"/>
          <p:cNvSpPr txBox="1">
            <a:spLocks noChangeArrowheads="1"/>
          </p:cNvSpPr>
          <p:nvPr/>
        </p:nvSpPr>
        <p:spPr bwMode="auto">
          <a:xfrm>
            <a:off x="3236913" y="409892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0x55</a:t>
            </a:r>
          </a:p>
        </p:txBody>
      </p:sp>
      <p:sp>
        <p:nvSpPr>
          <p:cNvPr id="312388" name="Text Box 68"/>
          <p:cNvSpPr txBox="1">
            <a:spLocks noChangeArrowheads="1"/>
          </p:cNvSpPr>
          <p:nvPr/>
        </p:nvSpPr>
        <p:spPr bwMode="auto">
          <a:xfrm>
            <a:off x="3236913" y="489108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Byte</a:t>
            </a:r>
          </a:p>
        </p:txBody>
      </p:sp>
      <p:sp>
        <p:nvSpPr>
          <p:cNvPr id="312389" name="Line 69"/>
          <p:cNvSpPr>
            <a:spLocks noChangeShapeType="1"/>
          </p:cNvSpPr>
          <p:nvPr/>
        </p:nvSpPr>
        <p:spPr bwMode="auto">
          <a:xfrm>
            <a:off x="2947988" y="18923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90" name="Text Box 70"/>
          <p:cNvSpPr txBox="1">
            <a:spLocks noChangeArrowheads="1"/>
          </p:cNvSpPr>
          <p:nvPr/>
        </p:nvSpPr>
        <p:spPr bwMode="auto">
          <a:xfrm>
            <a:off x="3236913" y="17303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Falling edge</a:t>
            </a:r>
          </a:p>
        </p:txBody>
      </p:sp>
      <p:sp>
        <p:nvSpPr>
          <p:cNvPr id="312391" name="Line 71"/>
          <p:cNvSpPr>
            <a:spLocks noChangeShapeType="1"/>
          </p:cNvSpPr>
          <p:nvPr/>
        </p:nvSpPr>
        <p:spPr bwMode="auto">
          <a:xfrm>
            <a:off x="2947988" y="583406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92" name="Text Box 72"/>
          <p:cNvSpPr txBox="1">
            <a:spLocks noChangeArrowheads="1"/>
          </p:cNvSpPr>
          <p:nvPr/>
        </p:nvSpPr>
        <p:spPr bwMode="auto">
          <a:xfrm>
            <a:off x="3217863" y="567372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DDRQ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0B67A-9E1F-4056-95FD-DF1C312E3F8E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 sz="2800"/>
              <a:t>LINFLEX Slave mode – State machine	</a:t>
            </a:r>
            <a:r>
              <a:rPr lang="en-US"/>
              <a:t/>
            </a:r>
            <a:br>
              <a:rPr lang="en-US"/>
            </a:br>
            <a:r>
              <a:rPr lang="en-US" sz="1900" b="0"/>
              <a:t>Header not valid</a:t>
            </a:r>
            <a:endParaRPr lang="cs-CZ" sz="1900" b="0"/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2536825" y="1498600"/>
            <a:ext cx="544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Helvetica" pitchFamily="34" charset="0"/>
                <a:ea typeface="Osaka" charset="-128"/>
              </a:rPr>
              <a:t>Idle</a:t>
            </a:r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1928813" y="2203450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Break</a:t>
            </a:r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1928813" y="2995613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Del</a:t>
            </a:r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1928813" y="3787775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Synch Field</a:t>
            </a: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1928813" y="45799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  <a:ea typeface="Osaka" charset="-128"/>
              </a:rPr>
              <a:t>Identifier Field</a:t>
            </a:r>
          </a:p>
        </p:txBody>
      </p:sp>
      <p:sp>
        <p:nvSpPr>
          <p:cNvPr id="313382" name="Line 38"/>
          <p:cNvSpPr>
            <a:spLocks noChangeShapeType="1"/>
          </p:cNvSpPr>
          <p:nvPr/>
        </p:nvSpPr>
        <p:spPr bwMode="auto">
          <a:xfrm>
            <a:off x="2792413" y="25495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3" name="Line 39"/>
          <p:cNvSpPr>
            <a:spLocks noChangeShapeType="1"/>
          </p:cNvSpPr>
          <p:nvPr/>
        </p:nvSpPr>
        <p:spPr bwMode="auto">
          <a:xfrm>
            <a:off x="2792413" y="3341688"/>
            <a:ext cx="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4" name="Line 40"/>
          <p:cNvSpPr>
            <a:spLocks noChangeShapeType="1"/>
          </p:cNvSpPr>
          <p:nvPr/>
        </p:nvSpPr>
        <p:spPr bwMode="auto">
          <a:xfrm>
            <a:off x="2792413" y="413385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5" name="Line 41"/>
          <p:cNvSpPr>
            <a:spLocks noChangeShapeType="1"/>
          </p:cNvSpPr>
          <p:nvPr/>
        </p:nvSpPr>
        <p:spPr bwMode="auto">
          <a:xfrm>
            <a:off x="2792413" y="18446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6" name="Line 42"/>
          <p:cNvSpPr>
            <a:spLocks noChangeShapeType="1"/>
          </p:cNvSpPr>
          <p:nvPr/>
        </p:nvSpPr>
        <p:spPr bwMode="auto">
          <a:xfrm flipH="1">
            <a:off x="2792413" y="1111250"/>
            <a:ext cx="36734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7" name="Line 43"/>
          <p:cNvSpPr>
            <a:spLocks noChangeShapeType="1"/>
          </p:cNvSpPr>
          <p:nvPr/>
        </p:nvSpPr>
        <p:spPr bwMode="auto">
          <a:xfrm>
            <a:off x="2792413" y="1123950"/>
            <a:ext cx="1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8" name="AutoShape 44"/>
          <p:cNvSpPr>
            <a:spLocks noChangeArrowheads="1"/>
          </p:cNvSpPr>
          <p:nvPr/>
        </p:nvSpPr>
        <p:spPr bwMode="auto">
          <a:xfrm>
            <a:off x="2865438" y="11779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9" name="Line 45"/>
          <p:cNvSpPr>
            <a:spLocks noChangeShapeType="1"/>
          </p:cNvSpPr>
          <p:nvPr/>
        </p:nvSpPr>
        <p:spPr bwMode="auto">
          <a:xfrm flipV="1">
            <a:off x="6465888" y="1111250"/>
            <a:ext cx="0" cy="397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0" name="Line 46"/>
          <p:cNvSpPr>
            <a:spLocks noChangeShapeType="1"/>
          </p:cNvSpPr>
          <p:nvPr/>
        </p:nvSpPr>
        <p:spPr bwMode="auto">
          <a:xfrm>
            <a:off x="2647950" y="27813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1" name="Line 47"/>
          <p:cNvSpPr>
            <a:spLocks noChangeShapeType="1"/>
          </p:cNvSpPr>
          <p:nvPr/>
        </p:nvSpPr>
        <p:spPr bwMode="auto">
          <a:xfrm>
            <a:off x="2647950" y="3571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2" name="Line 48"/>
          <p:cNvSpPr>
            <a:spLocks noChangeShapeType="1"/>
          </p:cNvSpPr>
          <p:nvPr/>
        </p:nvSpPr>
        <p:spPr bwMode="auto">
          <a:xfrm>
            <a:off x="2647950" y="43656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3" name="Text Box 49"/>
          <p:cNvSpPr txBox="1">
            <a:spLocks noChangeArrowheads="1"/>
          </p:cNvSpPr>
          <p:nvPr/>
        </p:nvSpPr>
        <p:spPr bwMode="auto">
          <a:xfrm>
            <a:off x="2936875" y="26193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Dominant &gt; 11-bit</a:t>
            </a:r>
          </a:p>
        </p:txBody>
      </p:sp>
      <p:sp>
        <p:nvSpPr>
          <p:cNvPr id="313394" name="Text Box 50"/>
          <p:cNvSpPr txBox="1">
            <a:spLocks noChangeArrowheads="1"/>
          </p:cNvSpPr>
          <p:nvPr/>
        </p:nvSpPr>
        <p:spPr bwMode="auto">
          <a:xfrm>
            <a:off x="2936875" y="34115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Del &gt; 1-bit</a:t>
            </a:r>
          </a:p>
        </p:txBody>
      </p:sp>
      <p:sp>
        <p:nvSpPr>
          <p:cNvPr id="313395" name="Text Box 51"/>
          <p:cNvSpPr txBox="1">
            <a:spLocks noChangeArrowheads="1"/>
          </p:cNvSpPr>
          <p:nvPr/>
        </p:nvSpPr>
        <p:spPr bwMode="auto">
          <a:xfrm>
            <a:off x="2936875" y="421322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0x55</a:t>
            </a:r>
          </a:p>
        </p:txBody>
      </p:sp>
      <p:sp>
        <p:nvSpPr>
          <p:cNvPr id="313396" name="Line 52"/>
          <p:cNvSpPr>
            <a:spLocks noChangeShapeType="1"/>
          </p:cNvSpPr>
          <p:nvPr/>
        </p:nvSpPr>
        <p:spPr bwMode="auto">
          <a:xfrm>
            <a:off x="2647950" y="2006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7" name="Text Box 53"/>
          <p:cNvSpPr txBox="1">
            <a:spLocks noChangeArrowheads="1"/>
          </p:cNvSpPr>
          <p:nvPr/>
        </p:nvSpPr>
        <p:spPr bwMode="auto">
          <a:xfrm>
            <a:off x="2936875" y="18446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Falling edge</a:t>
            </a:r>
          </a:p>
        </p:txBody>
      </p:sp>
      <p:sp>
        <p:nvSpPr>
          <p:cNvPr id="313398" name="Line 54"/>
          <p:cNvSpPr>
            <a:spLocks noChangeShapeType="1"/>
          </p:cNvSpPr>
          <p:nvPr/>
        </p:nvSpPr>
        <p:spPr bwMode="auto">
          <a:xfrm>
            <a:off x="3729038" y="23749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9" name="Line 55"/>
          <p:cNvSpPr>
            <a:spLocks noChangeShapeType="1"/>
          </p:cNvSpPr>
          <p:nvPr/>
        </p:nvSpPr>
        <p:spPr bwMode="auto">
          <a:xfrm>
            <a:off x="3729038" y="31623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0" name="Line 56"/>
          <p:cNvSpPr>
            <a:spLocks noChangeShapeType="1"/>
          </p:cNvSpPr>
          <p:nvPr/>
        </p:nvSpPr>
        <p:spPr bwMode="auto">
          <a:xfrm>
            <a:off x="3729038" y="39544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1" name="Line 57"/>
          <p:cNvSpPr>
            <a:spLocks noChangeShapeType="1"/>
          </p:cNvSpPr>
          <p:nvPr/>
        </p:nvSpPr>
        <p:spPr bwMode="auto">
          <a:xfrm>
            <a:off x="3729038" y="4670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2" name="Text Box 58"/>
          <p:cNvSpPr txBox="1">
            <a:spLocks noChangeArrowheads="1"/>
          </p:cNvSpPr>
          <p:nvPr/>
        </p:nvSpPr>
        <p:spPr bwMode="auto">
          <a:xfrm>
            <a:off x="4232275" y="19891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Dominant &lt; 11-bit</a:t>
            </a:r>
          </a:p>
        </p:txBody>
      </p:sp>
      <p:sp>
        <p:nvSpPr>
          <p:cNvPr id="313403" name="Text Box 59"/>
          <p:cNvSpPr txBox="1">
            <a:spLocks noChangeArrowheads="1"/>
          </p:cNvSpPr>
          <p:nvPr/>
        </p:nvSpPr>
        <p:spPr bwMode="auto">
          <a:xfrm>
            <a:off x="4592638" y="27082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Del &lt; 1-bit</a:t>
            </a:r>
          </a:p>
        </p:txBody>
      </p:sp>
      <p:sp>
        <p:nvSpPr>
          <p:cNvPr id="313404" name="Text Box 60"/>
          <p:cNvSpPr txBox="1">
            <a:spLocks noChangeArrowheads="1"/>
          </p:cNvSpPr>
          <p:nvPr/>
        </p:nvSpPr>
        <p:spPr bwMode="auto">
          <a:xfrm>
            <a:off x="4160838" y="3500438"/>
            <a:ext cx="2233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Inconsistent (not 0x55)</a:t>
            </a:r>
          </a:p>
        </p:txBody>
      </p:sp>
      <p:sp>
        <p:nvSpPr>
          <p:cNvPr id="313405" name="Text Box 61"/>
          <p:cNvSpPr txBox="1">
            <a:spLocks noChangeArrowheads="1"/>
          </p:cNvSpPr>
          <p:nvPr/>
        </p:nvSpPr>
        <p:spPr bwMode="auto">
          <a:xfrm>
            <a:off x="4449763" y="4276725"/>
            <a:ext cx="187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Framing error</a:t>
            </a:r>
          </a:p>
        </p:txBody>
      </p:sp>
      <p:sp>
        <p:nvSpPr>
          <p:cNvPr id="313406" name="Line 62"/>
          <p:cNvSpPr>
            <a:spLocks noChangeShapeType="1"/>
          </p:cNvSpPr>
          <p:nvPr/>
        </p:nvSpPr>
        <p:spPr bwMode="auto">
          <a:xfrm>
            <a:off x="5097463" y="2236788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7" name="Line 63"/>
          <p:cNvSpPr>
            <a:spLocks noChangeShapeType="1"/>
          </p:cNvSpPr>
          <p:nvPr/>
        </p:nvSpPr>
        <p:spPr bwMode="auto">
          <a:xfrm>
            <a:off x="5102225" y="30337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8" name="Line 64"/>
          <p:cNvSpPr>
            <a:spLocks noChangeShapeType="1"/>
          </p:cNvSpPr>
          <p:nvPr/>
        </p:nvSpPr>
        <p:spPr bwMode="auto">
          <a:xfrm>
            <a:off x="5102225" y="38211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09" name="Line 65"/>
          <p:cNvSpPr>
            <a:spLocks noChangeShapeType="1"/>
          </p:cNvSpPr>
          <p:nvPr/>
        </p:nvSpPr>
        <p:spPr bwMode="auto">
          <a:xfrm>
            <a:off x="5118100" y="4541838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10" name="Text Box 66"/>
          <p:cNvSpPr txBox="1">
            <a:spLocks noChangeArrowheads="1"/>
          </p:cNvSpPr>
          <p:nvPr/>
        </p:nvSpPr>
        <p:spPr bwMode="auto">
          <a:xfrm>
            <a:off x="4232275" y="5211763"/>
            <a:ext cx="208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 i="1">
                <a:latin typeface="Helvetica" pitchFamily="34" charset="0"/>
                <a:ea typeface="Osaka" charset="-128"/>
              </a:rPr>
              <a:t>ID Parity error (optional)</a:t>
            </a:r>
          </a:p>
        </p:txBody>
      </p:sp>
      <p:sp>
        <p:nvSpPr>
          <p:cNvPr id="313411" name="Line 67"/>
          <p:cNvSpPr>
            <a:spLocks noChangeShapeType="1"/>
          </p:cNvSpPr>
          <p:nvPr/>
        </p:nvSpPr>
        <p:spPr bwMode="auto">
          <a:xfrm>
            <a:off x="3519488" y="5084763"/>
            <a:ext cx="2967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12" name="Line 68"/>
          <p:cNvSpPr>
            <a:spLocks noChangeShapeType="1"/>
          </p:cNvSpPr>
          <p:nvPr/>
        </p:nvSpPr>
        <p:spPr bwMode="auto">
          <a:xfrm>
            <a:off x="5118100" y="49260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13" name="Line 69"/>
          <p:cNvSpPr>
            <a:spLocks noChangeShapeType="1"/>
          </p:cNvSpPr>
          <p:nvPr/>
        </p:nvSpPr>
        <p:spPr bwMode="auto">
          <a:xfrm>
            <a:off x="3519488" y="4926013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1F65-60F2-4C20-9979-60866CBD47FD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LINFLEX / Sampling method</a:t>
            </a:r>
            <a:endParaRPr lang="cs-CZ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5715-1CAA-4A98-914A-5BCE16DBA56B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Sampling method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Start bit</a:t>
            </a:r>
            <a:endParaRPr lang="cs-CZ" sz="2100" b="0"/>
          </a:p>
        </p:txBody>
      </p:sp>
      <p:sp>
        <p:nvSpPr>
          <p:cNvPr id="315668" name="Rectangle 276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886527"/>
            <a:ext cx="8305800" cy="482600"/>
          </a:xfrm>
        </p:spPr>
        <p:txBody>
          <a:bodyPr/>
          <a:lstStyle/>
          <a:p>
            <a:r>
              <a:rPr lang="en-US" sz="1800" dirty="0"/>
              <a:t>Common SCI / UART method (applies in UART and LIN modes)</a:t>
            </a:r>
            <a:endParaRPr lang="en-US" sz="1400" dirty="0"/>
          </a:p>
          <a:p>
            <a:endParaRPr lang="cs-CZ" sz="1800" dirty="0"/>
          </a:p>
        </p:txBody>
      </p:sp>
      <p:sp>
        <p:nvSpPr>
          <p:cNvPr id="315435" name="Oval 43"/>
          <p:cNvSpPr>
            <a:spLocks noChangeArrowheads="1"/>
          </p:cNvSpPr>
          <p:nvPr/>
        </p:nvSpPr>
        <p:spPr bwMode="auto">
          <a:xfrm>
            <a:off x="1008063" y="3228975"/>
            <a:ext cx="5202237" cy="208915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36" name="Oval 44"/>
          <p:cNvSpPr>
            <a:spLocks noChangeArrowheads="1"/>
          </p:cNvSpPr>
          <p:nvPr/>
        </p:nvSpPr>
        <p:spPr bwMode="auto">
          <a:xfrm>
            <a:off x="2706688" y="1357313"/>
            <a:ext cx="836612" cy="1512887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37" name="Line 45"/>
          <p:cNvSpPr>
            <a:spLocks noChangeShapeType="1"/>
          </p:cNvSpPr>
          <p:nvPr/>
        </p:nvSpPr>
        <p:spPr bwMode="auto">
          <a:xfrm flipV="1">
            <a:off x="3378200" y="1649413"/>
            <a:ext cx="29527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38" name="Group 46"/>
          <p:cNvGrpSpPr>
            <a:grpSpLocks/>
          </p:cNvGrpSpPr>
          <p:nvPr/>
        </p:nvGrpSpPr>
        <p:grpSpPr bwMode="auto">
          <a:xfrm>
            <a:off x="3182938" y="2155825"/>
            <a:ext cx="66675" cy="287338"/>
            <a:chOff x="1772" y="3702"/>
            <a:chExt cx="42" cy="181"/>
          </a:xfrm>
        </p:grpSpPr>
        <p:sp>
          <p:nvSpPr>
            <p:cNvPr id="315439" name="Rectangle 47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0" name="Rectangle 48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1" name="Rectangle 49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42" name="Group 50"/>
          <p:cNvGrpSpPr>
            <a:grpSpLocks/>
          </p:cNvGrpSpPr>
          <p:nvPr/>
        </p:nvGrpSpPr>
        <p:grpSpPr bwMode="auto">
          <a:xfrm>
            <a:off x="3522663" y="2155825"/>
            <a:ext cx="66675" cy="287338"/>
            <a:chOff x="1772" y="3702"/>
            <a:chExt cx="42" cy="181"/>
          </a:xfrm>
        </p:grpSpPr>
        <p:sp>
          <p:nvSpPr>
            <p:cNvPr id="315443" name="Rectangle 51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4" name="Rectangle 52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5" name="Rectangle 53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46" name="Group 54"/>
          <p:cNvGrpSpPr>
            <a:grpSpLocks/>
          </p:cNvGrpSpPr>
          <p:nvPr/>
        </p:nvGrpSpPr>
        <p:grpSpPr bwMode="auto">
          <a:xfrm>
            <a:off x="3810000" y="2155825"/>
            <a:ext cx="66675" cy="287338"/>
            <a:chOff x="1772" y="3702"/>
            <a:chExt cx="42" cy="181"/>
          </a:xfrm>
        </p:grpSpPr>
        <p:sp>
          <p:nvSpPr>
            <p:cNvPr id="315447" name="Rectangle 55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8" name="Rectangle 56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49" name="Rectangle 57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50" name="Group 58"/>
          <p:cNvGrpSpPr>
            <a:grpSpLocks/>
          </p:cNvGrpSpPr>
          <p:nvPr/>
        </p:nvGrpSpPr>
        <p:grpSpPr bwMode="auto">
          <a:xfrm>
            <a:off x="4103688" y="2155825"/>
            <a:ext cx="66675" cy="287338"/>
            <a:chOff x="1772" y="3702"/>
            <a:chExt cx="42" cy="181"/>
          </a:xfrm>
        </p:grpSpPr>
        <p:sp>
          <p:nvSpPr>
            <p:cNvPr id="315451" name="Rectangle 59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52" name="Rectangle 60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53" name="Rectangle 61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54" name="Group 62"/>
          <p:cNvGrpSpPr>
            <a:grpSpLocks/>
          </p:cNvGrpSpPr>
          <p:nvPr/>
        </p:nvGrpSpPr>
        <p:grpSpPr bwMode="auto">
          <a:xfrm>
            <a:off x="4459288" y="2155825"/>
            <a:ext cx="66675" cy="287338"/>
            <a:chOff x="1772" y="3702"/>
            <a:chExt cx="42" cy="181"/>
          </a:xfrm>
        </p:grpSpPr>
        <p:sp>
          <p:nvSpPr>
            <p:cNvPr id="315455" name="Rectangle 63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56" name="Rectangle 64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57" name="Rectangle 65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58" name="Group 66"/>
          <p:cNvGrpSpPr>
            <a:grpSpLocks/>
          </p:cNvGrpSpPr>
          <p:nvPr/>
        </p:nvGrpSpPr>
        <p:grpSpPr bwMode="auto">
          <a:xfrm>
            <a:off x="4746625" y="2155825"/>
            <a:ext cx="66675" cy="287338"/>
            <a:chOff x="1772" y="3702"/>
            <a:chExt cx="42" cy="181"/>
          </a:xfrm>
        </p:grpSpPr>
        <p:sp>
          <p:nvSpPr>
            <p:cNvPr id="315459" name="Rectangle 67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0" name="Rectangle 68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1" name="Rectangle 69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62" name="Group 70"/>
          <p:cNvGrpSpPr>
            <a:grpSpLocks/>
          </p:cNvGrpSpPr>
          <p:nvPr/>
        </p:nvGrpSpPr>
        <p:grpSpPr bwMode="auto">
          <a:xfrm>
            <a:off x="5106988" y="2155825"/>
            <a:ext cx="66675" cy="287338"/>
            <a:chOff x="1772" y="3702"/>
            <a:chExt cx="42" cy="181"/>
          </a:xfrm>
        </p:grpSpPr>
        <p:sp>
          <p:nvSpPr>
            <p:cNvPr id="315463" name="Rectangle 71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4" name="Rectangle 72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5" name="Rectangle 73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66" name="Group 74"/>
          <p:cNvGrpSpPr>
            <a:grpSpLocks/>
          </p:cNvGrpSpPr>
          <p:nvPr/>
        </p:nvGrpSpPr>
        <p:grpSpPr bwMode="auto">
          <a:xfrm>
            <a:off x="5394325" y="2155825"/>
            <a:ext cx="66675" cy="287338"/>
            <a:chOff x="1772" y="3702"/>
            <a:chExt cx="42" cy="181"/>
          </a:xfrm>
        </p:grpSpPr>
        <p:sp>
          <p:nvSpPr>
            <p:cNvPr id="315467" name="Rectangle 75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8" name="Rectangle 76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69" name="Rectangle 77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70" name="Group 78"/>
          <p:cNvGrpSpPr>
            <a:grpSpLocks/>
          </p:cNvGrpSpPr>
          <p:nvPr/>
        </p:nvGrpSpPr>
        <p:grpSpPr bwMode="auto">
          <a:xfrm>
            <a:off x="5754688" y="2155825"/>
            <a:ext cx="66675" cy="287338"/>
            <a:chOff x="1772" y="3702"/>
            <a:chExt cx="42" cy="181"/>
          </a:xfrm>
        </p:grpSpPr>
        <p:sp>
          <p:nvSpPr>
            <p:cNvPr id="315471" name="Rectangle 79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2" name="Rectangle 80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3" name="Rectangle 81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474" name="Line 82"/>
          <p:cNvSpPr>
            <a:spLocks noChangeShapeType="1"/>
          </p:cNvSpPr>
          <p:nvPr/>
        </p:nvSpPr>
        <p:spPr bwMode="auto">
          <a:xfrm>
            <a:off x="2586038" y="1649413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75" name="Group 83"/>
          <p:cNvGrpSpPr>
            <a:grpSpLocks/>
          </p:cNvGrpSpPr>
          <p:nvPr/>
        </p:nvGrpSpPr>
        <p:grpSpPr bwMode="auto">
          <a:xfrm>
            <a:off x="2979738" y="1722438"/>
            <a:ext cx="192087" cy="722312"/>
            <a:chOff x="1958" y="1117"/>
            <a:chExt cx="121" cy="455"/>
          </a:xfrm>
        </p:grpSpPr>
        <p:sp>
          <p:nvSpPr>
            <p:cNvPr id="315476" name="Rectangle 84"/>
            <p:cNvSpPr>
              <a:spLocks noChangeArrowheads="1"/>
            </p:cNvSpPr>
            <p:nvPr/>
          </p:nvSpPr>
          <p:spPr bwMode="auto">
            <a:xfrm flipH="1">
              <a:off x="198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7" name="Rectangle 85"/>
            <p:cNvSpPr>
              <a:spLocks noChangeArrowheads="1"/>
            </p:cNvSpPr>
            <p:nvPr/>
          </p:nvSpPr>
          <p:spPr bwMode="auto">
            <a:xfrm flipH="1">
              <a:off x="1973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8" name="Rectangle 86"/>
            <p:cNvSpPr>
              <a:spLocks noChangeArrowheads="1"/>
            </p:cNvSpPr>
            <p:nvPr/>
          </p:nvSpPr>
          <p:spPr bwMode="auto">
            <a:xfrm flipH="1">
              <a:off x="195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9" name="Rectangle 87"/>
            <p:cNvSpPr>
              <a:spLocks noChangeArrowheads="1"/>
            </p:cNvSpPr>
            <p:nvPr/>
          </p:nvSpPr>
          <p:spPr bwMode="auto">
            <a:xfrm flipH="1">
              <a:off x="2003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80" name="Rectangle 88"/>
            <p:cNvSpPr>
              <a:spLocks noChangeArrowheads="1"/>
            </p:cNvSpPr>
            <p:nvPr/>
          </p:nvSpPr>
          <p:spPr bwMode="auto">
            <a:xfrm flipH="1">
              <a:off x="2036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81" name="Rectangle 89"/>
            <p:cNvSpPr>
              <a:spLocks noChangeArrowheads="1"/>
            </p:cNvSpPr>
            <p:nvPr/>
          </p:nvSpPr>
          <p:spPr bwMode="auto">
            <a:xfrm flipH="1">
              <a:off x="2070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482" name="Line 90"/>
          <p:cNvSpPr>
            <a:spLocks noChangeShapeType="1"/>
          </p:cNvSpPr>
          <p:nvPr/>
        </p:nvSpPr>
        <p:spPr bwMode="auto">
          <a:xfrm flipH="1" flipV="1">
            <a:off x="3055938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3" name="Line 91"/>
          <p:cNvSpPr>
            <a:spLocks noChangeShapeType="1"/>
          </p:cNvSpPr>
          <p:nvPr/>
        </p:nvSpPr>
        <p:spPr bwMode="auto">
          <a:xfrm>
            <a:off x="3055938" y="2016125"/>
            <a:ext cx="2843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4" name="Line 92"/>
          <p:cNvSpPr>
            <a:spLocks noChangeShapeType="1"/>
          </p:cNvSpPr>
          <p:nvPr/>
        </p:nvSpPr>
        <p:spPr bwMode="auto">
          <a:xfrm flipH="1" flipV="1">
            <a:off x="3378200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5" name="Line 93"/>
          <p:cNvSpPr>
            <a:spLocks noChangeShapeType="1"/>
          </p:cNvSpPr>
          <p:nvPr/>
        </p:nvSpPr>
        <p:spPr bwMode="auto">
          <a:xfrm flipH="1" flipV="1">
            <a:off x="3700463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6" name="Line 94"/>
          <p:cNvSpPr>
            <a:spLocks noChangeShapeType="1"/>
          </p:cNvSpPr>
          <p:nvPr/>
        </p:nvSpPr>
        <p:spPr bwMode="auto">
          <a:xfrm flipH="1" flipV="1">
            <a:off x="4006850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7" name="Line 95"/>
          <p:cNvSpPr>
            <a:spLocks noChangeShapeType="1"/>
          </p:cNvSpPr>
          <p:nvPr/>
        </p:nvSpPr>
        <p:spPr bwMode="auto">
          <a:xfrm flipH="1" flipV="1">
            <a:off x="4329113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8" name="Line 96"/>
          <p:cNvSpPr>
            <a:spLocks noChangeShapeType="1"/>
          </p:cNvSpPr>
          <p:nvPr/>
        </p:nvSpPr>
        <p:spPr bwMode="auto">
          <a:xfrm flipH="1" flipV="1">
            <a:off x="4640263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89" name="Line 97"/>
          <p:cNvSpPr>
            <a:spLocks noChangeShapeType="1"/>
          </p:cNvSpPr>
          <p:nvPr/>
        </p:nvSpPr>
        <p:spPr bwMode="auto">
          <a:xfrm flipH="1" flipV="1">
            <a:off x="4962525" y="1649413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90" name="Line 98"/>
          <p:cNvSpPr>
            <a:spLocks noChangeShapeType="1"/>
          </p:cNvSpPr>
          <p:nvPr/>
        </p:nvSpPr>
        <p:spPr bwMode="auto">
          <a:xfrm flipH="1" flipV="1">
            <a:off x="5287963" y="16525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91" name="Line 99"/>
          <p:cNvSpPr>
            <a:spLocks noChangeShapeType="1"/>
          </p:cNvSpPr>
          <p:nvPr/>
        </p:nvSpPr>
        <p:spPr bwMode="auto">
          <a:xfrm flipH="1" flipV="1">
            <a:off x="5610225" y="16525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92" name="Line 100"/>
          <p:cNvSpPr>
            <a:spLocks noChangeShapeType="1"/>
          </p:cNvSpPr>
          <p:nvPr/>
        </p:nvSpPr>
        <p:spPr bwMode="auto">
          <a:xfrm flipH="1" flipV="1">
            <a:off x="5899150" y="16525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93" name="Group 101"/>
          <p:cNvGrpSpPr>
            <a:grpSpLocks/>
          </p:cNvGrpSpPr>
          <p:nvPr/>
        </p:nvGrpSpPr>
        <p:grpSpPr bwMode="auto">
          <a:xfrm>
            <a:off x="6043613" y="2155825"/>
            <a:ext cx="66675" cy="287338"/>
            <a:chOff x="1772" y="3702"/>
            <a:chExt cx="42" cy="181"/>
          </a:xfrm>
        </p:grpSpPr>
        <p:sp>
          <p:nvSpPr>
            <p:cNvPr id="315494" name="Rectangle 102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95" name="Rectangle 103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96" name="Rectangle 104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497" name="Line 105"/>
          <p:cNvSpPr>
            <a:spLocks noChangeShapeType="1"/>
          </p:cNvSpPr>
          <p:nvPr/>
        </p:nvSpPr>
        <p:spPr bwMode="auto">
          <a:xfrm>
            <a:off x="3055938" y="1747838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98" name="Text Box 106"/>
          <p:cNvSpPr txBox="1">
            <a:spLocks noChangeArrowheads="1"/>
          </p:cNvSpPr>
          <p:nvPr/>
        </p:nvSpPr>
        <p:spPr bwMode="auto">
          <a:xfrm>
            <a:off x="2879725" y="2509838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latin typeface="Helvetica" pitchFamily="34" charset="0"/>
                <a:ea typeface="Osaka" charset="-128"/>
              </a:rPr>
              <a:t>Start</a:t>
            </a:r>
          </a:p>
        </p:txBody>
      </p:sp>
      <p:sp>
        <p:nvSpPr>
          <p:cNvPr id="315499" name="Text Box 107"/>
          <p:cNvSpPr txBox="1">
            <a:spLocks noChangeArrowheads="1"/>
          </p:cNvSpPr>
          <p:nvPr/>
        </p:nvSpPr>
        <p:spPr bwMode="auto">
          <a:xfrm>
            <a:off x="5837238" y="252412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latin typeface="Helvetica" pitchFamily="34" charset="0"/>
                <a:ea typeface="Osaka" charset="-128"/>
              </a:rPr>
              <a:t>Stop</a:t>
            </a:r>
          </a:p>
        </p:txBody>
      </p:sp>
      <p:grpSp>
        <p:nvGrpSpPr>
          <p:cNvPr id="315500" name="Group 108"/>
          <p:cNvGrpSpPr>
            <a:grpSpLocks/>
          </p:cNvGrpSpPr>
          <p:nvPr/>
        </p:nvGrpSpPr>
        <p:grpSpPr bwMode="auto">
          <a:xfrm>
            <a:off x="395288" y="4741863"/>
            <a:ext cx="355600" cy="215900"/>
            <a:chOff x="468" y="2205"/>
            <a:chExt cx="224" cy="136"/>
          </a:xfrm>
        </p:grpSpPr>
        <p:sp>
          <p:nvSpPr>
            <p:cNvPr id="315501" name="Line 10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2" name="Line 11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3" name="Line 11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4" name="Line 11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05" name="Group 113"/>
          <p:cNvGrpSpPr>
            <a:grpSpLocks/>
          </p:cNvGrpSpPr>
          <p:nvPr/>
        </p:nvGrpSpPr>
        <p:grpSpPr bwMode="auto">
          <a:xfrm>
            <a:off x="750888" y="4741863"/>
            <a:ext cx="355600" cy="215900"/>
            <a:chOff x="468" y="2205"/>
            <a:chExt cx="224" cy="136"/>
          </a:xfrm>
        </p:grpSpPr>
        <p:sp>
          <p:nvSpPr>
            <p:cNvPr id="315506" name="Line 11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7" name="Line 11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8" name="Line 11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09" name="Line 11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10" name="Group 118"/>
          <p:cNvGrpSpPr>
            <a:grpSpLocks/>
          </p:cNvGrpSpPr>
          <p:nvPr/>
        </p:nvGrpSpPr>
        <p:grpSpPr bwMode="auto">
          <a:xfrm>
            <a:off x="1106488" y="4741863"/>
            <a:ext cx="355600" cy="215900"/>
            <a:chOff x="468" y="2205"/>
            <a:chExt cx="224" cy="136"/>
          </a:xfrm>
        </p:grpSpPr>
        <p:sp>
          <p:nvSpPr>
            <p:cNvPr id="315511" name="Line 11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2" name="Line 12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3" name="Line 12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4" name="Line 12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15" name="Group 123"/>
          <p:cNvGrpSpPr>
            <a:grpSpLocks/>
          </p:cNvGrpSpPr>
          <p:nvPr/>
        </p:nvGrpSpPr>
        <p:grpSpPr bwMode="auto">
          <a:xfrm>
            <a:off x="1462088" y="4741863"/>
            <a:ext cx="355600" cy="215900"/>
            <a:chOff x="468" y="2205"/>
            <a:chExt cx="224" cy="136"/>
          </a:xfrm>
        </p:grpSpPr>
        <p:sp>
          <p:nvSpPr>
            <p:cNvPr id="315516" name="Line 12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7" name="Line 12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8" name="Line 12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19" name="Line 12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20" name="Group 128"/>
          <p:cNvGrpSpPr>
            <a:grpSpLocks/>
          </p:cNvGrpSpPr>
          <p:nvPr/>
        </p:nvGrpSpPr>
        <p:grpSpPr bwMode="auto">
          <a:xfrm>
            <a:off x="1817688" y="4741863"/>
            <a:ext cx="355600" cy="215900"/>
            <a:chOff x="468" y="2205"/>
            <a:chExt cx="224" cy="136"/>
          </a:xfrm>
        </p:grpSpPr>
        <p:sp>
          <p:nvSpPr>
            <p:cNvPr id="315521" name="Line 12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2" name="Line 13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3" name="Line 13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4" name="Line 13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25" name="Group 133"/>
          <p:cNvGrpSpPr>
            <a:grpSpLocks/>
          </p:cNvGrpSpPr>
          <p:nvPr/>
        </p:nvGrpSpPr>
        <p:grpSpPr bwMode="auto">
          <a:xfrm>
            <a:off x="2173288" y="4741863"/>
            <a:ext cx="355600" cy="215900"/>
            <a:chOff x="468" y="2205"/>
            <a:chExt cx="224" cy="136"/>
          </a:xfrm>
        </p:grpSpPr>
        <p:sp>
          <p:nvSpPr>
            <p:cNvPr id="315526" name="Line 13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7" name="Line 13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8" name="Line 13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29" name="Line 13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30" name="Group 138"/>
          <p:cNvGrpSpPr>
            <a:grpSpLocks/>
          </p:cNvGrpSpPr>
          <p:nvPr/>
        </p:nvGrpSpPr>
        <p:grpSpPr bwMode="auto">
          <a:xfrm>
            <a:off x="2528888" y="4741863"/>
            <a:ext cx="355600" cy="215900"/>
            <a:chOff x="468" y="2205"/>
            <a:chExt cx="224" cy="136"/>
          </a:xfrm>
        </p:grpSpPr>
        <p:sp>
          <p:nvSpPr>
            <p:cNvPr id="315531" name="Line 13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2" name="Line 14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3" name="Line 14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4" name="Line 14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35" name="Group 143"/>
          <p:cNvGrpSpPr>
            <a:grpSpLocks/>
          </p:cNvGrpSpPr>
          <p:nvPr/>
        </p:nvGrpSpPr>
        <p:grpSpPr bwMode="auto">
          <a:xfrm>
            <a:off x="2884488" y="4741863"/>
            <a:ext cx="355600" cy="215900"/>
            <a:chOff x="468" y="2205"/>
            <a:chExt cx="224" cy="136"/>
          </a:xfrm>
        </p:grpSpPr>
        <p:sp>
          <p:nvSpPr>
            <p:cNvPr id="315536" name="Line 14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7" name="Line 14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8" name="Line 14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39" name="Line 14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40" name="Group 148"/>
          <p:cNvGrpSpPr>
            <a:grpSpLocks/>
          </p:cNvGrpSpPr>
          <p:nvPr/>
        </p:nvGrpSpPr>
        <p:grpSpPr bwMode="auto">
          <a:xfrm>
            <a:off x="3240088" y="4741863"/>
            <a:ext cx="355600" cy="215900"/>
            <a:chOff x="468" y="2205"/>
            <a:chExt cx="224" cy="136"/>
          </a:xfrm>
        </p:grpSpPr>
        <p:sp>
          <p:nvSpPr>
            <p:cNvPr id="315541" name="Line 14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2" name="Line 15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3" name="Line 15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4" name="Line 15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45" name="Group 153"/>
          <p:cNvGrpSpPr>
            <a:grpSpLocks/>
          </p:cNvGrpSpPr>
          <p:nvPr/>
        </p:nvGrpSpPr>
        <p:grpSpPr bwMode="auto">
          <a:xfrm>
            <a:off x="3595688" y="4741863"/>
            <a:ext cx="355600" cy="215900"/>
            <a:chOff x="468" y="2205"/>
            <a:chExt cx="224" cy="136"/>
          </a:xfrm>
        </p:grpSpPr>
        <p:sp>
          <p:nvSpPr>
            <p:cNvPr id="315546" name="Line 15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7" name="Line 15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8" name="Line 15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49" name="Line 15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50" name="Group 158"/>
          <p:cNvGrpSpPr>
            <a:grpSpLocks/>
          </p:cNvGrpSpPr>
          <p:nvPr/>
        </p:nvGrpSpPr>
        <p:grpSpPr bwMode="auto">
          <a:xfrm>
            <a:off x="3951288" y="4741863"/>
            <a:ext cx="355600" cy="215900"/>
            <a:chOff x="468" y="2205"/>
            <a:chExt cx="224" cy="136"/>
          </a:xfrm>
        </p:grpSpPr>
        <p:sp>
          <p:nvSpPr>
            <p:cNvPr id="315551" name="Line 15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2" name="Line 16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3" name="Line 16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4" name="Line 16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55" name="Group 163"/>
          <p:cNvGrpSpPr>
            <a:grpSpLocks/>
          </p:cNvGrpSpPr>
          <p:nvPr/>
        </p:nvGrpSpPr>
        <p:grpSpPr bwMode="auto">
          <a:xfrm>
            <a:off x="4306888" y="4741863"/>
            <a:ext cx="355600" cy="215900"/>
            <a:chOff x="468" y="2205"/>
            <a:chExt cx="224" cy="136"/>
          </a:xfrm>
        </p:grpSpPr>
        <p:sp>
          <p:nvSpPr>
            <p:cNvPr id="315556" name="Line 16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7" name="Line 16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8" name="Line 16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59" name="Line 16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60" name="Group 168"/>
          <p:cNvGrpSpPr>
            <a:grpSpLocks/>
          </p:cNvGrpSpPr>
          <p:nvPr/>
        </p:nvGrpSpPr>
        <p:grpSpPr bwMode="auto">
          <a:xfrm>
            <a:off x="4662488" y="4741863"/>
            <a:ext cx="355600" cy="215900"/>
            <a:chOff x="468" y="2205"/>
            <a:chExt cx="224" cy="136"/>
          </a:xfrm>
        </p:grpSpPr>
        <p:sp>
          <p:nvSpPr>
            <p:cNvPr id="315561" name="Line 16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2" name="Line 17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3" name="Line 17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4" name="Line 17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65" name="Group 173"/>
          <p:cNvGrpSpPr>
            <a:grpSpLocks/>
          </p:cNvGrpSpPr>
          <p:nvPr/>
        </p:nvGrpSpPr>
        <p:grpSpPr bwMode="auto">
          <a:xfrm>
            <a:off x="5018088" y="4741863"/>
            <a:ext cx="355600" cy="215900"/>
            <a:chOff x="468" y="2205"/>
            <a:chExt cx="224" cy="136"/>
          </a:xfrm>
        </p:grpSpPr>
        <p:sp>
          <p:nvSpPr>
            <p:cNvPr id="315566" name="Line 17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7" name="Line 17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8" name="Line 17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69" name="Line 17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70" name="Group 178"/>
          <p:cNvGrpSpPr>
            <a:grpSpLocks/>
          </p:cNvGrpSpPr>
          <p:nvPr/>
        </p:nvGrpSpPr>
        <p:grpSpPr bwMode="auto">
          <a:xfrm>
            <a:off x="5373688" y="4741863"/>
            <a:ext cx="355600" cy="215900"/>
            <a:chOff x="468" y="2205"/>
            <a:chExt cx="224" cy="136"/>
          </a:xfrm>
        </p:grpSpPr>
        <p:sp>
          <p:nvSpPr>
            <p:cNvPr id="315571" name="Line 17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2" name="Line 18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3" name="Line 18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4" name="Line 18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75" name="Group 183"/>
          <p:cNvGrpSpPr>
            <a:grpSpLocks/>
          </p:cNvGrpSpPr>
          <p:nvPr/>
        </p:nvGrpSpPr>
        <p:grpSpPr bwMode="auto">
          <a:xfrm>
            <a:off x="5729288" y="4741863"/>
            <a:ext cx="355600" cy="215900"/>
            <a:chOff x="468" y="2205"/>
            <a:chExt cx="224" cy="136"/>
          </a:xfrm>
        </p:grpSpPr>
        <p:sp>
          <p:nvSpPr>
            <p:cNvPr id="315576" name="Line 18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7" name="Line 18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8" name="Line 18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79" name="Line 18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80" name="Group 188"/>
          <p:cNvGrpSpPr>
            <a:grpSpLocks/>
          </p:cNvGrpSpPr>
          <p:nvPr/>
        </p:nvGrpSpPr>
        <p:grpSpPr bwMode="auto">
          <a:xfrm>
            <a:off x="6084888" y="4741863"/>
            <a:ext cx="355600" cy="215900"/>
            <a:chOff x="468" y="2205"/>
            <a:chExt cx="224" cy="136"/>
          </a:xfrm>
        </p:grpSpPr>
        <p:sp>
          <p:nvSpPr>
            <p:cNvPr id="315581" name="Line 18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2" name="Line 19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3" name="Line 19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4" name="Line 19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85" name="Group 193"/>
          <p:cNvGrpSpPr>
            <a:grpSpLocks/>
          </p:cNvGrpSpPr>
          <p:nvPr/>
        </p:nvGrpSpPr>
        <p:grpSpPr bwMode="auto">
          <a:xfrm>
            <a:off x="6440488" y="4741863"/>
            <a:ext cx="355600" cy="215900"/>
            <a:chOff x="468" y="2205"/>
            <a:chExt cx="224" cy="136"/>
          </a:xfrm>
        </p:grpSpPr>
        <p:sp>
          <p:nvSpPr>
            <p:cNvPr id="315586" name="Line 19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7" name="Line 19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8" name="Line 19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89" name="Line 19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90" name="Group 198"/>
          <p:cNvGrpSpPr>
            <a:grpSpLocks/>
          </p:cNvGrpSpPr>
          <p:nvPr/>
        </p:nvGrpSpPr>
        <p:grpSpPr bwMode="auto">
          <a:xfrm>
            <a:off x="6796088" y="4741863"/>
            <a:ext cx="355600" cy="215900"/>
            <a:chOff x="468" y="2205"/>
            <a:chExt cx="224" cy="136"/>
          </a:xfrm>
        </p:grpSpPr>
        <p:sp>
          <p:nvSpPr>
            <p:cNvPr id="315591" name="Line 19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2" name="Line 20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3" name="Line 20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4" name="Line 20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595" name="Group 203"/>
          <p:cNvGrpSpPr>
            <a:grpSpLocks/>
          </p:cNvGrpSpPr>
          <p:nvPr/>
        </p:nvGrpSpPr>
        <p:grpSpPr bwMode="auto">
          <a:xfrm>
            <a:off x="7151688" y="4741863"/>
            <a:ext cx="355600" cy="215900"/>
            <a:chOff x="468" y="2205"/>
            <a:chExt cx="224" cy="136"/>
          </a:xfrm>
        </p:grpSpPr>
        <p:sp>
          <p:nvSpPr>
            <p:cNvPr id="315596" name="Line 20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7" name="Line 20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8" name="Line 20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99" name="Line 20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600" name="Line 208"/>
          <p:cNvSpPr>
            <a:spLocks noChangeShapeType="1"/>
          </p:cNvSpPr>
          <p:nvPr/>
        </p:nvSpPr>
        <p:spPr bwMode="auto">
          <a:xfrm>
            <a:off x="573088" y="3876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1" name="Line 209"/>
          <p:cNvSpPr>
            <a:spLocks noChangeShapeType="1"/>
          </p:cNvSpPr>
          <p:nvPr/>
        </p:nvSpPr>
        <p:spPr bwMode="auto">
          <a:xfrm>
            <a:off x="2173288" y="3876675"/>
            <a:ext cx="88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2" name="Line 210"/>
          <p:cNvSpPr>
            <a:spLocks noChangeShapeType="1"/>
          </p:cNvSpPr>
          <p:nvPr/>
        </p:nvSpPr>
        <p:spPr bwMode="auto">
          <a:xfrm>
            <a:off x="2262188" y="4308475"/>
            <a:ext cx="560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3" name="Rectangle 211"/>
          <p:cNvSpPr>
            <a:spLocks noChangeArrowheads="1"/>
          </p:cNvSpPr>
          <p:nvPr/>
        </p:nvSpPr>
        <p:spPr bwMode="auto">
          <a:xfrm>
            <a:off x="4856163" y="43815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4" name="Rectangle 212"/>
          <p:cNvSpPr>
            <a:spLocks noChangeArrowheads="1"/>
          </p:cNvSpPr>
          <p:nvPr/>
        </p:nvSpPr>
        <p:spPr bwMode="auto">
          <a:xfrm flipH="1">
            <a:off x="1284288" y="3946525"/>
            <a:ext cx="69850" cy="7223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5" name="Rectangle 213"/>
          <p:cNvSpPr>
            <a:spLocks noChangeArrowheads="1"/>
          </p:cNvSpPr>
          <p:nvPr/>
        </p:nvSpPr>
        <p:spPr bwMode="auto">
          <a:xfrm flipH="1">
            <a:off x="1639888" y="3946525"/>
            <a:ext cx="69850" cy="7223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6" name="Rectangle 214"/>
          <p:cNvSpPr>
            <a:spLocks noChangeArrowheads="1"/>
          </p:cNvSpPr>
          <p:nvPr/>
        </p:nvSpPr>
        <p:spPr bwMode="auto">
          <a:xfrm flipH="1">
            <a:off x="1995488" y="3946525"/>
            <a:ext cx="71437" cy="7223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7" name="Rectangle 215"/>
          <p:cNvSpPr>
            <a:spLocks noChangeArrowheads="1"/>
          </p:cNvSpPr>
          <p:nvPr/>
        </p:nvSpPr>
        <p:spPr bwMode="auto">
          <a:xfrm flipH="1">
            <a:off x="2351088" y="4381500"/>
            <a:ext cx="69850" cy="287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8" name="Rectangle 216"/>
          <p:cNvSpPr>
            <a:spLocks noChangeArrowheads="1"/>
          </p:cNvSpPr>
          <p:nvPr/>
        </p:nvSpPr>
        <p:spPr bwMode="auto">
          <a:xfrm flipH="1">
            <a:off x="3062288" y="4381500"/>
            <a:ext cx="71437" cy="287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09" name="Rectangle 217"/>
          <p:cNvSpPr>
            <a:spLocks noChangeArrowheads="1"/>
          </p:cNvSpPr>
          <p:nvPr/>
        </p:nvSpPr>
        <p:spPr bwMode="auto">
          <a:xfrm flipH="1">
            <a:off x="3773488" y="4381500"/>
            <a:ext cx="69850" cy="287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10" name="Rectangle 218"/>
          <p:cNvSpPr>
            <a:spLocks noChangeArrowheads="1"/>
          </p:cNvSpPr>
          <p:nvPr/>
        </p:nvSpPr>
        <p:spPr bwMode="auto">
          <a:xfrm>
            <a:off x="5551488" y="43815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11" name="Rectangle 219"/>
          <p:cNvSpPr>
            <a:spLocks noChangeArrowheads="1"/>
          </p:cNvSpPr>
          <p:nvPr/>
        </p:nvSpPr>
        <p:spPr bwMode="auto">
          <a:xfrm flipH="1">
            <a:off x="4484688" y="4381500"/>
            <a:ext cx="69850" cy="287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12" name="Rectangle 220"/>
          <p:cNvSpPr>
            <a:spLocks noChangeArrowheads="1"/>
          </p:cNvSpPr>
          <p:nvPr/>
        </p:nvSpPr>
        <p:spPr bwMode="auto">
          <a:xfrm>
            <a:off x="5195888" y="43815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13" name="Text Box 221"/>
          <p:cNvSpPr txBox="1">
            <a:spLocks noChangeArrowheads="1"/>
          </p:cNvSpPr>
          <p:nvPr/>
        </p:nvSpPr>
        <p:spPr bwMode="auto">
          <a:xfrm>
            <a:off x="4389438" y="3878263"/>
            <a:ext cx="195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Bit Sampling</a:t>
            </a:r>
          </a:p>
        </p:txBody>
      </p:sp>
      <p:sp>
        <p:nvSpPr>
          <p:cNvPr id="315614" name="Text Box 222"/>
          <p:cNvSpPr txBox="1">
            <a:spLocks noChangeArrowheads="1"/>
          </p:cNvSpPr>
          <p:nvPr/>
        </p:nvSpPr>
        <p:spPr bwMode="auto">
          <a:xfrm>
            <a:off x="2230438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5615" name="Text Box 223"/>
          <p:cNvSpPr txBox="1">
            <a:spLocks noChangeArrowheads="1"/>
          </p:cNvSpPr>
          <p:nvPr/>
        </p:nvSpPr>
        <p:spPr bwMode="auto">
          <a:xfrm>
            <a:off x="2597150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5616" name="Text Box 224"/>
          <p:cNvSpPr txBox="1">
            <a:spLocks noChangeArrowheads="1"/>
          </p:cNvSpPr>
          <p:nvPr/>
        </p:nvSpPr>
        <p:spPr bwMode="auto">
          <a:xfrm>
            <a:off x="29638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2</a:t>
            </a:r>
          </a:p>
        </p:txBody>
      </p:sp>
      <p:sp>
        <p:nvSpPr>
          <p:cNvPr id="315617" name="Text Box 225"/>
          <p:cNvSpPr txBox="1">
            <a:spLocks noChangeArrowheads="1"/>
          </p:cNvSpPr>
          <p:nvPr/>
        </p:nvSpPr>
        <p:spPr bwMode="auto">
          <a:xfrm>
            <a:off x="3330575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3</a:t>
            </a:r>
          </a:p>
        </p:txBody>
      </p:sp>
      <p:sp>
        <p:nvSpPr>
          <p:cNvPr id="315618" name="Text Box 226"/>
          <p:cNvSpPr txBox="1">
            <a:spLocks noChangeArrowheads="1"/>
          </p:cNvSpPr>
          <p:nvPr/>
        </p:nvSpPr>
        <p:spPr bwMode="auto">
          <a:xfrm>
            <a:off x="3670300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4</a:t>
            </a:r>
          </a:p>
        </p:txBody>
      </p:sp>
      <p:sp>
        <p:nvSpPr>
          <p:cNvPr id="315619" name="Text Box 227"/>
          <p:cNvSpPr txBox="1">
            <a:spLocks noChangeArrowheads="1"/>
          </p:cNvSpPr>
          <p:nvPr/>
        </p:nvSpPr>
        <p:spPr bwMode="auto">
          <a:xfrm>
            <a:off x="403701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5</a:t>
            </a:r>
          </a:p>
        </p:txBody>
      </p:sp>
      <p:sp>
        <p:nvSpPr>
          <p:cNvPr id="315620" name="Text Box 228"/>
          <p:cNvSpPr txBox="1">
            <a:spLocks noChangeArrowheads="1"/>
          </p:cNvSpPr>
          <p:nvPr/>
        </p:nvSpPr>
        <p:spPr bwMode="auto">
          <a:xfrm>
            <a:off x="43735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6</a:t>
            </a:r>
          </a:p>
        </p:txBody>
      </p:sp>
      <p:sp>
        <p:nvSpPr>
          <p:cNvPr id="315621" name="Text Box 229"/>
          <p:cNvSpPr txBox="1">
            <a:spLocks noChangeArrowheads="1"/>
          </p:cNvSpPr>
          <p:nvPr/>
        </p:nvSpPr>
        <p:spPr bwMode="auto">
          <a:xfrm>
            <a:off x="4740275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7</a:t>
            </a:r>
          </a:p>
        </p:txBody>
      </p:sp>
      <p:sp>
        <p:nvSpPr>
          <p:cNvPr id="315622" name="Text Box 230"/>
          <p:cNvSpPr txBox="1">
            <a:spLocks noChangeArrowheads="1"/>
          </p:cNvSpPr>
          <p:nvPr/>
        </p:nvSpPr>
        <p:spPr bwMode="auto">
          <a:xfrm>
            <a:off x="5106988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8</a:t>
            </a:r>
          </a:p>
        </p:txBody>
      </p:sp>
      <p:sp>
        <p:nvSpPr>
          <p:cNvPr id="315623" name="Text Box 231"/>
          <p:cNvSpPr txBox="1">
            <a:spLocks noChangeArrowheads="1"/>
          </p:cNvSpPr>
          <p:nvPr/>
        </p:nvSpPr>
        <p:spPr bwMode="auto">
          <a:xfrm>
            <a:off x="54403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9</a:t>
            </a:r>
          </a:p>
        </p:txBody>
      </p:sp>
      <p:sp>
        <p:nvSpPr>
          <p:cNvPr id="315624" name="Text Box 232"/>
          <p:cNvSpPr txBox="1">
            <a:spLocks noChangeArrowheads="1"/>
          </p:cNvSpPr>
          <p:nvPr/>
        </p:nvSpPr>
        <p:spPr bwMode="auto">
          <a:xfrm>
            <a:off x="5734050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10</a:t>
            </a:r>
          </a:p>
        </p:txBody>
      </p:sp>
      <p:sp>
        <p:nvSpPr>
          <p:cNvPr id="315625" name="Text Box 233"/>
          <p:cNvSpPr txBox="1">
            <a:spLocks noChangeArrowheads="1"/>
          </p:cNvSpPr>
          <p:nvPr/>
        </p:nvSpPr>
        <p:spPr bwMode="auto">
          <a:xfrm>
            <a:off x="6086475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11</a:t>
            </a:r>
          </a:p>
        </p:txBody>
      </p:sp>
      <p:sp>
        <p:nvSpPr>
          <p:cNvPr id="315626" name="Text Box 234"/>
          <p:cNvSpPr txBox="1">
            <a:spLocks noChangeArrowheads="1"/>
          </p:cNvSpPr>
          <p:nvPr/>
        </p:nvSpPr>
        <p:spPr bwMode="auto">
          <a:xfrm>
            <a:off x="6454775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12</a:t>
            </a:r>
          </a:p>
        </p:txBody>
      </p:sp>
      <p:sp>
        <p:nvSpPr>
          <p:cNvPr id="315627" name="Text Box 235"/>
          <p:cNvSpPr txBox="1">
            <a:spLocks noChangeArrowheads="1"/>
          </p:cNvSpPr>
          <p:nvPr/>
        </p:nvSpPr>
        <p:spPr bwMode="auto">
          <a:xfrm>
            <a:off x="6797675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13</a:t>
            </a:r>
          </a:p>
        </p:txBody>
      </p:sp>
      <p:sp>
        <p:nvSpPr>
          <p:cNvPr id="315628" name="Text Box 236"/>
          <p:cNvSpPr txBox="1">
            <a:spLocks noChangeArrowheads="1"/>
          </p:cNvSpPr>
          <p:nvPr/>
        </p:nvSpPr>
        <p:spPr bwMode="auto">
          <a:xfrm>
            <a:off x="7173913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14</a:t>
            </a:r>
          </a:p>
        </p:txBody>
      </p:sp>
      <p:grpSp>
        <p:nvGrpSpPr>
          <p:cNvPr id="315629" name="Group 237"/>
          <p:cNvGrpSpPr>
            <a:grpSpLocks/>
          </p:cNvGrpSpPr>
          <p:nvPr/>
        </p:nvGrpSpPr>
        <p:grpSpPr bwMode="auto">
          <a:xfrm>
            <a:off x="7507288" y="4741863"/>
            <a:ext cx="355600" cy="215900"/>
            <a:chOff x="468" y="2205"/>
            <a:chExt cx="224" cy="136"/>
          </a:xfrm>
        </p:grpSpPr>
        <p:sp>
          <p:nvSpPr>
            <p:cNvPr id="315630" name="Line 238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1" name="Line 239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2" name="Line 240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3" name="Line 241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634" name="Group 242"/>
          <p:cNvGrpSpPr>
            <a:grpSpLocks/>
          </p:cNvGrpSpPr>
          <p:nvPr/>
        </p:nvGrpSpPr>
        <p:grpSpPr bwMode="auto">
          <a:xfrm>
            <a:off x="7862888" y="4741863"/>
            <a:ext cx="355600" cy="215900"/>
            <a:chOff x="468" y="2205"/>
            <a:chExt cx="224" cy="136"/>
          </a:xfrm>
        </p:grpSpPr>
        <p:sp>
          <p:nvSpPr>
            <p:cNvPr id="315635" name="Line 243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6" name="Line 244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7" name="Line 245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38" name="Line 246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639" name="Group 247"/>
          <p:cNvGrpSpPr>
            <a:grpSpLocks/>
          </p:cNvGrpSpPr>
          <p:nvPr/>
        </p:nvGrpSpPr>
        <p:grpSpPr bwMode="auto">
          <a:xfrm>
            <a:off x="8218488" y="4741863"/>
            <a:ext cx="355600" cy="215900"/>
            <a:chOff x="468" y="2205"/>
            <a:chExt cx="224" cy="136"/>
          </a:xfrm>
        </p:grpSpPr>
        <p:sp>
          <p:nvSpPr>
            <p:cNvPr id="315640" name="Line 248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1" name="Line 249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2" name="Line 250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3" name="Line 251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644" name="Group 252"/>
          <p:cNvGrpSpPr>
            <a:grpSpLocks/>
          </p:cNvGrpSpPr>
          <p:nvPr/>
        </p:nvGrpSpPr>
        <p:grpSpPr bwMode="auto">
          <a:xfrm>
            <a:off x="8574088" y="4741863"/>
            <a:ext cx="355600" cy="215900"/>
            <a:chOff x="468" y="2205"/>
            <a:chExt cx="224" cy="136"/>
          </a:xfrm>
        </p:grpSpPr>
        <p:sp>
          <p:nvSpPr>
            <p:cNvPr id="315645" name="Line 253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6" name="Line 254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7" name="Line 255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48" name="Line 256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649" name="Text Box 257"/>
          <p:cNvSpPr txBox="1">
            <a:spLocks noChangeArrowheads="1"/>
          </p:cNvSpPr>
          <p:nvPr/>
        </p:nvSpPr>
        <p:spPr bwMode="auto">
          <a:xfrm>
            <a:off x="7534275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15</a:t>
            </a:r>
          </a:p>
        </p:txBody>
      </p:sp>
      <p:sp>
        <p:nvSpPr>
          <p:cNvPr id="315650" name="Text Box 258"/>
          <p:cNvSpPr txBox="1">
            <a:spLocks noChangeArrowheads="1"/>
          </p:cNvSpPr>
          <p:nvPr/>
        </p:nvSpPr>
        <p:spPr bwMode="auto">
          <a:xfrm>
            <a:off x="7864475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5651" name="Text Box 259"/>
          <p:cNvSpPr txBox="1">
            <a:spLocks noChangeArrowheads="1"/>
          </p:cNvSpPr>
          <p:nvPr/>
        </p:nvSpPr>
        <p:spPr bwMode="auto">
          <a:xfrm>
            <a:off x="8255000" y="50133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5652" name="Text Box 260"/>
          <p:cNvSpPr txBox="1">
            <a:spLocks noChangeArrowheads="1"/>
          </p:cNvSpPr>
          <p:nvPr/>
        </p:nvSpPr>
        <p:spPr bwMode="auto">
          <a:xfrm>
            <a:off x="18970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5653" name="Text Box 261"/>
          <p:cNvSpPr txBox="1">
            <a:spLocks noChangeArrowheads="1"/>
          </p:cNvSpPr>
          <p:nvPr/>
        </p:nvSpPr>
        <p:spPr bwMode="auto">
          <a:xfrm>
            <a:off x="1530350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5654" name="Text Box 262"/>
          <p:cNvSpPr txBox="1">
            <a:spLocks noChangeArrowheads="1"/>
          </p:cNvSpPr>
          <p:nvPr/>
        </p:nvSpPr>
        <p:spPr bwMode="auto">
          <a:xfrm>
            <a:off x="11731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5655" name="Text Box 263"/>
          <p:cNvSpPr txBox="1">
            <a:spLocks noChangeArrowheads="1"/>
          </p:cNvSpPr>
          <p:nvPr/>
        </p:nvSpPr>
        <p:spPr bwMode="auto">
          <a:xfrm>
            <a:off x="855663" y="50133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5656" name="Text Box 264"/>
          <p:cNvSpPr txBox="1">
            <a:spLocks noChangeArrowheads="1"/>
          </p:cNvSpPr>
          <p:nvPr/>
        </p:nvSpPr>
        <p:spPr bwMode="auto">
          <a:xfrm>
            <a:off x="495300" y="50133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5657" name="Line 265"/>
          <p:cNvSpPr>
            <a:spLocks noChangeShapeType="1"/>
          </p:cNvSpPr>
          <p:nvPr/>
        </p:nvSpPr>
        <p:spPr bwMode="auto">
          <a:xfrm flipH="1">
            <a:off x="7845425" y="3876675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58" name="Line 266"/>
          <p:cNvSpPr>
            <a:spLocks noChangeShapeType="1"/>
          </p:cNvSpPr>
          <p:nvPr/>
        </p:nvSpPr>
        <p:spPr bwMode="auto">
          <a:xfrm>
            <a:off x="7989888" y="387667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59" name="Line 267"/>
          <p:cNvSpPr>
            <a:spLocks noChangeShapeType="1"/>
          </p:cNvSpPr>
          <p:nvPr/>
        </p:nvSpPr>
        <p:spPr bwMode="auto">
          <a:xfrm>
            <a:off x="2185988" y="3946525"/>
            <a:ext cx="555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60" name="Line 268"/>
          <p:cNvSpPr>
            <a:spLocks noChangeShapeType="1"/>
          </p:cNvSpPr>
          <p:nvPr/>
        </p:nvSpPr>
        <p:spPr bwMode="auto">
          <a:xfrm>
            <a:off x="7923213" y="4092575"/>
            <a:ext cx="666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61" name="Line 269"/>
          <p:cNvSpPr>
            <a:spLocks noChangeShapeType="1"/>
          </p:cNvSpPr>
          <p:nvPr/>
        </p:nvSpPr>
        <p:spPr bwMode="auto">
          <a:xfrm>
            <a:off x="7989888" y="430847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62" name="Text Box 270"/>
          <p:cNvSpPr txBox="1">
            <a:spLocks noChangeArrowheads="1"/>
          </p:cNvSpPr>
          <p:nvPr/>
        </p:nvSpPr>
        <p:spPr bwMode="auto">
          <a:xfrm>
            <a:off x="1354138" y="3470275"/>
            <a:ext cx="327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Start detection</a:t>
            </a:r>
          </a:p>
        </p:txBody>
      </p:sp>
      <p:sp>
        <p:nvSpPr>
          <p:cNvPr id="315663" name="Line 271"/>
          <p:cNvSpPr>
            <a:spLocks noChangeShapeType="1"/>
          </p:cNvSpPr>
          <p:nvPr/>
        </p:nvSpPr>
        <p:spPr bwMode="auto">
          <a:xfrm>
            <a:off x="3157538" y="2870200"/>
            <a:ext cx="173037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64" name="Text Box 272"/>
          <p:cNvSpPr txBox="1">
            <a:spLocks noChangeArrowheads="1"/>
          </p:cNvSpPr>
          <p:nvPr/>
        </p:nvSpPr>
        <p:spPr bwMode="auto">
          <a:xfrm>
            <a:off x="2557463" y="561975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Synchronization (counter reset)</a:t>
            </a:r>
          </a:p>
        </p:txBody>
      </p:sp>
      <p:sp>
        <p:nvSpPr>
          <p:cNvPr id="315665" name="Line 273"/>
          <p:cNvSpPr>
            <a:spLocks noChangeShapeType="1"/>
          </p:cNvSpPr>
          <p:nvPr/>
        </p:nvSpPr>
        <p:spPr bwMode="auto">
          <a:xfrm flipH="1" flipV="1">
            <a:off x="2420938" y="5318125"/>
            <a:ext cx="150812" cy="3683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91F6B-1D79-493A-BCC3-599A265A6AB8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Sampling method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Data bits</a:t>
            </a:r>
            <a:endParaRPr lang="cs-CZ" sz="2100" b="0"/>
          </a:p>
        </p:txBody>
      </p:sp>
      <p:sp>
        <p:nvSpPr>
          <p:cNvPr id="316873" name="Rectangle 457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875376"/>
            <a:ext cx="8305800" cy="615950"/>
          </a:xfrm>
        </p:spPr>
        <p:txBody>
          <a:bodyPr/>
          <a:lstStyle/>
          <a:p>
            <a:r>
              <a:rPr lang="en-US" sz="1800" dirty="0"/>
              <a:t>Common SCI / UART method</a:t>
            </a:r>
            <a:endParaRPr lang="cs-CZ" sz="1800" dirty="0"/>
          </a:p>
        </p:txBody>
      </p:sp>
      <p:sp>
        <p:nvSpPr>
          <p:cNvPr id="316652" name="Oval 236"/>
          <p:cNvSpPr>
            <a:spLocks noChangeArrowheads="1"/>
          </p:cNvSpPr>
          <p:nvPr/>
        </p:nvSpPr>
        <p:spPr bwMode="auto">
          <a:xfrm>
            <a:off x="4510088" y="3589338"/>
            <a:ext cx="1698625" cy="2238375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53" name="Oval 237"/>
          <p:cNvSpPr>
            <a:spLocks noChangeArrowheads="1"/>
          </p:cNvSpPr>
          <p:nvPr/>
        </p:nvSpPr>
        <p:spPr bwMode="auto">
          <a:xfrm>
            <a:off x="3817938" y="1393825"/>
            <a:ext cx="582612" cy="1331913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54" name="Line 238"/>
          <p:cNvSpPr>
            <a:spLocks noChangeShapeType="1"/>
          </p:cNvSpPr>
          <p:nvPr/>
        </p:nvSpPr>
        <p:spPr bwMode="auto">
          <a:xfrm flipV="1">
            <a:off x="2992438" y="1720850"/>
            <a:ext cx="29527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6655" name="Group 239"/>
          <p:cNvGrpSpPr>
            <a:grpSpLocks/>
          </p:cNvGrpSpPr>
          <p:nvPr/>
        </p:nvGrpSpPr>
        <p:grpSpPr bwMode="auto">
          <a:xfrm>
            <a:off x="2797175" y="2227263"/>
            <a:ext cx="66675" cy="287337"/>
            <a:chOff x="1772" y="3702"/>
            <a:chExt cx="42" cy="181"/>
          </a:xfrm>
        </p:grpSpPr>
        <p:sp>
          <p:nvSpPr>
            <p:cNvPr id="316656" name="Rectangle 240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57" name="Rectangle 241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58" name="Rectangle 242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59" name="Group 243"/>
          <p:cNvGrpSpPr>
            <a:grpSpLocks/>
          </p:cNvGrpSpPr>
          <p:nvPr/>
        </p:nvGrpSpPr>
        <p:grpSpPr bwMode="auto">
          <a:xfrm>
            <a:off x="3136900" y="2227263"/>
            <a:ext cx="66675" cy="287337"/>
            <a:chOff x="1772" y="3702"/>
            <a:chExt cx="42" cy="181"/>
          </a:xfrm>
        </p:grpSpPr>
        <p:sp>
          <p:nvSpPr>
            <p:cNvPr id="316660" name="Rectangle 244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61" name="Rectangle 245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62" name="Rectangle 246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63" name="Group 247"/>
          <p:cNvGrpSpPr>
            <a:grpSpLocks/>
          </p:cNvGrpSpPr>
          <p:nvPr/>
        </p:nvGrpSpPr>
        <p:grpSpPr bwMode="auto">
          <a:xfrm>
            <a:off x="3424238" y="2227263"/>
            <a:ext cx="66675" cy="287337"/>
            <a:chOff x="1772" y="3702"/>
            <a:chExt cx="42" cy="181"/>
          </a:xfrm>
        </p:grpSpPr>
        <p:sp>
          <p:nvSpPr>
            <p:cNvPr id="316664" name="Rectangle 248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65" name="Rectangle 249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66" name="Rectangle 250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67" name="Group 251"/>
          <p:cNvGrpSpPr>
            <a:grpSpLocks/>
          </p:cNvGrpSpPr>
          <p:nvPr/>
        </p:nvGrpSpPr>
        <p:grpSpPr bwMode="auto">
          <a:xfrm>
            <a:off x="3717925" y="2227263"/>
            <a:ext cx="66675" cy="287337"/>
            <a:chOff x="1772" y="3702"/>
            <a:chExt cx="42" cy="181"/>
          </a:xfrm>
        </p:grpSpPr>
        <p:sp>
          <p:nvSpPr>
            <p:cNvPr id="316668" name="Rectangle 252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69" name="Rectangle 253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70" name="Rectangle 254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71" name="Group 255"/>
          <p:cNvGrpSpPr>
            <a:grpSpLocks/>
          </p:cNvGrpSpPr>
          <p:nvPr/>
        </p:nvGrpSpPr>
        <p:grpSpPr bwMode="auto">
          <a:xfrm>
            <a:off x="4073525" y="2227263"/>
            <a:ext cx="66675" cy="287337"/>
            <a:chOff x="1772" y="3702"/>
            <a:chExt cx="42" cy="181"/>
          </a:xfrm>
        </p:grpSpPr>
        <p:sp>
          <p:nvSpPr>
            <p:cNvPr id="316672" name="Rectangle 256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73" name="Rectangle 257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74" name="Rectangle 258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75" name="Group 259"/>
          <p:cNvGrpSpPr>
            <a:grpSpLocks/>
          </p:cNvGrpSpPr>
          <p:nvPr/>
        </p:nvGrpSpPr>
        <p:grpSpPr bwMode="auto">
          <a:xfrm>
            <a:off x="4360863" y="2227263"/>
            <a:ext cx="66675" cy="287337"/>
            <a:chOff x="1772" y="3702"/>
            <a:chExt cx="42" cy="181"/>
          </a:xfrm>
        </p:grpSpPr>
        <p:sp>
          <p:nvSpPr>
            <p:cNvPr id="316676" name="Rectangle 260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77" name="Rectangle 261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78" name="Rectangle 262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79" name="Group 263"/>
          <p:cNvGrpSpPr>
            <a:grpSpLocks/>
          </p:cNvGrpSpPr>
          <p:nvPr/>
        </p:nvGrpSpPr>
        <p:grpSpPr bwMode="auto">
          <a:xfrm>
            <a:off x="4721225" y="2227263"/>
            <a:ext cx="66675" cy="287337"/>
            <a:chOff x="1772" y="3702"/>
            <a:chExt cx="42" cy="181"/>
          </a:xfrm>
        </p:grpSpPr>
        <p:sp>
          <p:nvSpPr>
            <p:cNvPr id="316680" name="Rectangle 264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81" name="Rectangle 265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82" name="Rectangle 266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83" name="Group 267"/>
          <p:cNvGrpSpPr>
            <a:grpSpLocks/>
          </p:cNvGrpSpPr>
          <p:nvPr/>
        </p:nvGrpSpPr>
        <p:grpSpPr bwMode="auto">
          <a:xfrm>
            <a:off x="5008563" y="2227263"/>
            <a:ext cx="66675" cy="287337"/>
            <a:chOff x="1772" y="3702"/>
            <a:chExt cx="42" cy="181"/>
          </a:xfrm>
        </p:grpSpPr>
        <p:sp>
          <p:nvSpPr>
            <p:cNvPr id="316684" name="Rectangle 268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85" name="Rectangle 269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86" name="Rectangle 270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687" name="Group 271"/>
          <p:cNvGrpSpPr>
            <a:grpSpLocks/>
          </p:cNvGrpSpPr>
          <p:nvPr/>
        </p:nvGrpSpPr>
        <p:grpSpPr bwMode="auto">
          <a:xfrm>
            <a:off x="5368925" y="2227263"/>
            <a:ext cx="66675" cy="287337"/>
            <a:chOff x="1772" y="3702"/>
            <a:chExt cx="42" cy="181"/>
          </a:xfrm>
        </p:grpSpPr>
        <p:sp>
          <p:nvSpPr>
            <p:cNvPr id="316688" name="Rectangle 272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89" name="Rectangle 273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0" name="Rectangle 274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691" name="Line 275"/>
          <p:cNvSpPr>
            <a:spLocks noChangeShapeType="1"/>
          </p:cNvSpPr>
          <p:nvPr/>
        </p:nvSpPr>
        <p:spPr bwMode="auto">
          <a:xfrm>
            <a:off x="2200275" y="1720850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6692" name="Group 276"/>
          <p:cNvGrpSpPr>
            <a:grpSpLocks/>
          </p:cNvGrpSpPr>
          <p:nvPr/>
        </p:nvGrpSpPr>
        <p:grpSpPr bwMode="auto">
          <a:xfrm>
            <a:off x="2593975" y="1793875"/>
            <a:ext cx="192088" cy="722313"/>
            <a:chOff x="1958" y="1117"/>
            <a:chExt cx="121" cy="455"/>
          </a:xfrm>
        </p:grpSpPr>
        <p:sp>
          <p:nvSpPr>
            <p:cNvPr id="316693" name="Rectangle 277"/>
            <p:cNvSpPr>
              <a:spLocks noChangeArrowheads="1"/>
            </p:cNvSpPr>
            <p:nvPr/>
          </p:nvSpPr>
          <p:spPr bwMode="auto">
            <a:xfrm flipH="1">
              <a:off x="198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4" name="Rectangle 278"/>
            <p:cNvSpPr>
              <a:spLocks noChangeArrowheads="1"/>
            </p:cNvSpPr>
            <p:nvPr/>
          </p:nvSpPr>
          <p:spPr bwMode="auto">
            <a:xfrm flipH="1">
              <a:off x="1973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5" name="Rectangle 279"/>
            <p:cNvSpPr>
              <a:spLocks noChangeArrowheads="1"/>
            </p:cNvSpPr>
            <p:nvPr/>
          </p:nvSpPr>
          <p:spPr bwMode="auto">
            <a:xfrm flipH="1">
              <a:off x="195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6" name="Rectangle 280"/>
            <p:cNvSpPr>
              <a:spLocks noChangeArrowheads="1"/>
            </p:cNvSpPr>
            <p:nvPr/>
          </p:nvSpPr>
          <p:spPr bwMode="auto">
            <a:xfrm flipH="1">
              <a:off x="2003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7" name="Rectangle 281"/>
            <p:cNvSpPr>
              <a:spLocks noChangeArrowheads="1"/>
            </p:cNvSpPr>
            <p:nvPr/>
          </p:nvSpPr>
          <p:spPr bwMode="auto">
            <a:xfrm flipH="1">
              <a:off x="2036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98" name="Rectangle 282"/>
            <p:cNvSpPr>
              <a:spLocks noChangeArrowheads="1"/>
            </p:cNvSpPr>
            <p:nvPr/>
          </p:nvSpPr>
          <p:spPr bwMode="auto">
            <a:xfrm flipH="1">
              <a:off x="2070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699" name="Line 283"/>
          <p:cNvSpPr>
            <a:spLocks noChangeShapeType="1"/>
          </p:cNvSpPr>
          <p:nvPr/>
        </p:nvSpPr>
        <p:spPr bwMode="auto">
          <a:xfrm flipH="1" flipV="1">
            <a:off x="2670175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0" name="Line 284"/>
          <p:cNvSpPr>
            <a:spLocks noChangeShapeType="1"/>
          </p:cNvSpPr>
          <p:nvPr/>
        </p:nvSpPr>
        <p:spPr bwMode="auto">
          <a:xfrm>
            <a:off x="2670175" y="2087563"/>
            <a:ext cx="284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1" name="Line 285"/>
          <p:cNvSpPr>
            <a:spLocks noChangeShapeType="1"/>
          </p:cNvSpPr>
          <p:nvPr/>
        </p:nvSpPr>
        <p:spPr bwMode="auto">
          <a:xfrm flipH="1" flipV="1">
            <a:off x="2992438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2" name="Line 286"/>
          <p:cNvSpPr>
            <a:spLocks noChangeShapeType="1"/>
          </p:cNvSpPr>
          <p:nvPr/>
        </p:nvSpPr>
        <p:spPr bwMode="auto">
          <a:xfrm flipH="1" flipV="1">
            <a:off x="3314700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3" name="Line 287"/>
          <p:cNvSpPr>
            <a:spLocks noChangeShapeType="1"/>
          </p:cNvSpPr>
          <p:nvPr/>
        </p:nvSpPr>
        <p:spPr bwMode="auto">
          <a:xfrm flipH="1" flipV="1">
            <a:off x="3621088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4" name="Line 288"/>
          <p:cNvSpPr>
            <a:spLocks noChangeShapeType="1"/>
          </p:cNvSpPr>
          <p:nvPr/>
        </p:nvSpPr>
        <p:spPr bwMode="auto">
          <a:xfrm flipH="1" flipV="1">
            <a:off x="3929063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5" name="Line 289"/>
          <p:cNvSpPr>
            <a:spLocks noChangeShapeType="1"/>
          </p:cNvSpPr>
          <p:nvPr/>
        </p:nvSpPr>
        <p:spPr bwMode="auto">
          <a:xfrm flipH="1" flipV="1">
            <a:off x="4254500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6" name="Line 290"/>
          <p:cNvSpPr>
            <a:spLocks noChangeShapeType="1"/>
          </p:cNvSpPr>
          <p:nvPr/>
        </p:nvSpPr>
        <p:spPr bwMode="auto">
          <a:xfrm flipH="1" flipV="1">
            <a:off x="4576763" y="1720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7" name="Line 291"/>
          <p:cNvSpPr>
            <a:spLocks noChangeShapeType="1"/>
          </p:cNvSpPr>
          <p:nvPr/>
        </p:nvSpPr>
        <p:spPr bwMode="auto">
          <a:xfrm flipH="1" flipV="1">
            <a:off x="4902200" y="1724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8" name="Line 292"/>
          <p:cNvSpPr>
            <a:spLocks noChangeShapeType="1"/>
          </p:cNvSpPr>
          <p:nvPr/>
        </p:nvSpPr>
        <p:spPr bwMode="auto">
          <a:xfrm flipH="1" flipV="1">
            <a:off x="5224463" y="1724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09" name="Line 293"/>
          <p:cNvSpPr>
            <a:spLocks noChangeShapeType="1"/>
          </p:cNvSpPr>
          <p:nvPr/>
        </p:nvSpPr>
        <p:spPr bwMode="auto">
          <a:xfrm flipH="1" flipV="1">
            <a:off x="5513388" y="1724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6710" name="Group 294"/>
          <p:cNvGrpSpPr>
            <a:grpSpLocks/>
          </p:cNvGrpSpPr>
          <p:nvPr/>
        </p:nvGrpSpPr>
        <p:grpSpPr bwMode="auto">
          <a:xfrm>
            <a:off x="5657850" y="2227263"/>
            <a:ext cx="66675" cy="287337"/>
            <a:chOff x="1772" y="3702"/>
            <a:chExt cx="42" cy="181"/>
          </a:xfrm>
        </p:grpSpPr>
        <p:sp>
          <p:nvSpPr>
            <p:cNvPr id="316711" name="Rectangle 295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12" name="Rectangle 296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13" name="Rectangle 297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714" name="Line 298"/>
          <p:cNvSpPr>
            <a:spLocks noChangeShapeType="1"/>
          </p:cNvSpPr>
          <p:nvPr/>
        </p:nvSpPr>
        <p:spPr bwMode="auto">
          <a:xfrm>
            <a:off x="2670175" y="181927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6715" name="Group 299"/>
          <p:cNvGrpSpPr>
            <a:grpSpLocks/>
          </p:cNvGrpSpPr>
          <p:nvPr/>
        </p:nvGrpSpPr>
        <p:grpSpPr bwMode="auto">
          <a:xfrm>
            <a:off x="373063" y="4981575"/>
            <a:ext cx="355600" cy="215900"/>
            <a:chOff x="468" y="2205"/>
            <a:chExt cx="224" cy="136"/>
          </a:xfrm>
        </p:grpSpPr>
        <p:sp>
          <p:nvSpPr>
            <p:cNvPr id="316716" name="Line 30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17" name="Line 30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18" name="Line 30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19" name="Line 30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20" name="Group 304"/>
          <p:cNvGrpSpPr>
            <a:grpSpLocks/>
          </p:cNvGrpSpPr>
          <p:nvPr/>
        </p:nvGrpSpPr>
        <p:grpSpPr bwMode="auto">
          <a:xfrm>
            <a:off x="728663" y="4981575"/>
            <a:ext cx="355600" cy="215900"/>
            <a:chOff x="468" y="2205"/>
            <a:chExt cx="224" cy="136"/>
          </a:xfrm>
        </p:grpSpPr>
        <p:sp>
          <p:nvSpPr>
            <p:cNvPr id="316721" name="Line 30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2" name="Line 30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3" name="Line 30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4" name="Line 30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25" name="Group 309"/>
          <p:cNvGrpSpPr>
            <a:grpSpLocks/>
          </p:cNvGrpSpPr>
          <p:nvPr/>
        </p:nvGrpSpPr>
        <p:grpSpPr bwMode="auto">
          <a:xfrm>
            <a:off x="1084263" y="4981575"/>
            <a:ext cx="355600" cy="215900"/>
            <a:chOff x="468" y="2205"/>
            <a:chExt cx="224" cy="136"/>
          </a:xfrm>
        </p:grpSpPr>
        <p:sp>
          <p:nvSpPr>
            <p:cNvPr id="316726" name="Line 31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7" name="Line 31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8" name="Line 31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29" name="Line 31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30" name="Group 314"/>
          <p:cNvGrpSpPr>
            <a:grpSpLocks/>
          </p:cNvGrpSpPr>
          <p:nvPr/>
        </p:nvGrpSpPr>
        <p:grpSpPr bwMode="auto">
          <a:xfrm>
            <a:off x="1439863" y="4981575"/>
            <a:ext cx="355600" cy="215900"/>
            <a:chOff x="468" y="2205"/>
            <a:chExt cx="224" cy="136"/>
          </a:xfrm>
        </p:grpSpPr>
        <p:sp>
          <p:nvSpPr>
            <p:cNvPr id="316731" name="Line 31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2" name="Line 31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3" name="Line 31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4" name="Line 31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35" name="Group 319"/>
          <p:cNvGrpSpPr>
            <a:grpSpLocks/>
          </p:cNvGrpSpPr>
          <p:nvPr/>
        </p:nvGrpSpPr>
        <p:grpSpPr bwMode="auto">
          <a:xfrm>
            <a:off x="1795463" y="4981575"/>
            <a:ext cx="355600" cy="215900"/>
            <a:chOff x="468" y="2205"/>
            <a:chExt cx="224" cy="136"/>
          </a:xfrm>
        </p:grpSpPr>
        <p:sp>
          <p:nvSpPr>
            <p:cNvPr id="316736" name="Line 32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7" name="Line 32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8" name="Line 32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39" name="Line 32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40" name="Group 324"/>
          <p:cNvGrpSpPr>
            <a:grpSpLocks/>
          </p:cNvGrpSpPr>
          <p:nvPr/>
        </p:nvGrpSpPr>
        <p:grpSpPr bwMode="auto">
          <a:xfrm>
            <a:off x="2151063" y="4981575"/>
            <a:ext cx="355600" cy="215900"/>
            <a:chOff x="468" y="2205"/>
            <a:chExt cx="224" cy="136"/>
          </a:xfrm>
        </p:grpSpPr>
        <p:sp>
          <p:nvSpPr>
            <p:cNvPr id="316741" name="Line 32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2" name="Line 32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3" name="Line 32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4" name="Line 32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45" name="Group 329"/>
          <p:cNvGrpSpPr>
            <a:grpSpLocks/>
          </p:cNvGrpSpPr>
          <p:nvPr/>
        </p:nvGrpSpPr>
        <p:grpSpPr bwMode="auto">
          <a:xfrm>
            <a:off x="2506663" y="4981575"/>
            <a:ext cx="355600" cy="215900"/>
            <a:chOff x="468" y="2205"/>
            <a:chExt cx="224" cy="136"/>
          </a:xfrm>
        </p:grpSpPr>
        <p:sp>
          <p:nvSpPr>
            <p:cNvPr id="316746" name="Line 33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7" name="Line 33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8" name="Line 33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49" name="Line 33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50" name="Group 334"/>
          <p:cNvGrpSpPr>
            <a:grpSpLocks/>
          </p:cNvGrpSpPr>
          <p:nvPr/>
        </p:nvGrpSpPr>
        <p:grpSpPr bwMode="auto">
          <a:xfrm>
            <a:off x="2862263" y="4981575"/>
            <a:ext cx="355600" cy="215900"/>
            <a:chOff x="468" y="2205"/>
            <a:chExt cx="224" cy="136"/>
          </a:xfrm>
        </p:grpSpPr>
        <p:sp>
          <p:nvSpPr>
            <p:cNvPr id="316751" name="Line 33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2" name="Line 33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3" name="Line 33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4" name="Line 33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55" name="Group 339"/>
          <p:cNvGrpSpPr>
            <a:grpSpLocks/>
          </p:cNvGrpSpPr>
          <p:nvPr/>
        </p:nvGrpSpPr>
        <p:grpSpPr bwMode="auto">
          <a:xfrm>
            <a:off x="3217863" y="4981575"/>
            <a:ext cx="355600" cy="215900"/>
            <a:chOff x="468" y="2205"/>
            <a:chExt cx="224" cy="136"/>
          </a:xfrm>
        </p:grpSpPr>
        <p:sp>
          <p:nvSpPr>
            <p:cNvPr id="316756" name="Line 34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7" name="Line 34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8" name="Line 34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59" name="Line 34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60" name="Group 344"/>
          <p:cNvGrpSpPr>
            <a:grpSpLocks/>
          </p:cNvGrpSpPr>
          <p:nvPr/>
        </p:nvGrpSpPr>
        <p:grpSpPr bwMode="auto">
          <a:xfrm>
            <a:off x="3573463" y="4981575"/>
            <a:ext cx="355600" cy="215900"/>
            <a:chOff x="468" y="2205"/>
            <a:chExt cx="224" cy="136"/>
          </a:xfrm>
        </p:grpSpPr>
        <p:sp>
          <p:nvSpPr>
            <p:cNvPr id="316761" name="Line 34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2" name="Line 34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3" name="Line 34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4" name="Line 34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65" name="Group 349"/>
          <p:cNvGrpSpPr>
            <a:grpSpLocks/>
          </p:cNvGrpSpPr>
          <p:nvPr/>
        </p:nvGrpSpPr>
        <p:grpSpPr bwMode="auto">
          <a:xfrm>
            <a:off x="3929063" y="4981575"/>
            <a:ext cx="355600" cy="215900"/>
            <a:chOff x="468" y="2205"/>
            <a:chExt cx="224" cy="136"/>
          </a:xfrm>
        </p:grpSpPr>
        <p:sp>
          <p:nvSpPr>
            <p:cNvPr id="316766" name="Line 35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7" name="Line 35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8" name="Line 35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69" name="Line 35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70" name="Group 354"/>
          <p:cNvGrpSpPr>
            <a:grpSpLocks/>
          </p:cNvGrpSpPr>
          <p:nvPr/>
        </p:nvGrpSpPr>
        <p:grpSpPr bwMode="auto">
          <a:xfrm>
            <a:off x="4284663" y="4981575"/>
            <a:ext cx="355600" cy="215900"/>
            <a:chOff x="468" y="2205"/>
            <a:chExt cx="224" cy="136"/>
          </a:xfrm>
        </p:grpSpPr>
        <p:sp>
          <p:nvSpPr>
            <p:cNvPr id="316771" name="Line 35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2" name="Line 35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3" name="Line 35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4" name="Line 35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75" name="Group 359"/>
          <p:cNvGrpSpPr>
            <a:grpSpLocks/>
          </p:cNvGrpSpPr>
          <p:nvPr/>
        </p:nvGrpSpPr>
        <p:grpSpPr bwMode="auto">
          <a:xfrm>
            <a:off x="4640263" y="4981575"/>
            <a:ext cx="355600" cy="215900"/>
            <a:chOff x="468" y="2205"/>
            <a:chExt cx="224" cy="136"/>
          </a:xfrm>
        </p:grpSpPr>
        <p:sp>
          <p:nvSpPr>
            <p:cNvPr id="316776" name="Line 36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7" name="Line 36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8" name="Line 36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79" name="Line 36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80" name="Group 364"/>
          <p:cNvGrpSpPr>
            <a:grpSpLocks/>
          </p:cNvGrpSpPr>
          <p:nvPr/>
        </p:nvGrpSpPr>
        <p:grpSpPr bwMode="auto">
          <a:xfrm>
            <a:off x="4995863" y="4981575"/>
            <a:ext cx="355600" cy="215900"/>
            <a:chOff x="468" y="2205"/>
            <a:chExt cx="224" cy="136"/>
          </a:xfrm>
        </p:grpSpPr>
        <p:sp>
          <p:nvSpPr>
            <p:cNvPr id="316781" name="Line 36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2" name="Line 36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3" name="Line 36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4" name="Line 36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85" name="Group 369"/>
          <p:cNvGrpSpPr>
            <a:grpSpLocks/>
          </p:cNvGrpSpPr>
          <p:nvPr/>
        </p:nvGrpSpPr>
        <p:grpSpPr bwMode="auto">
          <a:xfrm>
            <a:off x="5351463" y="4981575"/>
            <a:ext cx="355600" cy="215900"/>
            <a:chOff x="468" y="2205"/>
            <a:chExt cx="224" cy="136"/>
          </a:xfrm>
        </p:grpSpPr>
        <p:sp>
          <p:nvSpPr>
            <p:cNvPr id="316786" name="Line 37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7" name="Line 37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8" name="Line 37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89" name="Line 37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90" name="Group 374"/>
          <p:cNvGrpSpPr>
            <a:grpSpLocks/>
          </p:cNvGrpSpPr>
          <p:nvPr/>
        </p:nvGrpSpPr>
        <p:grpSpPr bwMode="auto">
          <a:xfrm>
            <a:off x="5707063" y="4981575"/>
            <a:ext cx="355600" cy="215900"/>
            <a:chOff x="468" y="2205"/>
            <a:chExt cx="224" cy="136"/>
          </a:xfrm>
        </p:grpSpPr>
        <p:sp>
          <p:nvSpPr>
            <p:cNvPr id="316791" name="Line 37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2" name="Line 37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3" name="Line 37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4" name="Line 37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795" name="Group 379"/>
          <p:cNvGrpSpPr>
            <a:grpSpLocks/>
          </p:cNvGrpSpPr>
          <p:nvPr/>
        </p:nvGrpSpPr>
        <p:grpSpPr bwMode="auto">
          <a:xfrm>
            <a:off x="6062663" y="4981575"/>
            <a:ext cx="355600" cy="215900"/>
            <a:chOff x="468" y="2205"/>
            <a:chExt cx="224" cy="136"/>
          </a:xfrm>
        </p:grpSpPr>
        <p:sp>
          <p:nvSpPr>
            <p:cNvPr id="316796" name="Line 38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7" name="Line 38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8" name="Line 38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99" name="Line 38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00" name="Group 384"/>
          <p:cNvGrpSpPr>
            <a:grpSpLocks/>
          </p:cNvGrpSpPr>
          <p:nvPr/>
        </p:nvGrpSpPr>
        <p:grpSpPr bwMode="auto">
          <a:xfrm>
            <a:off x="6418263" y="4981575"/>
            <a:ext cx="355600" cy="215900"/>
            <a:chOff x="468" y="2205"/>
            <a:chExt cx="224" cy="136"/>
          </a:xfrm>
        </p:grpSpPr>
        <p:sp>
          <p:nvSpPr>
            <p:cNvPr id="316801" name="Line 38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2" name="Line 38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3" name="Line 38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4" name="Line 38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05" name="Group 389"/>
          <p:cNvGrpSpPr>
            <a:grpSpLocks/>
          </p:cNvGrpSpPr>
          <p:nvPr/>
        </p:nvGrpSpPr>
        <p:grpSpPr bwMode="auto">
          <a:xfrm>
            <a:off x="6773863" y="4981575"/>
            <a:ext cx="355600" cy="215900"/>
            <a:chOff x="468" y="2205"/>
            <a:chExt cx="224" cy="136"/>
          </a:xfrm>
        </p:grpSpPr>
        <p:sp>
          <p:nvSpPr>
            <p:cNvPr id="316806" name="Line 390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7" name="Line 391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8" name="Line 392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09" name="Line 393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10" name="Group 394"/>
          <p:cNvGrpSpPr>
            <a:grpSpLocks/>
          </p:cNvGrpSpPr>
          <p:nvPr/>
        </p:nvGrpSpPr>
        <p:grpSpPr bwMode="auto">
          <a:xfrm>
            <a:off x="7129463" y="4981575"/>
            <a:ext cx="355600" cy="215900"/>
            <a:chOff x="468" y="2205"/>
            <a:chExt cx="224" cy="136"/>
          </a:xfrm>
        </p:grpSpPr>
        <p:sp>
          <p:nvSpPr>
            <p:cNvPr id="316811" name="Line 395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12" name="Line 396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13" name="Line 397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14" name="Line 398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815" name="Line 399"/>
          <p:cNvSpPr>
            <a:spLocks noChangeShapeType="1"/>
          </p:cNvSpPr>
          <p:nvPr/>
        </p:nvSpPr>
        <p:spPr bwMode="auto">
          <a:xfrm>
            <a:off x="550863" y="413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16" name="Line 400"/>
          <p:cNvSpPr>
            <a:spLocks noChangeShapeType="1"/>
          </p:cNvSpPr>
          <p:nvPr/>
        </p:nvSpPr>
        <p:spPr bwMode="auto">
          <a:xfrm>
            <a:off x="2239963" y="4562475"/>
            <a:ext cx="560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17" name="Rectangle 401"/>
          <p:cNvSpPr>
            <a:spLocks noChangeArrowheads="1"/>
          </p:cNvSpPr>
          <p:nvPr/>
        </p:nvSpPr>
        <p:spPr bwMode="auto">
          <a:xfrm>
            <a:off x="4833938" y="4635500"/>
            <a:ext cx="69850" cy="2746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18" name="Rectangle 402"/>
          <p:cNvSpPr>
            <a:spLocks noChangeArrowheads="1"/>
          </p:cNvSpPr>
          <p:nvPr/>
        </p:nvSpPr>
        <p:spPr bwMode="auto">
          <a:xfrm>
            <a:off x="5529263" y="4635500"/>
            <a:ext cx="69850" cy="2746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19" name="Rectangle 403"/>
          <p:cNvSpPr>
            <a:spLocks noChangeArrowheads="1"/>
          </p:cNvSpPr>
          <p:nvPr/>
        </p:nvSpPr>
        <p:spPr bwMode="auto">
          <a:xfrm>
            <a:off x="5173663" y="4635500"/>
            <a:ext cx="69850" cy="2746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20" name="Text Box 404"/>
          <p:cNvSpPr txBox="1">
            <a:spLocks noChangeArrowheads="1"/>
          </p:cNvSpPr>
          <p:nvPr/>
        </p:nvSpPr>
        <p:spPr bwMode="auto">
          <a:xfrm>
            <a:off x="4367213" y="3949700"/>
            <a:ext cx="195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Bit Sampling</a:t>
            </a:r>
          </a:p>
        </p:txBody>
      </p:sp>
      <p:sp>
        <p:nvSpPr>
          <p:cNvPr id="316821" name="Text Box 405"/>
          <p:cNvSpPr txBox="1">
            <a:spLocks noChangeArrowheads="1"/>
          </p:cNvSpPr>
          <p:nvPr/>
        </p:nvSpPr>
        <p:spPr bwMode="auto">
          <a:xfrm>
            <a:off x="2206625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6822" name="Text Box 406"/>
          <p:cNvSpPr txBox="1">
            <a:spLocks noChangeArrowheads="1"/>
          </p:cNvSpPr>
          <p:nvPr/>
        </p:nvSpPr>
        <p:spPr bwMode="auto">
          <a:xfrm>
            <a:off x="2573338" y="5253038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6823" name="Text Box 407"/>
          <p:cNvSpPr txBox="1">
            <a:spLocks noChangeArrowheads="1"/>
          </p:cNvSpPr>
          <p:nvPr/>
        </p:nvSpPr>
        <p:spPr bwMode="auto">
          <a:xfrm>
            <a:off x="2940050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2</a:t>
            </a:r>
          </a:p>
        </p:txBody>
      </p:sp>
      <p:sp>
        <p:nvSpPr>
          <p:cNvPr id="316824" name="Text Box 408"/>
          <p:cNvSpPr txBox="1">
            <a:spLocks noChangeArrowheads="1"/>
          </p:cNvSpPr>
          <p:nvPr/>
        </p:nvSpPr>
        <p:spPr bwMode="auto">
          <a:xfrm>
            <a:off x="3306763" y="5253038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3</a:t>
            </a:r>
          </a:p>
        </p:txBody>
      </p:sp>
      <p:sp>
        <p:nvSpPr>
          <p:cNvPr id="316825" name="Text Box 409"/>
          <p:cNvSpPr txBox="1">
            <a:spLocks noChangeArrowheads="1"/>
          </p:cNvSpPr>
          <p:nvPr/>
        </p:nvSpPr>
        <p:spPr bwMode="auto">
          <a:xfrm>
            <a:off x="3646488" y="5253038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4</a:t>
            </a:r>
          </a:p>
        </p:txBody>
      </p:sp>
      <p:sp>
        <p:nvSpPr>
          <p:cNvPr id="316826" name="Text Box 410"/>
          <p:cNvSpPr txBox="1">
            <a:spLocks noChangeArrowheads="1"/>
          </p:cNvSpPr>
          <p:nvPr/>
        </p:nvSpPr>
        <p:spPr bwMode="auto">
          <a:xfrm>
            <a:off x="4013200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5</a:t>
            </a:r>
          </a:p>
        </p:txBody>
      </p:sp>
      <p:sp>
        <p:nvSpPr>
          <p:cNvPr id="316827" name="Text Box 411"/>
          <p:cNvSpPr txBox="1">
            <a:spLocks noChangeArrowheads="1"/>
          </p:cNvSpPr>
          <p:nvPr/>
        </p:nvSpPr>
        <p:spPr bwMode="auto">
          <a:xfrm>
            <a:off x="4349750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6</a:t>
            </a:r>
          </a:p>
        </p:txBody>
      </p:sp>
      <p:sp>
        <p:nvSpPr>
          <p:cNvPr id="316828" name="Text Box 412"/>
          <p:cNvSpPr txBox="1">
            <a:spLocks noChangeArrowheads="1"/>
          </p:cNvSpPr>
          <p:nvPr/>
        </p:nvSpPr>
        <p:spPr bwMode="auto">
          <a:xfrm>
            <a:off x="4716463" y="5253038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7</a:t>
            </a:r>
          </a:p>
        </p:txBody>
      </p:sp>
      <p:sp>
        <p:nvSpPr>
          <p:cNvPr id="316829" name="Text Box 413"/>
          <p:cNvSpPr txBox="1">
            <a:spLocks noChangeArrowheads="1"/>
          </p:cNvSpPr>
          <p:nvPr/>
        </p:nvSpPr>
        <p:spPr bwMode="auto">
          <a:xfrm>
            <a:off x="5083175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8</a:t>
            </a:r>
          </a:p>
        </p:txBody>
      </p:sp>
      <p:sp>
        <p:nvSpPr>
          <p:cNvPr id="316830" name="Text Box 414"/>
          <p:cNvSpPr txBox="1">
            <a:spLocks noChangeArrowheads="1"/>
          </p:cNvSpPr>
          <p:nvPr/>
        </p:nvSpPr>
        <p:spPr bwMode="auto">
          <a:xfrm>
            <a:off x="5416550" y="5253038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9</a:t>
            </a:r>
          </a:p>
        </p:txBody>
      </p:sp>
      <p:sp>
        <p:nvSpPr>
          <p:cNvPr id="316831" name="Text Box 415"/>
          <p:cNvSpPr txBox="1">
            <a:spLocks noChangeArrowheads="1"/>
          </p:cNvSpPr>
          <p:nvPr/>
        </p:nvSpPr>
        <p:spPr bwMode="auto">
          <a:xfrm>
            <a:off x="5710238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10</a:t>
            </a:r>
          </a:p>
        </p:txBody>
      </p:sp>
      <p:sp>
        <p:nvSpPr>
          <p:cNvPr id="316832" name="Text Box 416"/>
          <p:cNvSpPr txBox="1">
            <a:spLocks noChangeArrowheads="1"/>
          </p:cNvSpPr>
          <p:nvPr/>
        </p:nvSpPr>
        <p:spPr bwMode="auto">
          <a:xfrm>
            <a:off x="60626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11</a:t>
            </a:r>
          </a:p>
        </p:txBody>
      </p:sp>
      <p:sp>
        <p:nvSpPr>
          <p:cNvPr id="316833" name="Text Box 417"/>
          <p:cNvSpPr txBox="1">
            <a:spLocks noChangeArrowheads="1"/>
          </p:cNvSpPr>
          <p:nvPr/>
        </p:nvSpPr>
        <p:spPr bwMode="auto">
          <a:xfrm>
            <a:off x="64309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12</a:t>
            </a:r>
          </a:p>
        </p:txBody>
      </p:sp>
      <p:sp>
        <p:nvSpPr>
          <p:cNvPr id="316834" name="Text Box 418"/>
          <p:cNvSpPr txBox="1">
            <a:spLocks noChangeArrowheads="1"/>
          </p:cNvSpPr>
          <p:nvPr/>
        </p:nvSpPr>
        <p:spPr bwMode="auto">
          <a:xfrm>
            <a:off x="67738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13</a:t>
            </a:r>
          </a:p>
        </p:txBody>
      </p:sp>
      <p:sp>
        <p:nvSpPr>
          <p:cNvPr id="316835" name="Text Box 419"/>
          <p:cNvSpPr txBox="1">
            <a:spLocks noChangeArrowheads="1"/>
          </p:cNvSpPr>
          <p:nvPr/>
        </p:nvSpPr>
        <p:spPr bwMode="auto">
          <a:xfrm>
            <a:off x="7150100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14</a:t>
            </a:r>
          </a:p>
        </p:txBody>
      </p:sp>
      <p:grpSp>
        <p:nvGrpSpPr>
          <p:cNvPr id="316836" name="Group 420"/>
          <p:cNvGrpSpPr>
            <a:grpSpLocks/>
          </p:cNvGrpSpPr>
          <p:nvPr/>
        </p:nvGrpSpPr>
        <p:grpSpPr bwMode="auto">
          <a:xfrm>
            <a:off x="7485063" y="4981575"/>
            <a:ext cx="355600" cy="215900"/>
            <a:chOff x="468" y="2205"/>
            <a:chExt cx="224" cy="136"/>
          </a:xfrm>
        </p:grpSpPr>
        <p:sp>
          <p:nvSpPr>
            <p:cNvPr id="316837" name="Line 421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38" name="Line 422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39" name="Line 423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0" name="Line 424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41" name="Group 425"/>
          <p:cNvGrpSpPr>
            <a:grpSpLocks/>
          </p:cNvGrpSpPr>
          <p:nvPr/>
        </p:nvGrpSpPr>
        <p:grpSpPr bwMode="auto">
          <a:xfrm>
            <a:off x="7840663" y="4981575"/>
            <a:ext cx="355600" cy="215900"/>
            <a:chOff x="468" y="2205"/>
            <a:chExt cx="224" cy="136"/>
          </a:xfrm>
        </p:grpSpPr>
        <p:sp>
          <p:nvSpPr>
            <p:cNvPr id="316842" name="Line 426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3" name="Line 427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4" name="Line 428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5" name="Line 429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46" name="Group 430"/>
          <p:cNvGrpSpPr>
            <a:grpSpLocks/>
          </p:cNvGrpSpPr>
          <p:nvPr/>
        </p:nvGrpSpPr>
        <p:grpSpPr bwMode="auto">
          <a:xfrm>
            <a:off x="8196263" y="4981575"/>
            <a:ext cx="355600" cy="215900"/>
            <a:chOff x="468" y="2205"/>
            <a:chExt cx="224" cy="136"/>
          </a:xfrm>
        </p:grpSpPr>
        <p:sp>
          <p:nvSpPr>
            <p:cNvPr id="316847" name="Line 431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8" name="Line 432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49" name="Line 433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50" name="Line 434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51" name="Group 435"/>
          <p:cNvGrpSpPr>
            <a:grpSpLocks/>
          </p:cNvGrpSpPr>
          <p:nvPr/>
        </p:nvGrpSpPr>
        <p:grpSpPr bwMode="auto">
          <a:xfrm>
            <a:off x="8551863" y="4981575"/>
            <a:ext cx="355600" cy="215900"/>
            <a:chOff x="468" y="2205"/>
            <a:chExt cx="224" cy="136"/>
          </a:xfrm>
        </p:grpSpPr>
        <p:sp>
          <p:nvSpPr>
            <p:cNvPr id="316852" name="Line 436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53" name="Line 437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54" name="Line 438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55" name="Line 439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856" name="Text Box 440"/>
          <p:cNvSpPr txBox="1">
            <a:spLocks noChangeArrowheads="1"/>
          </p:cNvSpPr>
          <p:nvPr/>
        </p:nvSpPr>
        <p:spPr bwMode="auto">
          <a:xfrm>
            <a:off x="75104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15</a:t>
            </a:r>
          </a:p>
        </p:txBody>
      </p:sp>
      <p:sp>
        <p:nvSpPr>
          <p:cNvPr id="316857" name="Text Box 441"/>
          <p:cNvSpPr txBox="1">
            <a:spLocks noChangeArrowheads="1"/>
          </p:cNvSpPr>
          <p:nvPr/>
        </p:nvSpPr>
        <p:spPr bwMode="auto">
          <a:xfrm>
            <a:off x="78406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6858" name="Text Box 442"/>
          <p:cNvSpPr txBox="1">
            <a:spLocks noChangeArrowheads="1"/>
          </p:cNvSpPr>
          <p:nvPr/>
        </p:nvSpPr>
        <p:spPr bwMode="auto">
          <a:xfrm>
            <a:off x="8231188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6859" name="Line 443"/>
          <p:cNvSpPr>
            <a:spLocks noChangeShapeType="1"/>
          </p:cNvSpPr>
          <p:nvPr/>
        </p:nvSpPr>
        <p:spPr bwMode="auto">
          <a:xfrm flipH="1">
            <a:off x="7823200" y="4130675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60" name="Line 444"/>
          <p:cNvSpPr>
            <a:spLocks noChangeShapeType="1"/>
          </p:cNvSpPr>
          <p:nvPr/>
        </p:nvSpPr>
        <p:spPr bwMode="auto">
          <a:xfrm>
            <a:off x="7967663" y="413067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61" name="Line 445"/>
          <p:cNvSpPr>
            <a:spLocks noChangeShapeType="1"/>
          </p:cNvSpPr>
          <p:nvPr/>
        </p:nvSpPr>
        <p:spPr bwMode="auto">
          <a:xfrm>
            <a:off x="2135188" y="4130675"/>
            <a:ext cx="88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62" name="Text Box 446"/>
          <p:cNvSpPr txBox="1">
            <a:spLocks noChangeArrowheads="1"/>
          </p:cNvSpPr>
          <p:nvPr/>
        </p:nvSpPr>
        <p:spPr bwMode="auto">
          <a:xfrm>
            <a:off x="3730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11</a:t>
            </a:r>
          </a:p>
        </p:txBody>
      </p:sp>
      <p:sp>
        <p:nvSpPr>
          <p:cNvPr id="316863" name="Text Box 447"/>
          <p:cNvSpPr txBox="1">
            <a:spLocks noChangeArrowheads="1"/>
          </p:cNvSpPr>
          <p:nvPr/>
        </p:nvSpPr>
        <p:spPr bwMode="auto">
          <a:xfrm>
            <a:off x="741363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12</a:t>
            </a:r>
          </a:p>
        </p:txBody>
      </p:sp>
      <p:sp>
        <p:nvSpPr>
          <p:cNvPr id="316864" name="Text Box 448"/>
          <p:cNvSpPr txBox="1">
            <a:spLocks noChangeArrowheads="1"/>
          </p:cNvSpPr>
          <p:nvPr/>
        </p:nvSpPr>
        <p:spPr bwMode="auto">
          <a:xfrm>
            <a:off x="1054100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13</a:t>
            </a:r>
          </a:p>
        </p:txBody>
      </p:sp>
      <p:sp>
        <p:nvSpPr>
          <p:cNvPr id="316865" name="Text Box 449"/>
          <p:cNvSpPr txBox="1">
            <a:spLocks noChangeArrowheads="1"/>
          </p:cNvSpPr>
          <p:nvPr/>
        </p:nvSpPr>
        <p:spPr bwMode="auto">
          <a:xfrm>
            <a:off x="1462088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14</a:t>
            </a:r>
          </a:p>
        </p:txBody>
      </p:sp>
      <p:sp>
        <p:nvSpPr>
          <p:cNvPr id="316866" name="Text Box 450"/>
          <p:cNvSpPr txBox="1">
            <a:spLocks noChangeArrowheads="1"/>
          </p:cNvSpPr>
          <p:nvPr/>
        </p:nvSpPr>
        <p:spPr bwMode="auto">
          <a:xfrm>
            <a:off x="1774825" y="52530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15</a:t>
            </a:r>
          </a:p>
        </p:txBody>
      </p:sp>
      <p:sp>
        <p:nvSpPr>
          <p:cNvPr id="316867" name="Line 451"/>
          <p:cNvSpPr>
            <a:spLocks noChangeShapeType="1"/>
          </p:cNvSpPr>
          <p:nvPr/>
        </p:nvSpPr>
        <p:spPr bwMode="auto">
          <a:xfrm>
            <a:off x="4140200" y="2725738"/>
            <a:ext cx="763588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68" name="Text Box 452"/>
          <p:cNvSpPr txBox="1">
            <a:spLocks noChangeArrowheads="1"/>
          </p:cNvSpPr>
          <p:nvPr/>
        </p:nvSpPr>
        <p:spPr bwMode="auto">
          <a:xfrm>
            <a:off x="1617663" y="5827713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Counter running</a:t>
            </a:r>
          </a:p>
        </p:txBody>
      </p:sp>
      <p:sp>
        <p:nvSpPr>
          <p:cNvPr id="316869" name="Line 453"/>
          <p:cNvSpPr>
            <a:spLocks noChangeShapeType="1"/>
          </p:cNvSpPr>
          <p:nvPr/>
        </p:nvSpPr>
        <p:spPr bwMode="auto">
          <a:xfrm flipV="1">
            <a:off x="1647825" y="5757863"/>
            <a:ext cx="1277938" cy="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70" name="Text Box 454"/>
          <p:cNvSpPr txBox="1">
            <a:spLocks noChangeArrowheads="1"/>
          </p:cNvSpPr>
          <p:nvPr/>
        </p:nvSpPr>
        <p:spPr bwMode="auto">
          <a:xfrm>
            <a:off x="2493963" y="25812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latin typeface="Helvetica" pitchFamily="34" charset="0"/>
                <a:ea typeface="Osaka" charset="-128"/>
              </a:rPr>
              <a:t>Start</a:t>
            </a:r>
          </a:p>
        </p:txBody>
      </p:sp>
      <p:sp>
        <p:nvSpPr>
          <p:cNvPr id="316871" name="Text Box 455"/>
          <p:cNvSpPr txBox="1">
            <a:spLocks noChangeArrowheads="1"/>
          </p:cNvSpPr>
          <p:nvPr/>
        </p:nvSpPr>
        <p:spPr bwMode="auto">
          <a:xfrm>
            <a:off x="5451475" y="25955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latin typeface="Helvetica" pitchFamily="34" charset="0"/>
                <a:ea typeface="Osaka" charset="-128"/>
              </a:rPr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7BE64-B95F-4254-8771-0DA2E4427DC7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Sampling method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Break and Del detection</a:t>
            </a:r>
            <a:endParaRPr lang="cs-CZ" sz="2100" b="0"/>
          </a:p>
        </p:txBody>
      </p:sp>
      <p:sp>
        <p:nvSpPr>
          <p:cNvPr id="317917" name="Rectangle 477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305800" cy="658813"/>
          </a:xfrm>
        </p:spPr>
        <p:txBody>
          <a:bodyPr/>
          <a:lstStyle/>
          <a:p>
            <a:r>
              <a:rPr lang="en-US" sz="1800" dirty="0"/>
              <a:t>Delimiter check </a:t>
            </a:r>
            <a:r>
              <a:rPr lang="en-US" sz="1800" dirty="0" smtClean="0"/>
              <a:t>method 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</a:rPr>
              <a:t>applies in LIN mode only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665" name="Oval 225"/>
          <p:cNvSpPr>
            <a:spLocks noChangeArrowheads="1"/>
          </p:cNvSpPr>
          <p:nvPr/>
        </p:nvSpPr>
        <p:spPr bwMode="auto">
          <a:xfrm>
            <a:off x="6073775" y="1801813"/>
            <a:ext cx="588963" cy="1331912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6" name="Oval 226"/>
          <p:cNvSpPr>
            <a:spLocks noChangeArrowheads="1"/>
          </p:cNvSpPr>
          <p:nvPr/>
        </p:nvSpPr>
        <p:spPr bwMode="auto">
          <a:xfrm>
            <a:off x="801688" y="3062288"/>
            <a:ext cx="5454650" cy="230505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7" name="Line 227"/>
          <p:cNvSpPr>
            <a:spLocks noChangeShapeType="1"/>
          </p:cNvSpPr>
          <p:nvPr/>
        </p:nvSpPr>
        <p:spPr bwMode="auto">
          <a:xfrm flipV="1">
            <a:off x="6203950" y="2014538"/>
            <a:ext cx="2889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68" name="Group 228"/>
          <p:cNvGrpSpPr>
            <a:grpSpLocks/>
          </p:cNvGrpSpPr>
          <p:nvPr/>
        </p:nvGrpSpPr>
        <p:grpSpPr bwMode="auto">
          <a:xfrm>
            <a:off x="2905125" y="2520950"/>
            <a:ext cx="66675" cy="287338"/>
            <a:chOff x="1772" y="3702"/>
            <a:chExt cx="42" cy="181"/>
          </a:xfrm>
        </p:grpSpPr>
        <p:sp>
          <p:nvSpPr>
            <p:cNvPr id="317669" name="Rectangle 229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0" name="Rectangle 230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1" name="Rectangle 231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72" name="Group 232"/>
          <p:cNvGrpSpPr>
            <a:grpSpLocks/>
          </p:cNvGrpSpPr>
          <p:nvPr/>
        </p:nvGrpSpPr>
        <p:grpSpPr bwMode="auto">
          <a:xfrm>
            <a:off x="3244850" y="2520950"/>
            <a:ext cx="66675" cy="287338"/>
            <a:chOff x="1772" y="3702"/>
            <a:chExt cx="42" cy="181"/>
          </a:xfrm>
        </p:grpSpPr>
        <p:sp>
          <p:nvSpPr>
            <p:cNvPr id="317673" name="Rectangle 233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4" name="Rectangle 234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5" name="Rectangle 235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76" name="Group 236"/>
          <p:cNvGrpSpPr>
            <a:grpSpLocks/>
          </p:cNvGrpSpPr>
          <p:nvPr/>
        </p:nvGrpSpPr>
        <p:grpSpPr bwMode="auto">
          <a:xfrm>
            <a:off x="3532188" y="2520950"/>
            <a:ext cx="66675" cy="287338"/>
            <a:chOff x="1772" y="3702"/>
            <a:chExt cx="42" cy="181"/>
          </a:xfrm>
        </p:grpSpPr>
        <p:sp>
          <p:nvSpPr>
            <p:cNvPr id="317677" name="Rectangle 237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8" name="Rectangle 238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9" name="Rectangle 239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80" name="Group 240"/>
          <p:cNvGrpSpPr>
            <a:grpSpLocks/>
          </p:cNvGrpSpPr>
          <p:nvPr/>
        </p:nvGrpSpPr>
        <p:grpSpPr bwMode="auto">
          <a:xfrm>
            <a:off x="3825875" y="2520950"/>
            <a:ext cx="66675" cy="287338"/>
            <a:chOff x="1772" y="3702"/>
            <a:chExt cx="42" cy="181"/>
          </a:xfrm>
        </p:grpSpPr>
        <p:sp>
          <p:nvSpPr>
            <p:cNvPr id="317681" name="Rectangle 241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2" name="Rectangle 242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3" name="Rectangle 243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84" name="Group 244"/>
          <p:cNvGrpSpPr>
            <a:grpSpLocks/>
          </p:cNvGrpSpPr>
          <p:nvPr/>
        </p:nvGrpSpPr>
        <p:grpSpPr bwMode="auto">
          <a:xfrm>
            <a:off x="4181475" y="2520950"/>
            <a:ext cx="66675" cy="287338"/>
            <a:chOff x="1772" y="3702"/>
            <a:chExt cx="42" cy="181"/>
          </a:xfrm>
        </p:grpSpPr>
        <p:sp>
          <p:nvSpPr>
            <p:cNvPr id="317685" name="Rectangle 245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6" name="Rectangle 246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7" name="Rectangle 247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88" name="Group 248"/>
          <p:cNvGrpSpPr>
            <a:grpSpLocks/>
          </p:cNvGrpSpPr>
          <p:nvPr/>
        </p:nvGrpSpPr>
        <p:grpSpPr bwMode="auto">
          <a:xfrm>
            <a:off x="4468813" y="2520950"/>
            <a:ext cx="66675" cy="287338"/>
            <a:chOff x="1772" y="3702"/>
            <a:chExt cx="42" cy="181"/>
          </a:xfrm>
        </p:grpSpPr>
        <p:sp>
          <p:nvSpPr>
            <p:cNvPr id="317689" name="Rectangle 249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0" name="Rectangle 250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1" name="Rectangle 251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92" name="Group 252"/>
          <p:cNvGrpSpPr>
            <a:grpSpLocks/>
          </p:cNvGrpSpPr>
          <p:nvPr/>
        </p:nvGrpSpPr>
        <p:grpSpPr bwMode="auto">
          <a:xfrm>
            <a:off x="4829175" y="2520950"/>
            <a:ext cx="66675" cy="287338"/>
            <a:chOff x="1772" y="3702"/>
            <a:chExt cx="42" cy="181"/>
          </a:xfrm>
        </p:grpSpPr>
        <p:sp>
          <p:nvSpPr>
            <p:cNvPr id="317693" name="Rectangle 253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4" name="Rectangle 254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5" name="Rectangle 255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96" name="Group 256"/>
          <p:cNvGrpSpPr>
            <a:grpSpLocks/>
          </p:cNvGrpSpPr>
          <p:nvPr/>
        </p:nvGrpSpPr>
        <p:grpSpPr bwMode="auto">
          <a:xfrm>
            <a:off x="5116513" y="2520950"/>
            <a:ext cx="66675" cy="287338"/>
            <a:chOff x="1772" y="3702"/>
            <a:chExt cx="42" cy="181"/>
          </a:xfrm>
        </p:grpSpPr>
        <p:sp>
          <p:nvSpPr>
            <p:cNvPr id="317697" name="Rectangle 257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8" name="Rectangle 258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9" name="Rectangle 259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00" name="Group 260"/>
          <p:cNvGrpSpPr>
            <a:grpSpLocks/>
          </p:cNvGrpSpPr>
          <p:nvPr/>
        </p:nvGrpSpPr>
        <p:grpSpPr bwMode="auto">
          <a:xfrm>
            <a:off x="5476875" y="2520950"/>
            <a:ext cx="66675" cy="287338"/>
            <a:chOff x="1772" y="3702"/>
            <a:chExt cx="42" cy="181"/>
          </a:xfrm>
        </p:grpSpPr>
        <p:sp>
          <p:nvSpPr>
            <p:cNvPr id="317701" name="Rectangle 261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2" name="Rectangle 262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3" name="Rectangle 263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04" name="Group 264"/>
          <p:cNvGrpSpPr>
            <a:grpSpLocks/>
          </p:cNvGrpSpPr>
          <p:nvPr/>
        </p:nvGrpSpPr>
        <p:grpSpPr bwMode="auto">
          <a:xfrm>
            <a:off x="2701925" y="2087563"/>
            <a:ext cx="192088" cy="722312"/>
            <a:chOff x="1958" y="1117"/>
            <a:chExt cx="121" cy="455"/>
          </a:xfrm>
        </p:grpSpPr>
        <p:sp>
          <p:nvSpPr>
            <p:cNvPr id="317705" name="Rectangle 265"/>
            <p:cNvSpPr>
              <a:spLocks noChangeArrowheads="1"/>
            </p:cNvSpPr>
            <p:nvPr/>
          </p:nvSpPr>
          <p:spPr bwMode="auto">
            <a:xfrm flipH="1">
              <a:off x="198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6" name="Rectangle 266"/>
            <p:cNvSpPr>
              <a:spLocks noChangeArrowheads="1"/>
            </p:cNvSpPr>
            <p:nvPr/>
          </p:nvSpPr>
          <p:spPr bwMode="auto">
            <a:xfrm flipH="1">
              <a:off x="1973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7" name="Rectangle 267"/>
            <p:cNvSpPr>
              <a:spLocks noChangeArrowheads="1"/>
            </p:cNvSpPr>
            <p:nvPr/>
          </p:nvSpPr>
          <p:spPr bwMode="auto">
            <a:xfrm flipH="1">
              <a:off x="1958" y="1117"/>
              <a:ext cx="9" cy="45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8" name="Rectangle 268"/>
            <p:cNvSpPr>
              <a:spLocks noChangeArrowheads="1"/>
            </p:cNvSpPr>
            <p:nvPr/>
          </p:nvSpPr>
          <p:spPr bwMode="auto">
            <a:xfrm flipH="1">
              <a:off x="2003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9" name="Rectangle 269"/>
            <p:cNvSpPr>
              <a:spLocks noChangeArrowheads="1"/>
            </p:cNvSpPr>
            <p:nvPr/>
          </p:nvSpPr>
          <p:spPr bwMode="auto">
            <a:xfrm flipH="1">
              <a:off x="2036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0" name="Rectangle 270"/>
            <p:cNvSpPr>
              <a:spLocks noChangeArrowheads="1"/>
            </p:cNvSpPr>
            <p:nvPr/>
          </p:nvSpPr>
          <p:spPr bwMode="auto">
            <a:xfrm flipH="1">
              <a:off x="2070" y="1390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11" name="Line 271"/>
          <p:cNvSpPr>
            <a:spLocks noChangeShapeType="1"/>
          </p:cNvSpPr>
          <p:nvPr/>
        </p:nvSpPr>
        <p:spPr bwMode="auto">
          <a:xfrm flipH="1" flipV="1">
            <a:off x="2778125" y="20145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2" name="Line 272"/>
          <p:cNvSpPr>
            <a:spLocks noChangeShapeType="1"/>
          </p:cNvSpPr>
          <p:nvPr/>
        </p:nvSpPr>
        <p:spPr bwMode="auto">
          <a:xfrm flipV="1">
            <a:off x="2778125" y="2378075"/>
            <a:ext cx="3425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713" name="Group 273"/>
          <p:cNvGrpSpPr>
            <a:grpSpLocks/>
          </p:cNvGrpSpPr>
          <p:nvPr/>
        </p:nvGrpSpPr>
        <p:grpSpPr bwMode="auto">
          <a:xfrm>
            <a:off x="5765800" y="2520950"/>
            <a:ext cx="66675" cy="287338"/>
            <a:chOff x="1772" y="3702"/>
            <a:chExt cx="42" cy="181"/>
          </a:xfrm>
        </p:grpSpPr>
        <p:sp>
          <p:nvSpPr>
            <p:cNvPr id="317714" name="Rectangle 274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5" name="Rectangle 275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6" name="Rectangle 276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17" name="Line 277"/>
          <p:cNvSpPr>
            <a:spLocks noChangeShapeType="1"/>
          </p:cNvSpPr>
          <p:nvPr/>
        </p:nvSpPr>
        <p:spPr bwMode="auto">
          <a:xfrm>
            <a:off x="2308225" y="2014538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8" name="Line 278"/>
          <p:cNvSpPr>
            <a:spLocks noChangeShapeType="1"/>
          </p:cNvSpPr>
          <p:nvPr/>
        </p:nvSpPr>
        <p:spPr bwMode="auto">
          <a:xfrm flipH="1" flipV="1">
            <a:off x="6203950" y="20145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9" name="Line 279"/>
          <p:cNvSpPr>
            <a:spLocks noChangeShapeType="1"/>
          </p:cNvSpPr>
          <p:nvPr/>
        </p:nvSpPr>
        <p:spPr bwMode="auto">
          <a:xfrm flipH="1" flipV="1">
            <a:off x="6203950" y="20145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0" name="Line 280"/>
          <p:cNvSpPr>
            <a:spLocks noChangeShapeType="1"/>
          </p:cNvSpPr>
          <p:nvPr/>
        </p:nvSpPr>
        <p:spPr bwMode="auto">
          <a:xfrm flipH="1" flipV="1">
            <a:off x="6492875" y="20145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721" name="Group 281"/>
          <p:cNvGrpSpPr>
            <a:grpSpLocks/>
          </p:cNvGrpSpPr>
          <p:nvPr/>
        </p:nvGrpSpPr>
        <p:grpSpPr bwMode="auto">
          <a:xfrm>
            <a:off x="6019800" y="2520950"/>
            <a:ext cx="66675" cy="287338"/>
            <a:chOff x="1772" y="3702"/>
            <a:chExt cx="42" cy="181"/>
          </a:xfrm>
        </p:grpSpPr>
        <p:sp>
          <p:nvSpPr>
            <p:cNvPr id="317722" name="Rectangle 282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3" name="Rectangle 283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4" name="Rectangle 284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25" name="Group 285"/>
          <p:cNvGrpSpPr>
            <a:grpSpLocks/>
          </p:cNvGrpSpPr>
          <p:nvPr/>
        </p:nvGrpSpPr>
        <p:grpSpPr bwMode="auto">
          <a:xfrm>
            <a:off x="6351588" y="2520950"/>
            <a:ext cx="66675" cy="287338"/>
            <a:chOff x="1772" y="3702"/>
            <a:chExt cx="42" cy="181"/>
          </a:xfrm>
        </p:grpSpPr>
        <p:sp>
          <p:nvSpPr>
            <p:cNvPr id="317726" name="Rectangle 286"/>
            <p:cNvSpPr>
              <a:spLocks noChangeArrowheads="1"/>
            </p:cNvSpPr>
            <p:nvPr/>
          </p:nvSpPr>
          <p:spPr bwMode="auto">
            <a:xfrm>
              <a:off x="1772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7" name="Rectangle 287"/>
            <p:cNvSpPr>
              <a:spLocks noChangeArrowheads="1"/>
            </p:cNvSpPr>
            <p:nvPr/>
          </p:nvSpPr>
          <p:spPr bwMode="auto">
            <a:xfrm>
              <a:off x="1788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8" name="Rectangle 288"/>
            <p:cNvSpPr>
              <a:spLocks noChangeArrowheads="1"/>
            </p:cNvSpPr>
            <p:nvPr/>
          </p:nvSpPr>
          <p:spPr bwMode="auto">
            <a:xfrm>
              <a:off x="1805" y="3702"/>
              <a:ext cx="9" cy="18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29" name="Group 289"/>
          <p:cNvGrpSpPr>
            <a:grpSpLocks/>
          </p:cNvGrpSpPr>
          <p:nvPr/>
        </p:nvGrpSpPr>
        <p:grpSpPr bwMode="auto">
          <a:xfrm>
            <a:off x="6149975" y="2085975"/>
            <a:ext cx="192088" cy="719138"/>
            <a:chOff x="4130" y="2523"/>
            <a:chExt cx="121" cy="453"/>
          </a:xfrm>
        </p:grpSpPr>
        <p:sp>
          <p:nvSpPr>
            <p:cNvPr id="317730" name="Rectangle 290"/>
            <p:cNvSpPr>
              <a:spLocks noChangeArrowheads="1"/>
            </p:cNvSpPr>
            <p:nvPr/>
          </p:nvSpPr>
          <p:spPr bwMode="auto">
            <a:xfrm flipH="1">
              <a:off x="4160" y="2795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1" name="Rectangle 291"/>
            <p:cNvSpPr>
              <a:spLocks noChangeArrowheads="1"/>
            </p:cNvSpPr>
            <p:nvPr/>
          </p:nvSpPr>
          <p:spPr bwMode="auto">
            <a:xfrm flipH="1">
              <a:off x="4145" y="2795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2" name="Rectangle 292"/>
            <p:cNvSpPr>
              <a:spLocks noChangeArrowheads="1"/>
            </p:cNvSpPr>
            <p:nvPr/>
          </p:nvSpPr>
          <p:spPr bwMode="auto">
            <a:xfrm flipH="1">
              <a:off x="4130" y="2795"/>
              <a:ext cx="9" cy="1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3" name="Rectangle 293"/>
            <p:cNvSpPr>
              <a:spLocks noChangeArrowheads="1"/>
            </p:cNvSpPr>
            <p:nvPr/>
          </p:nvSpPr>
          <p:spPr bwMode="auto">
            <a:xfrm flipH="1">
              <a:off x="4175" y="2523"/>
              <a:ext cx="9" cy="45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4" name="Rectangle 294"/>
            <p:cNvSpPr>
              <a:spLocks noChangeArrowheads="1"/>
            </p:cNvSpPr>
            <p:nvPr/>
          </p:nvSpPr>
          <p:spPr bwMode="auto">
            <a:xfrm flipH="1">
              <a:off x="4208" y="2523"/>
              <a:ext cx="9" cy="45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5" name="Rectangle 295"/>
            <p:cNvSpPr>
              <a:spLocks noChangeArrowheads="1"/>
            </p:cNvSpPr>
            <p:nvPr/>
          </p:nvSpPr>
          <p:spPr bwMode="auto">
            <a:xfrm flipH="1">
              <a:off x="4242" y="2523"/>
              <a:ext cx="9" cy="45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36" name="Line 296"/>
          <p:cNvSpPr>
            <a:spLocks noChangeShapeType="1"/>
          </p:cNvSpPr>
          <p:nvPr/>
        </p:nvSpPr>
        <p:spPr bwMode="auto">
          <a:xfrm>
            <a:off x="2778125" y="2100263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7" name="Line 297"/>
          <p:cNvSpPr>
            <a:spLocks noChangeShapeType="1"/>
          </p:cNvSpPr>
          <p:nvPr/>
        </p:nvSpPr>
        <p:spPr bwMode="auto">
          <a:xfrm flipV="1">
            <a:off x="6205538" y="2147888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738" name="Group 298"/>
          <p:cNvGrpSpPr>
            <a:grpSpLocks/>
          </p:cNvGrpSpPr>
          <p:nvPr/>
        </p:nvGrpSpPr>
        <p:grpSpPr bwMode="auto">
          <a:xfrm>
            <a:off x="261938" y="4767263"/>
            <a:ext cx="355600" cy="215900"/>
            <a:chOff x="468" y="2205"/>
            <a:chExt cx="224" cy="136"/>
          </a:xfrm>
        </p:grpSpPr>
        <p:sp>
          <p:nvSpPr>
            <p:cNvPr id="317739" name="Line 29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0" name="Line 30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1" name="Line 30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2" name="Line 30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43" name="Group 303"/>
          <p:cNvGrpSpPr>
            <a:grpSpLocks/>
          </p:cNvGrpSpPr>
          <p:nvPr/>
        </p:nvGrpSpPr>
        <p:grpSpPr bwMode="auto">
          <a:xfrm>
            <a:off x="617538" y="4767263"/>
            <a:ext cx="355600" cy="215900"/>
            <a:chOff x="468" y="2205"/>
            <a:chExt cx="224" cy="136"/>
          </a:xfrm>
        </p:grpSpPr>
        <p:sp>
          <p:nvSpPr>
            <p:cNvPr id="317744" name="Line 30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5" name="Line 30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6" name="Line 30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7" name="Line 30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48" name="Group 308"/>
          <p:cNvGrpSpPr>
            <a:grpSpLocks/>
          </p:cNvGrpSpPr>
          <p:nvPr/>
        </p:nvGrpSpPr>
        <p:grpSpPr bwMode="auto">
          <a:xfrm>
            <a:off x="973138" y="4767263"/>
            <a:ext cx="355600" cy="215900"/>
            <a:chOff x="468" y="2205"/>
            <a:chExt cx="224" cy="136"/>
          </a:xfrm>
        </p:grpSpPr>
        <p:sp>
          <p:nvSpPr>
            <p:cNvPr id="317749" name="Line 30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0" name="Line 31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1" name="Line 31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2" name="Line 31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53" name="Group 313"/>
          <p:cNvGrpSpPr>
            <a:grpSpLocks/>
          </p:cNvGrpSpPr>
          <p:nvPr/>
        </p:nvGrpSpPr>
        <p:grpSpPr bwMode="auto">
          <a:xfrm>
            <a:off x="1328738" y="4767263"/>
            <a:ext cx="355600" cy="215900"/>
            <a:chOff x="468" y="2205"/>
            <a:chExt cx="224" cy="136"/>
          </a:xfrm>
        </p:grpSpPr>
        <p:sp>
          <p:nvSpPr>
            <p:cNvPr id="317754" name="Line 31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5" name="Line 31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6" name="Line 31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7" name="Line 31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58" name="Group 318"/>
          <p:cNvGrpSpPr>
            <a:grpSpLocks/>
          </p:cNvGrpSpPr>
          <p:nvPr/>
        </p:nvGrpSpPr>
        <p:grpSpPr bwMode="auto">
          <a:xfrm>
            <a:off x="1684338" y="4767263"/>
            <a:ext cx="355600" cy="215900"/>
            <a:chOff x="468" y="2205"/>
            <a:chExt cx="224" cy="136"/>
          </a:xfrm>
        </p:grpSpPr>
        <p:sp>
          <p:nvSpPr>
            <p:cNvPr id="317759" name="Line 31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0" name="Line 32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1" name="Line 32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2" name="Line 32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63" name="Group 323"/>
          <p:cNvGrpSpPr>
            <a:grpSpLocks/>
          </p:cNvGrpSpPr>
          <p:nvPr/>
        </p:nvGrpSpPr>
        <p:grpSpPr bwMode="auto">
          <a:xfrm>
            <a:off x="2039938" y="4767263"/>
            <a:ext cx="355600" cy="215900"/>
            <a:chOff x="468" y="2205"/>
            <a:chExt cx="224" cy="136"/>
          </a:xfrm>
        </p:grpSpPr>
        <p:sp>
          <p:nvSpPr>
            <p:cNvPr id="317764" name="Line 32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5" name="Line 32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6" name="Line 32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7" name="Line 32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68" name="Group 328"/>
          <p:cNvGrpSpPr>
            <a:grpSpLocks/>
          </p:cNvGrpSpPr>
          <p:nvPr/>
        </p:nvGrpSpPr>
        <p:grpSpPr bwMode="auto">
          <a:xfrm>
            <a:off x="2395538" y="4767263"/>
            <a:ext cx="355600" cy="215900"/>
            <a:chOff x="468" y="2205"/>
            <a:chExt cx="224" cy="136"/>
          </a:xfrm>
        </p:grpSpPr>
        <p:sp>
          <p:nvSpPr>
            <p:cNvPr id="317769" name="Line 32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0" name="Line 33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1" name="Line 33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2" name="Line 33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73" name="Group 333"/>
          <p:cNvGrpSpPr>
            <a:grpSpLocks/>
          </p:cNvGrpSpPr>
          <p:nvPr/>
        </p:nvGrpSpPr>
        <p:grpSpPr bwMode="auto">
          <a:xfrm>
            <a:off x="2751138" y="4767263"/>
            <a:ext cx="355600" cy="215900"/>
            <a:chOff x="468" y="2205"/>
            <a:chExt cx="224" cy="136"/>
          </a:xfrm>
        </p:grpSpPr>
        <p:sp>
          <p:nvSpPr>
            <p:cNvPr id="317774" name="Line 33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5" name="Line 33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6" name="Line 33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7" name="Line 33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78" name="Group 338"/>
          <p:cNvGrpSpPr>
            <a:grpSpLocks/>
          </p:cNvGrpSpPr>
          <p:nvPr/>
        </p:nvGrpSpPr>
        <p:grpSpPr bwMode="auto">
          <a:xfrm>
            <a:off x="3106738" y="4767263"/>
            <a:ext cx="355600" cy="215900"/>
            <a:chOff x="468" y="2205"/>
            <a:chExt cx="224" cy="136"/>
          </a:xfrm>
        </p:grpSpPr>
        <p:sp>
          <p:nvSpPr>
            <p:cNvPr id="317779" name="Line 33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0" name="Line 34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1" name="Line 34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2" name="Line 34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83" name="Group 343"/>
          <p:cNvGrpSpPr>
            <a:grpSpLocks/>
          </p:cNvGrpSpPr>
          <p:nvPr/>
        </p:nvGrpSpPr>
        <p:grpSpPr bwMode="auto">
          <a:xfrm>
            <a:off x="3462338" y="4767263"/>
            <a:ext cx="355600" cy="215900"/>
            <a:chOff x="468" y="2205"/>
            <a:chExt cx="224" cy="136"/>
          </a:xfrm>
        </p:grpSpPr>
        <p:sp>
          <p:nvSpPr>
            <p:cNvPr id="317784" name="Line 34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5" name="Line 34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6" name="Line 34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7" name="Line 34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88" name="Group 348"/>
          <p:cNvGrpSpPr>
            <a:grpSpLocks/>
          </p:cNvGrpSpPr>
          <p:nvPr/>
        </p:nvGrpSpPr>
        <p:grpSpPr bwMode="auto">
          <a:xfrm>
            <a:off x="3817938" y="4767263"/>
            <a:ext cx="355600" cy="215900"/>
            <a:chOff x="468" y="2205"/>
            <a:chExt cx="224" cy="136"/>
          </a:xfrm>
        </p:grpSpPr>
        <p:sp>
          <p:nvSpPr>
            <p:cNvPr id="317789" name="Line 34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0" name="Line 35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1" name="Line 35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2" name="Line 35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93" name="Group 353"/>
          <p:cNvGrpSpPr>
            <a:grpSpLocks/>
          </p:cNvGrpSpPr>
          <p:nvPr/>
        </p:nvGrpSpPr>
        <p:grpSpPr bwMode="auto">
          <a:xfrm>
            <a:off x="4173538" y="4767263"/>
            <a:ext cx="355600" cy="215900"/>
            <a:chOff x="468" y="2205"/>
            <a:chExt cx="224" cy="136"/>
          </a:xfrm>
        </p:grpSpPr>
        <p:sp>
          <p:nvSpPr>
            <p:cNvPr id="317794" name="Line 35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5" name="Line 35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6" name="Line 35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7" name="Line 35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98" name="Group 358"/>
          <p:cNvGrpSpPr>
            <a:grpSpLocks/>
          </p:cNvGrpSpPr>
          <p:nvPr/>
        </p:nvGrpSpPr>
        <p:grpSpPr bwMode="auto">
          <a:xfrm>
            <a:off x="4529138" y="4767263"/>
            <a:ext cx="355600" cy="215900"/>
            <a:chOff x="468" y="2205"/>
            <a:chExt cx="224" cy="136"/>
          </a:xfrm>
        </p:grpSpPr>
        <p:sp>
          <p:nvSpPr>
            <p:cNvPr id="317799" name="Line 35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0" name="Line 36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1" name="Line 36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2" name="Line 36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03" name="Group 363"/>
          <p:cNvGrpSpPr>
            <a:grpSpLocks/>
          </p:cNvGrpSpPr>
          <p:nvPr/>
        </p:nvGrpSpPr>
        <p:grpSpPr bwMode="auto">
          <a:xfrm>
            <a:off x="4884738" y="4767263"/>
            <a:ext cx="355600" cy="215900"/>
            <a:chOff x="468" y="2205"/>
            <a:chExt cx="224" cy="136"/>
          </a:xfrm>
        </p:grpSpPr>
        <p:sp>
          <p:nvSpPr>
            <p:cNvPr id="317804" name="Line 36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5" name="Line 36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6" name="Line 36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7" name="Line 36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08" name="Group 368"/>
          <p:cNvGrpSpPr>
            <a:grpSpLocks/>
          </p:cNvGrpSpPr>
          <p:nvPr/>
        </p:nvGrpSpPr>
        <p:grpSpPr bwMode="auto">
          <a:xfrm>
            <a:off x="5240338" y="4767263"/>
            <a:ext cx="355600" cy="215900"/>
            <a:chOff x="468" y="2205"/>
            <a:chExt cx="224" cy="136"/>
          </a:xfrm>
        </p:grpSpPr>
        <p:sp>
          <p:nvSpPr>
            <p:cNvPr id="317809" name="Line 36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0" name="Line 37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1" name="Line 37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2" name="Line 37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13" name="Group 373"/>
          <p:cNvGrpSpPr>
            <a:grpSpLocks/>
          </p:cNvGrpSpPr>
          <p:nvPr/>
        </p:nvGrpSpPr>
        <p:grpSpPr bwMode="auto">
          <a:xfrm>
            <a:off x="5595938" y="4767263"/>
            <a:ext cx="355600" cy="215900"/>
            <a:chOff x="468" y="2205"/>
            <a:chExt cx="224" cy="136"/>
          </a:xfrm>
        </p:grpSpPr>
        <p:sp>
          <p:nvSpPr>
            <p:cNvPr id="317814" name="Line 37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5" name="Line 37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6" name="Line 37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7" name="Line 37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18" name="Group 378"/>
          <p:cNvGrpSpPr>
            <a:grpSpLocks/>
          </p:cNvGrpSpPr>
          <p:nvPr/>
        </p:nvGrpSpPr>
        <p:grpSpPr bwMode="auto">
          <a:xfrm>
            <a:off x="5951538" y="4767263"/>
            <a:ext cx="355600" cy="215900"/>
            <a:chOff x="468" y="2205"/>
            <a:chExt cx="224" cy="136"/>
          </a:xfrm>
        </p:grpSpPr>
        <p:sp>
          <p:nvSpPr>
            <p:cNvPr id="317819" name="Line 37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0" name="Line 38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1" name="Line 38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2" name="Line 38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23" name="Group 383"/>
          <p:cNvGrpSpPr>
            <a:grpSpLocks/>
          </p:cNvGrpSpPr>
          <p:nvPr/>
        </p:nvGrpSpPr>
        <p:grpSpPr bwMode="auto">
          <a:xfrm>
            <a:off x="6307138" y="4767263"/>
            <a:ext cx="355600" cy="215900"/>
            <a:chOff x="468" y="2205"/>
            <a:chExt cx="224" cy="136"/>
          </a:xfrm>
        </p:grpSpPr>
        <p:sp>
          <p:nvSpPr>
            <p:cNvPr id="317824" name="Line 38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5" name="Line 38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6" name="Line 38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7" name="Line 38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28" name="Group 388"/>
          <p:cNvGrpSpPr>
            <a:grpSpLocks/>
          </p:cNvGrpSpPr>
          <p:nvPr/>
        </p:nvGrpSpPr>
        <p:grpSpPr bwMode="auto">
          <a:xfrm>
            <a:off x="6662738" y="4767263"/>
            <a:ext cx="355600" cy="215900"/>
            <a:chOff x="468" y="2205"/>
            <a:chExt cx="224" cy="136"/>
          </a:xfrm>
        </p:grpSpPr>
        <p:sp>
          <p:nvSpPr>
            <p:cNvPr id="317829" name="Line 389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0" name="Line 390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1" name="Line 391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2" name="Line 392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33" name="Group 393"/>
          <p:cNvGrpSpPr>
            <a:grpSpLocks/>
          </p:cNvGrpSpPr>
          <p:nvPr/>
        </p:nvGrpSpPr>
        <p:grpSpPr bwMode="auto">
          <a:xfrm>
            <a:off x="7018338" y="4767263"/>
            <a:ext cx="355600" cy="215900"/>
            <a:chOff x="468" y="2205"/>
            <a:chExt cx="224" cy="136"/>
          </a:xfrm>
        </p:grpSpPr>
        <p:sp>
          <p:nvSpPr>
            <p:cNvPr id="317834" name="Line 394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5" name="Line 395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6" name="Line 396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7" name="Line 397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838" name="Line 398"/>
          <p:cNvSpPr>
            <a:spLocks noChangeShapeType="1"/>
          </p:cNvSpPr>
          <p:nvPr/>
        </p:nvSpPr>
        <p:spPr bwMode="auto">
          <a:xfrm>
            <a:off x="439738" y="43354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9" name="Line 399"/>
          <p:cNvSpPr>
            <a:spLocks noChangeShapeType="1"/>
          </p:cNvSpPr>
          <p:nvPr/>
        </p:nvSpPr>
        <p:spPr bwMode="auto">
          <a:xfrm flipH="1">
            <a:off x="2039938" y="3902075"/>
            <a:ext cx="88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0" name="Line 400"/>
          <p:cNvSpPr>
            <a:spLocks noChangeShapeType="1"/>
          </p:cNvSpPr>
          <p:nvPr/>
        </p:nvSpPr>
        <p:spPr bwMode="auto">
          <a:xfrm>
            <a:off x="2128838" y="3903663"/>
            <a:ext cx="560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1" name="Rectangle 401"/>
          <p:cNvSpPr>
            <a:spLocks noChangeArrowheads="1"/>
          </p:cNvSpPr>
          <p:nvPr/>
        </p:nvSpPr>
        <p:spPr bwMode="auto">
          <a:xfrm>
            <a:off x="4722813" y="44069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2" name="Rectangle 402"/>
          <p:cNvSpPr>
            <a:spLocks noChangeArrowheads="1"/>
          </p:cNvSpPr>
          <p:nvPr/>
        </p:nvSpPr>
        <p:spPr bwMode="auto">
          <a:xfrm flipH="1">
            <a:off x="1150938" y="4408488"/>
            <a:ext cx="69850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3" name="Rectangle 403"/>
          <p:cNvSpPr>
            <a:spLocks noChangeArrowheads="1"/>
          </p:cNvSpPr>
          <p:nvPr/>
        </p:nvSpPr>
        <p:spPr bwMode="auto">
          <a:xfrm flipH="1">
            <a:off x="1506538" y="4408488"/>
            <a:ext cx="69850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4" name="Rectangle 404"/>
          <p:cNvSpPr>
            <a:spLocks noChangeArrowheads="1"/>
          </p:cNvSpPr>
          <p:nvPr/>
        </p:nvSpPr>
        <p:spPr bwMode="auto">
          <a:xfrm flipH="1">
            <a:off x="1862138" y="4408488"/>
            <a:ext cx="71437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5" name="Rectangle 405"/>
          <p:cNvSpPr>
            <a:spLocks noChangeArrowheads="1"/>
          </p:cNvSpPr>
          <p:nvPr/>
        </p:nvSpPr>
        <p:spPr bwMode="auto">
          <a:xfrm flipH="1">
            <a:off x="2217738" y="3975100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6" name="Rectangle 406"/>
          <p:cNvSpPr>
            <a:spLocks noChangeArrowheads="1"/>
          </p:cNvSpPr>
          <p:nvPr/>
        </p:nvSpPr>
        <p:spPr bwMode="auto">
          <a:xfrm flipH="1">
            <a:off x="2928938" y="3975100"/>
            <a:ext cx="71437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7" name="Rectangle 407"/>
          <p:cNvSpPr>
            <a:spLocks noChangeArrowheads="1"/>
          </p:cNvSpPr>
          <p:nvPr/>
        </p:nvSpPr>
        <p:spPr bwMode="auto">
          <a:xfrm flipH="1">
            <a:off x="3640138" y="3975100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8" name="Rectangle 408"/>
          <p:cNvSpPr>
            <a:spLocks noChangeArrowheads="1"/>
          </p:cNvSpPr>
          <p:nvPr/>
        </p:nvSpPr>
        <p:spPr bwMode="auto">
          <a:xfrm>
            <a:off x="5418138" y="44069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9" name="Rectangle 409"/>
          <p:cNvSpPr>
            <a:spLocks noChangeArrowheads="1"/>
          </p:cNvSpPr>
          <p:nvPr/>
        </p:nvSpPr>
        <p:spPr bwMode="auto">
          <a:xfrm flipH="1">
            <a:off x="4351338" y="3975100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0" name="Rectangle 410"/>
          <p:cNvSpPr>
            <a:spLocks noChangeArrowheads="1"/>
          </p:cNvSpPr>
          <p:nvPr/>
        </p:nvSpPr>
        <p:spPr bwMode="auto">
          <a:xfrm>
            <a:off x="5062538" y="4406900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1" name="Text Box 411"/>
          <p:cNvSpPr txBox="1">
            <a:spLocks noChangeArrowheads="1"/>
          </p:cNvSpPr>
          <p:nvPr/>
        </p:nvSpPr>
        <p:spPr bwMode="auto">
          <a:xfrm>
            <a:off x="4256088" y="3494088"/>
            <a:ext cx="195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Bit Sampling</a:t>
            </a:r>
          </a:p>
        </p:txBody>
      </p:sp>
      <p:sp>
        <p:nvSpPr>
          <p:cNvPr id="317852" name="Text Box 412"/>
          <p:cNvSpPr txBox="1">
            <a:spLocks noChangeArrowheads="1"/>
          </p:cNvSpPr>
          <p:nvPr/>
        </p:nvSpPr>
        <p:spPr bwMode="auto">
          <a:xfrm>
            <a:off x="2095500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7853" name="Text Box 413"/>
          <p:cNvSpPr txBox="1">
            <a:spLocks noChangeArrowheads="1"/>
          </p:cNvSpPr>
          <p:nvPr/>
        </p:nvSpPr>
        <p:spPr bwMode="auto">
          <a:xfrm>
            <a:off x="2462213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7854" name="Text Box 414"/>
          <p:cNvSpPr txBox="1">
            <a:spLocks noChangeArrowheads="1"/>
          </p:cNvSpPr>
          <p:nvPr/>
        </p:nvSpPr>
        <p:spPr bwMode="auto">
          <a:xfrm>
            <a:off x="28289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2</a:t>
            </a:r>
          </a:p>
        </p:txBody>
      </p:sp>
      <p:sp>
        <p:nvSpPr>
          <p:cNvPr id="317855" name="Text Box 415"/>
          <p:cNvSpPr txBox="1">
            <a:spLocks noChangeArrowheads="1"/>
          </p:cNvSpPr>
          <p:nvPr/>
        </p:nvSpPr>
        <p:spPr bwMode="auto">
          <a:xfrm>
            <a:off x="3195638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3</a:t>
            </a:r>
          </a:p>
        </p:txBody>
      </p:sp>
      <p:sp>
        <p:nvSpPr>
          <p:cNvPr id="317856" name="Text Box 416"/>
          <p:cNvSpPr txBox="1">
            <a:spLocks noChangeArrowheads="1"/>
          </p:cNvSpPr>
          <p:nvPr/>
        </p:nvSpPr>
        <p:spPr bwMode="auto">
          <a:xfrm>
            <a:off x="3535363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4</a:t>
            </a:r>
          </a:p>
        </p:txBody>
      </p:sp>
      <p:sp>
        <p:nvSpPr>
          <p:cNvPr id="317857" name="Text Box 417"/>
          <p:cNvSpPr txBox="1">
            <a:spLocks noChangeArrowheads="1"/>
          </p:cNvSpPr>
          <p:nvPr/>
        </p:nvSpPr>
        <p:spPr bwMode="auto">
          <a:xfrm>
            <a:off x="390207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5</a:t>
            </a:r>
          </a:p>
        </p:txBody>
      </p:sp>
      <p:sp>
        <p:nvSpPr>
          <p:cNvPr id="317858" name="Text Box 418"/>
          <p:cNvSpPr txBox="1">
            <a:spLocks noChangeArrowheads="1"/>
          </p:cNvSpPr>
          <p:nvPr/>
        </p:nvSpPr>
        <p:spPr bwMode="auto">
          <a:xfrm>
            <a:off x="42386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6</a:t>
            </a:r>
          </a:p>
        </p:txBody>
      </p:sp>
      <p:sp>
        <p:nvSpPr>
          <p:cNvPr id="317859" name="Text Box 419"/>
          <p:cNvSpPr txBox="1">
            <a:spLocks noChangeArrowheads="1"/>
          </p:cNvSpPr>
          <p:nvPr/>
        </p:nvSpPr>
        <p:spPr bwMode="auto">
          <a:xfrm>
            <a:off x="4605338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7</a:t>
            </a:r>
          </a:p>
        </p:txBody>
      </p:sp>
      <p:sp>
        <p:nvSpPr>
          <p:cNvPr id="317860" name="Text Box 420"/>
          <p:cNvSpPr txBox="1">
            <a:spLocks noChangeArrowheads="1"/>
          </p:cNvSpPr>
          <p:nvPr/>
        </p:nvSpPr>
        <p:spPr bwMode="auto">
          <a:xfrm>
            <a:off x="4972050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8</a:t>
            </a:r>
          </a:p>
        </p:txBody>
      </p:sp>
      <p:sp>
        <p:nvSpPr>
          <p:cNvPr id="317861" name="Text Box 421"/>
          <p:cNvSpPr txBox="1">
            <a:spLocks noChangeArrowheads="1"/>
          </p:cNvSpPr>
          <p:nvPr/>
        </p:nvSpPr>
        <p:spPr bwMode="auto">
          <a:xfrm>
            <a:off x="53054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9</a:t>
            </a:r>
          </a:p>
        </p:txBody>
      </p:sp>
      <p:sp>
        <p:nvSpPr>
          <p:cNvPr id="317862" name="Text Box 422"/>
          <p:cNvSpPr txBox="1">
            <a:spLocks noChangeArrowheads="1"/>
          </p:cNvSpPr>
          <p:nvPr/>
        </p:nvSpPr>
        <p:spPr bwMode="auto">
          <a:xfrm>
            <a:off x="5599113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10</a:t>
            </a:r>
          </a:p>
        </p:txBody>
      </p:sp>
      <p:sp>
        <p:nvSpPr>
          <p:cNvPr id="317863" name="Text Box 423"/>
          <p:cNvSpPr txBox="1">
            <a:spLocks noChangeArrowheads="1"/>
          </p:cNvSpPr>
          <p:nvPr/>
        </p:nvSpPr>
        <p:spPr bwMode="auto">
          <a:xfrm>
            <a:off x="5951538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11</a:t>
            </a:r>
          </a:p>
        </p:txBody>
      </p:sp>
      <p:sp>
        <p:nvSpPr>
          <p:cNvPr id="317864" name="Text Box 424"/>
          <p:cNvSpPr txBox="1">
            <a:spLocks noChangeArrowheads="1"/>
          </p:cNvSpPr>
          <p:nvPr/>
        </p:nvSpPr>
        <p:spPr bwMode="auto">
          <a:xfrm>
            <a:off x="6319838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12</a:t>
            </a:r>
          </a:p>
        </p:txBody>
      </p:sp>
      <p:sp>
        <p:nvSpPr>
          <p:cNvPr id="317865" name="Text Box 425"/>
          <p:cNvSpPr txBox="1">
            <a:spLocks noChangeArrowheads="1"/>
          </p:cNvSpPr>
          <p:nvPr/>
        </p:nvSpPr>
        <p:spPr bwMode="auto">
          <a:xfrm>
            <a:off x="6662738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13</a:t>
            </a:r>
          </a:p>
        </p:txBody>
      </p:sp>
      <p:sp>
        <p:nvSpPr>
          <p:cNvPr id="317866" name="Text Box 426"/>
          <p:cNvSpPr txBox="1">
            <a:spLocks noChangeArrowheads="1"/>
          </p:cNvSpPr>
          <p:nvPr/>
        </p:nvSpPr>
        <p:spPr bwMode="auto">
          <a:xfrm>
            <a:off x="7038975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14</a:t>
            </a:r>
          </a:p>
        </p:txBody>
      </p:sp>
      <p:grpSp>
        <p:nvGrpSpPr>
          <p:cNvPr id="317867" name="Group 427"/>
          <p:cNvGrpSpPr>
            <a:grpSpLocks/>
          </p:cNvGrpSpPr>
          <p:nvPr/>
        </p:nvGrpSpPr>
        <p:grpSpPr bwMode="auto">
          <a:xfrm>
            <a:off x="7373938" y="4767263"/>
            <a:ext cx="355600" cy="215900"/>
            <a:chOff x="468" y="2205"/>
            <a:chExt cx="224" cy="136"/>
          </a:xfrm>
        </p:grpSpPr>
        <p:sp>
          <p:nvSpPr>
            <p:cNvPr id="317868" name="Line 428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9" name="Line 429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0" name="Line 430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1" name="Line 431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72" name="Group 432"/>
          <p:cNvGrpSpPr>
            <a:grpSpLocks/>
          </p:cNvGrpSpPr>
          <p:nvPr/>
        </p:nvGrpSpPr>
        <p:grpSpPr bwMode="auto">
          <a:xfrm>
            <a:off x="7729538" y="4767263"/>
            <a:ext cx="355600" cy="215900"/>
            <a:chOff x="468" y="2205"/>
            <a:chExt cx="224" cy="136"/>
          </a:xfrm>
        </p:grpSpPr>
        <p:sp>
          <p:nvSpPr>
            <p:cNvPr id="317873" name="Line 433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4" name="Line 434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5" name="Line 435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6" name="Line 436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77" name="Group 437"/>
          <p:cNvGrpSpPr>
            <a:grpSpLocks/>
          </p:cNvGrpSpPr>
          <p:nvPr/>
        </p:nvGrpSpPr>
        <p:grpSpPr bwMode="auto">
          <a:xfrm>
            <a:off x="8085138" y="4767263"/>
            <a:ext cx="355600" cy="215900"/>
            <a:chOff x="468" y="2205"/>
            <a:chExt cx="224" cy="136"/>
          </a:xfrm>
        </p:grpSpPr>
        <p:sp>
          <p:nvSpPr>
            <p:cNvPr id="317878" name="Line 438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9" name="Line 439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0" name="Line 440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1" name="Line 441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82" name="Group 442"/>
          <p:cNvGrpSpPr>
            <a:grpSpLocks/>
          </p:cNvGrpSpPr>
          <p:nvPr/>
        </p:nvGrpSpPr>
        <p:grpSpPr bwMode="auto">
          <a:xfrm>
            <a:off x="8440738" y="4767263"/>
            <a:ext cx="355600" cy="215900"/>
            <a:chOff x="468" y="2205"/>
            <a:chExt cx="224" cy="136"/>
          </a:xfrm>
        </p:grpSpPr>
        <p:sp>
          <p:nvSpPr>
            <p:cNvPr id="317883" name="Line 443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4" name="Line 444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5" name="Line 445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6" name="Line 446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887" name="Text Box 447"/>
          <p:cNvSpPr txBox="1">
            <a:spLocks noChangeArrowheads="1"/>
          </p:cNvSpPr>
          <p:nvPr/>
        </p:nvSpPr>
        <p:spPr bwMode="auto">
          <a:xfrm>
            <a:off x="7399338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15</a:t>
            </a:r>
          </a:p>
        </p:txBody>
      </p:sp>
      <p:sp>
        <p:nvSpPr>
          <p:cNvPr id="317888" name="Text Box 448"/>
          <p:cNvSpPr txBox="1">
            <a:spLocks noChangeArrowheads="1"/>
          </p:cNvSpPr>
          <p:nvPr/>
        </p:nvSpPr>
        <p:spPr bwMode="auto">
          <a:xfrm>
            <a:off x="7729538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7889" name="Text Box 449"/>
          <p:cNvSpPr txBox="1">
            <a:spLocks noChangeArrowheads="1"/>
          </p:cNvSpPr>
          <p:nvPr/>
        </p:nvSpPr>
        <p:spPr bwMode="auto">
          <a:xfrm>
            <a:off x="8120063" y="503872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7890" name="Text Box 450"/>
          <p:cNvSpPr txBox="1">
            <a:spLocks noChangeArrowheads="1"/>
          </p:cNvSpPr>
          <p:nvPr/>
        </p:nvSpPr>
        <p:spPr bwMode="auto">
          <a:xfrm>
            <a:off x="17621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7891" name="Text Box 451"/>
          <p:cNvSpPr txBox="1">
            <a:spLocks noChangeArrowheads="1"/>
          </p:cNvSpPr>
          <p:nvPr/>
        </p:nvSpPr>
        <p:spPr bwMode="auto">
          <a:xfrm>
            <a:off x="1395413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7892" name="Text Box 452"/>
          <p:cNvSpPr txBox="1">
            <a:spLocks noChangeArrowheads="1"/>
          </p:cNvSpPr>
          <p:nvPr/>
        </p:nvSpPr>
        <p:spPr bwMode="auto">
          <a:xfrm>
            <a:off x="10382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7893" name="Text Box 453"/>
          <p:cNvSpPr txBox="1">
            <a:spLocks noChangeArrowheads="1"/>
          </p:cNvSpPr>
          <p:nvPr/>
        </p:nvSpPr>
        <p:spPr bwMode="auto">
          <a:xfrm>
            <a:off x="720725" y="5038725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7894" name="Text Box 454"/>
          <p:cNvSpPr txBox="1">
            <a:spLocks noChangeArrowheads="1"/>
          </p:cNvSpPr>
          <p:nvPr/>
        </p:nvSpPr>
        <p:spPr bwMode="auto">
          <a:xfrm>
            <a:off x="360363" y="5038725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x</a:t>
            </a:r>
          </a:p>
        </p:txBody>
      </p:sp>
      <p:sp>
        <p:nvSpPr>
          <p:cNvPr id="317895" name="Line 455"/>
          <p:cNvSpPr>
            <a:spLocks noChangeShapeType="1"/>
          </p:cNvSpPr>
          <p:nvPr/>
        </p:nvSpPr>
        <p:spPr bwMode="auto">
          <a:xfrm flipH="1">
            <a:off x="7786688" y="3902075"/>
            <a:ext cx="698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6" name="Line 456"/>
          <p:cNvSpPr>
            <a:spLocks noChangeShapeType="1"/>
          </p:cNvSpPr>
          <p:nvPr/>
        </p:nvSpPr>
        <p:spPr bwMode="auto">
          <a:xfrm>
            <a:off x="7856538" y="390207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7" name="Line 457"/>
          <p:cNvSpPr>
            <a:spLocks noChangeShapeType="1"/>
          </p:cNvSpPr>
          <p:nvPr/>
        </p:nvSpPr>
        <p:spPr bwMode="auto">
          <a:xfrm flipV="1">
            <a:off x="2078038" y="3971925"/>
            <a:ext cx="2063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8" name="Line 458"/>
          <p:cNvSpPr>
            <a:spLocks noChangeShapeType="1"/>
          </p:cNvSpPr>
          <p:nvPr/>
        </p:nvSpPr>
        <p:spPr bwMode="auto">
          <a:xfrm>
            <a:off x="7712075" y="3903663"/>
            <a:ext cx="144463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9" name="Line 459"/>
          <p:cNvSpPr>
            <a:spLocks noChangeShapeType="1"/>
          </p:cNvSpPr>
          <p:nvPr/>
        </p:nvSpPr>
        <p:spPr bwMode="auto">
          <a:xfrm>
            <a:off x="7856538" y="433387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0" name="Text Box 460"/>
          <p:cNvSpPr txBox="1">
            <a:spLocks noChangeArrowheads="1"/>
          </p:cNvSpPr>
          <p:nvPr/>
        </p:nvSpPr>
        <p:spPr bwMode="auto">
          <a:xfrm>
            <a:off x="1220788" y="3495675"/>
            <a:ext cx="327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Del detection</a:t>
            </a:r>
          </a:p>
        </p:txBody>
      </p:sp>
      <p:sp>
        <p:nvSpPr>
          <p:cNvPr id="317901" name="Line 461"/>
          <p:cNvSpPr>
            <a:spLocks noChangeShapeType="1"/>
          </p:cNvSpPr>
          <p:nvPr/>
        </p:nvSpPr>
        <p:spPr bwMode="auto">
          <a:xfrm flipH="1">
            <a:off x="5672138" y="3062288"/>
            <a:ext cx="5302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2" name="Text Box 462"/>
          <p:cNvSpPr txBox="1">
            <a:spLocks noChangeArrowheads="1"/>
          </p:cNvSpPr>
          <p:nvPr/>
        </p:nvSpPr>
        <p:spPr bwMode="auto">
          <a:xfrm>
            <a:off x="6130925" y="28067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latin typeface="Helvetica" pitchFamily="34" charset="0"/>
                <a:ea typeface="Osaka" charset="-128"/>
              </a:rPr>
              <a:t>Del</a:t>
            </a:r>
          </a:p>
        </p:txBody>
      </p:sp>
      <p:sp>
        <p:nvSpPr>
          <p:cNvPr id="317903" name="Text Box 463"/>
          <p:cNvSpPr txBox="1">
            <a:spLocks noChangeArrowheads="1"/>
          </p:cNvSpPr>
          <p:nvPr/>
        </p:nvSpPr>
        <p:spPr bwMode="auto">
          <a:xfrm>
            <a:off x="2552700" y="5653088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Synchronization (counter reset)</a:t>
            </a:r>
          </a:p>
        </p:txBody>
      </p:sp>
      <p:sp>
        <p:nvSpPr>
          <p:cNvPr id="317904" name="Line 464"/>
          <p:cNvSpPr>
            <a:spLocks noChangeShapeType="1"/>
          </p:cNvSpPr>
          <p:nvPr/>
        </p:nvSpPr>
        <p:spPr bwMode="auto">
          <a:xfrm flipH="1" flipV="1">
            <a:off x="2308225" y="5351463"/>
            <a:ext cx="258763" cy="3683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3B5B-1604-4AB0-B1CD-4597411F0F9A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Sampling method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Break and Del detection</a:t>
            </a:r>
            <a:endParaRPr lang="cs-CZ" sz="2100" b="0"/>
          </a:p>
        </p:txBody>
      </p:sp>
      <p:sp>
        <p:nvSpPr>
          <p:cNvPr id="318886" name="Rectangle 422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305800" cy="1185863"/>
          </a:xfrm>
        </p:spPr>
        <p:txBody>
          <a:bodyPr/>
          <a:lstStyle/>
          <a:p>
            <a:r>
              <a:rPr lang="en-US" sz="1800" dirty="0"/>
              <a:t>Minimum Synch Break length accepted 	= 10 + 10/16							</a:t>
            </a:r>
            <a:r>
              <a:rPr lang="en-US" sz="1800" dirty="0" smtClean="0"/>
              <a:t>= </a:t>
            </a:r>
            <a:r>
              <a:rPr lang="en-US" sz="1800" dirty="0"/>
              <a:t>10.62 bit time</a:t>
            </a:r>
            <a:endParaRPr lang="cs-CZ" sz="1800" dirty="0"/>
          </a:p>
        </p:txBody>
      </p:sp>
      <p:sp>
        <p:nvSpPr>
          <p:cNvPr id="318709" name="Oval 245"/>
          <p:cNvSpPr>
            <a:spLocks noChangeArrowheads="1"/>
          </p:cNvSpPr>
          <p:nvPr/>
        </p:nvSpPr>
        <p:spPr bwMode="auto">
          <a:xfrm>
            <a:off x="990600" y="2257425"/>
            <a:ext cx="5454650" cy="230505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8710" name="Group 246"/>
          <p:cNvGrpSpPr>
            <a:grpSpLocks/>
          </p:cNvGrpSpPr>
          <p:nvPr/>
        </p:nvGrpSpPr>
        <p:grpSpPr bwMode="auto">
          <a:xfrm>
            <a:off x="523875" y="4090988"/>
            <a:ext cx="355600" cy="215900"/>
            <a:chOff x="468" y="2205"/>
            <a:chExt cx="224" cy="136"/>
          </a:xfrm>
        </p:grpSpPr>
        <p:sp>
          <p:nvSpPr>
            <p:cNvPr id="318711" name="Line 24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2" name="Line 24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3" name="Line 24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4" name="Line 25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15" name="Group 251"/>
          <p:cNvGrpSpPr>
            <a:grpSpLocks/>
          </p:cNvGrpSpPr>
          <p:nvPr/>
        </p:nvGrpSpPr>
        <p:grpSpPr bwMode="auto">
          <a:xfrm>
            <a:off x="879475" y="4090988"/>
            <a:ext cx="355600" cy="215900"/>
            <a:chOff x="468" y="2205"/>
            <a:chExt cx="224" cy="136"/>
          </a:xfrm>
        </p:grpSpPr>
        <p:sp>
          <p:nvSpPr>
            <p:cNvPr id="318716" name="Line 25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7" name="Line 25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8" name="Line 25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9" name="Line 25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20" name="Group 256"/>
          <p:cNvGrpSpPr>
            <a:grpSpLocks/>
          </p:cNvGrpSpPr>
          <p:nvPr/>
        </p:nvGrpSpPr>
        <p:grpSpPr bwMode="auto">
          <a:xfrm>
            <a:off x="1235075" y="4090988"/>
            <a:ext cx="355600" cy="215900"/>
            <a:chOff x="468" y="2205"/>
            <a:chExt cx="224" cy="136"/>
          </a:xfrm>
        </p:grpSpPr>
        <p:sp>
          <p:nvSpPr>
            <p:cNvPr id="318721" name="Line 25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2" name="Line 25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3" name="Line 25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4" name="Line 26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25" name="Group 261"/>
          <p:cNvGrpSpPr>
            <a:grpSpLocks/>
          </p:cNvGrpSpPr>
          <p:nvPr/>
        </p:nvGrpSpPr>
        <p:grpSpPr bwMode="auto">
          <a:xfrm>
            <a:off x="1590675" y="4090988"/>
            <a:ext cx="355600" cy="215900"/>
            <a:chOff x="468" y="2205"/>
            <a:chExt cx="224" cy="136"/>
          </a:xfrm>
        </p:grpSpPr>
        <p:sp>
          <p:nvSpPr>
            <p:cNvPr id="318726" name="Line 26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7" name="Line 26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8" name="Line 26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29" name="Line 26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30" name="Group 266"/>
          <p:cNvGrpSpPr>
            <a:grpSpLocks/>
          </p:cNvGrpSpPr>
          <p:nvPr/>
        </p:nvGrpSpPr>
        <p:grpSpPr bwMode="auto">
          <a:xfrm>
            <a:off x="1946275" y="4090988"/>
            <a:ext cx="355600" cy="215900"/>
            <a:chOff x="468" y="2205"/>
            <a:chExt cx="224" cy="136"/>
          </a:xfrm>
        </p:grpSpPr>
        <p:sp>
          <p:nvSpPr>
            <p:cNvPr id="318731" name="Line 26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2" name="Line 26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3" name="Line 26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4" name="Line 27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35" name="Group 271"/>
          <p:cNvGrpSpPr>
            <a:grpSpLocks/>
          </p:cNvGrpSpPr>
          <p:nvPr/>
        </p:nvGrpSpPr>
        <p:grpSpPr bwMode="auto">
          <a:xfrm>
            <a:off x="2301875" y="4090988"/>
            <a:ext cx="355600" cy="215900"/>
            <a:chOff x="468" y="2205"/>
            <a:chExt cx="224" cy="136"/>
          </a:xfrm>
        </p:grpSpPr>
        <p:sp>
          <p:nvSpPr>
            <p:cNvPr id="318736" name="Line 27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7" name="Line 27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8" name="Line 27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39" name="Line 27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40" name="Group 276"/>
          <p:cNvGrpSpPr>
            <a:grpSpLocks/>
          </p:cNvGrpSpPr>
          <p:nvPr/>
        </p:nvGrpSpPr>
        <p:grpSpPr bwMode="auto">
          <a:xfrm>
            <a:off x="2657475" y="4090988"/>
            <a:ext cx="355600" cy="215900"/>
            <a:chOff x="468" y="2205"/>
            <a:chExt cx="224" cy="136"/>
          </a:xfrm>
        </p:grpSpPr>
        <p:sp>
          <p:nvSpPr>
            <p:cNvPr id="318741" name="Line 27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2" name="Line 27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3" name="Line 27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4" name="Line 28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45" name="Group 281"/>
          <p:cNvGrpSpPr>
            <a:grpSpLocks/>
          </p:cNvGrpSpPr>
          <p:nvPr/>
        </p:nvGrpSpPr>
        <p:grpSpPr bwMode="auto">
          <a:xfrm>
            <a:off x="3013075" y="4090988"/>
            <a:ext cx="355600" cy="215900"/>
            <a:chOff x="468" y="2205"/>
            <a:chExt cx="224" cy="136"/>
          </a:xfrm>
        </p:grpSpPr>
        <p:sp>
          <p:nvSpPr>
            <p:cNvPr id="318746" name="Line 28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7" name="Line 28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8" name="Line 28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9" name="Line 28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50" name="Group 286"/>
          <p:cNvGrpSpPr>
            <a:grpSpLocks/>
          </p:cNvGrpSpPr>
          <p:nvPr/>
        </p:nvGrpSpPr>
        <p:grpSpPr bwMode="auto">
          <a:xfrm>
            <a:off x="3368675" y="4090988"/>
            <a:ext cx="355600" cy="215900"/>
            <a:chOff x="468" y="2205"/>
            <a:chExt cx="224" cy="136"/>
          </a:xfrm>
        </p:grpSpPr>
        <p:sp>
          <p:nvSpPr>
            <p:cNvPr id="318751" name="Line 28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2" name="Line 28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3" name="Line 28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4" name="Line 29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55" name="Group 291"/>
          <p:cNvGrpSpPr>
            <a:grpSpLocks/>
          </p:cNvGrpSpPr>
          <p:nvPr/>
        </p:nvGrpSpPr>
        <p:grpSpPr bwMode="auto">
          <a:xfrm>
            <a:off x="3724275" y="4090988"/>
            <a:ext cx="355600" cy="215900"/>
            <a:chOff x="468" y="2205"/>
            <a:chExt cx="224" cy="136"/>
          </a:xfrm>
        </p:grpSpPr>
        <p:sp>
          <p:nvSpPr>
            <p:cNvPr id="318756" name="Line 29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7" name="Line 29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8" name="Line 29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59" name="Line 29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60" name="Group 296"/>
          <p:cNvGrpSpPr>
            <a:grpSpLocks/>
          </p:cNvGrpSpPr>
          <p:nvPr/>
        </p:nvGrpSpPr>
        <p:grpSpPr bwMode="auto">
          <a:xfrm>
            <a:off x="4079875" y="4090988"/>
            <a:ext cx="355600" cy="215900"/>
            <a:chOff x="468" y="2205"/>
            <a:chExt cx="224" cy="136"/>
          </a:xfrm>
        </p:grpSpPr>
        <p:sp>
          <p:nvSpPr>
            <p:cNvPr id="318761" name="Line 29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2" name="Line 29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3" name="Line 29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4" name="Line 30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65" name="Group 301"/>
          <p:cNvGrpSpPr>
            <a:grpSpLocks/>
          </p:cNvGrpSpPr>
          <p:nvPr/>
        </p:nvGrpSpPr>
        <p:grpSpPr bwMode="auto">
          <a:xfrm>
            <a:off x="4435475" y="4090988"/>
            <a:ext cx="355600" cy="215900"/>
            <a:chOff x="468" y="2205"/>
            <a:chExt cx="224" cy="136"/>
          </a:xfrm>
        </p:grpSpPr>
        <p:sp>
          <p:nvSpPr>
            <p:cNvPr id="318766" name="Line 30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7" name="Line 30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8" name="Line 30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9" name="Line 30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70" name="Group 306"/>
          <p:cNvGrpSpPr>
            <a:grpSpLocks/>
          </p:cNvGrpSpPr>
          <p:nvPr/>
        </p:nvGrpSpPr>
        <p:grpSpPr bwMode="auto">
          <a:xfrm>
            <a:off x="4791075" y="4090988"/>
            <a:ext cx="355600" cy="215900"/>
            <a:chOff x="468" y="2205"/>
            <a:chExt cx="224" cy="136"/>
          </a:xfrm>
        </p:grpSpPr>
        <p:sp>
          <p:nvSpPr>
            <p:cNvPr id="318771" name="Line 30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2" name="Line 30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3" name="Line 30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4" name="Line 31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75" name="Group 311"/>
          <p:cNvGrpSpPr>
            <a:grpSpLocks/>
          </p:cNvGrpSpPr>
          <p:nvPr/>
        </p:nvGrpSpPr>
        <p:grpSpPr bwMode="auto">
          <a:xfrm>
            <a:off x="5146675" y="4090988"/>
            <a:ext cx="355600" cy="215900"/>
            <a:chOff x="468" y="2205"/>
            <a:chExt cx="224" cy="136"/>
          </a:xfrm>
        </p:grpSpPr>
        <p:sp>
          <p:nvSpPr>
            <p:cNvPr id="318776" name="Line 31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7" name="Line 31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8" name="Line 31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9" name="Line 31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80" name="Group 316"/>
          <p:cNvGrpSpPr>
            <a:grpSpLocks/>
          </p:cNvGrpSpPr>
          <p:nvPr/>
        </p:nvGrpSpPr>
        <p:grpSpPr bwMode="auto">
          <a:xfrm>
            <a:off x="5502275" y="4090988"/>
            <a:ext cx="355600" cy="215900"/>
            <a:chOff x="468" y="2205"/>
            <a:chExt cx="224" cy="136"/>
          </a:xfrm>
        </p:grpSpPr>
        <p:sp>
          <p:nvSpPr>
            <p:cNvPr id="318781" name="Line 31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2" name="Line 31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3" name="Line 31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4" name="Line 32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85" name="Group 321"/>
          <p:cNvGrpSpPr>
            <a:grpSpLocks/>
          </p:cNvGrpSpPr>
          <p:nvPr/>
        </p:nvGrpSpPr>
        <p:grpSpPr bwMode="auto">
          <a:xfrm>
            <a:off x="5857875" y="4090988"/>
            <a:ext cx="355600" cy="215900"/>
            <a:chOff x="468" y="2205"/>
            <a:chExt cx="224" cy="136"/>
          </a:xfrm>
        </p:grpSpPr>
        <p:sp>
          <p:nvSpPr>
            <p:cNvPr id="318786" name="Line 32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7" name="Line 32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8" name="Line 32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9" name="Line 32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90" name="Group 326"/>
          <p:cNvGrpSpPr>
            <a:grpSpLocks/>
          </p:cNvGrpSpPr>
          <p:nvPr/>
        </p:nvGrpSpPr>
        <p:grpSpPr bwMode="auto">
          <a:xfrm>
            <a:off x="6213475" y="4090988"/>
            <a:ext cx="355600" cy="215900"/>
            <a:chOff x="468" y="2205"/>
            <a:chExt cx="224" cy="136"/>
          </a:xfrm>
        </p:grpSpPr>
        <p:sp>
          <p:nvSpPr>
            <p:cNvPr id="318791" name="Line 32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2" name="Line 32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3" name="Line 32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4" name="Line 33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795" name="Group 331"/>
          <p:cNvGrpSpPr>
            <a:grpSpLocks/>
          </p:cNvGrpSpPr>
          <p:nvPr/>
        </p:nvGrpSpPr>
        <p:grpSpPr bwMode="auto">
          <a:xfrm>
            <a:off x="6569075" y="4090988"/>
            <a:ext cx="355600" cy="215900"/>
            <a:chOff x="468" y="2205"/>
            <a:chExt cx="224" cy="136"/>
          </a:xfrm>
        </p:grpSpPr>
        <p:sp>
          <p:nvSpPr>
            <p:cNvPr id="318796" name="Line 33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7" name="Line 33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8" name="Line 33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99" name="Line 33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00" name="Group 336"/>
          <p:cNvGrpSpPr>
            <a:grpSpLocks/>
          </p:cNvGrpSpPr>
          <p:nvPr/>
        </p:nvGrpSpPr>
        <p:grpSpPr bwMode="auto">
          <a:xfrm>
            <a:off x="6924675" y="4090988"/>
            <a:ext cx="355600" cy="215900"/>
            <a:chOff x="468" y="2205"/>
            <a:chExt cx="224" cy="136"/>
          </a:xfrm>
        </p:grpSpPr>
        <p:sp>
          <p:nvSpPr>
            <p:cNvPr id="318801" name="Line 33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2" name="Line 33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3" name="Line 33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4" name="Line 34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05" name="Group 341"/>
          <p:cNvGrpSpPr>
            <a:grpSpLocks/>
          </p:cNvGrpSpPr>
          <p:nvPr/>
        </p:nvGrpSpPr>
        <p:grpSpPr bwMode="auto">
          <a:xfrm>
            <a:off x="7280275" y="4090988"/>
            <a:ext cx="355600" cy="215900"/>
            <a:chOff x="468" y="2205"/>
            <a:chExt cx="224" cy="136"/>
          </a:xfrm>
        </p:grpSpPr>
        <p:sp>
          <p:nvSpPr>
            <p:cNvPr id="318806" name="Line 342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7" name="Line 343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8" name="Line 344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9" name="Line 345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810" name="Line 346"/>
          <p:cNvSpPr>
            <a:spLocks noChangeShapeType="1"/>
          </p:cNvSpPr>
          <p:nvPr/>
        </p:nvSpPr>
        <p:spPr bwMode="auto">
          <a:xfrm>
            <a:off x="333375" y="3659188"/>
            <a:ext cx="196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1" name="Line 347"/>
          <p:cNvSpPr>
            <a:spLocks noChangeShapeType="1"/>
          </p:cNvSpPr>
          <p:nvPr/>
        </p:nvSpPr>
        <p:spPr bwMode="auto">
          <a:xfrm flipH="1">
            <a:off x="2301875" y="3225800"/>
            <a:ext cx="88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2" name="Line 348"/>
          <p:cNvSpPr>
            <a:spLocks noChangeShapeType="1"/>
          </p:cNvSpPr>
          <p:nvPr/>
        </p:nvSpPr>
        <p:spPr bwMode="auto">
          <a:xfrm>
            <a:off x="2390775" y="3227388"/>
            <a:ext cx="560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3" name="Rectangle 349"/>
          <p:cNvSpPr>
            <a:spLocks noChangeArrowheads="1"/>
          </p:cNvSpPr>
          <p:nvPr/>
        </p:nvSpPr>
        <p:spPr bwMode="auto">
          <a:xfrm>
            <a:off x="4984750" y="3730625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4" name="Rectangle 350"/>
          <p:cNvSpPr>
            <a:spLocks noChangeArrowheads="1"/>
          </p:cNvSpPr>
          <p:nvPr/>
        </p:nvSpPr>
        <p:spPr bwMode="auto">
          <a:xfrm flipH="1">
            <a:off x="1412875" y="3732213"/>
            <a:ext cx="69850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5" name="Rectangle 351"/>
          <p:cNvSpPr>
            <a:spLocks noChangeArrowheads="1"/>
          </p:cNvSpPr>
          <p:nvPr/>
        </p:nvSpPr>
        <p:spPr bwMode="auto">
          <a:xfrm flipH="1">
            <a:off x="1768475" y="3732213"/>
            <a:ext cx="69850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6" name="Rectangle 352"/>
          <p:cNvSpPr>
            <a:spLocks noChangeArrowheads="1"/>
          </p:cNvSpPr>
          <p:nvPr/>
        </p:nvSpPr>
        <p:spPr bwMode="auto">
          <a:xfrm flipH="1">
            <a:off x="2124075" y="3732213"/>
            <a:ext cx="71438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7" name="Rectangle 353"/>
          <p:cNvSpPr>
            <a:spLocks noChangeArrowheads="1"/>
          </p:cNvSpPr>
          <p:nvPr/>
        </p:nvSpPr>
        <p:spPr bwMode="auto">
          <a:xfrm flipH="1">
            <a:off x="2479675" y="3298825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8" name="Rectangle 354"/>
          <p:cNvSpPr>
            <a:spLocks noChangeArrowheads="1"/>
          </p:cNvSpPr>
          <p:nvPr/>
        </p:nvSpPr>
        <p:spPr bwMode="auto">
          <a:xfrm flipH="1">
            <a:off x="3190875" y="3298825"/>
            <a:ext cx="71438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19" name="Rectangle 355"/>
          <p:cNvSpPr>
            <a:spLocks noChangeArrowheads="1"/>
          </p:cNvSpPr>
          <p:nvPr/>
        </p:nvSpPr>
        <p:spPr bwMode="auto">
          <a:xfrm flipH="1">
            <a:off x="3902075" y="3298825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20" name="Rectangle 356"/>
          <p:cNvSpPr>
            <a:spLocks noChangeArrowheads="1"/>
          </p:cNvSpPr>
          <p:nvPr/>
        </p:nvSpPr>
        <p:spPr bwMode="auto">
          <a:xfrm>
            <a:off x="5680075" y="3730625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21" name="Rectangle 357"/>
          <p:cNvSpPr>
            <a:spLocks noChangeArrowheads="1"/>
          </p:cNvSpPr>
          <p:nvPr/>
        </p:nvSpPr>
        <p:spPr bwMode="auto">
          <a:xfrm flipH="1">
            <a:off x="4613275" y="3298825"/>
            <a:ext cx="69850" cy="7191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22" name="Rectangle 358"/>
          <p:cNvSpPr>
            <a:spLocks noChangeArrowheads="1"/>
          </p:cNvSpPr>
          <p:nvPr/>
        </p:nvSpPr>
        <p:spPr bwMode="auto">
          <a:xfrm>
            <a:off x="5324475" y="3730625"/>
            <a:ext cx="69850" cy="287338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23" name="Text Box 359"/>
          <p:cNvSpPr txBox="1">
            <a:spLocks noChangeArrowheads="1"/>
          </p:cNvSpPr>
          <p:nvPr/>
        </p:nvSpPr>
        <p:spPr bwMode="auto">
          <a:xfrm>
            <a:off x="4518025" y="2817813"/>
            <a:ext cx="195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Bit Sampling</a:t>
            </a:r>
          </a:p>
        </p:txBody>
      </p:sp>
      <p:sp>
        <p:nvSpPr>
          <p:cNvPr id="318824" name="Text Box 360"/>
          <p:cNvSpPr txBox="1">
            <a:spLocks noChangeArrowheads="1"/>
          </p:cNvSpPr>
          <p:nvPr/>
        </p:nvSpPr>
        <p:spPr bwMode="auto">
          <a:xfrm>
            <a:off x="2357438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8825" name="Text Box 361"/>
          <p:cNvSpPr txBox="1">
            <a:spLocks noChangeArrowheads="1"/>
          </p:cNvSpPr>
          <p:nvPr/>
        </p:nvSpPr>
        <p:spPr bwMode="auto">
          <a:xfrm>
            <a:off x="2724150" y="4362450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8826" name="Text Box 362"/>
          <p:cNvSpPr txBox="1">
            <a:spLocks noChangeArrowheads="1"/>
          </p:cNvSpPr>
          <p:nvPr/>
        </p:nvSpPr>
        <p:spPr bwMode="auto">
          <a:xfrm>
            <a:off x="3090863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2</a:t>
            </a:r>
          </a:p>
        </p:txBody>
      </p:sp>
      <p:sp>
        <p:nvSpPr>
          <p:cNvPr id="318827" name="Text Box 363"/>
          <p:cNvSpPr txBox="1">
            <a:spLocks noChangeArrowheads="1"/>
          </p:cNvSpPr>
          <p:nvPr/>
        </p:nvSpPr>
        <p:spPr bwMode="auto">
          <a:xfrm>
            <a:off x="3457575" y="4362450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3</a:t>
            </a:r>
          </a:p>
        </p:txBody>
      </p:sp>
      <p:sp>
        <p:nvSpPr>
          <p:cNvPr id="318828" name="Text Box 364"/>
          <p:cNvSpPr txBox="1">
            <a:spLocks noChangeArrowheads="1"/>
          </p:cNvSpPr>
          <p:nvPr/>
        </p:nvSpPr>
        <p:spPr bwMode="auto">
          <a:xfrm>
            <a:off x="3797300" y="4362450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4</a:t>
            </a:r>
          </a:p>
        </p:txBody>
      </p:sp>
      <p:sp>
        <p:nvSpPr>
          <p:cNvPr id="318829" name="Text Box 365"/>
          <p:cNvSpPr txBox="1">
            <a:spLocks noChangeArrowheads="1"/>
          </p:cNvSpPr>
          <p:nvPr/>
        </p:nvSpPr>
        <p:spPr bwMode="auto">
          <a:xfrm>
            <a:off x="4164013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5</a:t>
            </a:r>
          </a:p>
        </p:txBody>
      </p:sp>
      <p:sp>
        <p:nvSpPr>
          <p:cNvPr id="318830" name="Text Box 366"/>
          <p:cNvSpPr txBox="1">
            <a:spLocks noChangeArrowheads="1"/>
          </p:cNvSpPr>
          <p:nvPr/>
        </p:nvSpPr>
        <p:spPr bwMode="auto">
          <a:xfrm>
            <a:off x="4500563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6</a:t>
            </a:r>
          </a:p>
        </p:txBody>
      </p:sp>
      <p:sp>
        <p:nvSpPr>
          <p:cNvPr id="318831" name="Text Box 367"/>
          <p:cNvSpPr txBox="1">
            <a:spLocks noChangeArrowheads="1"/>
          </p:cNvSpPr>
          <p:nvPr/>
        </p:nvSpPr>
        <p:spPr bwMode="auto">
          <a:xfrm>
            <a:off x="4867275" y="4362450"/>
            <a:ext cx="36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7</a:t>
            </a:r>
          </a:p>
        </p:txBody>
      </p:sp>
      <p:sp>
        <p:nvSpPr>
          <p:cNvPr id="318832" name="Text Box 368"/>
          <p:cNvSpPr txBox="1">
            <a:spLocks noChangeArrowheads="1"/>
          </p:cNvSpPr>
          <p:nvPr/>
        </p:nvSpPr>
        <p:spPr bwMode="auto">
          <a:xfrm>
            <a:off x="5233988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8</a:t>
            </a:r>
          </a:p>
        </p:txBody>
      </p:sp>
      <p:sp>
        <p:nvSpPr>
          <p:cNvPr id="318833" name="Text Box 369"/>
          <p:cNvSpPr txBox="1">
            <a:spLocks noChangeArrowheads="1"/>
          </p:cNvSpPr>
          <p:nvPr/>
        </p:nvSpPr>
        <p:spPr bwMode="auto">
          <a:xfrm>
            <a:off x="5567363" y="4362450"/>
            <a:ext cx="36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9</a:t>
            </a:r>
          </a:p>
        </p:txBody>
      </p:sp>
      <p:sp>
        <p:nvSpPr>
          <p:cNvPr id="318834" name="Text Box 370"/>
          <p:cNvSpPr txBox="1">
            <a:spLocks noChangeArrowheads="1"/>
          </p:cNvSpPr>
          <p:nvPr/>
        </p:nvSpPr>
        <p:spPr bwMode="auto">
          <a:xfrm>
            <a:off x="5861050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10</a:t>
            </a:r>
          </a:p>
        </p:txBody>
      </p:sp>
      <p:sp>
        <p:nvSpPr>
          <p:cNvPr id="318835" name="Text Box 371"/>
          <p:cNvSpPr txBox="1">
            <a:spLocks noChangeArrowheads="1"/>
          </p:cNvSpPr>
          <p:nvPr/>
        </p:nvSpPr>
        <p:spPr bwMode="auto">
          <a:xfrm>
            <a:off x="62134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11</a:t>
            </a:r>
          </a:p>
        </p:txBody>
      </p:sp>
      <p:sp>
        <p:nvSpPr>
          <p:cNvPr id="318836" name="Text Box 372"/>
          <p:cNvSpPr txBox="1">
            <a:spLocks noChangeArrowheads="1"/>
          </p:cNvSpPr>
          <p:nvPr/>
        </p:nvSpPr>
        <p:spPr bwMode="auto">
          <a:xfrm>
            <a:off x="65817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12</a:t>
            </a:r>
          </a:p>
        </p:txBody>
      </p:sp>
      <p:sp>
        <p:nvSpPr>
          <p:cNvPr id="318837" name="Text Box 373"/>
          <p:cNvSpPr txBox="1">
            <a:spLocks noChangeArrowheads="1"/>
          </p:cNvSpPr>
          <p:nvPr/>
        </p:nvSpPr>
        <p:spPr bwMode="auto">
          <a:xfrm>
            <a:off x="69246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13</a:t>
            </a:r>
          </a:p>
        </p:txBody>
      </p:sp>
      <p:sp>
        <p:nvSpPr>
          <p:cNvPr id="318838" name="Text Box 374"/>
          <p:cNvSpPr txBox="1">
            <a:spLocks noChangeArrowheads="1"/>
          </p:cNvSpPr>
          <p:nvPr/>
        </p:nvSpPr>
        <p:spPr bwMode="auto">
          <a:xfrm>
            <a:off x="7300913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14</a:t>
            </a:r>
          </a:p>
        </p:txBody>
      </p:sp>
      <p:grpSp>
        <p:nvGrpSpPr>
          <p:cNvPr id="318839" name="Group 375"/>
          <p:cNvGrpSpPr>
            <a:grpSpLocks/>
          </p:cNvGrpSpPr>
          <p:nvPr/>
        </p:nvGrpSpPr>
        <p:grpSpPr bwMode="auto">
          <a:xfrm>
            <a:off x="7635875" y="4090988"/>
            <a:ext cx="355600" cy="215900"/>
            <a:chOff x="468" y="2205"/>
            <a:chExt cx="224" cy="136"/>
          </a:xfrm>
        </p:grpSpPr>
        <p:sp>
          <p:nvSpPr>
            <p:cNvPr id="318840" name="Line 376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1" name="Line 377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2" name="Line 378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3" name="Line 379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44" name="Group 380"/>
          <p:cNvGrpSpPr>
            <a:grpSpLocks/>
          </p:cNvGrpSpPr>
          <p:nvPr/>
        </p:nvGrpSpPr>
        <p:grpSpPr bwMode="auto">
          <a:xfrm>
            <a:off x="7991475" y="4090988"/>
            <a:ext cx="355600" cy="215900"/>
            <a:chOff x="468" y="2205"/>
            <a:chExt cx="224" cy="136"/>
          </a:xfrm>
        </p:grpSpPr>
        <p:sp>
          <p:nvSpPr>
            <p:cNvPr id="318845" name="Line 381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6" name="Line 382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7" name="Line 383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8" name="Line 384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49" name="Group 385"/>
          <p:cNvGrpSpPr>
            <a:grpSpLocks/>
          </p:cNvGrpSpPr>
          <p:nvPr/>
        </p:nvGrpSpPr>
        <p:grpSpPr bwMode="auto">
          <a:xfrm>
            <a:off x="8347075" y="4090988"/>
            <a:ext cx="355600" cy="215900"/>
            <a:chOff x="468" y="2205"/>
            <a:chExt cx="224" cy="136"/>
          </a:xfrm>
        </p:grpSpPr>
        <p:sp>
          <p:nvSpPr>
            <p:cNvPr id="318850" name="Line 386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1" name="Line 387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2" name="Line 388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3" name="Line 389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54" name="Group 390"/>
          <p:cNvGrpSpPr>
            <a:grpSpLocks/>
          </p:cNvGrpSpPr>
          <p:nvPr/>
        </p:nvGrpSpPr>
        <p:grpSpPr bwMode="auto">
          <a:xfrm>
            <a:off x="8702675" y="4090988"/>
            <a:ext cx="355600" cy="215900"/>
            <a:chOff x="468" y="2205"/>
            <a:chExt cx="224" cy="136"/>
          </a:xfrm>
        </p:grpSpPr>
        <p:sp>
          <p:nvSpPr>
            <p:cNvPr id="318855" name="Line 391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6" name="Line 392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7" name="Line 393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58" name="Line 394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859" name="Text Box 395"/>
          <p:cNvSpPr txBox="1">
            <a:spLocks noChangeArrowheads="1"/>
          </p:cNvSpPr>
          <p:nvPr/>
        </p:nvSpPr>
        <p:spPr bwMode="auto">
          <a:xfrm>
            <a:off x="76612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15</a:t>
            </a:r>
          </a:p>
        </p:txBody>
      </p:sp>
      <p:sp>
        <p:nvSpPr>
          <p:cNvPr id="318860" name="Text Box 396"/>
          <p:cNvSpPr txBox="1">
            <a:spLocks noChangeArrowheads="1"/>
          </p:cNvSpPr>
          <p:nvPr/>
        </p:nvSpPr>
        <p:spPr bwMode="auto">
          <a:xfrm>
            <a:off x="79914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0</a:t>
            </a:r>
          </a:p>
        </p:txBody>
      </p:sp>
      <p:sp>
        <p:nvSpPr>
          <p:cNvPr id="318861" name="Text Box 397"/>
          <p:cNvSpPr txBox="1">
            <a:spLocks noChangeArrowheads="1"/>
          </p:cNvSpPr>
          <p:nvPr/>
        </p:nvSpPr>
        <p:spPr bwMode="auto">
          <a:xfrm>
            <a:off x="8382000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1</a:t>
            </a:r>
          </a:p>
        </p:txBody>
      </p:sp>
      <p:sp>
        <p:nvSpPr>
          <p:cNvPr id="318862" name="Line 398"/>
          <p:cNvSpPr>
            <a:spLocks noChangeShapeType="1"/>
          </p:cNvSpPr>
          <p:nvPr/>
        </p:nvSpPr>
        <p:spPr bwMode="auto">
          <a:xfrm flipH="1">
            <a:off x="8048625" y="3225800"/>
            <a:ext cx="698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63" name="Line 399"/>
          <p:cNvSpPr>
            <a:spLocks noChangeShapeType="1"/>
          </p:cNvSpPr>
          <p:nvPr/>
        </p:nvSpPr>
        <p:spPr bwMode="auto">
          <a:xfrm>
            <a:off x="8118475" y="32258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64" name="Line 400"/>
          <p:cNvSpPr>
            <a:spLocks noChangeShapeType="1"/>
          </p:cNvSpPr>
          <p:nvPr/>
        </p:nvSpPr>
        <p:spPr bwMode="auto">
          <a:xfrm flipV="1">
            <a:off x="2339975" y="3295650"/>
            <a:ext cx="2063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65" name="Line 401"/>
          <p:cNvSpPr>
            <a:spLocks noChangeShapeType="1"/>
          </p:cNvSpPr>
          <p:nvPr/>
        </p:nvSpPr>
        <p:spPr bwMode="auto">
          <a:xfrm>
            <a:off x="7974013" y="3227388"/>
            <a:ext cx="144462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66" name="Line 402"/>
          <p:cNvSpPr>
            <a:spLocks noChangeShapeType="1"/>
          </p:cNvSpPr>
          <p:nvPr/>
        </p:nvSpPr>
        <p:spPr bwMode="auto">
          <a:xfrm>
            <a:off x="8118475" y="36576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67" name="Text Box 403"/>
          <p:cNvSpPr txBox="1">
            <a:spLocks noChangeArrowheads="1"/>
          </p:cNvSpPr>
          <p:nvPr/>
        </p:nvSpPr>
        <p:spPr bwMode="auto">
          <a:xfrm>
            <a:off x="1658938" y="2762250"/>
            <a:ext cx="327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Del detection</a:t>
            </a:r>
          </a:p>
        </p:txBody>
      </p:sp>
      <p:sp>
        <p:nvSpPr>
          <p:cNvPr id="318868" name="Text Box 404"/>
          <p:cNvSpPr txBox="1">
            <a:spLocks noChangeArrowheads="1"/>
          </p:cNvSpPr>
          <p:nvPr/>
        </p:nvSpPr>
        <p:spPr bwMode="auto">
          <a:xfrm>
            <a:off x="2830513" y="49942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Synchronization (counter reset)</a:t>
            </a:r>
          </a:p>
        </p:txBody>
      </p:sp>
      <p:sp>
        <p:nvSpPr>
          <p:cNvPr id="318869" name="Line 405"/>
          <p:cNvSpPr>
            <a:spLocks noChangeShapeType="1"/>
          </p:cNvSpPr>
          <p:nvPr/>
        </p:nvSpPr>
        <p:spPr bwMode="auto">
          <a:xfrm flipH="1" flipV="1">
            <a:off x="2570163" y="4675188"/>
            <a:ext cx="258762" cy="3683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8870" name="Group 406"/>
          <p:cNvGrpSpPr>
            <a:grpSpLocks/>
          </p:cNvGrpSpPr>
          <p:nvPr/>
        </p:nvGrpSpPr>
        <p:grpSpPr bwMode="auto">
          <a:xfrm>
            <a:off x="155575" y="4090988"/>
            <a:ext cx="355600" cy="215900"/>
            <a:chOff x="468" y="2205"/>
            <a:chExt cx="224" cy="136"/>
          </a:xfrm>
        </p:grpSpPr>
        <p:sp>
          <p:nvSpPr>
            <p:cNvPr id="318871" name="Line 407"/>
            <p:cNvSpPr>
              <a:spLocks noChangeShapeType="1"/>
            </p:cNvSpPr>
            <p:nvPr/>
          </p:nvSpPr>
          <p:spPr bwMode="auto">
            <a:xfrm>
              <a:off x="468" y="234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72" name="Line 408"/>
            <p:cNvSpPr>
              <a:spLocks noChangeShapeType="1"/>
            </p:cNvSpPr>
            <p:nvPr/>
          </p:nvSpPr>
          <p:spPr bwMode="auto">
            <a:xfrm flipV="1">
              <a:off x="58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73" name="Line 409"/>
            <p:cNvSpPr>
              <a:spLocks noChangeShapeType="1"/>
            </p:cNvSpPr>
            <p:nvPr/>
          </p:nvSpPr>
          <p:spPr bwMode="auto">
            <a:xfrm>
              <a:off x="580" y="220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74" name="Line 410"/>
            <p:cNvSpPr>
              <a:spLocks noChangeShapeType="1"/>
            </p:cNvSpPr>
            <p:nvPr/>
          </p:nvSpPr>
          <p:spPr bwMode="auto">
            <a:xfrm flipV="1">
              <a:off x="69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875" name="Text Box 411"/>
          <p:cNvSpPr txBox="1">
            <a:spLocks noChangeArrowheads="1"/>
          </p:cNvSpPr>
          <p:nvPr/>
        </p:nvSpPr>
        <p:spPr bwMode="auto">
          <a:xfrm>
            <a:off x="176213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4</a:t>
            </a:r>
          </a:p>
        </p:txBody>
      </p:sp>
      <p:sp>
        <p:nvSpPr>
          <p:cNvPr id="318876" name="Text Box 412"/>
          <p:cNvSpPr txBox="1">
            <a:spLocks noChangeArrowheads="1"/>
          </p:cNvSpPr>
          <p:nvPr/>
        </p:nvSpPr>
        <p:spPr bwMode="auto">
          <a:xfrm>
            <a:off x="528638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5</a:t>
            </a:r>
          </a:p>
        </p:txBody>
      </p:sp>
      <p:sp>
        <p:nvSpPr>
          <p:cNvPr id="318877" name="Text Box 413"/>
          <p:cNvSpPr txBox="1">
            <a:spLocks noChangeArrowheads="1"/>
          </p:cNvSpPr>
          <p:nvPr/>
        </p:nvSpPr>
        <p:spPr bwMode="auto">
          <a:xfrm>
            <a:off x="896938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6</a:t>
            </a:r>
          </a:p>
        </p:txBody>
      </p:sp>
      <p:sp>
        <p:nvSpPr>
          <p:cNvPr id="318878" name="Text Box 414"/>
          <p:cNvSpPr txBox="1">
            <a:spLocks noChangeArrowheads="1"/>
          </p:cNvSpPr>
          <p:nvPr/>
        </p:nvSpPr>
        <p:spPr bwMode="auto">
          <a:xfrm>
            <a:off x="1239838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7</a:t>
            </a:r>
          </a:p>
        </p:txBody>
      </p:sp>
      <p:sp>
        <p:nvSpPr>
          <p:cNvPr id="318879" name="Text Box 415"/>
          <p:cNvSpPr txBox="1">
            <a:spLocks noChangeArrowheads="1"/>
          </p:cNvSpPr>
          <p:nvPr/>
        </p:nvSpPr>
        <p:spPr bwMode="auto">
          <a:xfrm>
            <a:off x="1616075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8</a:t>
            </a:r>
          </a:p>
        </p:txBody>
      </p:sp>
      <p:sp>
        <p:nvSpPr>
          <p:cNvPr id="318880" name="Text Box 416"/>
          <p:cNvSpPr txBox="1">
            <a:spLocks noChangeArrowheads="1"/>
          </p:cNvSpPr>
          <p:nvPr/>
        </p:nvSpPr>
        <p:spPr bwMode="auto">
          <a:xfrm>
            <a:off x="1976438" y="43624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9</a:t>
            </a:r>
          </a:p>
        </p:txBody>
      </p:sp>
      <p:sp>
        <p:nvSpPr>
          <p:cNvPr id="318881" name="Rectangle 417"/>
          <p:cNvSpPr>
            <a:spLocks noChangeArrowheads="1"/>
          </p:cNvSpPr>
          <p:nvPr/>
        </p:nvSpPr>
        <p:spPr bwMode="auto">
          <a:xfrm>
            <a:off x="1435100" y="3243263"/>
            <a:ext cx="69850" cy="2873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82" name="Rectangle 418"/>
          <p:cNvSpPr>
            <a:spLocks noChangeArrowheads="1"/>
          </p:cNvSpPr>
          <p:nvPr/>
        </p:nvSpPr>
        <p:spPr bwMode="auto">
          <a:xfrm>
            <a:off x="2130425" y="3243263"/>
            <a:ext cx="69850" cy="2873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83" name="Rectangle 419"/>
          <p:cNvSpPr>
            <a:spLocks noChangeArrowheads="1"/>
          </p:cNvSpPr>
          <p:nvPr/>
        </p:nvSpPr>
        <p:spPr bwMode="auto">
          <a:xfrm>
            <a:off x="1774825" y="3243263"/>
            <a:ext cx="69850" cy="2873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84" name="Text Box 420"/>
          <p:cNvSpPr txBox="1">
            <a:spLocks noChangeArrowheads="1"/>
          </p:cNvSpPr>
          <p:nvPr/>
        </p:nvSpPr>
        <p:spPr bwMode="auto">
          <a:xfrm>
            <a:off x="1201738" y="2617788"/>
            <a:ext cx="1282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11</a:t>
            </a:r>
            <a:r>
              <a:rPr lang="en-US" sz="1600" i="1" baseline="30000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th</a:t>
            </a:r>
            <a:r>
              <a:rPr lang="en-US" sz="1600" i="1">
                <a:solidFill>
                  <a:srgbClr val="FF33CC"/>
                </a:solidFill>
                <a:latin typeface="Helvetica" pitchFamily="34" charset="0"/>
                <a:ea typeface="Osaka" charset="-128"/>
              </a:rPr>
              <a:t> bit Sampling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F0E42-1ED5-47A4-B43D-66DEF52F635A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LINFLEX / Slave mode with filters</a:t>
            </a:r>
            <a:endParaRPr lang="cs-CZ" b="1" dirty="0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3121025" y="6240463"/>
            <a:ext cx="4868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2100">
                <a:solidFill>
                  <a:schemeClr val="tx2"/>
                </a:solidFill>
                <a:ea typeface="ＭＳ Ｐゴシック" pitchFamily="-96" charset="-128"/>
              </a:rPr>
              <a:t>LINFLEX / Slave mode with filters</a:t>
            </a:r>
            <a:endParaRPr lang="cs-CZ" sz="2100">
              <a:solidFill>
                <a:schemeClr val="tx2"/>
              </a:solidFill>
              <a:ea typeface="ＭＳ Ｐゴシック" pitchFamily="-9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F5D4-9277-492C-B1FE-15B2F992BDA8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	</a:t>
            </a:r>
            <a:br>
              <a:rPr lang="en-US"/>
            </a:br>
            <a:r>
              <a:rPr lang="en-US" sz="2100" b="0"/>
              <a:t>Protocol handler - Master mode </a:t>
            </a:r>
            <a:endParaRPr lang="cs-CZ" sz="2100" b="0"/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349250" y="1143000"/>
            <a:ext cx="4148138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Header and response handling without CPU intervention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Header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900" dirty="0"/>
              <a:t>Transmission without dead-time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900" dirty="0"/>
              <a:t>Synch Break length configurable from</a:t>
            </a:r>
            <a:br>
              <a:rPr lang="en-GB" sz="1900" dirty="0"/>
            </a:br>
            <a:r>
              <a:rPr lang="en-GB" sz="1900" dirty="0"/>
              <a:t>10 to 36 bit times (COOLING)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Response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900" dirty="0"/>
              <a:t>Transmission without dead-time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900" dirty="0"/>
              <a:t>Transmission confirmation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900" dirty="0"/>
              <a:t>Reception indication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79573" name="Group 21"/>
          <p:cNvGrpSpPr>
            <a:grpSpLocks/>
          </p:cNvGrpSpPr>
          <p:nvPr/>
        </p:nvGrpSpPr>
        <p:grpSpPr bwMode="auto">
          <a:xfrm>
            <a:off x="4814888" y="1858963"/>
            <a:ext cx="1008062" cy="288925"/>
            <a:chOff x="3865" y="1362"/>
            <a:chExt cx="635" cy="182"/>
          </a:xfrm>
        </p:grpSpPr>
        <p:sp>
          <p:nvSpPr>
            <p:cNvPr id="279574" name="Rectangle 22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grpSp>
        <p:nvGrpSpPr>
          <p:cNvPr id="279576" name="Group 24"/>
          <p:cNvGrpSpPr>
            <a:grpSpLocks/>
          </p:cNvGrpSpPr>
          <p:nvPr/>
        </p:nvGrpSpPr>
        <p:grpSpPr bwMode="auto">
          <a:xfrm>
            <a:off x="5843588" y="1858963"/>
            <a:ext cx="1908175" cy="288925"/>
            <a:chOff x="4569" y="1362"/>
            <a:chExt cx="1202" cy="182"/>
          </a:xfrm>
        </p:grpSpPr>
        <p:sp>
          <p:nvSpPr>
            <p:cNvPr id="279577" name="Rectangle 25"/>
            <p:cNvSpPr>
              <a:spLocks noChangeArrowheads="1"/>
            </p:cNvSpPr>
            <p:nvPr/>
          </p:nvSpPr>
          <p:spPr bwMode="auto">
            <a:xfrm>
              <a:off x="4569" y="1362"/>
              <a:ext cx="1179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8" name="Text Box 26"/>
            <p:cNvSpPr txBox="1">
              <a:spLocks noChangeArrowheads="1"/>
            </p:cNvSpPr>
            <p:nvPr/>
          </p:nvSpPr>
          <p:spPr bwMode="auto">
            <a:xfrm>
              <a:off x="4592" y="1363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TX DATA</a:t>
              </a:r>
            </a:p>
          </p:txBody>
        </p:sp>
      </p:grpSp>
      <p:grpSp>
        <p:nvGrpSpPr>
          <p:cNvPr id="279579" name="Group 27"/>
          <p:cNvGrpSpPr>
            <a:grpSpLocks/>
          </p:cNvGrpSpPr>
          <p:nvPr/>
        </p:nvGrpSpPr>
        <p:grpSpPr bwMode="auto">
          <a:xfrm>
            <a:off x="7600950" y="1858963"/>
            <a:ext cx="682625" cy="288925"/>
            <a:chOff x="5500" y="1362"/>
            <a:chExt cx="430" cy="182"/>
          </a:xfrm>
        </p:grpSpPr>
        <p:sp>
          <p:nvSpPr>
            <p:cNvPr id="279580" name="Rectangle 28"/>
            <p:cNvSpPr>
              <a:spLocks noChangeArrowheads="1"/>
            </p:cNvSpPr>
            <p:nvPr/>
          </p:nvSpPr>
          <p:spPr bwMode="auto">
            <a:xfrm>
              <a:off x="5574" y="1362"/>
              <a:ext cx="322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5500" y="1363"/>
              <a:ext cx="4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CRC</a:t>
              </a:r>
            </a:p>
          </p:txBody>
        </p:sp>
      </p:grpSp>
      <p:sp>
        <p:nvSpPr>
          <p:cNvPr id="279582" name="Text Box 30"/>
          <p:cNvSpPr txBox="1">
            <a:spLocks noChangeArrowheads="1"/>
          </p:cNvSpPr>
          <p:nvPr/>
        </p:nvSpPr>
        <p:spPr bwMode="auto">
          <a:xfrm>
            <a:off x="4748213" y="2378075"/>
            <a:ext cx="2708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TRANSMIT RESPONSE</a:t>
            </a:r>
          </a:p>
        </p:txBody>
      </p:sp>
      <p:sp>
        <p:nvSpPr>
          <p:cNvPr id="279583" name="AutoShape 31"/>
          <p:cNvSpPr>
            <a:spLocks noChangeArrowheads="1"/>
          </p:cNvSpPr>
          <p:nvPr/>
        </p:nvSpPr>
        <p:spPr bwMode="auto">
          <a:xfrm rot="3135976">
            <a:off x="8178801" y="1435100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84" name="Text Box 32"/>
          <p:cNvSpPr txBox="1">
            <a:spLocks noChangeArrowheads="1"/>
          </p:cNvSpPr>
          <p:nvPr/>
        </p:nvSpPr>
        <p:spPr bwMode="auto">
          <a:xfrm>
            <a:off x="7000875" y="1185863"/>
            <a:ext cx="1563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TX Confirmation</a:t>
            </a:r>
          </a:p>
        </p:txBody>
      </p:sp>
      <p:grpSp>
        <p:nvGrpSpPr>
          <p:cNvPr id="279585" name="Group 33"/>
          <p:cNvGrpSpPr>
            <a:grpSpLocks/>
          </p:cNvGrpSpPr>
          <p:nvPr/>
        </p:nvGrpSpPr>
        <p:grpSpPr bwMode="auto">
          <a:xfrm>
            <a:off x="4816475" y="3538538"/>
            <a:ext cx="1008063" cy="288925"/>
            <a:chOff x="3865" y="1362"/>
            <a:chExt cx="635" cy="182"/>
          </a:xfrm>
        </p:grpSpPr>
        <p:sp>
          <p:nvSpPr>
            <p:cNvPr id="279586" name="Rectangle 34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7" name="Text Box 35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grpSp>
        <p:nvGrpSpPr>
          <p:cNvPr id="279588" name="Group 36"/>
          <p:cNvGrpSpPr>
            <a:grpSpLocks/>
          </p:cNvGrpSpPr>
          <p:nvPr/>
        </p:nvGrpSpPr>
        <p:grpSpPr bwMode="auto">
          <a:xfrm>
            <a:off x="6467475" y="3538538"/>
            <a:ext cx="1908175" cy="288925"/>
            <a:chOff x="4569" y="1362"/>
            <a:chExt cx="1202" cy="182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4569" y="1362"/>
              <a:ext cx="1179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0" name="Text Box 38"/>
            <p:cNvSpPr txBox="1">
              <a:spLocks noChangeArrowheads="1"/>
            </p:cNvSpPr>
            <p:nvPr/>
          </p:nvSpPr>
          <p:spPr bwMode="auto">
            <a:xfrm>
              <a:off x="4592" y="1363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RX DATA</a:t>
              </a:r>
            </a:p>
          </p:txBody>
        </p:sp>
      </p:grpSp>
      <p:grpSp>
        <p:nvGrpSpPr>
          <p:cNvPr id="279591" name="Group 39"/>
          <p:cNvGrpSpPr>
            <a:grpSpLocks/>
          </p:cNvGrpSpPr>
          <p:nvPr/>
        </p:nvGrpSpPr>
        <p:grpSpPr bwMode="auto">
          <a:xfrm>
            <a:off x="8224838" y="3538538"/>
            <a:ext cx="682625" cy="288925"/>
            <a:chOff x="5500" y="1362"/>
            <a:chExt cx="430" cy="182"/>
          </a:xfrm>
        </p:grpSpPr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5574" y="1362"/>
              <a:ext cx="322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3" name="Text Box 41"/>
            <p:cNvSpPr txBox="1">
              <a:spLocks noChangeArrowheads="1"/>
            </p:cNvSpPr>
            <p:nvPr/>
          </p:nvSpPr>
          <p:spPr bwMode="auto">
            <a:xfrm>
              <a:off x="5500" y="1363"/>
              <a:ext cx="4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CRC</a:t>
              </a:r>
            </a:p>
          </p:txBody>
        </p:sp>
      </p:grpSp>
      <p:sp>
        <p:nvSpPr>
          <p:cNvPr id="279594" name="Text Box 42"/>
          <p:cNvSpPr txBox="1">
            <a:spLocks noChangeArrowheads="1"/>
          </p:cNvSpPr>
          <p:nvPr/>
        </p:nvSpPr>
        <p:spPr bwMode="auto">
          <a:xfrm>
            <a:off x="4749800" y="4044950"/>
            <a:ext cx="2530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RECEIVE RESPONSE</a:t>
            </a:r>
          </a:p>
        </p:txBody>
      </p:sp>
      <p:sp>
        <p:nvSpPr>
          <p:cNvPr id="279595" name="AutoShape 43"/>
          <p:cNvSpPr>
            <a:spLocks noChangeArrowheads="1"/>
          </p:cNvSpPr>
          <p:nvPr/>
        </p:nvSpPr>
        <p:spPr bwMode="auto">
          <a:xfrm rot="3135976">
            <a:off x="8802688" y="311467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96" name="Text Box 44"/>
          <p:cNvSpPr txBox="1">
            <a:spLocks noChangeArrowheads="1"/>
          </p:cNvSpPr>
          <p:nvPr/>
        </p:nvSpPr>
        <p:spPr bwMode="auto">
          <a:xfrm>
            <a:off x="7747000" y="2865438"/>
            <a:ext cx="1316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RX Indication</a:t>
            </a:r>
          </a:p>
        </p:txBody>
      </p:sp>
      <p:sp>
        <p:nvSpPr>
          <p:cNvPr id="279597" name="Freeform 45"/>
          <p:cNvSpPr>
            <a:spLocks/>
          </p:cNvSpPr>
          <p:nvPr/>
        </p:nvSpPr>
        <p:spPr bwMode="auto">
          <a:xfrm>
            <a:off x="5805488" y="3359150"/>
            <a:ext cx="636587" cy="323850"/>
          </a:xfrm>
          <a:custGeom>
            <a:avLst/>
            <a:gdLst>
              <a:gd name="T0" fmla="*/ 0 w 401"/>
              <a:gd name="T1" fmla="*/ 204 h 204"/>
              <a:gd name="T2" fmla="*/ 201 w 401"/>
              <a:gd name="T3" fmla="*/ 4 h 204"/>
              <a:gd name="T4" fmla="*/ 401 w 401"/>
              <a:gd name="T5" fmla="*/ 17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" h="204">
                <a:moveTo>
                  <a:pt x="0" y="204"/>
                </a:moveTo>
                <a:cubicBezTo>
                  <a:pt x="67" y="106"/>
                  <a:pt x="134" y="8"/>
                  <a:pt x="201" y="4"/>
                </a:cubicBezTo>
                <a:cubicBezTo>
                  <a:pt x="268" y="0"/>
                  <a:pt x="334" y="89"/>
                  <a:pt x="401" y="179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/>
          <a:lstStyle/>
          <a:p>
            <a:endParaRPr lang="en-US"/>
          </a:p>
        </p:txBody>
      </p:sp>
      <p:sp>
        <p:nvSpPr>
          <p:cNvPr id="279598" name="Text Box 46"/>
          <p:cNvSpPr txBox="1">
            <a:spLocks noChangeArrowheads="1"/>
          </p:cNvSpPr>
          <p:nvPr/>
        </p:nvSpPr>
        <p:spPr bwMode="auto">
          <a:xfrm>
            <a:off x="5124450" y="3032125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Slave Response Latency</a:t>
            </a:r>
          </a:p>
        </p:txBody>
      </p:sp>
      <p:grpSp>
        <p:nvGrpSpPr>
          <p:cNvPr id="279599" name="Group 47"/>
          <p:cNvGrpSpPr>
            <a:grpSpLocks/>
          </p:cNvGrpSpPr>
          <p:nvPr/>
        </p:nvGrpSpPr>
        <p:grpSpPr bwMode="auto">
          <a:xfrm>
            <a:off x="4867275" y="4981575"/>
            <a:ext cx="1008063" cy="288925"/>
            <a:chOff x="3865" y="1362"/>
            <a:chExt cx="635" cy="182"/>
          </a:xfrm>
        </p:grpSpPr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01" name="Text Box 49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sp>
        <p:nvSpPr>
          <p:cNvPr id="279602" name="Text Box 50"/>
          <p:cNvSpPr txBox="1">
            <a:spLocks noChangeArrowheads="1"/>
          </p:cNvSpPr>
          <p:nvPr/>
        </p:nvSpPr>
        <p:spPr bwMode="auto">
          <a:xfrm>
            <a:off x="4800600" y="5335588"/>
            <a:ext cx="2428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IGNORE RESPONSE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FA29-8AB0-45BF-A0B9-3AF2911F16FB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Slave node with filters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 </a:t>
            </a:r>
            <a:endParaRPr lang="cs-CZ" sz="2100" b="0"/>
          </a:p>
        </p:txBody>
      </p:sp>
      <p:sp>
        <p:nvSpPr>
          <p:cNvPr id="320546" name="Rectangle 34"/>
          <p:cNvSpPr>
            <a:spLocks noChangeArrowheads="1"/>
          </p:cNvSpPr>
          <p:nvPr/>
        </p:nvSpPr>
        <p:spPr bwMode="auto">
          <a:xfrm>
            <a:off x="376238" y="2260600"/>
            <a:ext cx="1008062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47" name="Rectangle 35"/>
          <p:cNvSpPr>
            <a:spLocks noChangeArrowheads="1"/>
          </p:cNvSpPr>
          <p:nvPr/>
        </p:nvSpPr>
        <p:spPr bwMode="auto">
          <a:xfrm>
            <a:off x="1530350" y="2260600"/>
            <a:ext cx="1871663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48" name="Rectangle 36"/>
          <p:cNvSpPr>
            <a:spLocks noChangeArrowheads="1"/>
          </p:cNvSpPr>
          <p:nvPr/>
        </p:nvSpPr>
        <p:spPr bwMode="auto">
          <a:xfrm>
            <a:off x="5105400" y="2260600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49" name="Rectangle 37"/>
          <p:cNvSpPr>
            <a:spLocks noChangeArrowheads="1"/>
          </p:cNvSpPr>
          <p:nvPr/>
        </p:nvSpPr>
        <p:spPr bwMode="auto">
          <a:xfrm>
            <a:off x="6259513" y="2260600"/>
            <a:ext cx="1871662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50" name="Text Box 38"/>
          <p:cNvSpPr txBox="1">
            <a:spLocks noChangeArrowheads="1"/>
          </p:cNvSpPr>
          <p:nvPr/>
        </p:nvSpPr>
        <p:spPr bwMode="auto">
          <a:xfrm>
            <a:off x="376238" y="226218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20551" name="Text Box 39"/>
          <p:cNvSpPr txBox="1">
            <a:spLocks noChangeArrowheads="1"/>
          </p:cNvSpPr>
          <p:nvPr/>
        </p:nvSpPr>
        <p:spPr bwMode="auto">
          <a:xfrm>
            <a:off x="5176838" y="2262188"/>
            <a:ext cx="849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20552" name="Text Box 40"/>
          <p:cNvSpPr txBox="1">
            <a:spLocks noChangeArrowheads="1"/>
          </p:cNvSpPr>
          <p:nvPr/>
        </p:nvSpPr>
        <p:spPr bwMode="auto">
          <a:xfrm>
            <a:off x="1530350" y="2262188"/>
            <a:ext cx="1871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TX</a:t>
            </a:r>
          </a:p>
        </p:txBody>
      </p:sp>
      <p:sp>
        <p:nvSpPr>
          <p:cNvPr id="320553" name="Text Box 41"/>
          <p:cNvSpPr txBox="1">
            <a:spLocks noChangeArrowheads="1"/>
          </p:cNvSpPr>
          <p:nvPr/>
        </p:nvSpPr>
        <p:spPr bwMode="auto">
          <a:xfrm>
            <a:off x="6259513" y="2262188"/>
            <a:ext cx="1871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Data RX</a:t>
            </a:r>
          </a:p>
        </p:txBody>
      </p:sp>
      <p:sp>
        <p:nvSpPr>
          <p:cNvPr id="320554" name="AutoShape 42"/>
          <p:cNvSpPr>
            <a:spLocks noChangeArrowheads="1"/>
          </p:cNvSpPr>
          <p:nvPr/>
        </p:nvSpPr>
        <p:spPr bwMode="auto">
          <a:xfrm>
            <a:off x="1157288" y="180022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55" name="Text Box 43"/>
          <p:cNvSpPr txBox="1">
            <a:spLocks noChangeArrowheads="1"/>
          </p:cNvSpPr>
          <p:nvPr/>
        </p:nvSpPr>
        <p:spPr bwMode="auto">
          <a:xfrm>
            <a:off x="593725" y="1282700"/>
            <a:ext cx="1336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Header</a:t>
            </a:r>
          </a:p>
          <a:p>
            <a:pPr eaLnBrk="0" hangingPunct="0"/>
            <a:r>
              <a:rPr lang="en-US" sz="1400" i="1">
                <a:solidFill>
                  <a:srgbClr val="3399FF"/>
                </a:solidFill>
                <a:latin typeface="Helvetica" pitchFamily="34" charset="0"/>
                <a:ea typeface="Osaka" charset="-128"/>
              </a:rPr>
              <a:t>Transmission</a:t>
            </a:r>
          </a:p>
        </p:txBody>
      </p:sp>
      <p:sp>
        <p:nvSpPr>
          <p:cNvPr id="320556" name="Text Box 44"/>
          <p:cNvSpPr txBox="1">
            <a:spLocks noChangeArrowheads="1"/>
          </p:cNvSpPr>
          <p:nvPr/>
        </p:nvSpPr>
        <p:spPr bwMode="auto">
          <a:xfrm>
            <a:off x="1262063" y="1830388"/>
            <a:ext cx="41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TX</a:t>
            </a:r>
          </a:p>
        </p:txBody>
      </p:sp>
      <p:sp>
        <p:nvSpPr>
          <p:cNvPr id="320557" name="Text Box 45"/>
          <p:cNvSpPr txBox="1">
            <a:spLocks noChangeArrowheads="1"/>
          </p:cNvSpPr>
          <p:nvPr/>
        </p:nvSpPr>
        <p:spPr bwMode="auto">
          <a:xfrm>
            <a:off x="1158875" y="963613"/>
            <a:ext cx="2478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  <a:ea typeface="Osaka" charset="-128"/>
              </a:rPr>
              <a:t>ID matching a TX filter</a:t>
            </a:r>
          </a:p>
        </p:txBody>
      </p:sp>
      <p:sp>
        <p:nvSpPr>
          <p:cNvPr id="320558" name="Text Box 46"/>
          <p:cNvSpPr txBox="1">
            <a:spLocks noChangeArrowheads="1"/>
          </p:cNvSpPr>
          <p:nvPr/>
        </p:nvSpPr>
        <p:spPr bwMode="auto">
          <a:xfrm>
            <a:off x="5462588" y="963613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  <a:ea typeface="Osaka" charset="-128"/>
              </a:rPr>
              <a:t>ID matching a RX filter</a:t>
            </a:r>
          </a:p>
        </p:txBody>
      </p:sp>
      <p:sp>
        <p:nvSpPr>
          <p:cNvPr id="320559" name="Rectangle 47"/>
          <p:cNvSpPr>
            <a:spLocks noChangeArrowheads="1"/>
          </p:cNvSpPr>
          <p:nvPr/>
        </p:nvSpPr>
        <p:spPr bwMode="auto">
          <a:xfrm>
            <a:off x="377825" y="3484563"/>
            <a:ext cx="1008063" cy="2889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60" name="Text Box 48"/>
          <p:cNvSpPr txBox="1">
            <a:spLocks noChangeArrowheads="1"/>
          </p:cNvSpPr>
          <p:nvPr/>
        </p:nvSpPr>
        <p:spPr bwMode="auto">
          <a:xfrm>
            <a:off x="377825" y="34861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Header</a:t>
            </a:r>
          </a:p>
        </p:txBody>
      </p:sp>
      <p:sp>
        <p:nvSpPr>
          <p:cNvPr id="320561" name="Text Box 49"/>
          <p:cNvSpPr txBox="1">
            <a:spLocks noChangeArrowheads="1"/>
          </p:cNvSpPr>
          <p:nvPr/>
        </p:nvSpPr>
        <p:spPr bwMode="auto">
          <a:xfrm>
            <a:off x="971550" y="2867025"/>
            <a:ext cx="262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  <a:ea typeface="Osaka" charset="-128"/>
              </a:rPr>
              <a:t>ID not matching any filter</a:t>
            </a:r>
          </a:p>
        </p:txBody>
      </p:sp>
      <p:sp>
        <p:nvSpPr>
          <p:cNvPr id="320562" name="AutoShape 50"/>
          <p:cNvSpPr>
            <a:spLocks noChangeArrowheads="1"/>
          </p:cNvSpPr>
          <p:nvPr/>
        </p:nvSpPr>
        <p:spPr bwMode="auto">
          <a:xfrm>
            <a:off x="8399463" y="1830388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63" name="Text Box 51"/>
          <p:cNvSpPr txBox="1">
            <a:spLocks noChangeArrowheads="1"/>
          </p:cNvSpPr>
          <p:nvPr/>
        </p:nvSpPr>
        <p:spPr bwMode="auto">
          <a:xfrm>
            <a:off x="8566150" y="1830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Helvetica" pitchFamily="34" charset="0"/>
                <a:ea typeface="Osaka" charset="-128"/>
              </a:rPr>
              <a:t>RX</a:t>
            </a:r>
          </a:p>
        </p:txBody>
      </p:sp>
      <p:sp>
        <p:nvSpPr>
          <p:cNvPr id="320564" name="Rectangle 52"/>
          <p:cNvSpPr>
            <a:spLocks noChangeArrowheads="1"/>
          </p:cNvSpPr>
          <p:nvPr/>
        </p:nvSpPr>
        <p:spPr bwMode="auto">
          <a:xfrm>
            <a:off x="8226425" y="226218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65" name="Text Box 53"/>
          <p:cNvSpPr txBox="1">
            <a:spLocks noChangeArrowheads="1"/>
          </p:cNvSpPr>
          <p:nvPr/>
        </p:nvSpPr>
        <p:spPr bwMode="auto">
          <a:xfrm>
            <a:off x="8226425" y="226377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20566" name="Text Box 54"/>
          <p:cNvSpPr txBox="1">
            <a:spLocks noChangeArrowheads="1"/>
          </p:cNvSpPr>
          <p:nvPr/>
        </p:nvSpPr>
        <p:spPr bwMode="auto">
          <a:xfrm>
            <a:off x="7918450" y="1109663"/>
            <a:ext cx="1100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Reception </a:t>
            </a:r>
          </a:p>
          <a:p>
            <a:pPr eaLnBrk="0" hangingPunct="0"/>
            <a:r>
              <a:rPr lang="en-US" sz="1400" i="1">
                <a:solidFill>
                  <a:srgbClr val="339933"/>
                </a:solidFill>
                <a:latin typeface="Helvetica" pitchFamily="34" charset="0"/>
                <a:ea typeface="Osaka" charset="-128"/>
              </a:rPr>
              <a:t>Completed</a:t>
            </a:r>
          </a:p>
          <a:p>
            <a:pPr eaLnBrk="0" hangingPunct="0"/>
            <a:r>
              <a:rPr lang="en-US" sz="1400" i="1">
                <a:solidFill>
                  <a:srgbClr val="3333CC"/>
                </a:solidFill>
                <a:latin typeface="Helvetica" pitchFamily="34" charset="0"/>
                <a:ea typeface="Osaka" charset="-128"/>
              </a:rPr>
              <a:t>Get Data</a:t>
            </a:r>
          </a:p>
        </p:txBody>
      </p:sp>
      <p:sp>
        <p:nvSpPr>
          <p:cNvPr id="320567" name="Rectangle 55"/>
          <p:cNvSpPr>
            <a:spLocks noChangeArrowheads="1"/>
          </p:cNvSpPr>
          <p:nvPr/>
        </p:nvSpPr>
        <p:spPr bwMode="auto">
          <a:xfrm>
            <a:off x="3440113" y="2262188"/>
            <a:ext cx="431800" cy="28892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68" name="Text Box 56"/>
          <p:cNvSpPr txBox="1">
            <a:spLocks noChangeArrowheads="1"/>
          </p:cNvSpPr>
          <p:nvPr/>
        </p:nvSpPr>
        <p:spPr bwMode="auto">
          <a:xfrm>
            <a:off x="3440113" y="226377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0" i="1">
                <a:latin typeface="Helvetica" pitchFamily="34" charset="0"/>
                <a:ea typeface="Osaka" charset="-128"/>
              </a:rPr>
              <a:t>Ch</a:t>
            </a:r>
          </a:p>
        </p:txBody>
      </p:sp>
      <p:sp>
        <p:nvSpPr>
          <p:cNvPr id="320569" name="Oval 57"/>
          <p:cNvSpPr>
            <a:spLocks noChangeArrowheads="1"/>
          </p:cNvSpPr>
          <p:nvPr/>
        </p:nvSpPr>
        <p:spPr bwMode="auto">
          <a:xfrm>
            <a:off x="5762625" y="1901825"/>
            <a:ext cx="812800" cy="842963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70" name="Oval 58"/>
          <p:cNvSpPr>
            <a:spLocks noChangeArrowheads="1"/>
          </p:cNvSpPr>
          <p:nvPr/>
        </p:nvSpPr>
        <p:spPr bwMode="auto">
          <a:xfrm>
            <a:off x="1131888" y="3179763"/>
            <a:ext cx="812800" cy="842962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72" name="Line 60"/>
          <p:cNvSpPr>
            <a:spLocks noChangeShapeType="1"/>
          </p:cNvSpPr>
          <p:nvPr/>
        </p:nvSpPr>
        <p:spPr bwMode="auto">
          <a:xfrm flipH="1" flipV="1">
            <a:off x="1930400" y="3846513"/>
            <a:ext cx="2074863" cy="12477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73" name="Line 61"/>
          <p:cNvSpPr>
            <a:spLocks noChangeShapeType="1"/>
          </p:cNvSpPr>
          <p:nvPr/>
        </p:nvSpPr>
        <p:spPr bwMode="auto">
          <a:xfrm flipV="1">
            <a:off x="4322763" y="2757488"/>
            <a:ext cx="1728787" cy="23796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74" name="Rectangle 62"/>
          <p:cNvSpPr>
            <a:spLocks noChangeArrowheads="1"/>
          </p:cNvSpPr>
          <p:nvPr/>
        </p:nvSpPr>
        <p:spPr bwMode="auto">
          <a:xfrm>
            <a:off x="2800349" y="5019675"/>
            <a:ext cx="3459163" cy="105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400" b="0" dirty="0">
                <a:ea typeface="ＭＳ Ｐゴシック" pitchFamily="-96" charset="-128"/>
              </a:rPr>
              <a:t>No more software intervention !</a:t>
            </a:r>
            <a:endParaRPr lang="en-US" b="0" dirty="0">
              <a:ea typeface="ＭＳ Ｐゴシック" pitchFamily="-9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6" grpId="0" animBg="1"/>
      <p:bldP spid="320547" grpId="0" animBg="1"/>
      <p:bldP spid="320548" grpId="0" animBg="1"/>
      <p:bldP spid="320549" grpId="0" animBg="1"/>
      <p:bldP spid="320550" grpId="0"/>
      <p:bldP spid="320551" grpId="0"/>
      <p:bldP spid="320552" grpId="0"/>
      <p:bldP spid="320553" grpId="0"/>
      <p:bldP spid="320554" grpId="0" animBg="1"/>
      <p:bldP spid="320555" grpId="0"/>
      <p:bldP spid="320556" grpId="0"/>
      <p:bldP spid="320557" grpId="0"/>
      <p:bldP spid="320558" grpId="0"/>
      <p:bldP spid="320559" grpId="0" animBg="1"/>
      <p:bldP spid="320560" grpId="0"/>
      <p:bldP spid="320561" grpId="0"/>
      <p:bldP spid="320562" grpId="0" animBg="1"/>
      <p:bldP spid="320563" grpId="0"/>
      <p:bldP spid="320564" grpId="0" animBg="1"/>
      <p:bldP spid="320565" grpId="0"/>
      <p:bldP spid="320566" grpId="0"/>
      <p:bldP spid="320567" grpId="0" animBg="1"/>
      <p:bldP spid="320568" grpId="0"/>
      <p:bldP spid="320569" grpId="0" animBg="1"/>
      <p:bldP spid="320570" grpId="0" animBg="1"/>
      <p:bldP spid="320572" grpId="0" animBg="1"/>
      <p:bldP spid="320573" grpId="0" animBg="1"/>
      <p:bldP spid="3205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200A-5E17-4678-986C-D8AA16B13F0B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Modes</a:t>
            </a:r>
            <a:endParaRPr lang="cs-CZ" sz="4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01BB-27DA-44E7-A0F4-A08A3548483F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Modes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Operating modes</a:t>
            </a:r>
            <a:endParaRPr lang="cs-CZ" sz="2100" b="0"/>
          </a:p>
        </p:txBody>
      </p:sp>
      <p:pic>
        <p:nvPicPr>
          <p:cNvPr id="32566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36638"/>
            <a:ext cx="6170613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C147E-C7BA-439A-AA18-B29CA4065BAE}" type="slidenum">
              <a:rPr lang="en-US"/>
              <a:pPr/>
              <a:t>43</a:t>
            </a:fld>
            <a:endParaRPr lang="en-US" sz="1400"/>
          </a:p>
        </p:txBody>
      </p:sp>
      <p:sp>
        <p:nvSpPr>
          <p:cNvPr id="3266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Modes 	</a:t>
            </a:r>
            <a:br>
              <a:rPr lang="en-US"/>
            </a:br>
            <a:r>
              <a:rPr lang="en-US" sz="2100" b="0"/>
              <a:t>Loopback &amp; self-test modes</a:t>
            </a:r>
            <a:endParaRPr lang="cs-CZ" sz="2100" b="0"/>
          </a:p>
        </p:txBody>
      </p:sp>
      <p:sp>
        <p:nvSpPr>
          <p:cNvPr id="326668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663575" y="1143000"/>
            <a:ext cx="7993063" cy="2012950"/>
          </a:xfrm>
        </p:spPr>
        <p:txBody>
          <a:bodyPr/>
          <a:lstStyle/>
          <a:p>
            <a:r>
              <a:rPr lang="en-US" sz="2400"/>
              <a:t>Loopback</a:t>
            </a:r>
            <a:endParaRPr lang="cs-CZ" sz="2400"/>
          </a:p>
        </p:txBody>
      </p:sp>
      <p:sp>
        <p:nvSpPr>
          <p:cNvPr id="326669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" y="3951288"/>
            <a:ext cx="8007350" cy="2144712"/>
          </a:xfrm>
        </p:spPr>
        <p:txBody>
          <a:bodyPr/>
          <a:lstStyle/>
          <a:p>
            <a:r>
              <a:rPr lang="en-US" sz="2400"/>
              <a:t>Selftest</a:t>
            </a:r>
            <a:endParaRPr lang="cs-CZ" sz="2400"/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1425575"/>
            <a:ext cx="432117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66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3724275"/>
            <a:ext cx="4194175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813EE-784B-4A75-9366-F8B38806E378}" type="slidenum">
              <a:rPr lang="en-US"/>
              <a:pPr/>
              <a:t>44</a:t>
            </a:fld>
            <a:endParaRPr lang="en-US" sz="140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	</a:t>
            </a:r>
            <a:endParaRPr lang="cs-CZ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62263"/>
            <a:ext cx="9144000" cy="8016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400" b="1"/>
              <a:t>Registers</a:t>
            </a:r>
            <a:endParaRPr lang="cs-CZ" sz="4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EAC1D-4223-4365-B0DA-8C3BC786B086}" type="slidenum">
              <a:rPr lang="en-US"/>
              <a:pPr/>
              <a:t>45</a:t>
            </a:fld>
            <a:endParaRPr lang="en-US" sz="140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65100"/>
            <a:ext cx="7459663" cy="668338"/>
          </a:xfrm>
        </p:spPr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Registers 	</a:t>
            </a:r>
            <a:r>
              <a:rPr lang="en-US" sz="2800"/>
              <a:t/>
            </a:r>
            <a:br>
              <a:rPr lang="en-US" sz="2800"/>
            </a:br>
            <a:r>
              <a:rPr lang="en-US" sz="2100" b="0"/>
              <a:t> </a:t>
            </a:r>
            <a:endParaRPr lang="cs-CZ" sz="2100" b="0"/>
          </a:p>
        </p:txBody>
      </p:sp>
      <p:sp>
        <p:nvSpPr>
          <p:cNvPr id="3297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82613" y="1466850"/>
            <a:ext cx="8072437" cy="4629150"/>
          </a:xfrm>
        </p:spPr>
        <p:txBody>
          <a:bodyPr/>
          <a:lstStyle/>
          <a:p>
            <a:r>
              <a:rPr lang="en-US"/>
              <a:t>Refer to reference manual</a:t>
            </a:r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5C1B-A431-476C-AEF5-B3C69F5764E2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 	</a:t>
            </a:r>
            <a:br>
              <a:rPr lang="en-US"/>
            </a:br>
            <a:r>
              <a:rPr lang="en-US" sz="2100" b="0"/>
              <a:t>Protocol Handler - Slave mode</a:t>
            </a:r>
            <a:endParaRPr lang="cs-CZ" sz="2100" b="0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0" y="1143000"/>
            <a:ext cx="4148138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Header and response handling with minimum CPU intervention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Header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800" dirty="0"/>
              <a:t>Indication after reception of </a:t>
            </a:r>
            <a:br>
              <a:rPr lang="en-GB" sz="1800" dirty="0"/>
            </a:br>
            <a:r>
              <a:rPr lang="en-GB" sz="1800" dirty="0"/>
              <a:t>a correct identifier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800" dirty="0"/>
              <a:t>Break detection threshold </a:t>
            </a:r>
            <a:br>
              <a:rPr lang="en-GB" sz="1800" dirty="0"/>
            </a:br>
            <a:r>
              <a:rPr lang="en-GB" sz="1800" dirty="0"/>
              <a:t>of 10 or 11-bit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Response</a:t>
            </a:r>
            <a:endParaRPr lang="en-GB" sz="2400" dirty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800" dirty="0"/>
              <a:t>Transmission confirmation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1800" dirty="0"/>
              <a:t>Reception indication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80607" name="Group 31"/>
          <p:cNvGrpSpPr>
            <a:grpSpLocks/>
          </p:cNvGrpSpPr>
          <p:nvPr/>
        </p:nvGrpSpPr>
        <p:grpSpPr bwMode="auto">
          <a:xfrm>
            <a:off x="4956175" y="1924050"/>
            <a:ext cx="1008063" cy="288925"/>
            <a:chOff x="3865" y="1362"/>
            <a:chExt cx="635" cy="182"/>
          </a:xfrm>
        </p:grpSpPr>
        <p:sp>
          <p:nvSpPr>
            <p:cNvPr id="280608" name="Rectangle 32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9" name="Text Box 33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grpSp>
        <p:nvGrpSpPr>
          <p:cNvPr id="280610" name="Group 34"/>
          <p:cNvGrpSpPr>
            <a:grpSpLocks/>
          </p:cNvGrpSpPr>
          <p:nvPr/>
        </p:nvGrpSpPr>
        <p:grpSpPr bwMode="auto">
          <a:xfrm>
            <a:off x="5984875" y="1924050"/>
            <a:ext cx="1908175" cy="288925"/>
            <a:chOff x="4569" y="1362"/>
            <a:chExt cx="1202" cy="182"/>
          </a:xfrm>
        </p:grpSpPr>
        <p:sp>
          <p:nvSpPr>
            <p:cNvPr id="280611" name="Rectangle 35"/>
            <p:cNvSpPr>
              <a:spLocks noChangeArrowheads="1"/>
            </p:cNvSpPr>
            <p:nvPr/>
          </p:nvSpPr>
          <p:spPr bwMode="auto">
            <a:xfrm>
              <a:off x="4569" y="1362"/>
              <a:ext cx="1179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2" name="Text Box 36"/>
            <p:cNvSpPr txBox="1">
              <a:spLocks noChangeArrowheads="1"/>
            </p:cNvSpPr>
            <p:nvPr/>
          </p:nvSpPr>
          <p:spPr bwMode="auto">
            <a:xfrm>
              <a:off x="4592" y="1363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TX DATA</a:t>
              </a:r>
            </a:p>
          </p:txBody>
        </p:sp>
      </p:grpSp>
      <p:grpSp>
        <p:nvGrpSpPr>
          <p:cNvPr id="280613" name="Group 37"/>
          <p:cNvGrpSpPr>
            <a:grpSpLocks/>
          </p:cNvGrpSpPr>
          <p:nvPr/>
        </p:nvGrpSpPr>
        <p:grpSpPr bwMode="auto">
          <a:xfrm>
            <a:off x="7742238" y="1924050"/>
            <a:ext cx="682625" cy="288925"/>
            <a:chOff x="5500" y="1362"/>
            <a:chExt cx="430" cy="182"/>
          </a:xfrm>
        </p:grpSpPr>
        <p:sp>
          <p:nvSpPr>
            <p:cNvPr id="280614" name="Rectangle 38"/>
            <p:cNvSpPr>
              <a:spLocks noChangeArrowheads="1"/>
            </p:cNvSpPr>
            <p:nvPr/>
          </p:nvSpPr>
          <p:spPr bwMode="auto">
            <a:xfrm>
              <a:off x="5574" y="1362"/>
              <a:ext cx="322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5" name="Text Box 39"/>
            <p:cNvSpPr txBox="1">
              <a:spLocks noChangeArrowheads="1"/>
            </p:cNvSpPr>
            <p:nvPr/>
          </p:nvSpPr>
          <p:spPr bwMode="auto">
            <a:xfrm>
              <a:off x="5500" y="1363"/>
              <a:ext cx="4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CRC</a:t>
              </a:r>
            </a:p>
          </p:txBody>
        </p:sp>
      </p:grp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4889500" y="2278063"/>
            <a:ext cx="2708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TRANSMIT RESPONSE</a:t>
            </a:r>
          </a:p>
        </p:txBody>
      </p:sp>
      <p:sp>
        <p:nvSpPr>
          <p:cNvPr id="280617" name="AutoShape 41"/>
          <p:cNvSpPr>
            <a:spLocks noChangeArrowheads="1"/>
          </p:cNvSpPr>
          <p:nvPr/>
        </p:nvSpPr>
        <p:spPr bwMode="auto">
          <a:xfrm rot="3135976">
            <a:off x="8320088" y="1500187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8" name="Text Box 42"/>
          <p:cNvSpPr txBox="1">
            <a:spLocks noChangeArrowheads="1"/>
          </p:cNvSpPr>
          <p:nvPr/>
        </p:nvSpPr>
        <p:spPr bwMode="auto">
          <a:xfrm>
            <a:off x="7142163" y="1250950"/>
            <a:ext cx="1563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TX Confirmation</a:t>
            </a:r>
          </a:p>
        </p:txBody>
      </p:sp>
      <p:grpSp>
        <p:nvGrpSpPr>
          <p:cNvPr id="280619" name="Group 43"/>
          <p:cNvGrpSpPr>
            <a:grpSpLocks/>
          </p:cNvGrpSpPr>
          <p:nvPr/>
        </p:nvGrpSpPr>
        <p:grpSpPr bwMode="auto">
          <a:xfrm>
            <a:off x="4970463" y="3538538"/>
            <a:ext cx="1008062" cy="288925"/>
            <a:chOff x="3865" y="1362"/>
            <a:chExt cx="635" cy="182"/>
          </a:xfrm>
        </p:grpSpPr>
        <p:sp>
          <p:nvSpPr>
            <p:cNvPr id="280620" name="Rectangle 44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1" name="Text Box 45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grpSp>
        <p:nvGrpSpPr>
          <p:cNvPr id="280622" name="Group 46"/>
          <p:cNvGrpSpPr>
            <a:grpSpLocks/>
          </p:cNvGrpSpPr>
          <p:nvPr/>
        </p:nvGrpSpPr>
        <p:grpSpPr bwMode="auto">
          <a:xfrm>
            <a:off x="6469063" y="3538538"/>
            <a:ext cx="1908175" cy="288925"/>
            <a:chOff x="4569" y="1362"/>
            <a:chExt cx="1202" cy="182"/>
          </a:xfrm>
        </p:grpSpPr>
        <p:sp>
          <p:nvSpPr>
            <p:cNvPr id="280623" name="Rectangle 47"/>
            <p:cNvSpPr>
              <a:spLocks noChangeArrowheads="1"/>
            </p:cNvSpPr>
            <p:nvPr/>
          </p:nvSpPr>
          <p:spPr bwMode="auto">
            <a:xfrm>
              <a:off x="4569" y="1362"/>
              <a:ext cx="1179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4" name="Text Box 48"/>
            <p:cNvSpPr txBox="1">
              <a:spLocks noChangeArrowheads="1"/>
            </p:cNvSpPr>
            <p:nvPr/>
          </p:nvSpPr>
          <p:spPr bwMode="auto">
            <a:xfrm>
              <a:off x="4592" y="1363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RX DATA</a:t>
              </a:r>
            </a:p>
          </p:txBody>
        </p:sp>
      </p:grpSp>
      <p:grpSp>
        <p:nvGrpSpPr>
          <p:cNvPr id="280625" name="Group 49"/>
          <p:cNvGrpSpPr>
            <a:grpSpLocks/>
          </p:cNvGrpSpPr>
          <p:nvPr/>
        </p:nvGrpSpPr>
        <p:grpSpPr bwMode="auto">
          <a:xfrm>
            <a:off x="8226425" y="3538538"/>
            <a:ext cx="682625" cy="288925"/>
            <a:chOff x="5500" y="1362"/>
            <a:chExt cx="430" cy="182"/>
          </a:xfrm>
        </p:grpSpPr>
        <p:sp>
          <p:nvSpPr>
            <p:cNvPr id="280626" name="Rectangle 50"/>
            <p:cNvSpPr>
              <a:spLocks noChangeArrowheads="1"/>
            </p:cNvSpPr>
            <p:nvPr/>
          </p:nvSpPr>
          <p:spPr bwMode="auto">
            <a:xfrm>
              <a:off x="5574" y="1362"/>
              <a:ext cx="322" cy="18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7" name="Text Box 51"/>
            <p:cNvSpPr txBox="1">
              <a:spLocks noChangeArrowheads="1"/>
            </p:cNvSpPr>
            <p:nvPr/>
          </p:nvSpPr>
          <p:spPr bwMode="auto">
            <a:xfrm>
              <a:off x="5500" y="1363"/>
              <a:ext cx="4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CRC</a:t>
              </a:r>
            </a:p>
          </p:txBody>
        </p:sp>
      </p:grpSp>
      <p:sp>
        <p:nvSpPr>
          <p:cNvPr id="280628" name="Text Box 52"/>
          <p:cNvSpPr txBox="1">
            <a:spLocks noChangeArrowheads="1"/>
          </p:cNvSpPr>
          <p:nvPr/>
        </p:nvSpPr>
        <p:spPr bwMode="auto">
          <a:xfrm>
            <a:off x="4903788" y="3905250"/>
            <a:ext cx="2530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RECEIVE RESPONSE</a:t>
            </a:r>
          </a:p>
        </p:txBody>
      </p:sp>
      <p:sp>
        <p:nvSpPr>
          <p:cNvPr id="280629" name="AutoShape 53"/>
          <p:cNvSpPr>
            <a:spLocks noChangeArrowheads="1"/>
          </p:cNvSpPr>
          <p:nvPr/>
        </p:nvSpPr>
        <p:spPr bwMode="auto">
          <a:xfrm rot="3135976">
            <a:off x="8804276" y="311467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30" name="Text Box 54"/>
          <p:cNvSpPr txBox="1">
            <a:spLocks noChangeArrowheads="1"/>
          </p:cNvSpPr>
          <p:nvPr/>
        </p:nvSpPr>
        <p:spPr bwMode="auto">
          <a:xfrm>
            <a:off x="7748588" y="286543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RX Indication</a:t>
            </a:r>
          </a:p>
        </p:txBody>
      </p:sp>
      <p:sp>
        <p:nvSpPr>
          <p:cNvPr id="280631" name="Freeform 55"/>
          <p:cNvSpPr>
            <a:spLocks/>
          </p:cNvSpPr>
          <p:nvPr/>
        </p:nvSpPr>
        <p:spPr bwMode="auto">
          <a:xfrm>
            <a:off x="5959475" y="3463925"/>
            <a:ext cx="477838" cy="219075"/>
          </a:xfrm>
          <a:custGeom>
            <a:avLst/>
            <a:gdLst>
              <a:gd name="T0" fmla="*/ 0 w 401"/>
              <a:gd name="T1" fmla="*/ 204 h 204"/>
              <a:gd name="T2" fmla="*/ 201 w 401"/>
              <a:gd name="T3" fmla="*/ 4 h 204"/>
              <a:gd name="T4" fmla="*/ 401 w 401"/>
              <a:gd name="T5" fmla="*/ 17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" h="204">
                <a:moveTo>
                  <a:pt x="0" y="204"/>
                </a:moveTo>
                <a:cubicBezTo>
                  <a:pt x="67" y="106"/>
                  <a:pt x="134" y="8"/>
                  <a:pt x="201" y="4"/>
                </a:cubicBezTo>
                <a:cubicBezTo>
                  <a:pt x="268" y="0"/>
                  <a:pt x="334" y="89"/>
                  <a:pt x="401" y="179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/>
          <a:lstStyle/>
          <a:p>
            <a:endParaRPr lang="en-US"/>
          </a:p>
        </p:txBody>
      </p:sp>
      <p:sp>
        <p:nvSpPr>
          <p:cNvPr id="280632" name="Text Box 56"/>
          <p:cNvSpPr txBox="1">
            <a:spLocks noChangeArrowheads="1"/>
          </p:cNvSpPr>
          <p:nvPr/>
        </p:nvSpPr>
        <p:spPr bwMode="auto">
          <a:xfrm>
            <a:off x="5918200" y="3048000"/>
            <a:ext cx="1747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Response Latency</a:t>
            </a:r>
          </a:p>
        </p:txBody>
      </p:sp>
      <p:sp>
        <p:nvSpPr>
          <p:cNvPr id="280633" name="AutoShape 57"/>
          <p:cNvSpPr>
            <a:spLocks noChangeArrowheads="1"/>
          </p:cNvSpPr>
          <p:nvPr/>
        </p:nvSpPr>
        <p:spPr bwMode="auto">
          <a:xfrm rot="3135976">
            <a:off x="5895976" y="1514475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34" name="Text Box 58"/>
          <p:cNvSpPr txBox="1">
            <a:spLocks noChangeArrowheads="1"/>
          </p:cNvSpPr>
          <p:nvPr/>
        </p:nvSpPr>
        <p:spPr bwMode="auto">
          <a:xfrm>
            <a:off x="5094288" y="1265238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Indication</a:t>
            </a:r>
          </a:p>
        </p:txBody>
      </p:sp>
      <p:sp>
        <p:nvSpPr>
          <p:cNvPr id="280635" name="AutoShape 59"/>
          <p:cNvSpPr>
            <a:spLocks noChangeArrowheads="1"/>
          </p:cNvSpPr>
          <p:nvPr/>
        </p:nvSpPr>
        <p:spPr bwMode="auto">
          <a:xfrm>
            <a:off x="5751513" y="3211513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36" name="Text Box 60"/>
          <p:cNvSpPr txBox="1">
            <a:spLocks noChangeArrowheads="1"/>
          </p:cNvSpPr>
          <p:nvPr/>
        </p:nvSpPr>
        <p:spPr bwMode="auto">
          <a:xfrm>
            <a:off x="4822825" y="2987675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Indication</a:t>
            </a:r>
          </a:p>
        </p:txBody>
      </p:sp>
      <p:grpSp>
        <p:nvGrpSpPr>
          <p:cNvPr id="280637" name="Group 61"/>
          <p:cNvGrpSpPr>
            <a:grpSpLocks/>
          </p:cNvGrpSpPr>
          <p:nvPr/>
        </p:nvGrpSpPr>
        <p:grpSpPr bwMode="auto">
          <a:xfrm>
            <a:off x="4957763" y="5214938"/>
            <a:ext cx="1008062" cy="288925"/>
            <a:chOff x="3865" y="1362"/>
            <a:chExt cx="635" cy="182"/>
          </a:xfrm>
        </p:grpSpPr>
        <p:sp>
          <p:nvSpPr>
            <p:cNvPr id="280638" name="Rectangle 62"/>
            <p:cNvSpPr>
              <a:spLocks noChangeArrowheads="1"/>
            </p:cNvSpPr>
            <p:nvPr/>
          </p:nvSpPr>
          <p:spPr bwMode="auto">
            <a:xfrm>
              <a:off x="3865" y="1362"/>
              <a:ext cx="635" cy="1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9" name="Text Box 63"/>
            <p:cNvSpPr txBox="1">
              <a:spLocks noChangeArrowheads="1"/>
            </p:cNvSpPr>
            <p:nvPr/>
          </p:nvSpPr>
          <p:spPr bwMode="auto">
            <a:xfrm>
              <a:off x="3865" y="1363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i="1">
                  <a:ea typeface="Osaka" charset="-128"/>
                </a:rPr>
                <a:t>HEADER</a:t>
              </a:r>
            </a:p>
          </p:txBody>
        </p:sp>
      </p:grp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4891088" y="5568950"/>
            <a:ext cx="2428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>
                <a:solidFill>
                  <a:srgbClr val="3399FF"/>
                </a:solidFill>
              </a:rPr>
              <a:t>IGNORE RESPONSE</a:t>
            </a:r>
          </a:p>
        </p:txBody>
      </p:sp>
      <p:sp>
        <p:nvSpPr>
          <p:cNvPr id="280641" name="AutoShape 65"/>
          <p:cNvSpPr>
            <a:spLocks noChangeArrowheads="1"/>
          </p:cNvSpPr>
          <p:nvPr/>
        </p:nvSpPr>
        <p:spPr bwMode="auto">
          <a:xfrm rot="3135976">
            <a:off x="5897563" y="4805362"/>
            <a:ext cx="215900" cy="32067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42" name="Text Box 66"/>
          <p:cNvSpPr txBox="1">
            <a:spLocks noChangeArrowheads="1"/>
          </p:cNvSpPr>
          <p:nvPr/>
        </p:nvSpPr>
        <p:spPr bwMode="auto">
          <a:xfrm>
            <a:off x="5095875" y="4556125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ea typeface="Osaka" charset="-128"/>
              </a:rPr>
              <a:t>Indication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AF72B-67C1-4A33-8DC8-696A74024323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8164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 	</a:t>
            </a:r>
            <a:br>
              <a:rPr lang="en-US"/>
            </a:br>
            <a:r>
              <a:rPr lang="en-US" sz="2100" b="0"/>
              <a:t>Enhanced error detection circuit</a:t>
            </a:r>
            <a:endParaRPr lang="cs-CZ" sz="2100" b="0"/>
          </a:p>
        </p:txBody>
      </p:sp>
      <p:sp>
        <p:nvSpPr>
          <p:cNvPr id="281644" name="Rectangle 44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4079875" cy="4953000"/>
          </a:xfrm>
        </p:spPr>
        <p:txBody>
          <a:bodyPr/>
          <a:lstStyle/>
          <a:p>
            <a:r>
              <a:rPr lang="en-GB" sz="2000" dirty="0"/>
              <a:t>Bit error</a:t>
            </a:r>
          </a:p>
          <a:p>
            <a:pPr lvl="1"/>
            <a:r>
              <a:rPr lang="en-GB" sz="1800" dirty="0"/>
              <a:t>Detection on all bits transmitted  including header, delimiters</a:t>
            </a:r>
          </a:p>
          <a:p>
            <a:r>
              <a:rPr lang="en-GB" sz="2000" dirty="0"/>
              <a:t>Identifier Parity</a:t>
            </a:r>
          </a:p>
          <a:p>
            <a:r>
              <a:rPr lang="en-GB" sz="2000" dirty="0"/>
              <a:t>Break Delimiter</a:t>
            </a:r>
          </a:p>
          <a:p>
            <a:r>
              <a:rPr lang="en-GB" sz="2000" dirty="0"/>
              <a:t>Inconsistent Synch Field</a:t>
            </a:r>
          </a:p>
          <a:p>
            <a:r>
              <a:rPr lang="en-GB" sz="2000" dirty="0"/>
              <a:t>Framing error</a:t>
            </a:r>
          </a:p>
          <a:p>
            <a:r>
              <a:rPr lang="en-GB" sz="2000" dirty="0"/>
              <a:t>Checksum Error</a:t>
            </a:r>
          </a:p>
          <a:p>
            <a:pPr lvl="1"/>
            <a:r>
              <a:rPr lang="en-GB" sz="1800" dirty="0"/>
              <a:t>Classic</a:t>
            </a:r>
          </a:p>
          <a:p>
            <a:pPr lvl="1"/>
            <a:r>
              <a:rPr lang="en-GB" sz="1800" dirty="0"/>
              <a:t>Enhanced</a:t>
            </a:r>
          </a:p>
          <a:p>
            <a:pPr lvl="1"/>
            <a:endParaRPr lang="en-GB" sz="2200" dirty="0"/>
          </a:p>
        </p:txBody>
      </p:sp>
      <p:sp>
        <p:nvSpPr>
          <p:cNvPr id="281645" name="Rectangle 45"/>
          <p:cNvSpPr>
            <a:spLocks noGrp="1" noChangeArrowheads="1"/>
          </p:cNvSpPr>
          <p:nvPr>
            <p:ph type="body" sz="half" idx="2"/>
          </p:nvPr>
        </p:nvSpPr>
        <p:spPr>
          <a:xfrm>
            <a:off x="4573588" y="1143000"/>
            <a:ext cx="4081462" cy="4953000"/>
          </a:xfrm>
        </p:spPr>
        <p:txBody>
          <a:bodyPr/>
          <a:lstStyle/>
          <a:p>
            <a:r>
              <a:rPr lang="en-GB" sz="2000" dirty="0"/>
              <a:t>Slave response timeout</a:t>
            </a:r>
          </a:p>
          <a:p>
            <a:pPr lvl="1"/>
            <a:r>
              <a:rPr lang="en-GB" sz="1800" dirty="0"/>
              <a:t>Dedicated timer programmable by application</a:t>
            </a:r>
          </a:p>
          <a:p>
            <a:r>
              <a:rPr lang="en-GB" sz="2000" dirty="0"/>
              <a:t>LINRX stuck dominant</a:t>
            </a:r>
          </a:p>
          <a:p>
            <a:r>
              <a:rPr lang="en-GB" sz="2000" dirty="0"/>
              <a:t>Error signalling</a:t>
            </a:r>
          </a:p>
          <a:p>
            <a:pPr lvl="1"/>
            <a:r>
              <a:rPr lang="en-GB" sz="1800" dirty="0"/>
              <a:t>9 error sources</a:t>
            </a:r>
          </a:p>
          <a:p>
            <a:pPr lvl="1"/>
            <a:r>
              <a:rPr lang="en-GB" sz="1800" dirty="0"/>
              <a:t>Each error source can be independently enabled/disabled</a:t>
            </a:r>
          </a:p>
          <a:p>
            <a:endParaRPr lang="cs-C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8D462-2EAF-43AD-8DC8-9787425B6C3E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28368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 	</a:t>
            </a:r>
            <a:br>
              <a:rPr lang="en-US"/>
            </a:br>
            <a:r>
              <a:rPr lang="en-US" sz="2100" b="0"/>
              <a:t>Buffer</a:t>
            </a:r>
            <a:endParaRPr lang="cs-CZ" sz="2100" b="0"/>
          </a:p>
        </p:txBody>
      </p:sp>
      <p:sp>
        <p:nvSpPr>
          <p:cNvPr id="283687" name="Rectangle 39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4079875" cy="4953000"/>
          </a:xfrm>
        </p:spPr>
        <p:txBody>
          <a:bodyPr/>
          <a:lstStyle/>
          <a:p>
            <a:r>
              <a:rPr lang="en-GB" sz="2400" dirty="0"/>
              <a:t>The message buffer</a:t>
            </a:r>
          </a:p>
          <a:p>
            <a:pPr lvl="1"/>
            <a:r>
              <a:rPr lang="en-GB" sz="1800" dirty="0"/>
              <a:t>Ensures data consistency</a:t>
            </a:r>
          </a:p>
          <a:p>
            <a:pPr lvl="1"/>
            <a:r>
              <a:rPr lang="en-GB" sz="1800" dirty="0"/>
              <a:t>Eases message handling by the application</a:t>
            </a:r>
          </a:p>
          <a:p>
            <a:r>
              <a:rPr lang="en-GB" sz="2400" dirty="0"/>
              <a:t>Event Signalling</a:t>
            </a:r>
          </a:p>
          <a:p>
            <a:pPr lvl="1"/>
            <a:r>
              <a:rPr lang="en-GB" sz="1800" dirty="0"/>
              <a:t>Overrun</a:t>
            </a:r>
          </a:p>
          <a:p>
            <a:pPr lvl="1"/>
            <a:endParaRPr lang="cs-CZ" sz="2200" dirty="0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4784725" y="1482725"/>
            <a:ext cx="4108450" cy="3687763"/>
          </a:xfrm>
          <a:prstGeom prst="rect">
            <a:avLst/>
          </a:prstGeom>
          <a:solidFill>
            <a:srgbClr val="7AB7FA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cs-CZ" sz="1400"/>
          </a:p>
        </p:txBody>
      </p:sp>
      <p:sp>
        <p:nvSpPr>
          <p:cNvPr id="283669" name="Line 21"/>
          <p:cNvSpPr>
            <a:spLocks noChangeShapeType="1"/>
          </p:cNvSpPr>
          <p:nvPr/>
        </p:nvSpPr>
        <p:spPr bwMode="auto">
          <a:xfrm>
            <a:off x="6564313" y="5135563"/>
            <a:ext cx="0" cy="339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70" name="Line 22"/>
          <p:cNvSpPr>
            <a:spLocks noChangeShapeType="1"/>
          </p:cNvSpPr>
          <p:nvPr/>
        </p:nvSpPr>
        <p:spPr bwMode="auto">
          <a:xfrm flipV="1">
            <a:off x="7297738" y="5135563"/>
            <a:ext cx="0" cy="339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6130925" y="5414963"/>
            <a:ext cx="7556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LIN TX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6872288" y="5408613"/>
            <a:ext cx="7762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LIN RX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3673" name="Rectangle 25"/>
          <p:cNvSpPr>
            <a:spLocks noChangeArrowheads="1"/>
          </p:cNvSpPr>
          <p:nvPr/>
        </p:nvSpPr>
        <p:spPr bwMode="auto">
          <a:xfrm>
            <a:off x="6389688" y="3394075"/>
            <a:ext cx="2255837" cy="449263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en-US" sz="1400">
                <a:solidFill>
                  <a:schemeClr val="folHlink"/>
                </a:solidFill>
              </a:rPr>
              <a:t>Filtering Unit</a:t>
            </a:r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83674" name="AutoShape 26"/>
          <p:cNvSpPr>
            <a:spLocks noChangeArrowheads="1"/>
          </p:cNvSpPr>
          <p:nvPr/>
        </p:nvSpPr>
        <p:spPr bwMode="auto">
          <a:xfrm rot="10800000">
            <a:off x="7689850" y="2862263"/>
            <a:ext cx="309563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75" name="Rectangle 27"/>
          <p:cNvSpPr>
            <a:spLocks noChangeArrowheads="1"/>
          </p:cNvSpPr>
          <p:nvPr/>
        </p:nvSpPr>
        <p:spPr bwMode="auto">
          <a:xfrm>
            <a:off x="5057775" y="4392613"/>
            <a:ext cx="3587750" cy="547687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en-US" sz="1400">
                <a:solidFill>
                  <a:schemeClr val="folHlink"/>
                </a:solidFill>
              </a:rPr>
              <a:t>LIN 1.3/2.0 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Protocol Handler</a:t>
            </a:r>
          </a:p>
        </p:txBody>
      </p:sp>
      <p:sp>
        <p:nvSpPr>
          <p:cNvPr id="283676" name="AutoShape 28"/>
          <p:cNvSpPr>
            <a:spLocks noChangeArrowheads="1"/>
          </p:cNvSpPr>
          <p:nvPr/>
        </p:nvSpPr>
        <p:spPr bwMode="auto">
          <a:xfrm flipV="1">
            <a:off x="7696200" y="3905250"/>
            <a:ext cx="309563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77" name="Rectangle 29"/>
          <p:cNvSpPr>
            <a:spLocks noChangeArrowheads="1"/>
          </p:cNvSpPr>
          <p:nvPr/>
        </p:nvSpPr>
        <p:spPr bwMode="auto">
          <a:xfrm>
            <a:off x="5064125" y="1806575"/>
            <a:ext cx="1155700" cy="2032000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154800" rIns="96644" bIns="47802"/>
          <a:lstStyle/>
          <a:p>
            <a:r>
              <a:rPr lang="fr-FR" sz="1400">
                <a:solidFill>
                  <a:schemeClr val="folHlink"/>
                </a:solidFill>
              </a:rPr>
              <a:t>CONTROL</a:t>
            </a:r>
            <a:br>
              <a:rPr lang="fr-FR" sz="1400">
                <a:solidFill>
                  <a:schemeClr val="folHlink"/>
                </a:solidFill>
              </a:rPr>
            </a:br>
            <a:r>
              <a:rPr lang="fr-FR" sz="1400">
                <a:solidFill>
                  <a:schemeClr val="folHlink"/>
                </a:solidFill>
              </a:rPr>
              <a:t>STATUS</a:t>
            </a:r>
            <a:br>
              <a:rPr lang="fr-FR" sz="1400">
                <a:solidFill>
                  <a:schemeClr val="folHlink"/>
                </a:solidFill>
              </a:rPr>
            </a:br>
            <a:r>
              <a:rPr lang="fr-FR" sz="1400">
                <a:solidFill>
                  <a:schemeClr val="folHlink"/>
                </a:solidFill>
              </a:rPr>
              <a:t>REGISTERS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3678" name="AutoShape 30"/>
          <p:cNvSpPr>
            <a:spLocks noChangeArrowheads="1"/>
          </p:cNvSpPr>
          <p:nvPr/>
        </p:nvSpPr>
        <p:spPr bwMode="auto">
          <a:xfrm>
            <a:off x="5468938" y="3903663"/>
            <a:ext cx="346075" cy="430212"/>
          </a:xfrm>
          <a:prstGeom prst="upDownArrow">
            <a:avLst>
              <a:gd name="adj1" fmla="val 50000"/>
              <a:gd name="adj2" fmla="val 24862"/>
            </a:avLst>
          </a:prstGeom>
          <a:solidFill>
            <a:srgbClr val="EAEAEA"/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79" name="AutoShape 31"/>
          <p:cNvSpPr>
            <a:spLocks noChangeArrowheads="1"/>
          </p:cNvSpPr>
          <p:nvPr/>
        </p:nvSpPr>
        <p:spPr bwMode="auto">
          <a:xfrm rot="10800000" flipV="1">
            <a:off x="6916738" y="2863850"/>
            <a:ext cx="309562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80" name="AutoShape 32"/>
          <p:cNvSpPr>
            <a:spLocks noChangeArrowheads="1"/>
          </p:cNvSpPr>
          <p:nvPr/>
        </p:nvSpPr>
        <p:spPr bwMode="auto">
          <a:xfrm>
            <a:off x="6923088" y="3906838"/>
            <a:ext cx="309562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3681" name="Rectangle 33"/>
          <p:cNvSpPr>
            <a:spLocks noChangeArrowheads="1"/>
          </p:cNvSpPr>
          <p:nvPr/>
        </p:nvSpPr>
        <p:spPr bwMode="auto">
          <a:xfrm>
            <a:off x="6394450" y="1206500"/>
            <a:ext cx="2249488" cy="16049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cs-CZ" sz="1400"/>
          </a:p>
        </p:txBody>
      </p:sp>
      <p:sp>
        <p:nvSpPr>
          <p:cNvPr id="283682" name="Rectangle 34"/>
          <p:cNvSpPr>
            <a:spLocks noChangeArrowheads="1"/>
          </p:cNvSpPr>
          <p:nvPr/>
        </p:nvSpPr>
        <p:spPr bwMode="auto">
          <a:xfrm>
            <a:off x="6388100" y="1217613"/>
            <a:ext cx="2252663" cy="3968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en-US" sz="1400"/>
              <a:t>IDENTIFIER / DLC</a:t>
            </a:r>
          </a:p>
        </p:txBody>
      </p:sp>
      <p:sp>
        <p:nvSpPr>
          <p:cNvPr id="283683" name="Rectangle 35"/>
          <p:cNvSpPr>
            <a:spLocks noChangeArrowheads="1"/>
          </p:cNvSpPr>
          <p:nvPr/>
        </p:nvSpPr>
        <p:spPr bwMode="auto">
          <a:xfrm>
            <a:off x="6389688" y="1612900"/>
            <a:ext cx="2252662" cy="7683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en-US" sz="1400"/>
              <a:t>DATA</a:t>
            </a: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7289800" y="2432050"/>
            <a:ext cx="579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pPr algn="l"/>
            <a:r>
              <a:rPr lang="en-US" sz="1400"/>
              <a:t>CRC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18B29-CD20-4746-8449-9464DF6AD548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8470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 	</a:t>
            </a:r>
            <a:br>
              <a:rPr lang="en-US"/>
            </a:br>
            <a:r>
              <a:rPr lang="en-US" sz="2100" b="0"/>
              <a:t>System</a:t>
            </a:r>
            <a:endParaRPr lang="cs-CZ" sz="2100" b="0"/>
          </a:p>
        </p:txBody>
      </p:sp>
      <p:sp>
        <p:nvSpPr>
          <p:cNvPr id="284710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5184775" cy="4953000"/>
          </a:xfrm>
        </p:spPr>
        <p:txBody>
          <a:bodyPr/>
          <a:lstStyle/>
          <a:p>
            <a:r>
              <a:rPr lang="cs-CZ" sz="2400" dirty="0"/>
              <a:t>32-bit memory model</a:t>
            </a:r>
          </a:p>
          <a:p>
            <a:r>
              <a:rPr lang="cs-CZ" sz="2400" dirty="0"/>
              <a:t>Low Power Modes</a:t>
            </a:r>
          </a:p>
          <a:p>
            <a:pPr lvl="1"/>
            <a:r>
              <a:rPr lang="cs-CZ" sz="1800" dirty="0"/>
              <a:t>Configurable wake-up pulse</a:t>
            </a:r>
          </a:p>
          <a:p>
            <a:r>
              <a:rPr lang="cs-CZ" sz="2400" dirty="0"/>
              <a:t>Robustness</a:t>
            </a:r>
          </a:p>
          <a:p>
            <a:pPr lvl="1"/>
            <a:r>
              <a:rPr lang="cs-CZ" sz="1800" dirty="0"/>
              <a:t>Configuration registers protection in RUN mode</a:t>
            </a:r>
          </a:p>
          <a:p>
            <a:pPr lvl="1"/>
            <a:r>
              <a:rPr lang="cs-CZ" sz="1800" dirty="0"/>
              <a:t>LINTX signal forces recessive when in SLEEP mode or STOP mode</a:t>
            </a:r>
          </a:p>
          <a:p>
            <a:r>
              <a:rPr lang="cs-CZ" sz="2400" dirty="0"/>
              <a:t>Diagnostic</a:t>
            </a:r>
          </a:p>
          <a:p>
            <a:pPr lvl="1"/>
            <a:r>
              <a:rPr lang="cs-CZ" sz="1800" dirty="0"/>
              <a:t>Loop-back mode</a:t>
            </a:r>
          </a:p>
          <a:p>
            <a:pPr lvl="1"/>
            <a:r>
              <a:rPr lang="cs-CZ" sz="1800" dirty="0"/>
              <a:t>LINRX readable</a:t>
            </a:r>
          </a:p>
          <a:p>
            <a:pPr lvl="1"/>
            <a:r>
              <a:rPr lang="cs-CZ" sz="1800" dirty="0"/>
              <a:t>FSM status readable</a:t>
            </a:r>
          </a:p>
          <a:p>
            <a:pPr lvl="1"/>
            <a:endParaRPr lang="cs-CZ" sz="2100" dirty="0"/>
          </a:p>
        </p:txBody>
      </p:sp>
      <p:sp>
        <p:nvSpPr>
          <p:cNvPr id="284694" name="Rectangle 22"/>
          <p:cNvSpPr>
            <a:spLocks noChangeArrowheads="1"/>
          </p:cNvSpPr>
          <p:nvPr/>
        </p:nvSpPr>
        <p:spPr bwMode="auto">
          <a:xfrm>
            <a:off x="6127750" y="1162050"/>
            <a:ext cx="2797175" cy="3687763"/>
          </a:xfrm>
          <a:prstGeom prst="rect">
            <a:avLst/>
          </a:prstGeom>
          <a:solidFill>
            <a:srgbClr val="7AB7FA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cs-CZ" sz="1400"/>
          </a:p>
        </p:txBody>
      </p:sp>
      <p:sp>
        <p:nvSpPr>
          <p:cNvPr id="284695" name="Line 23"/>
          <p:cNvSpPr>
            <a:spLocks noChangeShapeType="1"/>
          </p:cNvSpPr>
          <p:nvPr/>
        </p:nvSpPr>
        <p:spPr bwMode="auto">
          <a:xfrm>
            <a:off x="7907338" y="4814888"/>
            <a:ext cx="0" cy="339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4696" name="Line 24"/>
          <p:cNvSpPr>
            <a:spLocks noChangeShapeType="1"/>
          </p:cNvSpPr>
          <p:nvPr/>
        </p:nvSpPr>
        <p:spPr bwMode="auto">
          <a:xfrm flipV="1">
            <a:off x="8640763" y="4814888"/>
            <a:ext cx="0" cy="339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4697" name="Text Box 25"/>
          <p:cNvSpPr txBox="1">
            <a:spLocks noChangeArrowheads="1"/>
          </p:cNvSpPr>
          <p:nvPr/>
        </p:nvSpPr>
        <p:spPr bwMode="auto">
          <a:xfrm>
            <a:off x="7473950" y="5094288"/>
            <a:ext cx="7556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LIN TX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4698" name="Text Box 26"/>
          <p:cNvSpPr txBox="1">
            <a:spLocks noChangeArrowheads="1"/>
          </p:cNvSpPr>
          <p:nvPr/>
        </p:nvSpPr>
        <p:spPr bwMode="auto">
          <a:xfrm>
            <a:off x="8215313" y="5087938"/>
            <a:ext cx="7762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LIN RX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4699" name="Rectangle 27"/>
          <p:cNvSpPr>
            <a:spLocks noChangeArrowheads="1"/>
          </p:cNvSpPr>
          <p:nvPr/>
        </p:nvSpPr>
        <p:spPr bwMode="auto">
          <a:xfrm>
            <a:off x="7737475" y="1474788"/>
            <a:ext cx="1174750" cy="1035050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pPr algn="r"/>
            <a:r>
              <a:rPr lang="fr-FR" sz="1400">
                <a:solidFill>
                  <a:schemeClr val="folHlink"/>
                </a:solidFill>
              </a:rPr>
              <a:t>RX </a:t>
            </a:r>
          </a:p>
          <a:p>
            <a:pPr algn="r"/>
            <a:r>
              <a:rPr lang="fr-FR" sz="1400">
                <a:solidFill>
                  <a:schemeClr val="folHlink"/>
                </a:solidFill>
              </a:rPr>
              <a:t>MESS</a:t>
            </a:r>
          </a:p>
          <a:p>
            <a:pPr algn="r"/>
            <a:r>
              <a:rPr lang="fr-FR" sz="1400">
                <a:solidFill>
                  <a:schemeClr val="folHlink"/>
                </a:solidFill>
              </a:rPr>
              <a:t>BUF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4700" name="Rectangle 28"/>
          <p:cNvSpPr>
            <a:spLocks noChangeArrowheads="1"/>
          </p:cNvSpPr>
          <p:nvPr/>
        </p:nvSpPr>
        <p:spPr bwMode="auto">
          <a:xfrm>
            <a:off x="7732713" y="3073400"/>
            <a:ext cx="1182687" cy="449263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pPr algn="r"/>
            <a:r>
              <a:rPr lang="en-US" sz="1400">
                <a:solidFill>
                  <a:schemeClr val="folHlink"/>
                </a:solidFill>
              </a:rPr>
              <a:t>Filtering</a:t>
            </a:r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84701" name="Rectangle 29"/>
          <p:cNvSpPr>
            <a:spLocks noChangeArrowheads="1"/>
          </p:cNvSpPr>
          <p:nvPr/>
        </p:nvSpPr>
        <p:spPr bwMode="auto">
          <a:xfrm>
            <a:off x="6400800" y="4071938"/>
            <a:ext cx="2514600" cy="547687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pPr algn="r"/>
            <a:r>
              <a:rPr lang="en-US" sz="1400">
                <a:solidFill>
                  <a:schemeClr val="folHlink"/>
                </a:solidFill>
              </a:rPr>
              <a:t>LIN 1.3/2.0     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Protocol Handler</a:t>
            </a:r>
          </a:p>
        </p:txBody>
      </p:sp>
      <p:sp>
        <p:nvSpPr>
          <p:cNvPr id="284702" name="Rectangle 30"/>
          <p:cNvSpPr>
            <a:spLocks noChangeArrowheads="1"/>
          </p:cNvSpPr>
          <p:nvPr/>
        </p:nvSpPr>
        <p:spPr bwMode="auto">
          <a:xfrm>
            <a:off x="6407150" y="1485900"/>
            <a:ext cx="1155700" cy="2032000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154800" rIns="96644" bIns="47802"/>
          <a:lstStyle/>
          <a:p>
            <a:r>
              <a:rPr lang="fr-FR" sz="1400"/>
              <a:t>CONTROL</a:t>
            </a:r>
            <a:br>
              <a:rPr lang="fr-FR" sz="1400"/>
            </a:br>
            <a:r>
              <a:rPr lang="fr-FR" sz="1400"/>
              <a:t>STATUS</a:t>
            </a:r>
            <a:br>
              <a:rPr lang="fr-FR" sz="1400"/>
            </a:br>
            <a:r>
              <a:rPr lang="fr-FR" sz="1400"/>
              <a:t>REGISTERS</a:t>
            </a:r>
            <a:endParaRPr lang="en-US" sz="1400"/>
          </a:p>
        </p:txBody>
      </p:sp>
      <p:sp>
        <p:nvSpPr>
          <p:cNvPr id="284703" name="AutoShape 31"/>
          <p:cNvSpPr>
            <a:spLocks noChangeArrowheads="1"/>
          </p:cNvSpPr>
          <p:nvPr/>
        </p:nvSpPr>
        <p:spPr bwMode="auto">
          <a:xfrm>
            <a:off x="6811963" y="3582988"/>
            <a:ext cx="346075" cy="430212"/>
          </a:xfrm>
          <a:prstGeom prst="upDownArrow">
            <a:avLst>
              <a:gd name="adj1" fmla="val 50000"/>
              <a:gd name="adj2" fmla="val 24862"/>
            </a:avLst>
          </a:prstGeom>
          <a:solidFill>
            <a:srgbClr val="EAEAEA"/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4704" name="AutoShape 32"/>
          <p:cNvSpPr>
            <a:spLocks noChangeArrowheads="1"/>
          </p:cNvSpPr>
          <p:nvPr/>
        </p:nvSpPr>
        <p:spPr bwMode="auto">
          <a:xfrm rot="10800000" flipV="1">
            <a:off x="8259763" y="2543175"/>
            <a:ext cx="309562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4705" name="AutoShape 33"/>
          <p:cNvSpPr>
            <a:spLocks noChangeArrowheads="1"/>
          </p:cNvSpPr>
          <p:nvPr/>
        </p:nvSpPr>
        <p:spPr bwMode="auto">
          <a:xfrm>
            <a:off x="8266113" y="3586163"/>
            <a:ext cx="309562" cy="425450"/>
          </a:xfrm>
          <a:prstGeom prst="downArrow">
            <a:avLst>
              <a:gd name="adj1" fmla="val 50000"/>
              <a:gd name="adj2" fmla="val 34359"/>
            </a:avLst>
          </a:prstGeom>
          <a:solidFill>
            <a:schemeClr val="bg1"/>
          </a:solidFill>
          <a:ln w="31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4706" name="Line 34"/>
          <p:cNvSpPr>
            <a:spLocks noChangeShapeType="1"/>
          </p:cNvSpPr>
          <p:nvPr/>
        </p:nvSpPr>
        <p:spPr bwMode="auto">
          <a:xfrm flipV="1">
            <a:off x="8909050" y="1279525"/>
            <a:ext cx="0" cy="3511550"/>
          </a:xfrm>
          <a:prstGeom prst="line">
            <a:avLst/>
          </a:prstGeom>
          <a:noFill/>
          <a:ln w="6350">
            <a:solidFill>
              <a:srgbClr val="7AB7F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CBBA-A15E-4E80-9237-9C8F6B4615EF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8572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780463" algn="r"/>
              </a:tabLst>
            </a:pPr>
            <a:r>
              <a:rPr lang="en-US"/>
              <a:t>LINFLEX Overview 	</a:t>
            </a:r>
            <a:br>
              <a:rPr lang="en-US"/>
            </a:br>
            <a:r>
              <a:rPr lang="en-US" sz="2100" b="0"/>
              <a:t>UART mode</a:t>
            </a:r>
            <a:endParaRPr lang="cs-CZ" sz="2100" b="0"/>
          </a:p>
        </p:txBody>
      </p:sp>
      <p:sp>
        <p:nvSpPr>
          <p:cNvPr id="285729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4537075" cy="4953000"/>
          </a:xfrm>
        </p:spPr>
        <p:txBody>
          <a:bodyPr/>
          <a:lstStyle/>
          <a:p>
            <a:r>
              <a:rPr lang="en-US" sz="2400" dirty="0"/>
              <a:t>Mode</a:t>
            </a:r>
          </a:p>
          <a:p>
            <a:pPr lvl="1"/>
            <a:r>
              <a:rPr lang="en-US" sz="1800" dirty="0"/>
              <a:t>Full Duplex</a:t>
            </a:r>
          </a:p>
          <a:p>
            <a:pPr lvl="1"/>
            <a:r>
              <a:rPr lang="en-US" sz="1800" dirty="0"/>
              <a:t>8-bit / </a:t>
            </a:r>
            <a:r>
              <a:rPr lang="en-US" sz="1800" dirty="0" smtClean="0"/>
              <a:t>9-bit /16-bit / 17-bit</a:t>
            </a:r>
          </a:p>
          <a:p>
            <a:pPr lvl="1"/>
            <a:r>
              <a:rPr lang="en-US" sz="1800" dirty="0" smtClean="0"/>
              <a:t>Even / Odd parity</a:t>
            </a:r>
          </a:p>
          <a:p>
            <a:r>
              <a:rPr lang="en-US" sz="2400" dirty="0" smtClean="0"/>
              <a:t>Transmit Buffer</a:t>
            </a:r>
          </a:p>
          <a:p>
            <a:pPr lvl="1"/>
            <a:r>
              <a:rPr lang="en-US" sz="1800" dirty="0" smtClean="0"/>
              <a:t>Depth </a:t>
            </a:r>
            <a:r>
              <a:rPr lang="en-US" sz="1800" dirty="0"/>
              <a:t>configurable from 1 to 4</a:t>
            </a:r>
          </a:p>
          <a:p>
            <a:r>
              <a:rPr lang="en-US" sz="2400" dirty="0"/>
              <a:t>Receive Buffer</a:t>
            </a:r>
          </a:p>
          <a:p>
            <a:pPr lvl="1"/>
            <a:r>
              <a:rPr lang="en-US" sz="1800" dirty="0"/>
              <a:t>Depth configurable from 1 to 4</a:t>
            </a:r>
          </a:p>
          <a:p>
            <a:r>
              <a:rPr lang="en-US" sz="2400" dirty="0"/>
              <a:t>Error</a:t>
            </a:r>
          </a:p>
          <a:p>
            <a:pPr lvl="1"/>
            <a:r>
              <a:rPr lang="en-US" sz="1800" dirty="0"/>
              <a:t>Parity</a:t>
            </a:r>
          </a:p>
          <a:p>
            <a:pPr lvl="1"/>
            <a:r>
              <a:rPr lang="en-US" sz="1800" dirty="0"/>
              <a:t>Overrun</a:t>
            </a:r>
          </a:p>
          <a:p>
            <a:pPr lvl="1"/>
            <a:endParaRPr lang="cs-CZ" sz="2000" dirty="0"/>
          </a:p>
        </p:txBody>
      </p:sp>
      <p:sp>
        <p:nvSpPr>
          <p:cNvPr id="285713" name="Rectangle 17"/>
          <p:cNvSpPr>
            <a:spLocks noChangeArrowheads="1"/>
          </p:cNvSpPr>
          <p:nvPr/>
        </p:nvSpPr>
        <p:spPr bwMode="auto">
          <a:xfrm>
            <a:off x="4856163" y="1487488"/>
            <a:ext cx="4108450" cy="3687762"/>
          </a:xfrm>
          <a:prstGeom prst="rect">
            <a:avLst/>
          </a:prstGeom>
          <a:solidFill>
            <a:srgbClr val="7AB7FA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cs-CZ" sz="1400"/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>
            <a:off x="6635750" y="5140325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5715" name="Line 19"/>
          <p:cNvSpPr>
            <a:spLocks noChangeShapeType="1"/>
          </p:cNvSpPr>
          <p:nvPr/>
        </p:nvSpPr>
        <p:spPr bwMode="auto">
          <a:xfrm flipV="1">
            <a:off x="7369175" y="5140325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6202363" y="5419725"/>
            <a:ext cx="7556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/>
              <a:t>LIN TX</a:t>
            </a:r>
            <a:endParaRPr lang="en-US" sz="1400"/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6943725" y="5413375"/>
            <a:ext cx="7762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5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>
            <a:spAutoFit/>
          </a:bodyPr>
          <a:lstStyle/>
          <a:p>
            <a:r>
              <a:rPr lang="fr-FR" sz="1400"/>
              <a:t>LIN RX</a:t>
            </a:r>
            <a:endParaRPr lang="en-US" sz="1400"/>
          </a:p>
        </p:txBody>
      </p:sp>
      <p:sp>
        <p:nvSpPr>
          <p:cNvPr id="285718" name="Rectangle 22"/>
          <p:cNvSpPr>
            <a:spLocks noChangeArrowheads="1"/>
          </p:cNvSpPr>
          <p:nvPr/>
        </p:nvSpPr>
        <p:spPr bwMode="auto">
          <a:xfrm>
            <a:off x="6465888" y="1800225"/>
            <a:ext cx="1071562" cy="1366838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fr-FR" sz="1400"/>
              <a:t>TRANSMIT</a:t>
            </a:r>
          </a:p>
          <a:p>
            <a:r>
              <a:rPr lang="fr-FR" sz="1400"/>
              <a:t>BUFFER</a:t>
            </a:r>
          </a:p>
          <a:p>
            <a:endParaRPr lang="fr-FR" sz="1400"/>
          </a:p>
          <a:p>
            <a:r>
              <a:rPr lang="fr-FR" sz="1400"/>
              <a:t>4 BYTES</a:t>
            </a:r>
          </a:p>
        </p:txBody>
      </p:sp>
      <p:sp>
        <p:nvSpPr>
          <p:cNvPr id="285719" name="AutoShape 23"/>
          <p:cNvSpPr>
            <a:spLocks noChangeArrowheads="1"/>
          </p:cNvSpPr>
          <p:nvPr/>
        </p:nvSpPr>
        <p:spPr bwMode="auto">
          <a:xfrm rot="10800000">
            <a:off x="8101013" y="3270250"/>
            <a:ext cx="363537" cy="1036638"/>
          </a:xfrm>
          <a:prstGeom prst="downArrow">
            <a:avLst>
              <a:gd name="adj1" fmla="val 50000"/>
              <a:gd name="adj2" fmla="val 71288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5720" name="Rectangle 24"/>
          <p:cNvSpPr>
            <a:spLocks noChangeArrowheads="1"/>
          </p:cNvSpPr>
          <p:nvPr/>
        </p:nvSpPr>
        <p:spPr bwMode="auto">
          <a:xfrm>
            <a:off x="5129213" y="4397375"/>
            <a:ext cx="3587750" cy="547688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en-US" sz="1400"/>
              <a:t>UART/SCI CORE</a:t>
            </a:r>
          </a:p>
        </p:txBody>
      </p:sp>
      <p:sp>
        <p:nvSpPr>
          <p:cNvPr id="285721" name="Rectangle 25"/>
          <p:cNvSpPr>
            <a:spLocks noChangeArrowheads="1"/>
          </p:cNvSpPr>
          <p:nvPr/>
        </p:nvSpPr>
        <p:spPr bwMode="auto">
          <a:xfrm>
            <a:off x="5135563" y="1811338"/>
            <a:ext cx="1155700" cy="2032000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154800" rIns="96644" bIns="47802"/>
          <a:lstStyle/>
          <a:p>
            <a:r>
              <a:rPr lang="fr-FR" sz="1400"/>
              <a:t>CONTROL</a:t>
            </a:r>
            <a:br>
              <a:rPr lang="fr-FR" sz="1400"/>
            </a:br>
            <a:r>
              <a:rPr lang="fr-FR" sz="1400"/>
              <a:t>STATUS</a:t>
            </a:r>
            <a:br>
              <a:rPr lang="fr-FR" sz="1400"/>
            </a:br>
            <a:r>
              <a:rPr lang="fr-FR" sz="1400"/>
              <a:t>REGISTERS</a:t>
            </a:r>
            <a:endParaRPr lang="en-US" sz="1400"/>
          </a:p>
        </p:txBody>
      </p:sp>
      <p:sp>
        <p:nvSpPr>
          <p:cNvPr id="285722" name="AutoShape 26"/>
          <p:cNvSpPr>
            <a:spLocks noChangeArrowheads="1"/>
          </p:cNvSpPr>
          <p:nvPr/>
        </p:nvSpPr>
        <p:spPr bwMode="auto">
          <a:xfrm>
            <a:off x="5540375" y="3908425"/>
            <a:ext cx="346075" cy="430213"/>
          </a:xfrm>
          <a:prstGeom prst="upDownArrow">
            <a:avLst>
              <a:gd name="adj1" fmla="val 50000"/>
              <a:gd name="adj2" fmla="val 24862"/>
            </a:avLst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5723" name="AutoShape 27"/>
          <p:cNvSpPr>
            <a:spLocks noChangeArrowheads="1"/>
          </p:cNvSpPr>
          <p:nvPr/>
        </p:nvSpPr>
        <p:spPr bwMode="auto">
          <a:xfrm rot="10800000" flipV="1">
            <a:off x="6835775" y="3281363"/>
            <a:ext cx="390525" cy="1035050"/>
          </a:xfrm>
          <a:prstGeom prst="downArrow">
            <a:avLst>
              <a:gd name="adj1" fmla="val 50000"/>
              <a:gd name="adj2" fmla="val 6626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endParaRPr lang="en-US"/>
          </a:p>
        </p:txBody>
      </p:sp>
      <p:sp>
        <p:nvSpPr>
          <p:cNvPr id="285724" name="Rectangle 28"/>
          <p:cNvSpPr>
            <a:spLocks noChangeArrowheads="1"/>
          </p:cNvSpPr>
          <p:nvPr/>
        </p:nvSpPr>
        <p:spPr bwMode="auto">
          <a:xfrm>
            <a:off x="7754938" y="1789113"/>
            <a:ext cx="1031875" cy="1366837"/>
          </a:xfrm>
          <a:prstGeom prst="rect">
            <a:avLst/>
          </a:prstGeom>
          <a:solidFill>
            <a:srgbClr val="EAEAEA">
              <a:alpha val="85001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6644" tIns="47802" rIns="96644" bIns="47802" anchor="ctr"/>
          <a:lstStyle/>
          <a:p>
            <a:r>
              <a:rPr lang="fr-FR" sz="1400"/>
              <a:t>RECEIVE</a:t>
            </a:r>
          </a:p>
          <a:p>
            <a:r>
              <a:rPr lang="fr-FR" sz="1400"/>
              <a:t>BUFFER</a:t>
            </a:r>
          </a:p>
          <a:p>
            <a:endParaRPr lang="fr-FR" sz="1400"/>
          </a:p>
          <a:p>
            <a:r>
              <a:rPr lang="fr-FR" sz="1400"/>
              <a:t>4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ᭌᭇᭉᭊᭇᭊᭈᭈ᭏ᬸᬸᭉ᭎᭒ᭊ᭍᭨᭥ᬸᭀ᭟᭥᭬ᭃᭊ᭒ᭈᭁ"/>
  <p:tag name="DONEBY" val="᭬᭫᭴᭿ᮁᮍᮋ᭽ᮈᮈ᭽ᭅᮋᮋᮌᬸ᭼᭹ᮆ᭿᭽ᮄᮇ"/>
  <p:tag name="IPADDRESS" val="ᮆ᭹ᮈᭈᭋ᭍᭎"/>
  <p:tag name="APPVER" val="ᭉᭆᭊ"/>
  <p:tag name="RANDOM" val="24"/>
  <p:tag name="CHECKSUM" val="᭍ᭌ᭐᭐"/>
</p:tagLst>
</file>

<file path=ppt/theme/theme1.xml><?xml version="1.0" encoding="utf-8"?>
<a:theme xmlns:a="http://schemas.openxmlformats.org/drawingml/2006/main" name="1_JDP-template">
  <a:themeElements>
    <a:clrScheme name="1_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1_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_PPT_External">
  <a:themeElements>
    <a:clrScheme name="Master_PPT_Extern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Master_PPT_Ex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_PPT_Extern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mptblue">
  <a:themeElements>
    <a:clrScheme name="intempt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mpt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ntempt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_720_540_43_18">
  <a:themeElements>
    <a:clrScheme name="1_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1_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1634</Words>
  <Application>Microsoft Office PowerPoint</Application>
  <PresentationFormat>On-screen Show (4:3)</PresentationFormat>
  <Paragraphs>777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1_JDP-template</vt:lpstr>
      <vt:lpstr>Master_PPT_External</vt:lpstr>
      <vt:lpstr>intemptblue</vt:lpstr>
      <vt:lpstr>1_ST_720_540_43_18</vt:lpstr>
      <vt:lpstr>LINFLEX</vt:lpstr>
      <vt:lpstr>LINFLEX  </vt:lpstr>
      <vt:lpstr>LINFLEX Overview  Features </vt:lpstr>
      <vt:lpstr>LINFLEX Overview  Protocol handler - Master mode </vt:lpstr>
      <vt:lpstr>LINFLEX Overview   Protocol Handler - Slave mode</vt:lpstr>
      <vt:lpstr>LINFLEX Overview   Enhanced error detection circuit</vt:lpstr>
      <vt:lpstr>LINFLEX Overview   Buffer</vt:lpstr>
      <vt:lpstr>LINFLEX Overview   System</vt:lpstr>
      <vt:lpstr>LINFLEX Overview   UART mode</vt:lpstr>
      <vt:lpstr>LINFLEX  </vt:lpstr>
      <vt:lpstr>LINFLEX Master mode – Frame handling </vt:lpstr>
      <vt:lpstr>LINFLEX Master mode – Frame handling   Bit error (idle on bit error enable)</vt:lpstr>
      <vt:lpstr>LINFLEX Master mode – Frame handling  bit error (idle on bit error disable)</vt:lpstr>
      <vt:lpstr>LINFLEX Master mode – Frame handling  Checksum error</vt:lpstr>
      <vt:lpstr>LINFLEX Master mode – Frame handling  Response and Frame timeout</vt:lpstr>
      <vt:lpstr>LINFLEX  </vt:lpstr>
      <vt:lpstr>LINFLEX Master mode – State machine   Data transmission</vt:lpstr>
      <vt:lpstr>LINFLEX Master mode – State machine   Bit error in header</vt:lpstr>
      <vt:lpstr>LINFLEX Master mode – State machine   Bit error during data transmission</vt:lpstr>
      <vt:lpstr>LINFLEX Master mode – State machine   Data reception</vt:lpstr>
      <vt:lpstr>LINFLEX Master mode – State machine   Data reception - Timeout</vt:lpstr>
      <vt:lpstr>LINFLEX  </vt:lpstr>
      <vt:lpstr>LINFLEX Slave mode – Frame handling   Filters disable</vt:lpstr>
      <vt:lpstr>LINFLEX Slave mode – Frame handling   Extended frames</vt:lpstr>
      <vt:lpstr>LINFLEX Slave mode – Frame handling   Bit error (filters disable)</vt:lpstr>
      <vt:lpstr>LINFLEX Slave mode – Frame handling   Bit error (filters disable)</vt:lpstr>
      <vt:lpstr>LINFLEX Slave mode – Frame handling   Checksum error (filters disable)</vt:lpstr>
      <vt:lpstr>LINFLEX Slave mode – Frame handling   Header, Response and Frame timeout</vt:lpstr>
      <vt:lpstr>LINFLEX  </vt:lpstr>
      <vt:lpstr>LINFLEX Slave mode – State machine  Data transmission</vt:lpstr>
      <vt:lpstr>LINFLEX Slave mode – State machine  Data reception</vt:lpstr>
      <vt:lpstr>LINFLEX Slave mode – State machine  Data discard</vt:lpstr>
      <vt:lpstr>LINFLEX Slave mode – State machine  Header not valid</vt:lpstr>
      <vt:lpstr>LINFLEX  </vt:lpstr>
      <vt:lpstr>LINFLEX Sampling method   Start bit</vt:lpstr>
      <vt:lpstr>LINFLEX Sampling method   Data bits</vt:lpstr>
      <vt:lpstr>LINFLEX Sampling method   Break and Del detection</vt:lpstr>
      <vt:lpstr>LINFLEX Sampling method   Break and Del detection</vt:lpstr>
      <vt:lpstr>LINFLEX  </vt:lpstr>
      <vt:lpstr>LINFLEX Slave node with filters    </vt:lpstr>
      <vt:lpstr>LINFLEX  </vt:lpstr>
      <vt:lpstr>LINFLEX Modes   Operating modes</vt:lpstr>
      <vt:lpstr>LINFLEX Modes   Loopback &amp; self-test modes</vt:lpstr>
      <vt:lpstr>LINFLEX  </vt:lpstr>
      <vt:lpstr>LINFLEX Registers    </vt:lpstr>
    </vt:vector>
  </TitlesOfParts>
  <Company>STMicroelectronics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Giovanni D'Aquino</dc:creator>
  <dc:description>LinFlex slides - to be check</dc:description>
  <cp:lastModifiedBy>andrea re</cp:lastModifiedBy>
  <cp:revision>224</cp:revision>
  <dcterms:created xsi:type="dcterms:W3CDTF">2007-04-12T05:31:14Z</dcterms:created>
  <dcterms:modified xsi:type="dcterms:W3CDTF">2012-09-03T17:13:31Z</dcterms:modified>
</cp:coreProperties>
</file>