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2" r:id="rId6"/>
    <p:sldId id="265" r:id="rId7"/>
    <p:sldId id="266" r:id="rId8"/>
    <p:sldId id="261" r:id="rId9"/>
    <p:sldId id="263" r:id="rId10"/>
    <p:sldId id="264" r:id="rId11"/>
    <p:sldId id="273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96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56" autoAdjust="0"/>
  </p:normalViewPr>
  <p:slideViewPr>
    <p:cSldViewPr>
      <p:cViewPr varScale="1">
        <p:scale>
          <a:sx n="68" d="100"/>
          <a:sy n="68" d="100"/>
        </p:scale>
        <p:origin x="-19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1AC31-2794-4C06-9F9D-97472ABF089F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D3D05-6615-46B1-AD26-A3917AD99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operating modes for power saving and configuration registers 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D3D05-6615-46B1-AD26-A3917AD99D0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in </a:t>
            </a:r>
            <a:r>
              <a:rPr lang="en-US" dirty="0" smtClean="0"/>
              <a:t>RM ver.9 </a:t>
            </a:r>
            <a:r>
              <a:rPr lang="en-US" dirty="0" err="1" smtClean="0"/>
              <a:t>pag</a:t>
            </a:r>
            <a:r>
              <a:rPr lang="en-US" dirty="0" smtClean="0"/>
              <a:t> 1055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D3D05-6615-46B1-AD26-A3917AD99D0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buffer mode</a:t>
            </a:r>
            <a:r>
              <a:rPr lang="en-US" baseline="0" dirty="0" smtClean="0"/>
              <a:t> the number of data to be sent or received are configured and then written received into the buffer (e.g. to transmit 16bit we write B</a:t>
            </a:r>
            <a:r>
              <a:rPr lang="en-US" baseline="0" dirty="0" smtClean="0">
                <a:solidFill>
                  <a:srgbClr val="FF0000"/>
                </a:solidFill>
              </a:rPr>
              <a:t>D</a:t>
            </a:r>
            <a:r>
              <a:rPr lang="en-US" baseline="0" dirty="0" smtClean="0"/>
              <a:t>R0 and B</a:t>
            </a:r>
            <a:r>
              <a:rPr lang="en-US" baseline="0" dirty="0" smtClean="0">
                <a:solidFill>
                  <a:srgbClr val="FF0000"/>
                </a:solidFill>
              </a:rPr>
              <a:t>D</a:t>
            </a:r>
            <a:r>
              <a:rPr lang="en-US" baseline="0" dirty="0" smtClean="0"/>
              <a:t>R1)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FIFO mode only BDR0 and BDR4 are visible and the whole buffer is seen as a FIFO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D3D05-6615-46B1-AD26-A3917AD99D0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Hanging conditions UARTCR[RDFLRFC] is programmed for a certain number of bytes received, but the actual number of bytes received is smaller.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D3D05-6615-46B1-AD26-A3917AD99D0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Hanging conditions UARTCR[RDFLRFC] is programmed for a certain number of bytes received, but the actual number of bytes received is smaller.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No interrupt are triggered when the timeout expires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[AR] Interrupt e’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triggerato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abilitato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tramite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LINIER.DBEIETOIE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D3D05-6615-46B1-AD26-A3917AD99D0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RXEN bit exists to enable the</a:t>
            </a:r>
            <a:r>
              <a:rPr lang="en-US" baseline="0" dirty="0" smtClean="0"/>
              <a:t> reception</a:t>
            </a:r>
          </a:p>
          <a:p>
            <a:endParaRPr lang="en-US" baseline="0" dirty="0" smtClean="0"/>
          </a:p>
          <a:p>
            <a:r>
              <a:rPr lang="en-US" dirty="0" smtClean="0"/>
              <a:t>UARTCR[TDFLTFC]  pag.1023 of RM rev.9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D3D05-6615-46B1-AD26-A3917AD99D0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CLARIFICATION IS NEEDED FOR </a:t>
            </a:r>
            <a:r>
              <a:rPr lang="en-US" sz="1200" dirty="0" err="1" smtClean="0">
                <a:solidFill>
                  <a:srgbClr val="FF0000"/>
                </a:solidFill>
              </a:rPr>
              <a:t>YOU:In</a:t>
            </a:r>
            <a:r>
              <a:rPr lang="en-US" sz="1200" dirty="0" smtClean="0">
                <a:solidFill>
                  <a:srgbClr val="FF0000"/>
                </a:solidFill>
              </a:rPr>
              <a:t> that case, SW needs to take care of timeout by seeing the flag TO or triggering the interrupt. Software has to set the sleep bit to move to idle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D3D05-6615-46B1-AD26-A3917AD99D0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0000"/>
                </a:solidFill>
              </a:rPr>
              <a:t>CLARIFICATION IS NEEDED FOR </a:t>
            </a:r>
            <a:r>
              <a:rPr lang="en-US" sz="1200" dirty="0" err="1" smtClean="0">
                <a:solidFill>
                  <a:srgbClr val="FF0000"/>
                </a:solidFill>
              </a:rPr>
              <a:t>YOU:In</a:t>
            </a:r>
            <a:r>
              <a:rPr lang="en-US" sz="1200" dirty="0" smtClean="0">
                <a:solidFill>
                  <a:srgbClr val="FF0000"/>
                </a:solidFill>
              </a:rPr>
              <a:t> that case, SW needs to take care of timeout by seeing the flag TO or triggering the interrupt. Software has to set the sleep bit to move to idle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D3D05-6615-46B1-AD26-A3917AD99D0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 pag.1025</a:t>
            </a:r>
          </a:p>
          <a:p>
            <a:endParaRPr lang="en-US" dirty="0" smtClean="0"/>
          </a:p>
          <a:p>
            <a:r>
              <a:rPr lang="en-US" dirty="0" smtClean="0"/>
              <a:t>Framing</a:t>
            </a:r>
            <a:r>
              <a:rPr lang="en-US" baseline="0" dirty="0" smtClean="0"/>
              <a:t> error means invalid stop bit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D3D05-6615-46B1-AD26-A3917AD99D0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 pag.1025</a:t>
            </a:r>
          </a:p>
          <a:p>
            <a:endParaRPr lang="en-US" dirty="0" smtClean="0"/>
          </a:p>
          <a:p>
            <a:r>
              <a:rPr lang="en-US" dirty="0" smtClean="0"/>
              <a:t>Framing</a:t>
            </a:r>
            <a:r>
              <a:rPr lang="en-US" baseline="0" dirty="0" smtClean="0"/>
              <a:t> error means invalid stop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D3D05-6615-46B1-AD26-A3917AD99D0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451" y="-171400"/>
            <a:ext cx="9281195" cy="756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01284" y="1687556"/>
            <a:ext cx="7772400" cy="147002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01284" y="34024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9" name="Picture 4" descr="D:\Le sel en +\Realisations\TBWA\120117 Microelectronics\ST_Bloc marque_Qi_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78420"/>
            <a:ext cx="2448000" cy="7909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05279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277496"/>
            <a:ext cx="8229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baseline="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9C50B5B7-BDFB-42C2-AF7F-C980814ADCE4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8274968"/>
      </p:ext>
    </p:extLst>
  </p:cSld>
  <p:clrMapOvr>
    <a:masterClrMapping/>
  </p:clrMapOvr>
  <p:transition spd="slow">
    <p:wipe dir="r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262" r="10397" b="48525"/>
          <a:stretch/>
        </p:blipFill>
        <p:spPr bwMode="auto">
          <a:xfrm>
            <a:off x="0" y="4104"/>
            <a:ext cx="9144000" cy="391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85056" y="4281115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0" cap="none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59075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3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4" hasCustomPrompt="1"/>
          </p:nvPr>
        </p:nvSpPr>
        <p:spPr>
          <a:xfrm>
            <a:off x="4637856" y="1288148"/>
            <a:ext cx="4038600" cy="4680000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800"/>
              </a:spcBef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sytles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876699190"/>
      </p:ext>
    </p:extLst>
  </p:cSld>
  <p:clrMapOvr>
    <a:masterClrMapping/>
  </p:clrMapOvr>
  <p:transition spd="slow">
    <p:wipe dir="r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4769617"/>
      </p:ext>
    </p:extLst>
  </p:cSld>
  <p:clrMapOvr>
    <a:masterClrMapping/>
  </p:clrMapOvr>
  <p:transition spd="slow">
    <p:wipe dir="r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‹#›</a:t>
            </a:fld>
            <a:endParaRPr lang="en-US" sz="140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0098650"/>
      </p:ext>
    </p:extLst>
  </p:cSld>
  <p:clrMapOvr>
    <a:masterClrMapping/>
  </p:clrMapOvr>
  <p:transition spd="slow">
    <p:wipe dir="r"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6950" y="6623050"/>
            <a:ext cx="457200" cy="274638"/>
          </a:xfrm>
        </p:spPr>
        <p:txBody>
          <a:bodyPr/>
          <a:lstStyle>
            <a:lvl1pPr>
              <a:defRPr/>
            </a:lvl1pPr>
          </a:lstStyle>
          <a:p>
            <a:fld id="{0B202A5D-4369-49BF-BA0A-11A3693BC33A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6DF3-9973-4392-AC54-B2959426FCB2}" type="datetimeFigureOut">
              <a:rPr lang="en-US" smtClean="0"/>
              <a:pPr/>
              <a:t>5/23/2012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D28D-C400-499E-A647-3F24AA5A925E}" type="slidenum">
              <a:rPr lang="en-US" smtClean="0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8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7744" y="678629"/>
            <a:ext cx="544994" cy="198000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C50B5B7-BDFB-42C2-AF7F-C980814ADCE4}" type="slidenum">
              <a:rPr lang="en-US" smtClean="0"/>
              <a:pPr/>
              <a:t>‹#›</a:t>
            </a:fld>
            <a:endParaRPr lang="en-US" sz="1400"/>
          </a:p>
        </p:txBody>
      </p:sp>
      <p:pic>
        <p:nvPicPr>
          <p:cNvPr id="2051" name="Picture 3" descr="D:\Le sel en +\Realisations\TBWA\120117 Microelectronics\ST_Bloc marque_Qi_V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20" y="6235154"/>
            <a:ext cx="667138" cy="4899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4008" y="6546249"/>
            <a:ext cx="3414585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172400" y="6546249"/>
            <a:ext cx="519373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lang="fr-FR" sz="8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A06DF3-9973-4392-AC54-B2959426FCB2}" type="datetimeFigureOut">
              <a:rPr lang="en-US" smtClean="0"/>
              <a:pPr/>
              <a:t>5/23/2012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00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accent4"/>
          </a:solidFill>
          <a:latin typeface="Arial" pitchFamily="34" charset="0"/>
          <a:ea typeface="+mn-ea"/>
          <a:cs typeface="Arial" pitchFamily="34" charset="0"/>
        </a:defRPr>
      </a:lvl1pPr>
      <a:lvl2pPr marL="5334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4"/>
        </a:buClr>
        <a:buFont typeface="Arial" pitchFamily="34" charset="0"/>
        <a:buChar char="•"/>
        <a:defRPr sz="1600" kern="120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2pPr>
      <a:lvl3pPr marL="9017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4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3pPr>
      <a:lvl4pPr marL="1527175" indent="-155575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Font typeface="Arial" pitchFamily="34" charset="0"/>
        <a:buChar char="•"/>
        <a:defRPr sz="1200" kern="1200" baseline="0">
          <a:solidFill>
            <a:srgbClr val="5F5F5F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LinFlex</a:t>
            </a:r>
            <a:r>
              <a:rPr lang="en-US" dirty="0" smtClean="0"/>
              <a:t> (UART mode)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Leopard 1M/2M</a:t>
            </a:r>
          </a:p>
          <a:p>
            <a:r>
              <a:rPr lang="en-US" dirty="0" smtClean="0"/>
              <a:t>v.2.0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Reception 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7"/>
            <a:ext cx="8229600" cy="1015663"/>
          </a:xfrm>
        </p:spPr>
        <p:txBody>
          <a:bodyPr/>
          <a:lstStyle/>
          <a:p>
            <a:r>
              <a:rPr lang="en-US" dirty="0" smtClean="0"/>
              <a:t>Typical reception scenarios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10</a:t>
            </a:fld>
            <a:endParaRPr lang="en-US" sz="1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073" y="1909762"/>
            <a:ext cx="8791856" cy="426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Reception 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7"/>
            <a:ext cx="8229600" cy="1015663"/>
          </a:xfrm>
        </p:spPr>
        <p:txBody>
          <a:bodyPr/>
          <a:lstStyle/>
          <a:p>
            <a:r>
              <a:rPr lang="en-US" dirty="0" smtClean="0"/>
              <a:t>Typical reception scenarios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11</a:t>
            </a:fld>
            <a:endParaRPr lang="en-US" sz="1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881188"/>
            <a:ext cx="8980551" cy="300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TX/RX Baud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847207"/>
          </a:xfrm>
        </p:spPr>
        <p:txBody>
          <a:bodyPr/>
          <a:lstStyle/>
          <a:p>
            <a:r>
              <a:rPr lang="en-US" dirty="0" smtClean="0"/>
              <a:t>The baud rates set as programmed in the Mantissa (LINIBRR) and Fraction (LINFBRR) registers</a:t>
            </a:r>
          </a:p>
          <a:p>
            <a:pPr lvl="1"/>
            <a:r>
              <a:rPr lang="en-US" dirty="0" smtClean="0"/>
              <a:t>for both receiver and transmitter</a:t>
            </a:r>
          </a:p>
          <a:p>
            <a:r>
              <a:rPr lang="en-US" dirty="0" smtClean="0"/>
              <a:t>LFDIV is an unsigned fixed point</a:t>
            </a:r>
          </a:p>
          <a:p>
            <a:pPr lvl="1"/>
            <a:r>
              <a:rPr lang="en-US" dirty="0" smtClean="0"/>
              <a:t>20 bits for the mantissa (LINIBRR)</a:t>
            </a:r>
          </a:p>
          <a:p>
            <a:pPr lvl="1"/>
            <a:r>
              <a:rPr lang="en-US" dirty="0" smtClean="0"/>
              <a:t>4 bits for the fractional part (LINFBRR)</a:t>
            </a:r>
          </a:p>
          <a:p>
            <a:r>
              <a:rPr lang="en-US" dirty="0" smtClean="0"/>
              <a:t>Example: LFDIV = 25.62</a:t>
            </a:r>
          </a:p>
          <a:p>
            <a:pPr lvl="1"/>
            <a:r>
              <a:rPr lang="en-US" dirty="0" smtClean="0"/>
              <a:t>Mantissa = 25 -&gt; LINIBRR = 25</a:t>
            </a:r>
          </a:p>
          <a:p>
            <a:pPr lvl="1"/>
            <a:r>
              <a:rPr lang="en-US" dirty="0" smtClean="0"/>
              <a:t>Fractional part = 0.62 -&gt; LINFBRR = 10</a:t>
            </a:r>
          </a:p>
          <a:p>
            <a:pPr lvl="2"/>
            <a:r>
              <a:rPr lang="en-US" dirty="0" smtClean="0"/>
              <a:t>0.62 * 2^4 = 9.92 ~10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12</a:t>
            </a:fld>
            <a:endParaRPr lang="en-US" sz="14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188" y="5410200"/>
            <a:ext cx="30956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13</a:t>
            </a:fld>
            <a:endParaRPr lang="en-US" sz="1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295400"/>
            <a:ext cx="5620703" cy="362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14</a:t>
            </a:fld>
            <a:endParaRPr lang="en-US" sz="14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295400"/>
            <a:ext cx="5620703" cy="362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5029200"/>
            <a:ext cx="6280785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" y="5486400"/>
            <a:ext cx="1445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UARTSR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14400" y="1981200"/>
            <a:ext cx="822960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4400" y="2209800"/>
            <a:ext cx="822960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8200" y="3352800"/>
            <a:ext cx="822960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8200" y="3581400"/>
            <a:ext cx="822960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8200" y="4724400"/>
            <a:ext cx="822960" cy="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76400" y="640080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Timeout interrupt is missing in this table (</a:t>
            </a:r>
            <a:r>
              <a:rPr lang="en-US" sz="1800" smtClean="0"/>
              <a:t>doc error)</a:t>
            </a:r>
            <a:endParaRPr lang="en-US" sz="1800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1046440"/>
          </a:xfrm>
        </p:spPr>
        <p:txBody>
          <a:bodyPr/>
          <a:lstStyle/>
          <a:p>
            <a:r>
              <a:rPr lang="en-US" dirty="0" smtClean="0"/>
              <a:t>Interface to “connect” 2 DMA channels</a:t>
            </a:r>
          </a:p>
          <a:p>
            <a:pPr lvl="1"/>
            <a:r>
              <a:rPr lang="en-US" dirty="0" smtClean="0"/>
              <a:t>TX </a:t>
            </a:r>
            <a:r>
              <a:rPr lang="en-US" dirty="0" err="1" smtClean="0"/>
              <a:t>fifo</a:t>
            </a:r>
            <a:endParaRPr lang="en-US" dirty="0" smtClean="0"/>
          </a:p>
          <a:p>
            <a:pPr lvl="1"/>
            <a:r>
              <a:rPr lang="en-US" dirty="0" smtClean="0"/>
              <a:t>RX </a:t>
            </a:r>
            <a:r>
              <a:rPr lang="en-US" dirty="0" err="1" smtClean="0"/>
              <a:t>fifo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15</a:t>
            </a:fld>
            <a:endParaRPr lang="en-US" sz="14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LinFlex</a:t>
            </a:r>
            <a:r>
              <a:rPr lang="en-US" dirty="0" smtClean="0"/>
              <a:t> Overview</a:t>
            </a:r>
            <a:endParaRPr lang="cs-CZ" dirty="0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7496"/>
            <a:ext cx="3810000" cy="3216265"/>
          </a:xfrm>
        </p:spPr>
        <p:txBody>
          <a:bodyPr/>
          <a:lstStyle/>
          <a:p>
            <a:r>
              <a:rPr lang="en-GB" dirty="0" smtClean="0"/>
              <a:t>LIN Protocol Handler</a:t>
            </a:r>
          </a:p>
          <a:p>
            <a:r>
              <a:rPr lang="en-GB" dirty="0" smtClean="0"/>
              <a:t>Standard UART mode</a:t>
            </a:r>
            <a:endParaRPr lang="en-US" dirty="0" smtClean="0"/>
          </a:p>
          <a:p>
            <a:r>
              <a:rPr lang="en-US" dirty="0" smtClean="0"/>
              <a:t>3 operation modes</a:t>
            </a:r>
          </a:p>
          <a:p>
            <a:pPr lvl="1"/>
            <a:r>
              <a:rPr lang="en-US" dirty="0" smtClean="0"/>
              <a:t>Initialization</a:t>
            </a:r>
          </a:p>
          <a:p>
            <a:pPr lvl="1"/>
            <a:r>
              <a:rPr lang="en-US" dirty="0" smtClean="0"/>
              <a:t>Normal</a:t>
            </a:r>
          </a:p>
          <a:p>
            <a:pPr lvl="1"/>
            <a:r>
              <a:rPr lang="en-US" dirty="0" smtClean="0"/>
              <a:t>Sleep</a:t>
            </a:r>
          </a:p>
          <a:p>
            <a:r>
              <a:rPr lang="en-GB" dirty="0" smtClean="0"/>
              <a:t>DMA/INTC support</a:t>
            </a:r>
            <a:endParaRPr lang="en-US" dirty="0" smtClean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8538" y="677863"/>
            <a:ext cx="544512" cy="198437"/>
          </a:xfrm>
        </p:spPr>
        <p:txBody>
          <a:bodyPr/>
          <a:lstStyle/>
          <a:p>
            <a:fld id="{CAFBBF8F-2AD5-42D5-85A2-D57FE1246E4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65079" y="1524000"/>
            <a:ext cx="4456113" cy="4283075"/>
            <a:chOff x="3374" y="1054"/>
            <a:chExt cx="2588" cy="2699"/>
          </a:xfrm>
        </p:grpSpPr>
        <p:sp>
          <p:nvSpPr>
            <p:cNvPr id="278534" name="Rectangle 6"/>
            <p:cNvSpPr>
              <a:spLocks noChangeArrowheads="1"/>
            </p:cNvSpPr>
            <p:nvPr/>
          </p:nvSpPr>
          <p:spPr bwMode="auto">
            <a:xfrm>
              <a:off x="3374" y="1054"/>
              <a:ext cx="2588" cy="2323"/>
            </a:xfrm>
            <a:prstGeom prst="rect">
              <a:avLst/>
            </a:prstGeom>
            <a:solidFill>
              <a:srgbClr val="7AB7FA">
                <a:alpha val="64999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wrap="none" lIns="96644" tIns="47802" rIns="96644" bIns="47802" anchor="ctr"/>
            <a:lstStyle/>
            <a:p>
              <a:endParaRPr lang="cs-CZ" sz="1400"/>
            </a:p>
          </p:txBody>
        </p:sp>
        <p:sp>
          <p:nvSpPr>
            <p:cNvPr id="278535" name="Line 7"/>
            <p:cNvSpPr>
              <a:spLocks noChangeShapeType="1"/>
            </p:cNvSpPr>
            <p:nvPr/>
          </p:nvSpPr>
          <p:spPr bwMode="auto">
            <a:xfrm>
              <a:off x="4495" y="3371"/>
              <a:ext cx="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6644" tIns="47802" rIns="96644" bIns="47802" anchor="ctr"/>
            <a:lstStyle/>
            <a:p>
              <a:endParaRPr lang="en-US"/>
            </a:p>
          </p:txBody>
        </p:sp>
        <p:sp>
          <p:nvSpPr>
            <p:cNvPr id="278536" name="Line 8"/>
            <p:cNvSpPr>
              <a:spLocks noChangeShapeType="1"/>
            </p:cNvSpPr>
            <p:nvPr/>
          </p:nvSpPr>
          <p:spPr bwMode="auto">
            <a:xfrm flipV="1">
              <a:off x="4957" y="3371"/>
              <a:ext cx="0" cy="2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6644" tIns="47802" rIns="96644" bIns="47802" anchor="ctr"/>
            <a:lstStyle/>
            <a:p>
              <a:endParaRPr lang="en-US"/>
            </a:p>
          </p:txBody>
        </p:sp>
        <p:sp>
          <p:nvSpPr>
            <p:cNvPr id="278537" name="Text Box 9"/>
            <p:cNvSpPr txBox="1">
              <a:spLocks noChangeArrowheads="1"/>
            </p:cNvSpPr>
            <p:nvPr/>
          </p:nvSpPr>
          <p:spPr bwMode="auto">
            <a:xfrm>
              <a:off x="4241" y="3555"/>
              <a:ext cx="43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6644" tIns="47802" rIns="96644" bIns="47802">
              <a:spAutoFit/>
            </a:bodyPr>
            <a:lstStyle/>
            <a:p>
              <a:r>
                <a:rPr lang="fr-FR" sz="1400"/>
                <a:t>LIN TX</a:t>
              </a:r>
              <a:endParaRPr lang="en-US" sz="1400"/>
            </a:p>
          </p:txBody>
        </p:sp>
        <p:sp>
          <p:nvSpPr>
            <p:cNvPr id="278538" name="Text Box 10"/>
            <p:cNvSpPr txBox="1">
              <a:spLocks noChangeArrowheads="1"/>
            </p:cNvSpPr>
            <p:nvPr/>
          </p:nvSpPr>
          <p:spPr bwMode="auto">
            <a:xfrm>
              <a:off x="4708" y="3559"/>
              <a:ext cx="451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6644" tIns="47802" rIns="96644" bIns="47802">
              <a:spAutoFit/>
            </a:bodyPr>
            <a:lstStyle/>
            <a:p>
              <a:r>
                <a:rPr lang="fr-FR" sz="1400"/>
                <a:t>LIN RX</a:t>
              </a:r>
              <a:endParaRPr lang="en-US" sz="1400"/>
            </a:p>
          </p:txBody>
        </p:sp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4388" y="1251"/>
              <a:ext cx="1417" cy="652"/>
            </a:xfrm>
            <a:prstGeom prst="rect">
              <a:avLst/>
            </a:prstGeom>
            <a:solidFill>
              <a:srgbClr val="EAEAEA">
                <a:alpha val="85001"/>
              </a:srgb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6644" tIns="47802" rIns="96644" bIns="47802" anchor="ctr"/>
            <a:lstStyle/>
            <a:p>
              <a:r>
                <a:rPr lang="fr-FR" sz="1400"/>
                <a:t>RX/TX </a:t>
              </a:r>
            </a:p>
            <a:p>
              <a:r>
                <a:rPr lang="fr-FR" sz="1400"/>
                <a:t>MESSAGE</a:t>
              </a:r>
            </a:p>
            <a:p>
              <a:r>
                <a:rPr lang="fr-FR" sz="1400"/>
                <a:t>BUFFER</a:t>
              </a:r>
              <a:endParaRPr lang="en-US" sz="1400"/>
            </a:p>
          </p:txBody>
        </p:sp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4385" y="2258"/>
              <a:ext cx="1421" cy="283"/>
            </a:xfrm>
            <a:prstGeom prst="rect">
              <a:avLst/>
            </a:prstGeom>
            <a:solidFill>
              <a:srgbClr val="EAEAEA">
                <a:alpha val="85001"/>
              </a:srgbClr>
            </a:solidFill>
            <a:ln w="635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96644" tIns="47802" rIns="96644" bIns="47802" anchor="ctr"/>
            <a:lstStyle/>
            <a:p>
              <a:r>
                <a:rPr lang="en-US" sz="1400">
                  <a:solidFill>
                    <a:schemeClr val="folHlink"/>
                  </a:solidFill>
                </a:rPr>
                <a:t>Filtering Unit</a:t>
              </a:r>
              <a:endParaRPr lang="en-US" sz="14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78541" name="AutoShape 13"/>
            <p:cNvSpPr>
              <a:spLocks noChangeArrowheads="1"/>
            </p:cNvSpPr>
            <p:nvPr/>
          </p:nvSpPr>
          <p:spPr bwMode="auto">
            <a:xfrm rot="10800000">
              <a:off x="5204" y="1923"/>
              <a:ext cx="195" cy="268"/>
            </a:xfrm>
            <a:prstGeom prst="downArrow">
              <a:avLst>
                <a:gd name="adj1" fmla="val 50000"/>
                <a:gd name="adj2" fmla="val 343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6644" tIns="47802" rIns="96644" bIns="47802" anchor="ctr"/>
            <a:lstStyle/>
            <a:p>
              <a:endParaRPr lang="en-US"/>
            </a:p>
          </p:txBody>
        </p:sp>
        <p:sp>
          <p:nvSpPr>
            <p:cNvPr id="278542" name="Rectangle 14"/>
            <p:cNvSpPr>
              <a:spLocks noChangeArrowheads="1"/>
            </p:cNvSpPr>
            <p:nvPr/>
          </p:nvSpPr>
          <p:spPr bwMode="auto">
            <a:xfrm>
              <a:off x="3546" y="2887"/>
              <a:ext cx="2260" cy="345"/>
            </a:xfrm>
            <a:prstGeom prst="rect">
              <a:avLst/>
            </a:prstGeom>
            <a:solidFill>
              <a:srgbClr val="EAEAEA">
                <a:alpha val="85001"/>
              </a:srgb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6644" tIns="47802" rIns="96644" bIns="47802" anchor="ctr"/>
            <a:lstStyle/>
            <a:p>
              <a:r>
                <a:rPr lang="en-US" sz="1400"/>
                <a:t>LIN 1.3/2.0/2.1/J2602 </a:t>
              </a:r>
              <a:br>
                <a:rPr lang="en-US" sz="1400"/>
              </a:br>
              <a:r>
                <a:rPr lang="en-US" sz="1400"/>
                <a:t>Protocol Handler</a:t>
              </a:r>
            </a:p>
          </p:txBody>
        </p:sp>
        <p:sp>
          <p:nvSpPr>
            <p:cNvPr id="278543" name="AutoShape 15"/>
            <p:cNvSpPr>
              <a:spLocks noChangeArrowheads="1"/>
            </p:cNvSpPr>
            <p:nvPr/>
          </p:nvSpPr>
          <p:spPr bwMode="auto">
            <a:xfrm flipV="1">
              <a:off x="5208" y="2580"/>
              <a:ext cx="195" cy="268"/>
            </a:xfrm>
            <a:prstGeom prst="downArrow">
              <a:avLst>
                <a:gd name="adj1" fmla="val 50000"/>
                <a:gd name="adj2" fmla="val 343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6644" tIns="47802" rIns="96644" bIns="47802" anchor="ctr"/>
            <a:lstStyle/>
            <a:p>
              <a:endParaRPr lang="en-US"/>
            </a:p>
          </p:txBody>
        </p:sp>
        <p:sp>
          <p:nvSpPr>
            <p:cNvPr id="278544" name="Rectangle 16"/>
            <p:cNvSpPr>
              <a:spLocks noChangeArrowheads="1"/>
            </p:cNvSpPr>
            <p:nvPr/>
          </p:nvSpPr>
          <p:spPr bwMode="auto">
            <a:xfrm>
              <a:off x="3550" y="1258"/>
              <a:ext cx="728" cy="1280"/>
            </a:xfrm>
            <a:prstGeom prst="rect">
              <a:avLst/>
            </a:prstGeom>
            <a:solidFill>
              <a:srgbClr val="EAEAEA">
                <a:alpha val="85001"/>
              </a:srgb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6644" tIns="154800" rIns="96644" bIns="47802"/>
            <a:lstStyle/>
            <a:p>
              <a:r>
                <a:rPr lang="fr-FR" sz="1400"/>
                <a:t>CONTROL</a:t>
              </a:r>
              <a:br>
                <a:rPr lang="fr-FR" sz="1400"/>
              </a:br>
              <a:r>
                <a:rPr lang="fr-FR" sz="1400"/>
                <a:t>STATUS</a:t>
              </a:r>
              <a:br>
                <a:rPr lang="fr-FR" sz="1400"/>
              </a:br>
              <a:r>
                <a:rPr lang="fr-FR" sz="1400"/>
                <a:t>REGISTERS</a:t>
              </a:r>
              <a:endParaRPr lang="en-US" sz="1400"/>
            </a:p>
          </p:txBody>
        </p:sp>
        <p:sp>
          <p:nvSpPr>
            <p:cNvPr id="278545" name="AutoShape 17"/>
            <p:cNvSpPr>
              <a:spLocks noChangeArrowheads="1"/>
            </p:cNvSpPr>
            <p:nvPr/>
          </p:nvSpPr>
          <p:spPr bwMode="auto">
            <a:xfrm>
              <a:off x="3805" y="2579"/>
              <a:ext cx="218" cy="271"/>
            </a:xfrm>
            <a:prstGeom prst="upDownArrow">
              <a:avLst>
                <a:gd name="adj1" fmla="val 50000"/>
                <a:gd name="adj2" fmla="val 24862"/>
              </a:avLst>
            </a:prstGeom>
            <a:solidFill>
              <a:srgbClr val="EAEAEA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6644" tIns="47802" rIns="96644" bIns="47802" anchor="ctr"/>
            <a:lstStyle/>
            <a:p>
              <a:endParaRPr lang="en-US"/>
            </a:p>
          </p:txBody>
        </p:sp>
        <p:sp>
          <p:nvSpPr>
            <p:cNvPr id="278546" name="AutoShape 18"/>
            <p:cNvSpPr>
              <a:spLocks noChangeArrowheads="1"/>
            </p:cNvSpPr>
            <p:nvPr/>
          </p:nvSpPr>
          <p:spPr bwMode="auto">
            <a:xfrm rot="10800000" flipV="1">
              <a:off x="4717" y="1924"/>
              <a:ext cx="195" cy="268"/>
            </a:xfrm>
            <a:prstGeom prst="downArrow">
              <a:avLst>
                <a:gd name="adj1" fmla="val 50000"/>
                <a:gd name="adj2" fmla="val 343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6644" tIns="47802" rIns="96644" bIns="47802" anchor="ctr"/>
            <a:lstStyle/>
            <a:p>
              <a:endParaRPr lang="en-US"/>
            </a:p>
          </p:txBody>
        </p:sp>
        <p:sp>
          <p:nvSpPr>
            <p:cNvPr id="278547" name="AutoShape 19"/>
            <p:cNvSpPr>
              <a:spLocks noChangeArrowheads="1"/>
            </p:cNvSpPr>
            <p:nvPr/>
          </p:nvSpPr>
          <p:spPr bwMode="auto">
            <a:xfrm>
              <a:off x="4721" y="2581"/>
              <a:ext cx="195" cy="268"/>
            </a:xfrm>
            <a:prstGeom prst="downArrow">
              <a:avLst>
                <a:gd name="adj1" fmla="val 50000"/>
                <a:gd name="adj2" fmla="val 34359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6644" tIns="47802" rIns="96644" bIns="47802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LinFlex</a:t>
            </a:r>
            <a:r>
              <a:rPr lang="en-US" dirty="0" smtClean="0"/>
              <a:t> UART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995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Full-duplex communication</a:t>
            </a:r>
          </a:p>
          <a:p>
            <a:r>
              <a:rPr lang="en-US" dirty="0" smtClean="0"/>
              <a:t>Selectable frame size:</a:t>
            </a:r>
          </a:p>
          <a:p>
            <a:pPr lvl="1"/>
            <a:r>
              <a:rPr lang="en-US" dirty="0" smtClean="0"/>
              <a:t>8-bit frame</a:t>
            </a:r>
          </a:p>
          <a:p>
            <a:pPr lvl="1"/>
            <a:r>
              <a:rPr lang="en-US" dirty="0" smtClean="0"/>
              <a:t>9-bit frame</a:t>
            </a:r>
          </a:p>
          <a:p>
            <a:pPr lvl="1"/>
            <a:r>
              <a:rPr lang="en-US" dirty="0" smtClean="0"/>
              <a:t>16-bit frame</a:t>
            </a:r>
          </a:p>
          <a:p>
            <a:pPr lvl="1"/>
            <a:r>
              <a:rPr lang="en-US" dirty="0" smtClean="0"/>
              <a:t>17-bit frame</a:t>
            </a:r>
          </a:p>
          <a:p>
            <a:r>
              <a:rPr lang="en-US" dirty="0" smtClean="0"/>
              <a:t>Selectable parity:</a:t>
            </a:r>
          </a:p>
          <a:p>
            <a:pPr lvl="1"/>
            <a:r>
              <a:rPr lang="en-US" dirty="0" smtClean="0"/>
              <a:t>Even</a:t>
            </a:r>
          </a:p>
          <a:p>
            <a:pPr lvl="1"/>
            <a:r>
              <a:rPr lang="en-US" dirty="0" smtClean="0"/>
              <a:t>Odd</a:t>
            </a:r>
          </a:p>
          <a:p>
            <a:pPr lvl="1"/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1</a:t>
            </a:r>
          </a:p>
          <a:p>
            <a:r>
              <a:rPr lang="en-US" dirty="0" smtClean="0"/>
              <a:t>4-byte buffer for transmission, 4-byte buffer for reception</a:t>
            </a:r>
          </a:p>
          <a:p>
            <a:r>
              <a:rPr lang="en-US" dirty="0" smtClean="0"/>
              <a:t>12-bit counter for timeout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3</a:t>
            </a:fld>
            <a:endParaRPr lang="en-US" sz="14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05800" cy="1692771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4</a:t>
            </a:r>
            <a:r>
              <a:rPr lang="en-US" dirty="0" smtClean="0"/>
              <a:t> data frame supported</a:t>
            </a:r>
          </a:p>
          <a:p>
            <a:pPr lvl="1"/>
            <a:r>
              <a:rPr lang="en-US" dirty="0" smtClean="0"/>
              <a:t>8 bit data frame</a:t>
            </a:r>
          </a:p>
          <a:p>
            <a:pPr lvl="1"/>
            <a:r>
              <a:rPr lang="en-US" dirty="0" smtClean="0"/>
              <a:t>9 bit data frame</a:t>
            </a:r>
          </a:p>
          <a:p>
            <a:pPr lvl="1"/>
            <a:r>
              <a:rPr lang="en-US" dirty="0" smtClean="0"/>
              <a:t>16 data frame</a:t>
            </a:r>
          </a:p>
          <a:p>
            <a:pPr lvl="1"/>
            <a:r>
              <a:rPr lang="en-US" dirty="0" smtClean="0"/>
              <a:t>17 bit data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4</a:t>
            </a:fld>
            <a:endParaRPr lang="en-US" sz="14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40925"/>
            <a:ext cx="3911398" cy="125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219450"/>
            <a:ext cx="4402369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612525"/>
            <a:ext cx="3927762" cy="133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4648200"/>
            <a:ext cx="3965952" cy="116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2631490"/>
          </a:xfrm>
        </p:spPr>
        <p:txBody>
          <a:bodyPr/>
          <a:lstStyle/>
          <a:p>
            <a:r>
              <a:rPr lang="en-US" dirty="0" smtClean="0"/>
              <a:t>8 bytes data buffer</a:t>
            </a:r>
          </a:p>
          <a:p>
            <a:pPr lvl="1"/>
            <a:r>
              <a:rPr lang="en-US" dirty="0" smtClean="0"/>
              <a:t>4 bytes for RX</a:t>
            </a:r>
          </a:p>
          <a:p>
            <a:pPr lvl="1"/>
            <a:r>
              <a:rPr lang="en-US" dirty="0" smtClean="0"/>
              <a:t>4 bytes for TX</a:t>
            </a:r>
          </a:p>
          <a:p>
            <a:r>
              <a:rPr lang="en-US" dirty="0" smtClean="0"/>
              <a:t>Configurable</a:t>
            </a:r>
          </a:p>
          <a:p>
            <a:pPr lvl="1"/>
            <a:r>
              <a:rPr lang="en-US" dirty="0" smtClean="0"/>
              <a:t>Buffer mode</a:t>
            </a:r>
          </a:p>
          <a:p>
            <a:pPr lvl="1"/>
            <a:r>
              <a:rPr lang="en-US" dirty="0" smtClean="0"/>
              <a:t>FIFO mode</a:t>
            </a:r>
          </a:p>
          <a:p>
            <a:pPr lvl="2"/>
            <a:r>
              <a:rPr lang="en-US" dirty="0" smtClean="0"/>
              <a:t>Mandatory when DMA RX/TX is enabled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5</a:t>
            </a:fld>
            <a:endParaRPr lang="en-US" sz="1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114800"/>
            <a:ext cx="6096000" cy="254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(a)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5109091"/>
          </a:xfrm>
        </p:spPr>
        <p:txBody>
          <a:bodyPr/>
          <a:lstStyle/>
          <a:p>
            <a:r>
              <a:rPr lang="en-US" dirty="0" smtClean="0"/>
              <a:t>A reception timeout is implemented</a:t>
            </a:r>
          </a:p>
          <a:p>
            <a:pPr lvl="1"/>
            <a:r>
              <a:rPr lang="en-US" dirty="0" smtClean="0"/>
              <a:t>To avoid reception hanging during not expected condition</a:t>
            </a:r>
          </a:p>
          <a:p>
            <a:r>
              <a:rPr lang="en-US" dirty="0" smtClean="0"/>
              <a:t>The timeout counter:</a:t>
            </a:r>
          </a:p>
          <a:p>
            <a:pPr lvl="1"/>
            <a:r>
              <a:rPr lang="en-US" dirty="0" smtClean="0"/>
              <a:t>Starts at zero and counts upward</a:t>
            </a:r>
          </a:p>
          <a:p>
            <a:pPr lvl="1"/>
            <a:r>
              <a:rPr lang="en-US" dirty="0" smtClean="0"/>
              <a:t>Is clocked with the baud rate clock </a:t>
            </a:r>
            <a:r>
              <a:rPr lang="en-US" dirty="0" err="1" smtClean="0"/>
              <a:t>prescaled</a:t>
            </a:r>
            <a:r>
              <a:rPr lang="en-US" dirty="0" smtClean="0"/>
              <a:t> by a hard-wired scaling factor of 16</a:t>
            </a:r>
          </a:p>
          <a:p>
            <a:pPr lvl="1"/>
            <a:r>
              <a:rPr lang="en-US" dirty="0" smtClean="0"/>
              <a:t>Is automatically enabled when UARTCR[RXEN] = 1</a:t>
            </a:r>
          </a:p>
          <a:p>
            <a:r>
              <a:rPr lang="en-US" dirty="0" smtClean="0"/>
              <a:t>UART preset timeout register contains the preset timeout value</a:t>
            </a:r>
          </a:p>
          <a:p>
            <a:pPr lvl="1"/>
            <a:r>
              <a:rPr lang="en-US" dirty="0" smtClean="0"/>
              <a:t>UARTPTO</a:t>
            </a:r>
          </a:p>
          <a:p>
            <a:r>
              <a:rPr lang="en-US" dirty="0" smtClean="0"/>
              <a:t>UART current timeout register contains the current timeout value in UART mode</a:t>
            </a:r>
          </a:p>
          <a:p>
            <a:pPr lvl="1"/>
            <a:r>
              <a:rPr lang="en-US" dirty="0" smtClean="0"/>
              <a:t>UARTCTO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6</a:t>
            </a:fld>
            <a:endParaRPr lang="en-US" sz="14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 (b)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3293209"/>
          </a:xfrm>
        </p:spPr>
        <p:txBody>
          <a:bodyPr/>
          <a:lstStyle/>
          <a:p>
            <a:r>
              <a:rPr lang="en-US" dirty="0" smtClean="0"/>
              <a:t>Current value of the timeout counter</a:t>
            </a:r>
          </a:p>
          <a:p>
            <a:pPr lvl="1"/>
            <a:r>
              <a:rPr lang="en-US" dirty="0" smtClean="0"/>
              <a:t>This field is reset whenever one of the following occurs:</a:t>
            </a:r>
          </a:p>
          <a:p>
            <a:pPr lvl="2"/>
            <a:r>
              <a:rPr lang="en-US" dirty="0" smtClean="0"/>
              <a:t>A new value is written to the UARTPTO register</a:t>
            </a:r>
          </a:p>
          <a:p>
            <a:pPr lvl="2"/>
            <a:r>
              <a:rPr lang="en-US" dirty="0" smtClean="0"/>
              <a:t>The value of this field matches the value of UARTPTO[PTO]</a:t>
            </a:r>
          </a:p>
          <a:p>
            <a:pPr lvl="2"/>
            <a:r>
              <a:rPr lang="en-US" dirty="0" smtClean="0"/>
              <a:t>A reset occurs</a:t>
            </a:r>
          </a:p>
          <a:p>
            <a:pPr lvl="2"/>
            <a:r>
              <a:rPr lang="en-US" dirty="0" smtClean="0"/>
              <a:t>New incoming data is received</a:t>
            </a:r>
          </a:p>
          <a:p>
            <a:r>
              <a:rPr lang="en-US" dirty="0" smtClean="0"/>
              <a:t>When timeout expires UARTSR[TO] is set</a:t>
            </a:r>
          </a:p>
          <a:p>
            <a:pPr lvl="1"/>
            <a:r>
              <a:rPr lang="en-US" dirty="0" smtClean="0"/>
              <a:t>CTO matches the value of UARTPTO[PTO]</a:t>
            </a:r>
          </a:p>
          <a:p>
            <a:pPr lvl="1"/>
            <a:r>
              <a:rPr lang="en-US" dirty="0" smtClean="0"/>
              <a:t>An interrupt is generated on Error interrupt line in UART mode</a:t>
            </a:r>
          </a:p>
          <a:p>
            <a:pPr lvl="2"/>
            <a:r>
              <a:rPr lang="en-US" dirty="0" smtClean="0"/>
              <a:t>if enabled by LINIER.DBEIETOIE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7</a:t>
            </a:fld>
            <a:endParaRPr lang="en-US" sz="14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4671"/>
            <a:ext cx="8229600" cy="5732338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1800" dirty="0" smtClean="0"/>
              <a:t>Main configuration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UARTCR[UART] is set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Set UARTCR[</a:t>
            </a:r>
            <a:r>
              <a:rPr lang="en-US" dirty="0" err="1" smtClean="0"/>
              <a:t>WLx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Word length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Set UARTCR[PCE] Parity control enable</a:t>
            </a:r>
          </a:p>
          <a:p>
            <a:pPr lvl="2"/>
            <a:r>
              <a:rPr lang="en-US" dirty="0" smtClean="0"/>
              <a:t>Set UARTCR[PC] (Parity control (even, odd, 0, 1))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Set UARTCR[TDFLTFC] field</a:t>
            </a:r>
          </a:p>
          <a:p>
            <a:pPr lvl="2"/>
            <a:r>
              <a:rPr lang="en-US" dirty="0" smtClean="0"/>
              <a:t>number of byte to be transmitted in Buffer mode</a:t>
            </a:r>
          </a:p>
          <a:p>
            <a:pPr lvl="2"/>
            <a:r>
              <a:rPr lang="en-US" dirty="0" smtClean="0"/>
              <a:t>or number the entry in the FIFO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spcAft>
                <a:spcPts val="300"/>
              </a:spcAft>
            </a:pPr>
            <a:r>
              <a:rPr lang="en-US" dirty="0" smtClean="0"/>
              <a:t>UARTCR[TXEN] bits set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Transmission starts when BDR0 is programmed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BDR0 is the least significant byte	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After the programmed number of bytes has been transmitted the UARTSR[DTFTFF] flag is set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The buffer can be configured in FIFO mode 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mandatory when DMA </a:t>
            </a:r>
            <a:r>
              <a:rPr lang="en-US" dirty="0" err="1" smtClean="0"/>
              <a:t>Tx</a:t>
            </a:r>
            <a:r>
              <a:rPr lang="en-US" dirty="0" smtClean="0"/>
              <a:t> is enabled 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UARTCR[TFBM]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8</a:t>
            </a:fld>
            <a:endParaRPr lang="en-US" sz="14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Reception 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496"/>
            <a:ext cx="8229600" cy="4670509"/>
          </a:xfrm>
        </p:spPr>
        <p:txBody>
          <a:bodyPr/>
          <a:lstStyle/>
          <a:p>
            <a:r>
              <a:rPr lang="en-US" dirty="0" smtClean="0"/>
              <a:t>Reception starts as soon as following events occur</a:t>
            </a:r>
          </a:p>
          <a:p>
            <a:pPr lvl="1"/>
            <a:r>
              <a:rPr lang="en-US" dirty="0" smtClean="0"/>
              <a:t>Exits Initialization mode</a:t>
            </a:r>
          </a:p>
          <a:p>
            <a:pPr lvl="1"/>
            <a:r>
              <a:rPr lang="en-US" dirty="0" smtClean="0"/>
              <a:t>Sets the UARTCR[RXEN] field</a:t>
            </a:r>
          </a:p>
          <a:p>
            <a:pPr lvl="1"/>
            <a:r>
              <a:rPr lang="en-US" dirty="0" smtClean="0"/>
              <a:t>Detects the start bit</a:t>
            </a:r>
          </a:p>
          <a:p>
            <a:r>
              <a:rPr lang="en-US" dirty="0" smtClean="0"/>
              <a:t>After the programmed number (RDFL bits) of bytes has been received, the UARTSR[DRFRFE] field is set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The buffer can be configured in FIFO mode 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mandatory when DMA Rx is enabled </a:t>
            </a:r>
          </a:p>
          <a:p>
            <a:pPr lvl="1">
              <a:spcAft>
                <a:spcPts val="300"/>
              </a:spcAft>
            </a:pPr>
            <a:r>
              <a:rPr lang="en-US" dirty="0" smtClean="0"/>
              <a:t>UARTCR[RFBM]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B5B7-BDFB-42C2-AF7F-C980814ADCE4}" type="slidenum">
              <a:rPr lang="en-US" smtClean="0"/>
              <a:pPr/>
              <a:t>9</a:t>
            </a:fld>
            <a:endParaRPr lang="en-US" sz="140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౞౷ౌ౵౪౼౼౲౯౲౮౭"/>
  <p:tag name="DATETIME" val="ాస఻హస఻హ఺఻఩఩఺హృహ఼ొౖ఩ఱ౐ౖౝఴూృహల"/>
  <p:tag name="DONEBY" val="౜ౝ౥౻౸౼౪౻౲౸఩౶౪౻౽౸౻౪౷౪"/>
  <p:tag name="IPADDRESS" val="ౌౝ౗హహఽూహి"/>
  <p:tag name="APPVER" val="఼షహ"/>
  <p:tag name="RANDOM" val="9"/>
  <p:tag name="CHECKSUM" val="ా఻఻఻"/>
</p:tagLst>
</file>

<file path=ppt/theme/theme1.xml><?xml version="1.0" encoding="utf-8"?>
<a:theme xmlns:a="http://schemas.openxmlformats.org/drawingml/2006/main" name="Default Theme">
  <a:themeElements>
    <a:clrScheme name="Microelectron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9A9DC"/>
      </a:accent1>
      <a:accent2>
        <a:srgbClr val="D4007A"/>
      </a:accent2>
      <a:accent3>
        <a:srgbClr val="9C9E9F"/>
      </a:accent3>
      <a:accent4>
        <a:srgbClr val="002152"/>
      </a:accent4>
      <a:accent5>
        <a:srgbClr val="BBCC00"/>
      </a:accent5>
      <a:accent6>
        <a:srgbClr val="13235B"/>
      </a:accent6>
      <a:hlink>
        <a:srgbClr val="580D58"/>
      </a:hlink>
      <a:folHlink>
        <a:srgbClr val="003D14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924</TotalTime>
  <Words>781</Words>
  <Application>Microsoft Office PowerPoint</Application>
  <PresentationFormat>On-screen Show (4:3)</PresentationFormat>
  <Paragraphs>162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Theme</vt:lpstr>
      <vt:lpstr>LinFlex (UART mode)</vt:lpstr>
      <vt:lpstr>LinFlex Overview</vt:lpstr>
      <vt:lpstr>LinFlex UART mode</vt:lpstr>
      <vt:lpstr>Data frame structure</vt:lpstr>
      <vt:lpstr>Data buffer</vt:lpstr>
      <vt:lpstr>Timeout (a) </vt:lpstr>
      <vt:lpstr>Timeout (b) </vt:lpstr>
      <vt:lpstr>Transmission</vt:lpstr>
      <vt:lpstr>Reception (a)</vt:lpstr>
      <vt:lpstr>Reception (a)</vt:lpstr>
      <vt:lpstr>Reception (b)</vt:lpstr>
      <vt:lpstr>TX/RX Baud rate</vt:lpstr>
      <vt:lpstr>Interrupt</vt:lpstr>
      <vt:lpstr>Interrupt</vt:lpstr>
      <vt:lpstr>DMA</vt:lpstr>
    </vt:vector>
  </TitlesOfParts>
  <Company>STMicroelectronics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LinFlex (UART mode)</dc:title>
  <dc:creator>rosario martorana</dc:creator>
  <cp:lastModifiedBy>rosario martorana</cp:lastModifiedBy>
  <cp:revision>62</cp:revision>
  <dcterms:created xsi:type="dcterms:W3CDTF">2012-05-20T01:03:13Z</dcterms:created>
  <dcterms:modified xsi:type="dcterms:W3CDTF">2012-05-23T05:46:19Z</dcterms:modified>
</cp:coreProperties>
</file>