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7" r:id="rId1"/>
    <p:sldMasterId id="2147483689" r:id="rId2"/>
    <p:sldMasterId id="2147483691" r:id="rId3"/>
    <p:sldMasterId id="2147483725" r:id="rId4"/>
  </p:sldMasterIdLst>
  <p:notesMasterIdLst>
    <p:notesMasterId r:id="rId29"/>
  </p:notesMasterIdLst>
  <p:handoutMasterIdLst>
    <p:handoutMasterId r:id="rId30"/>
  </p:handoutMasterIdLst>
  <p:sldIdLst>
    <p:sldId id="1953" r:id="rId5"/>
    <p:sldId id="1980" r:id="rId6"/>
    <p:sldId id="1884" r:id="rId7"/>
    <p:sldId id="1960" r:id="rId8"/>
    <p:sldId id="1961" r:id="rId9"/>
    <p:sldId id="1962" r:id="rId10"/>
    <p:sldId id="1963" r:id="rId11"/>
    <p:sldId id="1964" r:id="rId12"/>
    <p:sldId id="1966" r:id="rId13"/>
    <p:sldId id="1971" r:id="rId14"/>
    <p:sldId id="1965" r:id="rId15"/>
    <p:sldId id="1970" r:id="rId16"/>
    <p:sldId id="1981" r:id="rId17"/>
    <p:sldId id="1969" r:id="rId18"/>
    <p:sldId id="1974" r:id="rId19"/>
    <p:sldId id="1978" r:id="rId20"/>
    <p:sldId id="1967" r:id="rId21"/>
    <p:sldId id="1982" r:id="rId22"/>
    <p:sldId id="1983" r:id="rId23"/>
    <p:sldId id="1984" r:id="rId24"/>
    <p:sldId id="1985" r:id="rId25"/>
    <p:sldId id="1986" r:id="rId26"/>
    <p:sldId id="1987" r:id="rId27"/>
    <p:sldId id="1941" r:id="rId28"/>
  </p:sldIdLst>
  <p:sldSz cx="9144000" cy="6858000" type="screen4x3"/>
  <p:notesSz cx="6797675" cy="9926638"/>
  <p:custDataLst>
    <p:tags r:id="rId31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85AAC1"/>
    <a:srgbClr val="007E27"/>
    <a:srgbClr val="487DAD"/>
    <a:srgbClr val="FF7C80"/>
    <a:srgbClr val="D60093"/>
    <a:srgbClr val="0000FF"/>
    <a:srgbClr val="006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0" autoAdjust="0"/>
    <p:restoredTop sz="81805" autoAdjust="0"/>
  </p:normalViewPr>
  <p:slideViewPr>
    <p:cSldViewPr>
      <p:cViewPr varScale="1">
        <p:scale>
          <a:sx n="68" d="100"/>
          <a:sy n="68" d="100"/>
        </p:scale>
        <p:origin x="-19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36"/>
    </p:cViewPr>
  </p:sorterViewPr>
  <p:notesViewPr>
    <p:cSldViewPr>
      <p:cViewPr varScale="1">
        <p:scale>
          <a:sx n="83" d="100"/>
          <a:sy n="83" d="100"/>
        </p:scale>
        <p:origin x="-1872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fld id="{510E3829-6687-4DBF-8ABF-27F6B25181C5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fld id="{623982C6-E112-4734-A1B3-C07F54122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2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r>
              <a:rPr lang="en-US"/>
              <a:t>Name of your presentation here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fld id="{B9B5B2C3-4B5F-4545-A949-32F294F40638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4850" y="742950"/>
            <a:ext cx="3309938" cy="248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7050" y="3392488"/>
            <a:ext cx="57435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r>
              <a:rPr lang="en-US"/>
              <a:t>HP presentation template tutorial - Rev. 1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fld id="{6E6DC3F7-4BEA-43CC-96A6-6C8F74852A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19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rtl="0" fontAlgn="base">
      <a:lnSpc>
        <a:spcPct val="90000"/>
      </a:lnSpc>
      <a:spcBef>
        <a:spcPct val="0"/>
      </a:spcBef>
      <a:spcAft>
        <a:spcPct val="10000"/>
      </a:spcAft>
      <a:buSzPct val="75000"/>
      <a:buChar char="•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457200" indent="-169863" algn="l" rtl="0" fontAlgn="base">
      <a:lnSpc>
        <a:spcPct val="90000"/>
      </a:lnSpc>
      <a:spcBef>
        <a:spcPct val="0"/>
      </a:spcBef>
      <a:spcAft>
        <a:spcPct val="10000"/>
      </a:spcAft>
      <a:buSzPct val="75000"/>
      <a:buChar char="–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796925" indent="-225425" algn="l" rtl="0" fontAlgn="base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1143000" indent="-231775" algn="l" rtl="0" fontAlgn="base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436688" indent="-179388" algn="l" rtl="0" fontAlgn="base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447C9C-8B4A-494F-AEA8-24963B5F58B1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A39DE-00A3-4CC4-815A-0AB63F8706D8}" type="slidenum">
              <a:rPr lang="en-US"/>
              <a:pPr/>
              <a:t>1</a:t>
            </a:fld>
            <a:endParaRPr lang="en-US"/>
          </a:p>
        </p:txBody>
      </p:sp>
      <p:sp>
        <p:nvSpPr>
          <p:cNvPr id="37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CD7F16-81E7-4811-B266-4032728AC9CC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E3C3B-7F63-45AB-80FD-105ADCCD93E0}" type="slidenum">
              <a:rPr lang="en-US"/>
              <a:pPr/>
              <a:t>11</a:t>
            </a:fld>
            <a:endParaRPr lang="en-US"/>
          </a:p>
        </p:txBody>
      </p:sp>
      <p:sp>
        <p:nvSpPr>
          <p:cNvPr id="38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Table in the RM pag.</a:t>
            </a:r>
            <a:r>
              <a:rPr lang="en-US" baseline="0" dirty="0" smtClean="0"/>
              <a:t>193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7B2D9A-2F23-42FA-ABD5-8FC69000C215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B79EC-D702-48A9-AD02-B4FB5F4B7F94}" type="slidenum">
              <a:rPr lang="en-US"/>
              <a:pPr/>
              <a:t>12</a:t>
            </a:fld>
            <a:endParaRPr lang="en-US"/>
          </a:p>
        </p:txBody>
      </p:sp>
      <p:sp>
        <p:nvSpPr>
          <p:cNvPr id="38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7B2D9A-2F23-42FA-ABD5-8FC69000C215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B79EC-D702-48A9-AD02-B4FB5F4B7F94}" type="slidenum">
              <a:rPr lang="en-US"/>
              <a:pPr/>
              <a:t>13</a:t>
            </a:fld>
            <a:endParaRPr lang="en-US"/>
          </a:p>
        </p:txBody>
      </p:sp>
      <p:sp>
        <p:nvSpPr>
          <p:cNvPr id="38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6DCCDD-F1EC-49A8-9DF5-931FBCF46F74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709C1-9BD9-47E7-B8AB-B506F98D6BFC}" type="slidenum">
              <a:rPr lang="en-US"/>
              <a:pPr/>
              <a:t>14</a:t>
            </a:fld>
            <a:endParaRPr lang="en-US"/>
          </a:p>
        </p:txBody>
      </p:sp>
      <p:sp>
        <p:nvSpPr>
          <p:cNvPr id="38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ipd_ack could be also released on read form DATAREGx, depending on DMAE:DCLR bit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E664D9-2452-4C53-8040-E72F547D03F6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8FDDE-C0B4-4AC4-AD65-B6F8702789C7}" type="slidenum">
              <a:rPr lang="en-US"/>
              <a:pPr/>
              <a:t>15</a:t>
            </a:fld>
            <a:endParaRPr lang="en-US"/>
          </a:p>
        </p:txBody>
      </p:sp>
      <p:sp>
        <p:nvSpPr>
          <p:cNvPr id="38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!!!! To Check !!!!!</a:t>
            </a:r>
          </a:p>
          <a:p>
            <a:pPr lvl="2"/>
            <a:r>
              <a:rPr lang="en-US"/>
              <a:t>1 DMA request per each CTU FIFO</a:t>
            </a:r>
          </a:p>
          <a:p>
            <a:pPr lvl="2"/>
            <a:r>
              <a:rPr lang="en-US"/>
              <a:t>DMA generated when all needed samples have been collected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3759C8-1609-4A68-877D-CE6477B0C3D0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CF39E-4DDD-4B72-9077-597951D53C9A}" type="slidenum">
              <a:rPr lang="en-US"/>
              <a:pPr/>
              <a:t>16</a:t>
            </a:fld>
            <a:endParaRPr lang="en-US"/>
          </a:p>
        </p:txBody>
      </p:sp>
      <p:sp>
        <p:nvSpPr>
          <p:cNvPr id="38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!!!! To Check !!!!!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42E8A9-3858-43B4-B872-24AB401F8715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65AEA-F6DC-42A8-8F73-60F65C81F276}" type="slidenum">
              <a:rPr lang="en-US"/>
              <a:pPr/>
              <a:t>17</a:t>
            </a:fld>
            <a:endParaRPr lang="en-US"/>
          </a:p>
        </p:txBody>
      </p:sp>
      <p:sp>
        <p:nvSpPr>
          <p:cNvPr id="38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check: behavior PWDN bit (culd be checked to determine whether ADC is already in pwdn or waked-up?), power-up times, on which power-up time depends</a:t>
            </a:r>
          </a:p>
          <a:p>
            <a:r>
              <a:rPr lang="en-US"/>
              <a:t>After reset, ADC is in power down by default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Supply Self test: Algorithm S. It includes the conversion of the ADC internal </a:t>
            </a:r>
            <a:r>
              <a:rPr lang="en-US" dirty="0" err="1" smtClean="0"/>
              <a:t>bandgap</a:t>
            </a:r>
            <a:r>
              <a:rPr lang="en-US" dirty="0" smtClean="0"/>
              <a:t> voltage, ADC supply voltage, and ADC reference voltage. It includes a sequence of 3</a:t>
            </a:r>
          </a:p>
          <a:p>
            <a:pPr>
              <a:buNone/>
            </a:pPr>
            <a:r>
              <a:rPr lang="en-US" dirty="0" smtClean="0"/>
              <a:t>test conversions (steps). The supply test conversions must be an atomic operation (no functional conversions interleaved).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Resistive-Capacitive Self test: Algorithm RC. It includes a sequence of 19 test conversions (steps) by setting the ADC internal resistive digital-to-analog converter (DAC).</a:t>
            </a:r>
          </a:p>
          <a:p>
            <a:pPr>
              <a:buNone/>
            </a:pPr>
            <a:endParaRPr lang="en-US" sz="1200" kern="1200" baseline="0" dirty="0" smtClean="0">
              <a:solidFill>
                <a:schemeClr val="tx1"/>
              </a:solidFill>
              <a:latin typeface="Futura Bk" pitchFamily="34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Capacitive Self test: Algorithm C. It includes a sequence of 17 test conversions (steps) by setting the capacitive elements comprising the sampling capacitor/ capacitive DAC.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B5B2C3-4B5F-4545-A949-32F294F40638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presentation template tutorial - Rev.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3F7-4BEA-43CC-96A6-6C8F74852A0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MCR[MODE] = 1</a:t>
            </a: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Examples pag.224 of the RM</a:t>
            </a:r>
          </a:p>
          <a:p>
            <a:pPr>
              <a:buNone/>
            </a:pPr>
            <a:endParaRPr lang="en-US" sz="1200" kern="1200" baseline="0" dirty="0" smtClean="0">
              <a:solidFill>
                <a:schemeClr val="tx1"/>
              </a:solidFill>
              <a:latin typeface="Futura Bk" pitchFamily="34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CTU</a:t>
            </a: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The RC and C algorithm can be executed, programming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CLRx</a:t>
            </a: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 registers, in one of the following schemes: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B5B2C3-4B5F-4545-A949-32F294F40638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presentation template tutorial - Rev.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3F7-4BEA-43CC-96A6-6C8F74852A0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MCR[MODE] = 1</a:t>
            </a: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Examples pag.224 of the RM</a:t>
            </a:r>
          </a:p>
          <a:p>
            <a:pPr>
              <a:buNone/>
            </a:pPr>
            <a:endParaRPr lang="en-US" sz="1200" kern="1200" baseline="0" dirty="0" smtClean="0">
              <a:solidFill>
                <a:schemeClr val="tx1"/>
              </a:solidFill>
              <a:latin typeface="Futura Bk" pitchFamily="34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CTU</a:t>
            </a:r>
          </a:p>
          <a:p>
            <a:pPr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The RC and C algorithm can be executed, programming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CLRx</a:t>
            </a:r>
            <a:r>
              <a:rPr lang="en-US" sz="1200" kern="1200" baseline="0" dirty="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rPr>
              <a:t> registers, in one of the following schemes:</a:t>
            </a:r>
          </a:p>
          <a:p>
            <a:pPr>
              <a:buNone/>
            </a:pPr>
            <a:endParaRPr lang="en-US" sz="1200" kern="1200" baseline="0" dirty="0" smtClean="0">
              <a:solidFill>
                <a:schemeClr val="tx1"/>
              </a:solidFill>
              <a:latin typeface="Futura Bk" pitchFamily="34" charset="0"/>
              <a:ea typeface="+mn-ea"/>
              <a:cs typeface="+mn-cs"/>
            </a:endParaRPr>
          </a:p>
          <a:p>
            <a:pPr>
              <a:buNone/>
            </a:pPr>
            <a:r>
              <a:rPr lang="en-US" dirty="0" smtClean="0"/>
              <a:t>(step0- </a:t>
            </a:r>
            <a:r>
              <a:rPr lang="en-US" dirty="0" err="1" smtClean="0"/>
              <a:t>algRC</a:t>
            </a:r>
            <a:r>
              <a:rPr lang="en-US" dirty="0" smtClean="0"/>
              <a:t>, step1-algRC, ...</a:t>
            </a:r>
            <a:r>
              <a:rPr lang="en-US" dirty="0" err="1" smtClean="0"/>
              <a:t>stepN-algRC</a:t>
            </a:r>
            <a:r>
              <a:rPr lang="en-US" dirty="0" smtClean="0"/>
              <a:t>, step0-algC, step1-algC, ... </a:t>
            </a:r>
            <a:r>
              <a:rPr lang="en-US" dirty="0" err="1" smtClean="0"/>
              <a:t>stepM-algC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Command</a:t>
            </a:r>
            <a:r>
              <a:rPr lang="en-US" baseline="0" smtClean="0"/>
              <a:t> list (RM 307)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B5B2C3-4B5F-4545-A949-32F294F40638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presentation template tutorial - Rev.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3F7-4BEA-43CC-96A6-6C8F74852A0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F1AD47-56FF-4FA0-86F7-BAE428E8D51F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0AF66-C16C-4C3D-92E8-D121627BA0C4}" type="slidenum">
              <a:rPr lang="en-US"/>
              <a:pPr/>
              <a:t>3</a:t>
            </a:fld>
            <a:endParaRPr lang="en-US"/>
          </a:p>
        </p:txBody>
      </p:sp>
      <p:sp>
        <p:nvSpPr>
          <p:cNvPr id="37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shared are intended for motor control acquisitions</a:t>
            </a:r>
          </a:p>
          <a:p>
            <a:r>
              <a:rPr lang="en-US"/>
              <a:t>TUE - total unadjusted error</a:t>
            </a:r>
          </a:p>
          <a:p>
            <a:r>
              <a:rPr lang="en-US"/>
              <a:t>700ns conversion time is pure conversion time without additional sampling time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FC6604-FA8D-4C6B-B1E7-ADEF35992209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BFC76-89B0-4A71-B1C1-AF52AAAB3655}" type="slidenum">
              <a:rPr lang="en-US"/>
              <a:pPr/>
              <a:t>24</a:t>
            </a:fld>
            <a:endParaRPr lang="en-US"/>
          </a:p>
        </p:txBody>
      </p:sp>
      <p:sp>
        <p:nvSpPr>
          <p:cNvPr id="37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A80AB2-DCA8-4A3D-95BC-E4F6AC89A3B3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CB1A2-8C38-4D36-8834-A0441AFDC12C}" type="slidenum">
              <a:rPr lang="en-US"/>
              <a:pPr/>
              <a:t>4</a:t>
            </a:fld>
            <a:endParaRPr lang="en-US"/>
          </a:p>
        </p:txBody>
      </p:sp>
      <p:sp>
        <p:nvSpPr>
          <p:cNvPr id="38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B18198-C644-4994-8484-52A834920F6E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97C0B-44E7-42B1-A4A6-2C62E0E87BD2}" type="slidenum">
              <a:rPr lang="en-US"/>
              <a:pPr/>
              <a:t>5</a:t>
            </a:fld>
            <a:endParaRPr lang="en-US"/>
          </a:p>
        </p:txBody>
      </p:sp>
      <p:sp>
        <p:nvSpPr>
          <p:cNvPr id="38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CDR</a:t>
            </a:r>
            <a:r>
              <a:rPr lang="en-US" baseline="0" dirty="0" smtClean="0"/>
              <a:t> includes additional information about the conversion (RM pag.196): </a:t>
            </a:r>
          </a:p>
          <a:p>
            <a:pPr>
              <a:buNone/>
            </a:pPr>
            <a:r>
              <a:rPr lang="en-US" baseline="0" dirty="0" smtClean="0"/>
              <a:t>- data is valid?</a:t>
            </a:r>
          </a:p>
          <a:p>
            <a:pPr>
              <a:buFontTx/>
              <a:buChar char="-"/>
            </a:pPr>
            <a:r>
              <a:rPr lang="en-US" dirty="0" smtClean="0"/>
              <a:t>Previous</a:t>
            </a:r>
            <a:r>
              <a:rPr lang="en-US" baseline="0" dirty="0" smtClean="0"/>
              <a:t> converted data overwritten before being read</a:t>
            </a:r>
          </a:p>
          <a:p>
            <a:pPr>
              <a:buFontTx/>
              <a:buNone/>
            </a:pPr>
            <a:r>
              <a:rPr lang="en-US" baseline="0" dirty="0" smtClean="0"/>
              <a:t>- Result: conversion coming from which kind of conversion (normal, injected or CTU)?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EFCE87-3066-420B-8903-21E61F3F2F9A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BB8BA-DD34-4EE1-AA27-5DBBCB3185C4}" type="slidenum">
              <a:rPr lang="en-US"/>
              <a:pPr/>
              <a:t>6</a:t>
            </a:fld>
            <a:endParaRPr lang="en-US"/>
          </a:p>
        </p:txBody>
      </p:sp>
      <p:sp>
        <p:nvSpPr>
          <p:cNvPr id="38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462628-78A0-4772-B36C-6F6A294462A2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D1D08-4591-46FF-833D-2ECAA87B7C4D}" type="slidenum">
              <a:rPr lang="en-US"/>
              <a:pPr/>
              <a:t>7</a:t>
            </a:fld>
            <a:endParaRPr lang="en-US"/>
          </a:p>
        </p:txBody>
      </p:sp>
      <p:sp>
        <p:nvSpPr>
          <p:cNvPr id="38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346B56-03FE-44AB-8CEE-AE041637A833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611D9-ACEE-4977-B807-EA894DC86E4A}" type="slidenum">
              <a:rPr lang="en-US"/>
              <a:pPr/>
              <a:t>8</a:t>
            </a:fld>
            <a:endParaRPr lang="en-US"/>
          </a:p>
        </p:txBody>
      </p:sp>
      <p:sp>
        <p:nvSpPr>
          <p:cNvPr id="38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check: are both JEOC and JECH (or EOX and ECH) generated at the end of the chain?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7D80D3-42C0-4D15-8986-9D9A5ADFA8AC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12325-40CE-4156-BF26-9E9C2861E5D5}" type="slidenum">
              <a:rPr lang="en-US"/>
              <a:pPr/>
              <a:t>9</a:t>
            </a:fld>
            <a:endParaRPr lang="en-US"/>
          </a:p>
        </p:txBody>
      </p:sp>
      <p:sp>
        <p:nvSpPr>
          <p:cNvPr id="38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RM </a:t>
            </a:r>
            <a:r>
              <a:rPr lang="en-US" dirty="0" err="1" smtClean="0"/>
              <a:t>pag</a:t>
            </a:r>
            <a:r>
              <a:rPr lang="en-US" dirty="0" smtClean="0"/>
              <a:t>. 196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CDR</a:t>
            </a:r>
            <a:r>
              <a:rPr lang="en-US" baseline="0" dirty="0" smtClean="0"/>
              <a:t> includes additional information about the conversion (RM pag.196): </a:t>
            </a:r>
          </a:p>
          <a:p>
            <a:pPr>
              <a:buNone/>
            </a:pPr>
            <a:r>
              <a:rPr lang="en-US" baseline="0" dirty="0" smtClean="0"/>
              <a:t>- data is valid?</a:t>
            </a:r>
          </a:p>
          <a:p>
            <a:pPr>
              <a:buFontTx/>
              <a:buChar char="-"/>
            </a:pPr>
            <a:r>
              <a:rPr lang="en-US" dirty="0" smtClean="0"/>
              <a:t>Previous</a:t>
            </a:r>
            <a:r>
              <a:rPr lang="en-US" baseline="0" dirty="0" smtClean="0"/>
              <a:t> converted data overwritten before being read</a:t>
            </a:r>
          </a:p>
          <a:p>
            <a:pPr>
              <a:buFontTx/>
              <a:buNone/>
            </a:pPr>
            <a:r>
              <a:rPr lang="en-US" baseline="0" dirty="0" smtClean="0"/>
              <a:t>- Result: conversion coming from which kind of conversion (normal, injected or CTU)?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F8A9E06-F8DE-450C-A1CD-04CEFE0AFC67}" type="datetime1">
              <a:rPr lang="en-US"/>
              <a:pPr/>
              <a:t>9/3/2012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HP presentation template tutorial - Rev.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8159F-42A9-413D-BA97-E30C8C882D4F}" type="slidenum">
              <a:rPr lang="en-US"/>
              <a:pPr/>
              <a:t>10</a:t>
            </a:fld>
            <a:endParaRPr lang="en-US"/>
          </a:p>
        </p:txBody>
      </p:sp>
      <p:sp>
        <p:nvSpPr>
          <p:cNvPr id="38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Ref</a:t>
            </a:r>
            <a:r>
              <a:rPr lang="en-US" baseline="0" dirty="0" smtClean="0"/>
              <a:t> range (RM pad 184) REF RANGE flag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218" name="Picture 2" descr="freescale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  <p:sp>
        <p:nvSpPr>
          <p:cNvPr id="3593219" name="Rectangle 3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63525" y="44450"/>
            <a:ext cx="8701088" cy="2867025"/>
          </a:xfrm>
          <a:solidFill>
            <a:srgbClr val="3399FF">
              <a:alpha val="60001"/>
            </a:srgbClr>
          </a:solidFill>
          <a:ln w="25400"/>
        </p:spPr>
        <p:txBody>
          <a:bodyPr tIns="91440" bIns="91440" anchor="b"/>
          <a:lstStyle>
            <a:lvl1pPr>
              <a:spcBef>
                <a:spcPct val="25000"/>
              </a:spcBef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593220" name="Rectangle 4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63525" y="2997200"/>
            <a:ext cx="8701088" cy="825500"/>
          </a:xfrm>
          <a:solidFill>
            <a:srgbClr val="FFCC00">
              <a:alpha val="60001"/>
            </a:srgbClr>
          </a:solidFill>
          <a:ln w="25400" algn="ctr"/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7CBC8-F19C-4D47-8B27-95B75533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63500"/>
            <a:ext cx="2268537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656388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40FC68-2091-4CE9-8449-6212904373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8450" name="Group 2"/>
          <p:cNvGrpSpPr>
            <a:grpSpLocks/>
          </p:cNvGrpSpPr>
          <p:nvPr/>
        </p:nvGrpSpPr>
        <p:grpSpPr bwMode="auto">
          <a:xfrm>
            <a:off x="7278688" y="6148388"/>
            <a:ext cx="1771650" cy="477837"/>
            <a:chOff x="4288" y="3754"/>
            <a:chExt cx="1228" cy="331"/>
          </a:xfrm>
        </p:grpSpPr>
        <p:sp>
          <p:nvSpPr>
            <p:cNvPr id="3688451" name="Text Box 3"/>
            <p:cNvSpPr txBox="1">
              <a:spLocks noChangeAspect="1" noChangeArrowheads="1"/>
            </p:cNvSpPr>
            <p:nvPr/>
          </p:nvSpPr>
          <p:spPr bwMode="black">
            <a:xfrm>
              <a:off x="5301" y="3883"/>
              <a:ext cx="21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400" b="1"/>
                <a:t>TM</a:t>
              </a:r>
            </a:p>
          </p:txBody>
        </p:sp>
        <p:sp>
          <p:nvSpPr>
            <p:cNvPr id="3688452" name="Freeform 4"/>
            <p:cNvSpPr>
              <a:spLocks noChangeAspect="1"/>
            </p:cNvSpPr>
            <p:nvPr/>
          </p:nvSpPr>
          <p:spPr bwMode="black">
            <a:xfrm>
              <a:off x="4862" y="4049"/>
              <a:ext cx="35" cy="36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3" name="Freeform 5"/>
            <p:cNvSpPr>
              <a:spLocks noChangeAspect="1" noEditPoints="1"/>
            </p:cNvSpPr>
            <p:nvPr/>
          </p:nvSpPr>
          <p:spPr bwMode="black">
            <a:xfrm>
              <a:off x="4899" y="4049"/>
              <a:ext cx="35" cy="36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4" name="Freeform 6"/>
            <p:cNvSpPr>
              <a:spLocks noChangeAspect="1"/>
            </p:cNvSpPr>
            <p:nvPr/>
          </p:nvSpPr>
          <p:spPr bwMode="black">
            <a:xfrm>
              <a:off x="4937" y="4049"/>
              <a:ext cx="53" cy="3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5" name="Freeform 7"/>
            <p:cNvSpPr>
              <a:spLocks noChangeAspect="1" noEditPoints="1"/>
            </p:cNvSpPr>
            <p:nvPr/>
          </p:nvSpPr>
          <p:spPr bwMode="black">
            <a:xfrm>
              <a:off x="4993" y="4033"/>
              <a:ext cx="16" cy="51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6" name="Freeform 8"/>
            <p:cNvSpPr>
              <a:spLocks noChangeAspect="1"/>
            </p:cNvSpPr>
            <p:nvPr/>
          </p:nvSpPr>
          <p:spPr bwMode="black">
            <a:xfrm>
              <a:off x="5006" y="4049"/>
              <a:ext cx="37" cy="3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7" name="Freeform 9"/>
            <p:cNvSpPr>
              <a:spLocks noChangeAspect="1" noEditPoints="1"/>
            </p:cNvSpPr>
            <p:nvPr/>
          </p:nvSpPr>
          <p:spPr bwMode="black">
            <a:xfrm>
              <a:off x="5046" y="4049"/>
              <a:ext cx="37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8" name="Freeform 10"/>
            <p:cNvSpPr>
              <a:spLocks noChangeAspect="1"/>
            </p:cNvSpPr>
            <p:nvPr/>
          </p:nvSpPr>
          <p:spPr bwMode="black">
            <a:xfrm>
              <a:off x="5085" y="4049"/>
              <a:ext cx="35" cy="3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59" name="Freeform 11"/>
            <p:cNvSpPr>
              <a:spLocks noChangeAspect="1" noEditPoints="1"/>
            </p:cNvSpPr>
            <p:nvPr/>
          </p:nvSpPr>
          <p:spPr bwMode="black">
            <a:xfrm>
              <a:off x="5121" y="4033"/>
              <a:ext cx="42" cy="52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60" name="Freeform 12"/>
            <p:cNvSpPr>
              <a:spLocks noChangeAspect="1"/>
            </p:cNvSpPr>
            <p:nvPr/>
          </p:nvSpPr>
          <p:spPr bwMode="black">
            <a:xfrm>
              <a:off x="5163" y="4050"/>
              <a:ext cx="34" cy="35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61" name="Freeform 13"/>
            <p:cNvSpPr>
              <a:spLocks noChangeAspect="1"/>
            </p:cNvSpPr>
            <p:nvPr/>
          </p:nvSpPr>
          <p:spPr bwMode="black">
            <a:xfrm>
              <a:off x="5198" y="4049"/>
              <a:ext cx="37" cy="3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62" name="Freeform 14"/>
            <p:cNvSpPr>
              <a:spLocks noChangeAspect="1"/>
            </p:cNvSpPr>
            <p:nvPr/>
          </p:nvSpPr>
          <p:spPr bwMode="black">
            <a:xfrm>
              <a:off x="5238" y="4040"/>
              <a:ext cx="21" cy="4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63" name="Freeform 15"/>
            <p:cNvSpPr>
              <a:spLocks noChangeAspect="1" noEditPoints="1"/>
            </p:cNvSpPr>
            <p:nvPr/>
          </p:nvSpPr>
          <p:spPr bwMode="black">
            <a:xfrm>
              <a:off x="5256" y="4049"/>
              <a:ext cx="38" cy="3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64" name="Freeform 16"/>
            <p:cNvSpPr>
              <a:spLocks noChangeAspect="1"/>
            </p:cNvSpPr>
            <p:nvPr/>
          </p:nvSpPr>
          <p:spPr bwMode="black">
            <a:xfrm>
              <a:off x="5296" y="4049"/>
              <a:ext cx="25" cy="3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65" name="Freeform 17"/>
            <p:cNvSpPr>
              <a:spLocks noChangeAspect="1"/>
            </p:cNvSpPr>
            <p:nvPr/>
          </p:nvSpPr>
          <p:spPr bwMode="black">
            <a:xfrm>
              <a:off x="4362" y="3754"/>
              <a:ext cx="88" cy="48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66" name="Freeform 18"/>
            <p:cNvSpPr>
              <a:spLocks noChangeAspect="1"/>
            </p:cNvSpPr>
            <p:nvPr/>
          </p:nvSpPr>
          <p:spPr bwMode="black">
            <a:xfrm>
              <a:off x="4413" y="3780"/>
              <a:ext cx="86" cy="49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67" name="Freeform 19"/>
            <p:cNvSpPr>
              <a:spLocks noChangeAspect="1"/>
            </p:cNvSpPr>
            <p:nvPr/>
          </p:nvSpPr>
          <p:spPr bwMode="black">
            <a:xfrm>
              <a:off x="4461" y="3805"/>
              <a:ext cx="88" cy="5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68" name="Freeform 20"/>
            <p:cNvSpPr>
              <a:spLocks noChangeAspect="1"/>
            </p:cNvSpPr>
            <p:nvPr/>
          </p:nvSpPr>
          <p:spPr bwMode="black">
            <a:xfrm>
              <a:off x="4387" y="3850"/>
              <a:ext cx="88" cy="5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69" name="Freeform 21"/>
            <p:cNvSpPr>
              <a:spLocks noChangeAspect="1"/>
            </p:cNvSpPr>
            <p:nvPr/>
          </p:nvSpPr>
          <p:spPr bwMode="black">
            <a:xfrm>
              <a:off x="4437" y="3877"/>
              <a:ext cx="87" cy="48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70" name="Freeform 22"/>
            <p:cNvSpPr>
              <a:spLocks noChangeAspect="1"/>
            </p:cNvSpPr>
            <p:nvPr/>
          </p:nvSpPr>
          <p:spPr bwMode="black">
            <a:xfrm>
              <a:off x="4314" y="3894"/>
              <a:ext cx="86" cy="5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71" name="Freeform 23"/>
            <p:cNvSpPr>
              <a:spLocks noChangeAspect="1"/>
            </p:cNvSpPr>
            <p:nvPr/>
          </p:nvSpPr>
          <p:spPr bwMode="black">
            <a:xfrm>
              <a:off x="4362" y="3920"/>
              <a:ext cx="88" cy="5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72" name="Freeform 24"/>
            <p:cNvSpPr>
              <a:spLocks noChangeAspect="1"/>
            </p:cNvSpPr>
            <p:nvPr/>
          </p:nvSpPr>
          <p:spPr bwMode="black">
            <a:xfrm>
              <a:off x="4288" y="3966"/>
              <a:ext cx="88" cy="5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73" name="Freeform 25"/>
            <p:cNvSpPr>
              <a:spLocks noChangeAspect="1"/>
            </p:cNvSpPr>
            <p:nvPr/>
          </p:nvSpPr>
          <p:spPr bwMode="black">
            <a:xfrm>
              <a:off x="4549" y="3884"/>
              <a:ext cx="71" cy="132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74" name="Freeform 26"/>
            <p:cNvSpPr>
              <a:spLocks noChangeAspect="1"/>
            </p:cNvSpPr>
            <p:nvPr/>
          </p:nvSpPr>
          <p:spPr bwMode="black">
            <a:xfrm>
              <a:off x="4608" y="3917"/>
              <a:ext cx="75" cy="9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75" name="Freeform 27"/>
            <p:cNvSpPr>
              <a:spLocks noChangeAspect="1" noEditPoints="1"/>
            </p:cNvSpPr>
            <p:nvPr/>
          </p:nvSpPr>
          <p:spPr bwMode="black">
            <a:xfrm>
              <a:off x="5083" y="3915"/>
              <a:ext cx="104" cy="103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76" name="Freeform 28"/>
            <p:cNvSpPr>
              <a:spLocks noChangeAspect="1"/>
            </p:cNvSpPr>
            <p:nvPr/>
          </p:nvSpPr>
          <p:spPr bwMode="black">
            <a:xfrm>
              <a:off x="5190" y="3885"/>
              <a:ext cx="54" cy="1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77" name="Freeform 29"/>
            <p:cNvSpPr>
              <a:spLocks noChangeAspect="1" noEditPoints="1"/>
            </p:cNvSpPr>
            <p:nvPr/>
          </p:nvSpPr>
          <p:spPr bwMode="black">
            <a:xfrm>
              <a:off x="4674" y="3915"/>
              <a:ext cx="107" cy="103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78" name="Freeform 30"/>
            <p:cNvSpPr>
              <a:spLocks noChangeAspect="1" noEditPoints="1"/>
            </p:cNvSpPr>
            <p:nvPr/>
          </p:nvSpPr>
          <p:spPr bwMode="black">
            <a:xfrm>
              <a:off x="4781" y="3915"/>
              <a:ext cx="107" cy="103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79" name="Freeform 31"/>
            <p:cNvSpPr>
              <a:spLocks noChangeAspect="1" noEditPoints="1"/>
            </p:cNvSpPr>
            <p:nvPr/>
          </p:nvSpPr>
          <p:spPr bwMode="black">
            <a:xfrm>
              <a:off x="5236" y="3915"/>
              <a:ext cx="106" cy="103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80" name="Freeform 32"/>
            <p:cNvSpPr>
              <a:spLocks noChangeAspect="1"/>
            </p:cNvSpPr>
            <p:nvPr/>
          </p:nvSpPr>
          <p:spPr bwMode="black">
            <a:xfrm>
              <a:off x="4983" y="3915"/>
              <a:ext cx="103" cy="103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81" name="Freeform 33"/>
            <p:cNvSpPr>
              <a:spLocks noChangeAspect="1"/>
            </p:cNvSpPr>
            <p:nvPr/>
          </p:nvSpPr>
          <p:spPr bwMode="black">
            <a:xfrm>
              <a:off x="4880" y="3915"/>
              <a:ext cx="109" cy="103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8482" name="Group 34"/>
          <p:cNvGrpSpPr>
            <a:grpSpLocks/>
          </p:cNvGrpSpPr>
          <p:nvPr/>
        </p:nvGrpSpPr>
        <p:grpSpPr bwMode="auto">
          <a:xfrm>
            <a:off x="0" y="0"/>
            <a:ext cx="8967788" cy="4062413"/>
            <a:chOff x="0" y="0"/>
            <a:chExt cx="5649" cy="2559"/>
          </a:xfrm>
        </p:grpSpPr>
        <p:grpSp>
          <p:nvGrpSpPr>
            <p:cNvPr id="3688483" name="Group 35"/>
            <p:cNvGrpSpPr>
              <a:grpSpLocks/>
            </p:cNvGrpSpPr>
            <p:nvPr userDrawn="1"/>
          </p:nvGrpSpPr>
          <p:grpSpPr bwMode="auto">
            <a:xfrm>
              <a:off x="186" y="2448"/>
              <a:ext cx="5460" cy="111"/>
              <a:chOff x="186" y="2448"/>
              <a:chExt cx="5460" cy="111"/>
            </a:xfrm>
          </p:grpSpPr>
          <p:sp>
            <p:nvSpPr>
              <p:cNvPr id="3688484" name="Freeform 36"/>
              <p:cNvSpPr>
                <a:spLocks/>
              </p:cNvSpPr>
              <p:nvPr userDrawn="1"/>
            </p:nvSpPr>
            <p:spPr bwMode="auto">
              <a:xfrm>
                <a:off x="186" y="2448"/>
                <a:ext cx="4123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267" y="111"/>
                  </a:cxn>
                  <a:cxn ang="0">
                    <a:pos x="4334" y="44"/>
                  </a:cxn>
                  <a:cxn ang="0">
                    <a:pos x="4401" y="111"/>
                  </a:cxn>
                  <a:cxn ang="0">
                    <a:pos x="4945" y="111"/>
                  </a:cxn>
                  <a:cxn ang="0">
                    <a:pos x="4945" y="0"/>
                  </a:cxn>
                  <a:cxn ang="0">
                    <a:pos x="0" y="0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85" name="Freeform 37"/>
              <p:cNvSpPr>
                <a:spLocks/>
              </p:cNvSpPr>
              <p:nvPr userDrawn="1"/>
            </p:nvSpPr>
            <p:spPr bwMode="auto">
              <a:xfrm>
                <a:off x="701" y="2448"/>
                <a:ext cx="4945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267" y="111"/>
                  </a:cxn>
                  <a:cxn ang="0">
                    <a:pos x="4334" y="44"/>
                  </a:cxn>
                  <a:cxn ang="0">
                    <a:pos x="4401" y="111"/>
                  </a:cxn>
                  <a:cxn ang="0">
                    <a:pos x="4945" y="111"/>
                  </a:cxn>
                  <a:cxn ang="0">
                    <a:pos x="4945" y="0"/>
                  </a:cxn>
                  <a:cxn ang="0">
                    <a:pos x="0" y="0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8486" name="Freeform 38"/>
            <p:cNvSpPr>
              <a:spLocks/>
            </p:cNvSpPr>
            <p:nvPr/>
          </p:nvSpPr>
          <p:spPr bwMode="white">
            <a:xfrm>
              <a:off x="0" y="0"/>
              <a:ext cx="867" cy="5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7" y="0"/>
                </a:cxn>
                <a:cxn ang="0">
                  <a:pos x="0" y="546"/>
                </a:cxn>
                <a:cxn ang="0">
                  <a:pos x="0" y="0"/>
                </a:cxn>
              </a:cxnLst>
              <a:rect l="0" t="0" r="r" b="b"/>
              <a:pathLst>
                <a:path w="867" h="546">
                  <a:moveTo>
                    <a:pt x="0" y="0"/>
                  </a:moveTo>
                  <a:lnTo>
                    <a:pt x="867" y="0"/>
                  </a:lnTo>
                  <a:lnTo>
                    <a:pt x="0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87" name="Rectangle 39"/>
            <p:cNvSpPr>
              <a:spLocks noChangeArrowheads="1"/>
            </p:cNvSpPr>
            <p:nvPr userDrawn="1"/>
          </p:nvSpPr>
          <p:spPr bwMode="auto">
            <a:xfrm>
              <a:off x="186" y="298"/>
              <a:ext cx="5460" cy="2149"/>
            </a:xfrm>
            <a:prstGeom prst="rect">
              <a:avLst/>
            </a:prstGeom>
            <a:solidFill>
              <a:srgbClr val="CDD6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88" name="Rectangle 40"/>
            <p:cNvSpPr>
              <a:spLocks noChangeArrowheads="1"/>
            </p:cNvSpPr>
            <p:nvPr userDrawn="1"/>
          </p:nvSpPr>
          <p:spPr bwMode="auto">
            <a:xfrm>
              <a:off x="186" y="2122"/>
              <a:ext cx="5460" cy="330"/>
            </a:xfrm>
            <a:prstGeom prst="rect">
              <a:avLst/>
            </a:prstGeom>
            <a:solidFill>
              <a:srgbClr val="99A2A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8489" name="Group 41"/>
            <p:cNvGrpSpPr>
              <a:grpSpLocks/>
            </p:cNvGrpSpPr>
            <p:nvPr userDrawn="1"/>
          </p:nvGrpSpPr>
          <p:grpSpPr bwMode="auto">
            <a:xfrm>
              <a:off x="186" y="157"/>
              <a:ext cx="4836" cy="104"/>
              <a:chOff x="186" y="157"/>
              <a:chExt cx="4836" cy="104"/>
            </a:xfrm>
          </p:grpSpPr>
          <p:sp>
            <p:nvSpPr>
              <p:cNvPr id="3688490" name="Freeform 42"/>
              <p:cNvSpPr>
                <a:spLocks/>
              </p:cNvSpPr>
              <p:nvPr userDrawn="1"/>
            </p:nvSpPr>
            <p:spPr bwMode="auto">
              <a:xfrm>
                <a:off x="240" y="157"/>
                <a:ext cx="4782" cy="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4"/>
                  </a:cxn>
                  <a:cxn ang="0">
                    <a:pos x="4330" y="104"/>
                  </a:cxn>
                  <a:cxn ang="0">
                    <a:pos x="4330" y="48"/>
                  </a:cxn>
                  <a:cxn ang="0">
                    <a:pos x="4282" y="0"/>
                  </a:cxn>
                  <a:cxn ang="0">
                    <a:pos x="0" y="0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91" name="Freeform 43"/>
              <p:cNvSpPr>
                <a:spLocks/>
              </p:cNvSpPr>
              <p:nvPr userDrawn="1"/>
            </p:nvSpPr>
            <p:spPr bwMode="auto">
              <a:xfrm>
                <a:off x="186" y="157"/>
                <a:ext cx="4782" cy="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4"/>
                  </a:cxn>
                  <a:cxn ang="0">
                    <a:pos x="4330" y="104"/>
                  </a:cxn>
                  <a:cxn ang="0">
                    <a:pos x="4330" y="48"/>
                  </a:cxn>
                  <a:cxn ang="0">
                    <a:pos x="4282" y="0"/>
                  </a:cxn>
                  <a:cxn ang="0">
                    <a:pos x="0" y="0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492" name="Freeform 44"/>
            <p:cNvSpPr>
              <a:spLocks/>
            </p:cNvSpPr>
            <p:nvPr/>
          </p:nvSpPr>
          <p:spPr bwMode="auto">
            <a:xfrm>
              <a:off x="5052" y="159"/>
              <a:ext cx="597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597" y="102"/>
                </a:cxn>
                <a:cxn ang="0">
                  <a:pos x="597" y="0"/>
                </a:cxn>
                <a:cxn ang="0">
                  <a:pos x="45" y="0"/>
                </a:cxn>
                <a:cxn ang="0">
                  <a:pos x="0" y="45"/>
                </a:cxn>
                <a:cxn ang="0">
                  <a:pos x="0" y="102"/>
                </a:cxn>
              </a:cxnLst>
              <a:rect l="0" t="0" r="r" b="b"/>
              <a:pathLst>
                <a:path w="597" h="102">
                  <a:moveTo>
                    <a:pt x="0" y="102"/>
                  </a:moveTo>
                  <a:lnTo>
                    <a:pt x="597" y="102"/>
                  </a:lnTo>
                  <a:lnTo>
                    <a:pt x="597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493" name="Text Box 45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GB" sz="600"/>
              <a:t>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pic>
        <p:nvPicPr>
          <p:cNvPr id="3688494" name="Picture 46" descr="Dmd_CHIP_72dpi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988" y="4519613"/>
            <a:ext cx="962025" cy="966787"/>
          </a:xfrm>
          <a:prstGeom prst="rect">
            <a:avLst/>
          </a:prstGeom>
          <a:noFill/>
        </p:spPr>
      </p:pic>
      <p:sp>
        <p:nvSpPr>
          <p:cNvPr id="3688495" name="Rectangle 47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190500" y="4629150"/>
            <a:ext cx="6353175" cy="566738"/>
          </a:xfrm>
          <a:ln w="25400"/>
        </p:spPr>
        <p:txBody>
          <a:bodyPr tIns="91440" bIns="91440" anchor="b"/>
          <a:lstStyle>
            <a:lvl1pPr>
              <a:spcBef>
                <a:spcPct val="25000"/>
              </a:spcBef>
              <a:defRPr sz="2700"/>
            </a:lvl1pPr>
          </a:lstStyle>
          <a:p>
            <a:r>
              <a:rPr lang="en-GB"/>
              <a:t>Title or Product name</a:t>
            </a:r>
          </a:p>
        </p:txBody>
      </p:sp>
      <p:sp>
        <p:nvSpPr>
          <p:cNvPr id="3688496" name="Rectangle 48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190500" y="5187950"/>
            <a:ext cx="6353175" cy="447675"/>
          </a:xfrm>
          <a:ln w="25400" algn="ctr"/>
        </p:spPr>
        <p:txBody>
          <a:bodyPr tIns="0" bIns="91440"/>
          <a:lstStyle>
            <a:lvl1pPr>
              <a:spcBef>
                <a:spcPct val="0"/>
              </a:spcBef>
              <a:buClrTx/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GB"/>
              <a:t>Subhead here.</a:t>
            </a:r>
          </a:p>
        </p:txBody>
      </p:sp>
      <p:sp>
        <p:nvSpPr>
          <p:cNvPr id="3688497" name="Line 49"/>
          <p:cNvSpPr>
            <a:spLocks noChangeShapeType="1"/>
          </p:cNvSpPr>
          <p:nvPr/>
        </p:nvSpPr>
        <p:spPr bwMode="auto">
          <a:xfrm>
            <a:off x="295275" y="56340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98" name="Rectangle 5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8F63B2-44F5-4A50-8469-2DEDD6A4624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F6E00C-DD09-47A0-A99B-F353593286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FA800C-39E7-4C34-B540-22BB2C181B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50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095EC-F3BA-4099-9CBE-AD8F329734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488EB7-14A8-4B1D-8E91-88A00A947AA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14039E-1229-477C-9A60-750E1A658D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12E0F5-DF9E-421B-8C2E-8FB00D8BD1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3B0C7-57A0-4392-AE12-2F8D8AFEF8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61BF9E-E155-4C5F-81AF-6B34ECF3BD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18A1A-57A0-4FCE-9710-DF2BA545DD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DB9A0-03AF-4B81-84FE-3D3CBF46BD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285750"/>
            <a:ext cx="2220912" cy="5556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50" y="285750"/>
            <a:ext cx="6510338" cy="5556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FF8C31-694B-44DF-AD84-2E5B85E580A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4267200" cy="327660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4000">
                <a:solidFill>
                  <a:srgbClr val="49B0F0"/>
                </a:solidFill>
              </a:defRPr>
            </a:lvl1pPr>
          </a:lstStyle>
          <a:p>
            <a:r>
              <a:rPr lang="it-IT"/>
              <a:t>Click to edit Master title style</a:t>
            </a:r>
          </a:p>
        </p:txBody>
      </p:sp>
      <p:sp>
        <p:nvSpPr>
          <p:cNvPr id="3721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648200"/>
            <a:ext cx="2514600" cy="1752600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FontTx/>
              <a:buNone/>
              <a:defRPr sz="1800" b="1">
                <a:solidFill>
                  <a:srgbClr val="4771BB"/>
                </a:solidFill>
              </a:defRPr>
            </a:lvl1pPr>
          </a:lstStyle>
          <a:p>
            <a:r>
              <a:rPr lang="it-IT"/>
              <a:t>Click to edit Master subtitle style</a:t>
            </a:r>
          </a:p>
        </p:txBody>
      </p:sp>
      <p:sp>
        <p:nvSpPr>
          <p:cNvPr id="3721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3360738"/>
            <a:ext cx="21336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1">
                <a:solidFill>
                  <a:srgbClr val="96A5E8"/>
                </a:solidFill>
                <a:latin typeface="+mn-lt"/>
              </a:defRPr>
            </a:lvl1pPr>
          </a:lstStyle>
          <a:p>
            <a:r>
              <a:rPr lang="cs-CZ"/>
              <a:t>April 17, 2003</a:t>
            </a:r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42AA9F-5D0A-44EF-9BC6-B0079AE3EE4F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0A215-653B-4771-ACEC-06179A7F3240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19D5D-9524-4881-A051-AC6626DBA233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1C2A0E-1FF8-4123-B39E-C81A2903BE0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41629F-816D-448E-8920-DE07162ADA7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F7447-6F44-492B-AB9C-7EDD8222914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6E8A09-DF58-4365-A2BC-EC838424DF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5E8BAF-826F-4DBB-9923-3178478B7C1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84A72A-CB46-4132-9EC3-E60D24374A8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FC1AF3-A7B3-4578-A495-5053AE017F8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77800"/>
            <a:ext cx="20764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769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677548-C47E-4FC3-BFA4-B7670B3F9265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7800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052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73925" y="6118225"/>
            <a:ext cx="542925" cy="460375"/>
          </a:xfrm>
        </p:spPr>
        <p:txBody>
          <a:bodyPr/>
          <a:lstStyle>
            <a:lvl1pPr>
              <a:defRPr/>
            </a:lvl1pPr>
          </a:lstStyle>
          <a:p>
            <a:fld id="{DA6DEAA3-3698-44B4-B6E7-7FA0F611716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7800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73925" y="6118225"/>
            <a:ext cx="542925" cy="460375"/>
          </a:xfrm>
        </p:spPr>
        <p:txBody>
          <a:bodyPr/>
          <a:lstStyle>
            <a:lvl1pPr>
              <a:defRPr/>
            </a:lvl1pPr>
          </a:lstStyle>
          <a:p>
            <a:fld id="{6734506B-7C5C-47D4-98DF-02084748E325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81B360D8-63A2-49B6-A1BF-1438C55EF218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46150"/>
            <a:ext cx="4314825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946150"/>
            <a:ext cx="43164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A099CF-99B8-49F3-970E-8B00CD0BC1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81B360D8-63A2-49B6-A1BF-1438C55EF21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9D5D-9524-4881-A051-AC6626DBA23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7800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052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73925" y="6118225"/>
            <a:ext cx="542925" cy="460375"/>
          </a:xfrm>
        </p:spPr>
        <p:txBody>
          <a:bodyPr/>
          <a:lstStyle>
            <a:lvl1pPr>
              <a:defRPr/>
            </a:lvl1pPr>
          </a:lstStyle>
          <a:p>
            <a:fld id="{DA6DEAA3-3698-44B4-B6E7-7FA0F611716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7800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305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73925" y="6118225"/>
            <a:ext cx="542925" cy="460375"/>
          </a:xfrm>
        </p:spPr>
        <p:txBody>
          <a:bodyPr/>
          <a:lstStyle>
            <a:lvl1pPr>
              <a:defRPr/>
            </a:lvl1pPr>
          </a:lstStyle>
          <a:p>
            <a:fld id="{6734506B-7C5C-47D4-98DF-02084748E325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DEDE4-7229-4788-A523-551D5526EF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FCD7A9-FFB5-42E9-B264-9A907EE218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D17FCD-D31A-4CCB-B464-55D52593D5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8D6E7A-6665-4BAE-B851-BEF5D7EA97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02A59-3B4D-4D32-87AA-3B1C19DF23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238" name="Rectangle 46"/>
          <p:cNvSpPr>
            <a:spLocks noChangeArrowheads="1"/>
          </p:cNvSpPr>
          <p:nvPr userDrawn="1"/>
        </p:nvSpPr>
        <p:spPr bwMode="hidden">
          <a:xfrm>
            <a:off x="0" y="0"/>
            <a:ext cx="9144000" cy="800100"/>
          </a:xfrm>
          <a:prstGeom prst="rect">
            <a:avLst/>
          </a:prstGeom>
          <a:solidFill>
            <a:srgbClr val="FF9933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2239" name="Rectangle 47"/>
          <p:cNvSpPr>
            <a:spLocks noChangeArrowheads="1"/>
          </p:cNvSpPr>
          <p:nvPr userDrawn="1"/>
        </p:nvSpPr>
        <p:spPr bwMode="auto">
          <a:xfrm>
            <a:off x="0" y="798513"/>
            <a:ext cx="9144000" cy="762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cs-CZ" sz="1800" b="1"/>
          </a:p>
        </p:txBody>
      </p:sp>
      <p:sp>
        <p:nvSpPr>
          <p:cNvPr id="3592240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077325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 </a:t>
            </a:r>
          </a:p>
        </p:txBody>
      </p:sp>
      <p:sp>
        <p:nvSpPr>
          <p:cNvPr id="3592241" name="Rectangle 4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3399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cs-CZ" sz="1800" b="1"/>
          </a:p>
        </p:txBody>
      </p:sp>
      <p:grpSp>
        <p:nvGrpSpPr>
          <p:cNvPr id="3592242" name="Group 50"/>
          <p:cNvGrpSpPr>
            <a:grpSpLocks noChangeAspect="1"/>
          </p:cNvGrpSpPr>
          <p:nvPr userDrawn="1"/>
        </p:nvGrpSpPr>
        <p:grpSpPr bwMode="auto">
          <a:xfrm>
            <a:off x="327025" y="6270625"/>
            <a:ext cx="1630363" cy="454025"/>
            <a:chOff x="206" y="3950"/>
            <a:chExt cx="1027" cy="286"/>
          </a:xfrm>
        </p:grpSpPr>
        <p:sp>
          <p:nvSpPr>
            <p:cNvPr id="3592243" name="Text Box 51"/>
            <p:cNvSpPr txBox="1">
              <a:spLocks noChangeAspect="1" noChangeArrowheads="1"/>
            </p:cNvSpPr>
            <p:nvPr userDrawn="1"/>
          </p:nvSpPr>
          <p:spPr bwMode="white">
            <a:xfrm>
              <a:off x="1061" y="4053"/>
              <a:ext cx="1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40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3592244" name="Freeform 52"/>
            <p:cNvSpPr>
              <a:spLocks noChangeAspect="1"/>
            </p:cNvSpPr>
            <p:nvPr userDrawn="1"/>
          </p:nvSpPr>
          <p:spPr bwMode="white">
            <a:xfrm>
              <a:off x="703" y="4205"/>
              <a:ext cx="30" cy="3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45" name="Freeform 53"/>
            <p:cNvSpPr>
              <a:spLocks noChangeAspect="1" noEditPoints="1"/>
            </p:cNvSpPr>
            <p:nvPr userDrawn="1"/>
          </p:nvSpPr>
          <p:spPr bwMode="white">
            <a:xfrm>
              <a:off x="734" y="4205"/>
              <a:ext cx="31" cy="31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46" name="Freeform 54"/>
            <p:cNvSpPr>
              <a:spLocks noChangeAspect="1"/>
            </p:cNvSpPr>
            <p:nvPr userDrawn="1"/>
          </p:nvSpPr>
          <p:spPr bwMode="white">
            <a:xfrm>
              <a:off x="767" y="4205"/>
              <a:ext cx="46" cy="3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47" name="Freeform 55"/>
            <p:cNvSpPr>
              <a:spLocks noChangeAspect="1" noEditPoints="1"/>
            </p:cNvSpPr>
            <p:nvPr userDrawn="1"/>
          </p:nvSpPr>
          <p:spPr bwMode="white">
            <a:xfrm>
              <a:off x="816" y="4191"/>
              <a:ext cx="14" cy="44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48" name="Freeform 56"/>
            <p:cNvSpPr>
              <a:spLocks noChangeAspect="1"/>
            </p:cNvSpPr>
            <p:nvPr userDrawn="1"/>
          </p:nvSpPr>
          <p:spPr bwMode="white">
            <a:xfrm>
              <a:off x="827" y="4205"/>
              <a:ext cx="32" cy="31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49" name="Freeform 57"/>
            <p:cNvSpPr>
              <a:spLocks noChangeAspect="1" noEditPoints="1"/>
            </p:cNvSpPr>
            <p:nvPr userDrawn="1"/>
          </p:nvSpPr>
          <p:spPr bwMode="white">
            <a:xfrm>
              <a:off x="861" y="4205"/>
              <a:ext cx="32" cy="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0" name="Freeform 58"/>
            <p:cNvSpPr>
              <a:spLocks noChangeAspect="1"/>
            </p:cNvSpPr>
            <p:nvPr userDrawn="1"/>
          </p:nvSpPr>
          <p:spPr bwMode="white">
            <a:xfrm>
              <a:off x="895" y="4205"/>
              <a:ext cx="30" cy="3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1" name="Freeform 59"/>
            <p:cNvSpPr>
              <a:spLocks noChangeAspect="1" noEditPoints="1"/>
            </p:cNvSpPr>
            <p:nvPr userDrawn="1"/>
          </p:nvSpPr>
          <p:spPr bwMode="white">
            <a:xfrm>
              <a:off x="927" y="4191"/>
              <a:ext cx="36" cy="45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2" name="Freeform 60"/>
            <p:cNvSpPr>
              <a:spLocks noChangeAspect="1"/>
            </p:cNvSpPr>
            <p:nvPr userDrawn="1"/>
          </p:nvSpPr>
          <p:spPr bwMode="white">
            <a:xfrm>
              <a:off x="962" y="4206"/>
              <a:ext cx="30" cy="30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3" name="Freeform 61"/>
            <p:cNvSpPr>
              <a:spLocks noChangeAspect="1"/>
            </p:cNvSpPr>
            <p:nvPr userDrawn="1"/>
          </p:nvSpPr>
          <p:spPr bwMode="white">
            <a:xfrm>
              <a:off x="993" y="4205"/>
              <a:ext cx="32" cy="31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4" name="Freeform 62"/>
            <p:cNvSpPr>
              <a:spLocks noChangeAspect="1"/>
            </p:cNvSpPr>
            <p:nvPr userDrawn="1"/>
          </p:nvSpPr>
          <p:spPr bwMode="white">
            <a:xfrm>
              <a:off x="1028" y="4197"/>
              <a:ext cx="17" cy="39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5" name="Freeform 63"/>
            <p:cNvSpPr>
              <a:spLocks noChangeAspect="1" noEditPoints="1"/>
            </p:cNvSpPr>
            <p:nvPr userDrawn="1"/>
          </p:nvSpPr>
          <p:spPr bwMode="white">
            <a:xfrm>
              <a:off x="1043" y="4205"/>
              <a:ext cx="33" cy="3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6" name="Freeform 64"/>
            <p:cNvSpPr>
              <a:spLocks noChangeAspect="1"/>
            </p:cNvSpPr>
            <p:nvPr userDrawn="1"/>
          </p:nvSpPr>
          <p:spPr bwMode="white">
            <a:xfrm>
              <a:off x="1078" y="4205"/>
              <a:ext cx="21" cy="30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57" name="Freeform 65"/>
            <p:cNvSpPr>
              <a:spLocks noChangeAspect="1"/>
            </p:cNvSpPr>
            <p:nvPr userDrawn="1"/>
          </p:nvSpPr>
          <p:spPr bwMode="white">
            <a:xfrm>
              <a:off x="270" y="3950"/>
              <a:ext cx="76" cy="4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58" name="Freeform 66"/>
            <p:cNvSpPr>
              <a:spLocks noChangeAspect="1"/>
            </p:cNvSpPr>
            <p:nvPr userDrawn="1"/>
          </p:nvSpPr>
          <p:spPr bwMode="white">
            <a:xfrm>
              <a:off x="314" y="3972"/>
              <a:ext cx="74" cy="4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59" name="Freeform 67"/>
            <p:cNvSpPr>
              <a:spLocks noChangeAspect="1"/>
            </p:cNvSpPr>
            <p:nvPr userDrawn="1"/>
          </p:nvSpPr>
          <p:spPr bwMode="white">
            <a:xfrm>
              <a:off x="356" y="3994"/>
              <a:ext cx="76" cy="43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60" name="Freeform 68"/>
            <p:cNvSpPr>
              <a:spLocks noChangeAspect="1"/>
            </p:cNvSpPr>
            <p:nvPr userDrawn="1"/>
          </p:nvSpPr>
          <p:spPr bwMode="white">
            <a:xfrm>
              <a:off x="292" y="4033"/>
              <a:ext cx="76" cy="4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61" name="Freeform 69"/>
            <p:cNvSpPr>
              <a:spLocks noChangeAspect="1"/>
            </p:cNvSpPr>
            <p:nvPr userDrawn="1"/>
          </p:nvSpPr>
          <p:spPr bwMode="white">
            <a:xfrm>
              <a:off x="335" y="4056"/>
              <a:ext cx="75" cy="4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62" name="Freeform 70"/>
            <p:cNvSpPr>
              <a:spLocks noChangeAspect="1"/>
            </p:cNvSpPr>
            <p:nvPr userDrawn="1"/>
          </p:nvSpPr>
          <p:spPr bwMode="white">
            <a:xfrm>
              <a:off x="228" y="4071"/>
              <a:ext cx="75" cy="4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63" name="Freeform 71"/>
            <p:cNvSpPr>
              <a:spLocks noChangeAspect="1"/>
            </p:cNvSpPr>
            <p:nvPr userDrawn="1"/>
          </p:nvSpPr>
          <p:spPr bwMode="white">
            <a:xfrm>
              <a:off x="270" y="4094"/>
              <a:ext cx="76" cy="43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64" name="Freeform 72"/>
            <p:cNvSpPr>
              <a:spLocks noChangeAspect="1"/>
            </p:cNvSpPr>
            <p:nvPr userDrawn="1"/>
          </p:nvSpPr>
          <p:spPr bwMode="white">
            <a:xfrm>
              <a:off x="206" y="4133"/>
              <a:ext cx="76" cy="4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65" name="Freeform 73"/>
            <p:cNvSpPr>
              <a:spLocks noChangeAspect="1"/>
            </p:cNvSpPr>
            <p:nvPr userDrawn="1"/>
          </p:nvSpPr>
          <p:spPr bwMode="white">
            <a:xfrm>
              <a:off x="432" y="4062"/>
              <a:ext cx="61" cy="114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66" name="Freeform 74"/>
            <p:cNvSpPr>
              <a:spLocks noChangeAspect="1"/>
            </p:cNvSpPr>
            <p:nvPr userDrawn="1"/>
          </p:nvSpPr>
          <p:spPr bwMode="white">
            <a:xfrm>
              <a:off x="483" y="4091"/>
              <a:ext cx="64" cy="8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67" name="Freeform 75"/>
            <p:cNvSpPr>
              <a:spLocks noChangeAspect="1" noEditPoints="1"/>
            </p:cNvSpPr>
            <p:nvPr userDrawn="1"/>
          </p:nvSpPr>
          <p:spPr bwMode="white">
            <a:xfrm>
              <a:off x="893" y="4089"/>
              <a:ext cx="90" cy="89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68" name="Freeform 76"/>
            <p:cNvSpPr>
              <a:spLocks noChangeAspect="1"/>
            </p:cNvSpPr>
            <p:nvPr userDrawn="1"/>
          </p:nvSpPr>
          <p:spPr bwMode="white">
            <a:xfrm>
              <a:off x="986" y="4063"/>
              <a:ext cx="47" cy="113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69" name="Freeform 77"/>
            <p:cNvSpPr>
              <a:spLocks noChangeAspect="1" noEditPoints="1"/>
            </p:cNvSpPr>
            <p:nvPr userDrawn="1"/>
          </p:nvSpPr>
          <p:spPr bwMode="white">
            <a:xfrm>
              <a:off x="540" y="4089"/>
              <a:ext cx="92" cy="89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70" name="Freeform 78"/>
            <p:cNvSpPr>
              <a:spLocks noChangeAspect="1" noEditPoints="1"/>
            </p:cNvSpPr>
            <p:nvPr userDrawn="1"/>
          </p:nvSpPr>
          <p:spPr bwMode="white">
            <a:xfrm>
              <a:off x="632" y="4089"/>
              <a:ext cx="93" cy="89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71" name="Freeform 79"/>
            <p:cNvSpPr>
              <a:spLocks noChangeAspect="1" noEditPoints="1"/>
            </p:cNvSpPr>
            <p:nvPr userDrawn="1"/>
          </p:nvSpPr>
          <p:spPr bwMode="white">
            <a:xfrm>
              <a:off x="1026" y="4089"/>
              <a:ext cx="91" cy="89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72" name="Freeform 80"/>
            <p:cNvSpPr>
              <a:spLocks noChangeAspect="1"/>
            </p:cNvSpPr>
            <p:nvPr userDrawn="1"/>
          </p:nvSpPr>
          <p:spPr bwMode="white">
            <a:xfrm>
              <a:off x="807" y="4089"/>
              <a:ext cx="89" cy="89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73" name="Freeform 81"/>
            <p:cNvSpPr>
              <a:spLocks noChangeAspect="1"/>
            </p:cNvSpPr>
            <p:nvPr userDrawn="1"/>
          </p:nvSpPr>
          <p:spPr bwMode="white">
            <a:xfrm>
              <a:off x="718" y="4089"/>
              <a:ext cx="94" cy="89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2274" name="Rectangle 8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46150"/>
            <a:ext cx="8783637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3592275" name="Picture 83" descr="rev-stcyan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94663" y="6226175"/>
            <a:ext cx="796925" cy="515938"/>
          </a:xfrm>
          <a:prstGeom prst="rect">
            <a:avLst/>
          </a:prstGeom>
          <a:noFill/>
        </p:spPr>
      </p:pic>
      <p:sp>
        <p:nvSpPr>
          <p:cNvPr id="3592276" name="Rectangle 84"/>
          <p:cNvSpPr>
            <a:spLocks noChangeArrowheads="1"/>
          </p:cNvSpPr>
          <p:nvPr userDrawn="1"/>
        </p:nvSpPr>
        <p:spPr bwMode="auto">
          <a:xfrm>
            <a:off x="0" y="6092825"/>
            <a:ext cx="9144000" cy="762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cs-CZ" sz="1800" b="1"/>
          </a:p>
        </p:txBody>
      </p:sp>
      <p:sp>
        <p:nvSpPr>
          <p:cNvPr id="3592277" name="Rectangle 8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0" y="6248400"/>
            <a:ext cx="9144000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fld id="{29B68708-E596-4C2D-80C0-77F3F6DB47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592278" name="Rectangle 8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33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spcBef>
          <a:spcPct val="40000"/>
        </a:spcBef>
        <a:spcAft>
          <a:spcPct val="3000"/>
        </a:spcAft>
        <a:buClr>
          <a:schemeClr val="tx1"/>
        </a:buClr>
        <a:buSzPct val="12000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charset="0"/>
        <a:buChar char="&gt;"/>
        <a:defRPr sz="1400"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26" name="Group 2"/>
          <p:cNvGrpSpPr>
            <a:grpSpLocks/>
          </p:cNvGrpSpPr>
          <p:nvPr/>
        </p:nvGrpSpPr>
        <p:grpSpPr bwMode="auto">
          <a:xfrm>
            <a:off x="133350" y="6000750"/>
            <a:ext cx="8883650" cy="176213"/>
            <a:chOff x="84" y="3792"/>
            <a:chExt cx="5596" cy="111"/>
          </a:xfrm>
        </p:grpSpPr>
        <p:sp>
          <p:nvSpPr>
            <p:cNvPr id="3687427" name="Freeform 3"/>
            <p:cNvSpPr>
              <a:spLocks/>
            </p:cNvSpPr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267" y="111"/>
                </a:cxn>
                <a:cxn ang="0">
                  <a:pos x="4334" y="44"/>
                </a:cxn>
                <a:cxn ang="0">
                  <a:pos x="4401" y="111"/>
                </a:cxn>
                <a:cxn ang="0">
                  <a:pos x="4945" y="111"/>
                </a:cxn>
                <a:cxn ang="0">
                  <a:pos x="4945" y="0"/>
                </a:cxn>
                <a:cxn ang="0">
                  <a:pos x="0" y="0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28" name="Freeform 4"/>
            <p:cNvSpPr>
              <a:spLocks/>
            </p:cNvSpPr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267" y="111"/>
                </a:cxn>
                <a:cxn ang="0">
                  <a:pos x="4334" y="44"/>
                </a:cxn>
                <a:cxn ang="0">
                  <a:pos x="4401" y="111"/>
                </a:cxn>
                <a:cxn ang="0">
                  <a:pos x="4945" y="111"/>
                </a:cxn>
                <a:cxn ang="0">
                  <a:pos x="4945" y="0"/>
                </a:cxn>
                <a:cxn ang="0">
                  <a:pos x="0" y="0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429" name="Group 5"/>
          <p:cNvGrpSpPr>
            <a:grpSpLocks/>
          </p:cNvGrpSpPr>
          <p:nvPr/>
        </p:nvGrpSpPr>
        <p:grpSpPr bwMode="auto">
          <a:xfrm>
            <a:off x="7454900" y="6272213"/>
            <a:ext cx="1595438" cy="430212"/>
            <a:chOff x="4696" y="3903"/>
            <a:chExt cx="1005" cy="271"/>
          </a:xfrm>
        </p:grpSpPr>
        <p:sp>
          <p:nvSpPr>
            <p:cNvPr id="3687430" name="Text Box 6"/>
            <p:cNvSpPr txBox="1">
              <a:spLocks noChangeAspect="1" noChangeArrowheads="1"/>
            </p:cNvSpPr>
            <p:nvPr/>
          </p:nvSpPr>
          <p:spPr bwMode="black">
            <a:xfrm>
              <a:off x="5525" y="4009"/>
              <a:ext cx="17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400" b="1"/>
                <a:t>TM</a:t>
              </a:r>
            </a:p>
          </p:txBody>
        </p:sp>
        <p:sp>
          <p:nvSpPr>
            <p:cNvPr id="3687431" name="Freeform 7"/>
            <p:cNvSpPr>
              <a:spLocks noChangeAspect="1"/>
            </p:cNvSpPr>
            <p:nvPr/>
          </p:nvSpPr>
          <p:spPr bwMode="black">
            <a:xfrm>
              <a:off x="5166" y="4145"/>
              <a:ext cx="28" cy="2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2" name="Freeform 8"/>
            <p:cNvSpPr>
              <a:spLocks noChangeAspect="1" noEditPoints="1"/>
            </p:cNvSpPr>
            <p:nvPr/>
          </p:nvSpPr>
          <p:spPr bwMode="black">
            <a:xfrm>
              <a:off x="5196" y="4145"/>
              <a:ext cx="29" cy="29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3" name="Freeform 9"/>
            <p:cNvSpPr>
              <a:spLocks noChangeAspect="1"/>
            </p:cNvSpPr>
            <p:nvPr/>
          </p:nvSpPr>
          <p:spPr bwMode="black">
            <a:xfrm>
              <a:off x="5227" y="4145"/>
              <a:ext cx="44" cy="2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4" name="Freeform 10"/>
            <p:cNvSpPr>
              <a:spLocks noChangeAspect="1" noEditPoints="1"/>
            </p:cNvSpPr>
            <p:nvPr/>
          </p:nvSpPr>
          <p:spPr bwMode="black">
            <a:xfrm>
              <a:off x="5273" y="4131"/>
              <a:ext cx="13" cy="42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5" name="Freeform 11"/>
            <p:cNvSpPr>
              <a:spLocks noChangeAspect="1"/>
            </p:cNvSpPr>
            <p:nvPr/>
          </p:nvSpPr>
          <p:spPr bwMode="black">
            <a:xfrm>
              <a:off x="5284" y="4145"/>
              <a:ext cx="30" cy="29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6" name="Freeform 12"/>
            <p:cNvSpPr>
              <a:spLocks noChangeAspect="1" noEditPoints="1"/>
            </p:cNvSpPr>
            <p:nvPr/>
          </p:nvSpPr>
          <p:spPr bwMode="black">
            <a:xfrm>
              <a:off x="5316" y="4145"/>
              <a:ext cx="31" cy="2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7" name="Freeform 13"/>
            <p:cNvSpPr>
              <a:spLocks noChangeAspect="1"/>
            </p:cNvSpPr>
            <p:nvPr/>
          </p:nvSpPr>
          <p:spPr bwMode="black">
            <a:xfrm>
              <a:off x="5348" y="4145"/>
              <a:ext cx="29" cy="2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8" name="Freeform 14"/>
            <p:cNvSpPr>
              <a:spLocks noChangeAspect="1" noEditPoints="1"/>
            </p:cNvSpPr>
            <p:nvPr/>
          </p:nvSpPr>
          <p:spPr bwMode="black">
            <a:xfrm>
              <a:off x="5378" y="4131"/>
              <a:ext cx="34" cy="4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39" name="Freeform 15"/>
            <p:cNvSpPr>
              <a:spLocks noChangeAspect="1"/>
            </p:cNvSpPr>
            <p:nvPr/>
          </p:nvSpPr>
          <p:spPr bwMode="black">
            <a:xfrm>
              <a:off x="5412" y="4145"/>
              <a:ext cx="28" cy="29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40" name="Freeform 16"/>
            <p:cNvSpPr>
              <a:spLocks noChangeAspect="1"/>
            </p:cNvSpPr>
            <p:nvPr/>
          </p:nvSpPr>
          <p:spPr bwMode="black">
            <a:xfrm>
              <a:off x="5441" y="4145"/>
              <a:ext cx="30" cy="29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41" name="Freeform 17"/>
            <p:cNvSpPr>
              <a:spLocks noChangeAspect="1"/>
            </p:cNvSpPr>
            <p:nvPr/>
          </p:nvSpPr>
          <p:spPr bwMode="black">
            <a:xfrm>
              <a:off x="5473" y="4137"/>
              <a:ext cx="18" cy="37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42" name="Freeform 18"/>
            <p:cNvSpPr>
              <a:spLocks noChangeAspect="1" noEditPoints="1"/>
            </p:cNvSpPr>
            <p:nvPr/>
          </p:nvSpPr>
          <p:spPr bwMode="black">
            <a:xfrm>
              <a:off x="5488" y="4145"/>
              <a:ext cx="31" cy="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43" name="Freeform 19"/>
            <p:cNvSpPr>
              <a:spLocks noChangeAspect="1"/>
            </p:cNvSpPr>
            <p:nvPr/>
          </p:nvSpPr>
          <p:spPr bwMode="black">
            <a:xfrm>
              <a:off x="5521" y="4145"/>
              <a:ext cx="20" cy="2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44" name="Freeform 20"/>
            <p:cNvSpPr>
              <a:spLocks noChangeAspect="1"/>
            </p:cNvSpPr>
            <p:nvPr/>
          </p:nvSpPr>
          <p:spPr bwMode="black">
            <a:xfrm>
              <a:off x="4757" y="3903"/>
              <a:ext cx="72" cy="3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45" name="Freeform 21"/>
            <p:cNvSpPr>
              <a:spLocks noChangeAspect="1"/>
            </p:cNvSpPr>
            <p:nvPr/>
          </p:nvSpPr>
          <p:spPr bwMode="black">
            <a:xfrm>
              <a:off x="4798" y="3924"/>
              <a:ext cx="71" cy="40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46" name="Freeform 22"/>
            <p:cNvSpPr>
              <a:spLocks noChangeAspect="1"/>
            </p:cNvSpPr>
            <p:nvPr/>
          </p:nvSpPr>
          <p:spPr bwMode="black">
            <a:xfrm>
              <a:off x="4838" y="3945"/>
              <a:ext cx="72" cy="4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47" name="Freeform 23"/>
            <p:cNvSpPr>
              <a:spLocks noChangeAspect="1"/>
            </p:cNvSpPr>
            <p:nvPr/>
          </p:nvSpPr>
          <p:spPr bwMode="black">
            <a:xfrm>
              <a:off x="4777" y="3982"/>
              <a:ext cx="72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48" name="Freeform 24"/>
            <p:cNvSpPr>
              <a:spLocks noChangeAspect="1"/>
            </p:cNvSpPr>
            <p:nvPr/>
          </p:nvSpPr>
          <p:spPr bwMode="black">
            <a:xfrm>
              <a:off x="4818" y="4004"/>
              <a:ext cx="71" cy="3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49" name="Freeform 25"/>
            <p:cNvSpPr>
              <a:spLocks noChangeAspect="1"/>
            </p:cNvSpPr>
            <p:nvPr/>
          </p:nvSpPr>
          <p:spPr bwMode="black">
            <a:xfrm>
              <a:off x="4717" y="4018"/>
              <a:ext cx="71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50" name="Freeform 26"/>
            <p:cNvSpPr>
              <a:spLocks noChangeAspect="1"/>
            </p:cNvSpPr>
            <p:nvPr/>
          </p:nvSpPr>
          <p:spPr bwMode="black">
            <a:xfrm>
              <a:off x="4757" y="4039"/>
              <a:ext cx="72" cy="4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51" name="Freeform 27"/>
            <p:cNvSpPr>
              <a:spLocks noChangeAspect="1"/>
            </p:cNvSpPr>
            <p:nvPr/>
          </p:nvSpPr>
          <p:spPr bwMode="black">
            <a:xfrm>
              <a:off x="4696" y="4077"/>
              <a:ext cx="72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52" name="Freeform 28"/>
            <p:cNvSpPr>
              <a:spLocks noChangeAspect="1"/>
            </p:cNvSpPr>
            <p:nvPr/>
          </p:nvSpPr>
          <p:spPr bwMode="black">
            <a:xfrm>
              <a:off x="4910" y="4009"/>
              <a:ext cx="58" cy="109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3" name="Freeform 29"/>
            <p:cNvSpPr>
              <a:spLocks noChangeAspect="1"/>
            </p:cNvSpPr>
            <p:nvPr/>
          </p:nvSpPr>
          <p:spPr bwMode="black">
            <a:xfrm>
              <a:off x="4958" y="4036"/>
              <a:ext cx="61" cy="8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4" name="Freeform 30"/>
            <p:cNvSpPr>
              <a:spLocks noChangeAspect="1" noEditPoints="1"/>
            </p:cNvSpPr>
            <p:nvPr/>
          </p:nvSpPr>
          <p:spPr bwMode="black">
            <a:xfrm>
              <a:off x="5347" y="4035"/>
              <a:ext cx="85" cy="84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5" name="Freeform 31"/>
            <p:cNvSpPr>
              <a:spLocks noChangeAspect="1"/>
            </p:cNvSpPr>
            <p:nvPr/>
          </p:nvSpPr>
          <p:spPr bwMode="black">
            <a:xfrm>
              <a:off x="5434" y="4010"/>
              <a:ext cx="44" cy="10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6" name="Freeform 32"/>
            <p:cNvSpPr>
              <a:spLocks noChangeAspect="1" noEditPoints="1"/>
            </p:cNvSpPr>
            <p:nvPr/>
          </p:nvSpPr>
          <p:spPr bwMode="black">
            <a:xfrm>
              <a:off x="5012" y="4035"/>
              <a:ext cx="87" cy="84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7" name="Freeform 33"/>
            <p:cNvSpPr>
              <a:spLocks noChangeAspect="1" noEditPoints="1"/>
            </p:cNvSpPr>
            <p:nvPr/>
          </p:nvSpPr>
          <p:spPr bwMode="black">
            <a:xfrm>
              <a:off x="5099" y="4035"/>
              <a:ext cx="88" cy="84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8" name="Freeform 34"/>
            <p:cNvSpPr>
              <a:spLocks noChangeAspect="1" noEditPoints="1"/>
            </p:cNvSpPr>
            <p:nvPr/>
          </p:nvSpPr>
          <p:spPr bwMode="black">
            <a:xfrm>
              <a:off x="5472" y="4035"/>
              <a:ext cx="87" cy="84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59" name="Freeform 35"/>
            <p:cNvSpPr>
              <a:spLocks noChangeAspect="1"/>
            </p:cNvSpPr>
            <p:nvPr/>
          </p:nvSpPr>
          <p:spPr bwMode="black">
            <a:xfrm>
              <a:off x="5265" y="4035"/>
              <a:ext cx="84" cy="84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60" name="Freeform 36"/>
            <p:cNvSpPr>
              <a:spLocks noChangeAspect="1"/>
            </p:cNvSpPr>
            <p:nvPr/>
          </p:nvSpPr>
          <p:spPr bwMode="black">
            <a:xfrm>
              <a:off x="5180" y="4035"/>
              <a:ext cx="90" cy="84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461" name="Freeform 37"/>
          <p:cNvSpPr>
            <a:spLocks/>
          </p:cNvSpPr>
          <p:nvPr/>
        </p:nvSpPr>
        <p:spPr bwMode="auto">
          <a:xfrm flipH="1">
            <a:off x="133350" y="122238"/>
            <a:ext cx="947738" cy="161925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597" y="102"/>
              </a:cxn>
              <a:cxn ang="0">
                <a:pos x="597" y="0"/>
              </a:cxn>
              <a:cxn ang="0">
                <a:pos x="45" y="0"/>
              </a:cxn>
              <a:cxn ang="0">
                <a:pos x="0" y="45"/>
              </a:cxn>
              <a:cxn ang="0">
                <a:pos x="0" y="102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62" name="Rectangle 38"/>
          <p:cNvSpPr>
            <a:spLocks noChangeArrowheads="1"/>
          </p:cNvSpPr>
          <p:nvPr/>
        </p:nvSpPr>
        <p:spPr bwMode="auto">
          <a:xfrm>
            <a:off x="133350" y="5870575"/>
            <a:ext cx="8883650" cy="131763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463" name="Group 39"/>
          <p:cNvGrpSpPr>
            <a:grpSpLocks/>
          </p:cNvGrpSpPr>
          <p:nvPr/>
        </p:nvGrpSpPr>
        <p:grpSpPr bwMode="auto">
          <a:xfrm>
            <a:off x="1114425" y="119063"/>
            <a:ext cx="7912100" cy="165100"/>
            <a:chOff x="702" y="75"/>
            <a:chExt cx="4984" cy="104"/>
          </a:xfrm>
        </p:grpSpPr>
        <p:sp>
          <p:nvSpPr>
            <p:cNvPr id="3687464" name="Freeform 40"/>
            <p:cNvSpPr>
              <a:spLocks/>
            </p:cNvSpPr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4330" y="104"/>
                </a:cxn>
                <a:cxn ang="0">
                  <a:pos x="4330" y="48"/>
                </a:cxn>
                <a:cxn ang="0">
                  <a:pos x="4282" y="0"/>
                </a:cxn>
                <a:cxn ang="0">
                  <a:pos x="0" y="0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65" name="Freeform 41"/>
            <p:cNvSpPr>
              <a:spLocks/>
            </p:cNvSpPr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4330" y="104"/>
                </a:cxn>
                <a:cxn ang="0">
                  <a:pos x="4330" y="48"/>
                </a:cxn>
                <a:cxn ang="0">
                  <a:pos x="4282" y="0"/>
                </a:cxn>
                <a:cxn ang="0">
                  <a:pos x="0" y="0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4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285750"/>
            <a:ext cx="888206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Goes Here</a:t>
            </a:r>
          </a:p>
        </p:txBody>
      </p:sp>
      <p:sp>
        <p:nvSpPr>
          <p:cNvPr id="36874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933450"/>
            <a:ext cx="888365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687468" name="Text Box 44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GB" sz="600"/>
              <a:t>Freescale Confidential Proprietary.  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sp>
        <p:nvSpPr>
          <p:cNvPr id="3687469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72163" y="65055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AAA218D8-6A99-4A80-BFEC-7D064EE3262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/>
  </p:transition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20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 pitchFamily="34" charset="0"/>
        <a:buChar char="–"/>
        <a:defRPr sz="1600"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37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3720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118225"/>
            <a:ext cx="542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81B360D8-63A2-49B6-A1BF-1438C55EF218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720197" name="Text Box 5"/>
          <p:cNvSpPr txBox="1">
            <a:spLocks noChangeArrowheads="1"/>
          </p:cNvSpPr>
          <p:nvPr/>
        </p:nvSpPr>
        <p:spPr bwMode="auto">
          <a:xfrm>
            <a:off x="533400" y="6253163"/>
            <a:ext cx="3048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1200" b="1">
                <a:solidFill>
                  <a:schemeClr val="bg1"/>
                </a:solidFill>
                <a:latin typeface="Verdana" pitchFamily="34" charset="0"/>
              </a:rPr>
              <a:t>PICTUS technical training</a:t>
            </a:r>
          </a:p>
        </p:txBody>
      </p:sp>
      <p:sp>
        <p:nvSpPr>
          <p:cNvPr id="3720198" name="Text Box 6"/>
          <p:cNvSpPr txBox="1">
            <a:spLocks noChangeArrowheads="1"/>
          </p:cNvSpPr>
          <p:nvPr/>
        </p:nvSpPr>
        <p:spPr bwMode="auto">
          <a:xfrm>
            <a:off x="3886200" y="6256338"/>
            <a:ext cx="2209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it-IT" sz="1200" b="1">
                <a:solidFill>
                  <a:schemeClr val="bg1"/>
                </a:solidFill>
                <a:latin typeface="Verdana" pitchFamily="34" charset="0"/>
              </a:rPr>
              <a:t>ADC</a:t>
            </a:r>
          </a:p>
        </p:txBody>
      </p:sp>
      <p:sp>
        <p:nvSpPr>
          <p:cNvPr id="3720199" name="Text Box 7"/>
          <p:cNvSpPr txBox="1">
            <a:spLocks noChangeArrowheads="1"/>
          </p:cNvSpPr>
          <p:nvPr userDrawn="1"/>
        </p:nvSpPr>
        <p:spPr bwMode="auto">
          <a:xfrm>
            <a:off x="6376988" y="6137275"/>
            <a:ext cx="885825" cy="446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0"/>
              </a:spcBef>
            </a:pPr>
            <a:r>
              <a:rPr lang="en-US" sz="800" b="1">
                <a:solidFill>
                  <a:schemeClr val="bg1"/>
                </a:solidFill>
                <a:latin typeface="Verdana" pitchFamily="34" charset="0"/>
              </a:rPr>
              <a:t>Version 1.0 (PRG)</a:t>
            </a:r>
            <a:endParaRPr lang="cs-CZ" sz="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9B68708-E596-4C2D-80C0-77F3F6DB47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version 1.0</a:t>
            </a:r>
            <a:endParaRPr lang="cs-CZ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6376988" y="6137275"/>
            <a:ext cx="885825" cy="446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0"/>
              </a:spcBef>
            </a:pPr>
            <a:r>
              <a:rPr lang="en-US" sz="800" b="1">
                <a:solidFill>
                  <a:schemeClr val="bg1"/>
                </a:solidFill>
                <a:latin typeface="Verdana" pitchFamily="34" charset="0"/>
              </a:rPr>
              <a:t>Version 1.0 (PRG)</a:t>
            </a:r>
            <a:endParaRPr lang="cs-CZ" sz="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ADC</a:t>
            </a:r>
            <a:endParaRPr lang="cs-CZ"/>
          </a:p>
        </p:txBody>
      </p:sp>
      <p:sp>
        <p:nvSpPr>
          <p:cNvPr id="3739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300" dirty="0"/>
              <a:t>Version 1.0 (PRG)</a:t>
            </a:r>
            <a:endParaRPr lang="cs-CZ" sz="13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ADC</a:t>
            </a:r>
            <a:r>
              <a:rPr lang="en-US" sz="2900"/>
              <a:t> </a:t>
            </a:r>
            <a:br>
              <a:rPr lang="en-US" sz="2900"/>
            </a:br>
            <a:r>
              <a:rPr lang="en-US" sz="1800" b="0"/>
              <a:t>Interrupts and Flags</a:t>
            </a:r>
          </a:p>
        </p:txBody>
      </p:sp>
      <p:sp>
        <p:nvSpPr>
          <p:cNvPr id="38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1371600"/>
          </a:xfrm>
        </p:spPr>
        <p:txBody>
          <a:bodyPr/>
          <a:lstStyle/>
          <a:p>
            <a:r>
              <a:rPr lang="en-US" sz="1800" dirty="0"/>
              <a:t>All the interrupts share three interrupt lines</a:t>
            </a:r>
          </a:p>
          <a:p>
            <a:r>
              <a:rPr lang="en-US" sz="1800" dirty="0"/>
              <a:t>The following main flags and </a:t>
            </a:r>
            <a:r>
              <a:rPr lang="en-US" sz="1800" dirty="0" err="1"/>
              <a:t>maskable</a:t>
            </a:r>
            <a:r>
              <a:rPr lang="en-US" sz="1800" dirty="0"/>
              <a:t> interrupts are available to control ADC within application </a:t>
            </a:r>
            <a:r>
              <a:rPr lang="en-US" sz="1800" dirty="0" smtClean="0"/>
              <a:t>(IMR, WTIMR):</a:t>
            </a:r>
            <a:endParaRPr lang="en-US" sz="1800" dirty="0"/>
          </a:p>
        </p:txBody>
      </p:sp>
      <p:graphicFrame>
        <p:nvGraphicFramePr>
          <p:cNvPr id="3870767" name="Group 47"/>
          <p:cNvGraphicFramePr>
            <a:graphicFrameLocks noGrp="1"/>
          </p:cNvGraphicFramePr>
          <p:nvPr>
            <p:ph sz="half" idx="2"/>
          </p:nvPr>
        </p:nvGraphicFramePr>
        <p:xfrm>
          <a:off x="457200" y="2590800"/>
          <a:ext cx="8305800" cy="2972436"/>
        </p:xfrm>
        <a:graphic>
          <a:graphicData uri="http://schemas.openxmlformats.org/drawingml/2006/table">
            <a:tbl>
              <a:tblPr/>
              <a:tblGrid>
                <a:gridCol w="1676400"/>
                <a:gridCol w="66294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Flag</a:t>
                      </a:r>
                      <a:endParaRPr kumimoji="0" lang="cs-CZ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  <a:endParaRPr kumimoji="0" lang="cs-CZ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EOC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End of (a single) channel conversion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ECH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End of (a whole) chain conversion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JEOC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End of (a single) injected channel conversion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JECH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End of (a whole) injected chain conversion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WDGHx, WDGLx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Analog Watchdog Upper, Lower threshold violation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Ref Range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reference voltage is not the expected one (Leopard can work with either 3.3V or 5V)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Self test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Self test fails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414-8F4F-42DC-9437-FBC82EC03E46}" type="slidenum">
              <a:rPr lang="it-IT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Conversion Timing</a:t>
            </a:r>
          </a:p>
        </p:txBody>
      </p:sp>
      <p:sp>
        <p:nvSpPr>
          <p:cNvPr id="386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7496"/>
            <a:ext cx="8229600" cy="2585323"/>
          </a:xfrm>
        </p:spPr>
        <p:txBody>
          <a:bodyPr/>
          <a:lstStyle/>
          <a:p>
            <a:r>
              <a:rPr lang="en-US" dirty="0"/>
              <a:t>Both sampling and conversion time can be configured separately based on ADC clock</a:t>
            </a:r>
          </a:p>
          <a:p>
            <a:r>
              <a:rPr lang="en-US" dirty="0"/>
              <a:t>Sampling phase duration (</a:t>
            </a:r>
            <a:r>
              <a:rPr lang="en-US" dirty="0" smtClean="0"/>
              <a:t>CTR0/1:INPSAMP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1-256 ADC clocks</a:t>
            </a:r>
          </a:p>
          <a:p>
            <a:r>
              <a:rPr lang="en-US" dirty="0"/>
              <a:t>Conversion phase duration (</a:t>
            </a:r>
            <a:r>
              <a:rPr lang="en-US" dirty="0" smtClean="0"/>
              <a:t>CTR0/1:INPCMP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C9AC-1C4C-4291-A5D7-874B49030483}" type="slidenum">
              <a:rPr lang="it-IT"/>
              <a:pPr/>
              <a:t>11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Additional Features: Analog Watchdog</a:t>
            </a:r>
          </a:p>
        </p:txBody>
      </p:sp>
      <p:sp>
        <p:nvSpPr>
          <p:cNvPr id="386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Analog Watchdogs are used to determine whether the ADC converted value lies within guarded area</a:t>
            </a:r>
          </a:p>
          <a:p>
            <a:r>
              <a:rPr lang="en-US" sz="1800" dirty="0"/>
              <a:t>If the converted value lies outside the guarded area, corresponding threshold violation interrupt can be generated</a:t>
            </a:r>
          </a:p>
          <a:p>
            <a:r>
              <a:rPr lang="en-US" sz="1800" dirty="0"/>
              <a:t>Each of four Analog Watchdog channels allows to </a:t>
            </a:r>
            <a:r>
              <a:rPr lang="en-US" sz="1800" dirty="0" smtClean="0"/>
              <a:t>configure</a:t>
            </a:r>
            <a:endParaRPr lang="en-US" sz="1400" dirty="0" smtClean="0"/>
          </a:p>
          <a:p>
            <a:pPr lvl="1"/>
            <a:r>
              <a:rPr lang="en-US" sz="1400" dirty="0" smtClean="0"/>
              <a:t>ADC </a:t>
            </a:r>
            <a:r>
              <a:rPr lang="en-US" sz="1400" dirty="0"/>
              <a:t>channel number to be </a:t>
            </a:r>
            <a:r>
              <a:rPr lang="en-US" sz="1400" dirty="0" smtClean="0"/>
              <a:t>guarded (CWENR0)</a:t>
            </a:r>
          </a:p>
          <a:p>
            <a:pPr lvl="1"/>
            <a:r>
              <a:rPr lang="en-US" sz="1400" dirty="0" smtClean="0"/>
              <a:t>Threshold to be used per channel (CWSEL1/2)</a:t>
            </a:r>
            <a:endParaRPr lang="en-US" sz="1400" dirty="0"/>
          </a:p>
          <a:p>
            <a:pPr lvl="1"/>
            <a:r>
              <a:rPr lang="en-US" sz="1400" dirty="0"/>
              <a:t>Upper and lower thresholds </a:t>
            </a:r>
            <a:r>
              <a:rPr lang="en-US" sz="1400" dirty="0" smtClean="0"/>
              <a:t>(</a:t>
            </a:r>
            <a:r>
              <a:rPr lang="en-US" sz="1400" dirty="0" err="1" smtClean="0"/>
              <a:t>THRHLRn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400" dirty="0"/>
              <a:t>Dedicated interrupt mask for both upper and lower threshold violations events </a:t>
            </a:r>
            <a:r>
              <a:rPr lang="en-US" sz="1400" dirty="0" smtClean="0"/>
              <a:t>(WTIMR)</a:t>
            </a:r>
            <a:endParaRPr lang="en-US" sz="1400" dirty="0"/>
          </a:p>
        </p:txBody>
      </p:sp>
      <p:graphicFrame>
        <p:nvGraphicFramePr>
          <p:cNvPr id="386662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4572000"/>
          <a:ext cx="409727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630" name="Visio" r:id="rId4" imgW="3145536" imgH="1111596" progId="Visio.Drawing.11">
                  <p:embed/>
                </p:oleObj>
              </mc:Choice>
              <mc:Fallback>
                <p:oleObj name="Visio" r:id="rId4" imgW="3145536" imgH="111159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09727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A798-B2B1-47D1-A8E6-22724AF619F6}" type="slidenum">
              <a:rPr lang="it-IT"/>
              <a:pPr/>
              <a:t>12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Additional Features: Analog Watchdog</a:t>
            </a:r>
          </a:p>
        </p:txBody>
      </p:sp>
      <p:graphicFrame>
        <p:nvGraphicFramePr>
          <p:cNvPr id="386662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4572000"/>
          <a:ext cx="409727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67" name="Visio" r:id="rId4" imgW="3145536" imgH="1111596" progId="Visio.Drawing.11">
                  <p:embed/>
                </p:oleObj>
              </mc:Choice>
              <mc:Fallback>
                <p:oleObj name="Visio" r:id="rId4" imgW="3145536" imgH="111159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09727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A798-B2B1-47D1-A8E6-22724AF619F6}" type="slidenum">
              <a:rPr lang="it-IT"/>
              <a:pPr/>
              <a:t>13</a:t>
            </a:fld>
            <a:endParaRPr lang="it-IT"/>
          </a:p>
        </p:txBody>
      </p:sp>
      <p:pic>
        <p:nvPicPr>
          <p:cNvPr id="39024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1371600"/>
            <a:ext cx="8134350" cy="19621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Additional Features: DMA support</a:t>
            </a:r>
          </a:p>
        </p:txBody>
      </p:sp>
      <p:sp>
        <p:nvSpPr>
          <p:cNvPr id="386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2895600"/>
          </a:xfrm>
        </p:spPr>
        <p:txBody>
          <a:bodyPr/>
          <a:lstStyle/>
          <a:p>
            <a:r>
              <a:rPr lang="en-US" sz="1800"/>
              <a:t>DMA feature is enabled by setting DMAE:DMAEN bit</a:t>
            </a:r>
          </a:p>
          <a:p>
            <a:r>
              <a:rPr lang="en-US" sz="1800"/>
              <a:t>A DMA access can be programmed after the conversion of every channel by setting the corresponding channel masking bit in DMAR0:DMAx</a:t>
            </a:r>
          </a:p>
          <a:p>
            <a:r>
              <a:rPr lang="en-US" sz="1800"/>
              <a:t>After channel conversion is finished, ADC generates DMA request (ipd_req)</a:t>
            </a:r>
          </a:p>
          <a:p>
            <a:r>
              <a:rPr lang="en-US" sz="1800"/>
              <a:t>After DMA controller successfully finishes the transaction, it sets an acknowledge signal (ipd_ack) and ADC releases ipd_req</a:t>
            </a:r>
          </a:p>
        </p:txBody>
      </p:sp>
      <p:graphicFrame>
        <p:nvGraphicFramePr>
          <p:cNvPr id="3865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154363" y="4130675"/>
          <a:ext cx="29114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606" name="Visio" r:id="rId4" imgW="2911642" imgH="1111596" progId="Visio.Drawing.11">
                  <p:embed/>
                </p:oleObj>
              </mc:Choice>
              <mc:Fallback>
                <p:oleObj name="Visio" r:id="rId4" imgW="2911642" imgH="111159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130675"/>
                        <a:ext cx="291147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5FB3-3114-4135-82A1-0BB86AFFA86E}" type="slidenum">
              <a:rPr lang="it-IT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</a:t>
            </a:r>
            <a:r>
              <a:rPr lang="en-US" sz="2900"/>
              <a:t> </a:t>
            </a:r>
            <a:br>
              <a:rPr lang="en-US" sz="2900"/>
            </a:br>
            <a:r>
              <a:rPr lang="en-US" sz="1800" b="0"/>
              <a:t>Additional Features: Cross Triggering Unit (CTU) support 1/2</a:t>
            </a:r>
          </a:p>
        </p:txBody>
      </p:sp>
      <p:sp>
        <p:nvSpPr>
          <p:cNvPr id="38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1066800"/>
          </a:xfrm>
        </p:spPr>
        <p:txBody>
          <a:bodyPr/>
          <a:lstStyle/>
          <a:p>
            <a:r>
              <a:rPr lang="en-US" sz="1800" dirty="0"/>
              <a:t>CTU can handover ADC control by setting CLR0:CTUEN bit</a:t>
            </a:r>
          </a:p>
          <a:p>
            <a:pPr lvl="1"/>
            <a:r>
              <a:rPr lang="en-US" sz="1400" dirty="0"/>
              <a:t>From that moment on, CPU (SW) cannot start any </a:t>
            </a:r>
            <a:r>
              <a:rPr lang="en-US" sz="1400" dirty="0" smtClean="0"/>
              <a:t>conversion</a:t>
            </a:r>
            <a:endParaRPr lang="en-US" sz="1400" dirty="0"/>
          </a:p>
        </p:txBody>
      </p:sp>
      <p:graphicFrame>
        <p:nvGraphicFramePr>
          <p:cNvPr id="38840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33688" y="1981200"/>
          <a:ext cx="35941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038" name="Visio" r:id="rId4" imgW="3458999" imgH="3811770" progId="Visio.Drawing.11">
                  <p:embed/>
                </p:oleObj>
              </mc:Choice>
              <mc:Fallback>
                <p:oleObj name="Visio" r:id="rId4" imgW="3458999" imgH="381177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981200"/>
                        <a:ext cx="3594100" cy="396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D0A85-9CF4-483A-9A17-E6DB5AC0C3B6}" type="slidenum">
              <a:rPr lang="it-IT"/>
              <a:pPr/>
              <a:t>15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</a:t>
            </a:r>
            <a:r>
              <a:rPr lang="en-US" sz="2900"/>
              <a:t> </a:t>
            </a:r>
            <a:br>
              <a:rPr lang="en-US" sz="2900"/>
            </a:br>
            <a:r>
              <a:rPr lang="en-US" sz="1800" b="0"/>
              <a:t>Additional Features: Cross Triggering Unit (CTU) support 2/2</a:t>
            </a:r>
          </a:p>
        </p:txBody>
      </p:sp>
      <p:sp>
        <p:nvSpPr>
          <p:cNvPr id="38963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CTU Mode operation</a:t>
            </a:r>
          </a:p>
          <a:p>
            <a:pPr lvl="1"/>
            <a:r>
              <a:rPr lang="en-US"/>
              <a:t>CTU set Trigger together with </a:t>
            </a:r>
            <a:r>
              <a:rPr lang="en-US" i="1"/>
              <a:t>ADC Command</a:t>
            </a:r>
            <a:r>
              <a:rPr lang="en-US"/>
              <a:t> (channel number) -&gt; Injected conversion is invoked</a:t>
            </a:r>
          </a:p>
          <a:p>
            <a:pPr lvl="1"/>
            <a:r>
              <a:rPr lang="en-US"/>
              <a:t>With the last ADC evaluation clocks, the ADC set </a:t>
            </a:r>
            <a:r>
              <a:rPr lang="en-US" i="1"/>
              <a:t>CTU Next Command</a:t>
            </a:r>
            <a:r>
              <a:rPr lang="en-US"/>
              <a:t> signal to demonstrate availability to receive next ADC command</a:t>
            </a:r>
          </a:p>
          <a:p>
            <a:pPr lvl="1"/>
            <a:r>
              <a:rPr lang="en-US"/>
              <a:t>When the converted result is available, the ADC set </a:t>
            </a:r>
            <a:r>
              <a:rPr lang="en-US" i="1"/>
              <a:t>CTU Push</a:t>
            </a:r>
            <a:r>
              <a:rPr lang="en-US"/>
              <a:t> to signal that </a:t>
            </a:r>
            <a:r>
              <a:rPr lang="en-US" i="1"/>
              <a:t>CTU Data Out</a:t>
            </a:r>
            <a:r>
              <a:rPr lang="en-US"/>
              <a:t> is valid</a:t>
            </a:r>
          </a:p>
          <a:p>
            <a:pPr lvl="1"/>
            <a:r>
              <a:rPr lang="en-US"/>
              <a:t>CTU can store ADC results in one of four FIFOs; An application can read data from there either by CPU or DMA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86A-7052-4147-BB2C-9035F94EB5DE}" type="slidenum">
              <a:rPr lang="it-IT"/>
              <a:pPr/>
              <a:t>16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Additional Features: Power Down Mode, Auto-clock Off Mode</a:t>
            </a:r>
          </a:p>
        </p:txBody>
      </p:sp>
      <p:sp>
        <p:nvSpPr>
          <p:cNvPr id="386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7496"/>
            <a:ext cx="8229600" cy="3693319"/>
          </a:xfrm>
        </p:spPr>
        <p:txBody>
          <a:bodyPr/>
          <a:lstStyle/>
          <a:p>
            <a:r>
              <a:rPr lang="en-US" dirty="0"/>
              <a:t>Power Down Mode </a:t>
            </a:r>
            <a:r>
              <a:rPr lang="en-US" dirty="0" smtClean="0"/>
              <a:t>(MCR:PWDN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this mode, analog part of ADC is put to low power mode</a:t>
            </a:r>
          </a:p>
          <a:p>
            <a:pPr lvl="1"/>
            <a:r>
              <a:rPr lang="en-US" dirty="0"/>
              <a:t>No conversion is possible</a:t>
            </a:r>
          </a:p>
          <a:p>
            <a:pPr lvl="1"/>
            <a:r>
              <a:rPr lang="en-US" dirty="0"/>
              <a:t>Any ongoing chain conversion must be finished (aborted) prior switching to Power Down Mode</a:t>
            </a:r>
          </a:p>
          <a:p>
            <a:r>
              <a:rPr lang="en-US" dirty="0"/>
              <a:t>Auto-clock off Mode</a:t>
            </a:r>
          </a:p>
          <a:p>
            <a:pPr lvl="1"/>
            <a:r>
              <a:rPr lang="en-US" dirty="0"/>
              <a:t>A feature enabling to automatically switch off analog clocks (without going to Power Down Mode)</a:t>
            </a:r>
          </a:p>
          <a:p>
            <a:pPr lvl="1"/>
            <a:r>
              <a:rPr lang="en-US" dirty="0"/>
              <a:t>When enabled, the analog clock is automatically switched off when no any operation is ongoing (ADC is idle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MCR:ACKO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076A-6BE3-4AB9-BE73-6BCB28F36153}" type="slidenum">
              <a:rPr lang="it-IT"/>
              <a:pPr/>
              <a:t>17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369606"/>
          </a:xfrm>
        </p:spPr>
        <p:txBody>
          <a:bodyPr/>
          <a:lstStyle/>
          <a:p>
            <a:r>
              <a:rPr lang="en-US" dirty="0" smtClean="0"/>
              <a:t>ADC safety features</a:t>
            </a:r>
          </a:p>
          <a:p>
            <a:pPr lvl="1"/>
            <a:r>
              <a:rPr lang="en-US" dirty="0" smtClean="0"/>
              <a:t>ADC self test</a:t>
            </a:r>
          </a:p>
          <a:p>
            <a:pPr lvl="1"/>
            <a:r>
              <a:rPr lang="en-US" dirty="0" smtClean="0"/>
              <a:t>ADC pre-sampling</a:t>
            </a:r>
          </a:p>
          <a:p>
            <a:pPr lvl="1"/>
            <a:r>
              <a:rPr lang="en-US" dirty="0" smtClean="0"/>
              <a:t>(2 ADCs can be used redundantly)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Presampling</a:t>
            </a:r>
            <a:r>
              <a:rPr lang="en-US" dirty="0" smtClean="0"/>
              <a:t>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292662"/>
          </a:xfrm>
        </p:spPr>
        <p:txBody>
          <a:bodyPr/>
          <a:lstStyle/>
          <a:p>
            <a:r>
              <a:rPr lang="en-US" dirty="0" smtClean="0"/>
              <a:t>To detect open failures of the channel multiplexing circuitry</a:t>
            </a:r>
          </a:p>
          <a:p>
            <a:pPr lvl="1"/>
            <a:r>
              <a:rPr lang="en-US" dirty="0" smtClean="0"/>
              <a:t>In addition it allows to discharge the ADC internal capacitor before it  starts sampling/conversion of the analog input coming from pads. </a:t>
            </a:r>
          </a:p>
          <a:p>
            <a:pPr lvl="2"/>
            <a:r>
              <a:rPr lang="en-US" dirty="0" smtClean="0"/>
              <a:t>This is useful for resetting information regarding the last converted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19</a:t>
            </a:fld>
            <a:endParaRPr lang="it-IT"/>
          </a:p>
        </p:txBody>
      </p:sp>
      <p:pic>
        <p:nvPicPr>
          <p:cNvPr id="390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648200"/>
            <a:ext cx="6959413" cy="184602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90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971800"/>
            <a:ext cx="5643959" cy="162699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6950" y="6623050"/>
            <a:ext cx="457200" cy="274638"/>
          </a:xfrm>
          <a:prstGeom prst="rect">
            <a:avLst/>
          </a:prstGeom>
          <a:noFill/>
        </p:spPr>
        <p:txBody>
          <a:bodyPr/>
          <a:lstStyle/>
          <a:p>
            <a:fld id="{B5D898E7-669F-4BE7-B0F5-E77110D8EEC6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ADC Main Features	</a:t>
            </a:r>
            <a:br>
              <a:rPr lang="en-US" sz="2800" smtClean="0"/>
            </a:br>
            <a:r>
              <a:rPr lang="en-US" sz="2000" b="0" smtClean="0"/>
              <a:t>Analog Part</a:t>
            </a:r>
            <a:endParaRPr lang="cs-CZ" sz="2000" b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400" dirty="0" smtClean="0"/>
              <a:t>Two independent ADC units with 9 channels each + 4 shared channel</a:t>
            </a:r>
          </a:p>
          <a:p>
            <a:pPr lvl="1" eaLnBrk="1" hangingPunct="1"/>
            <a:r>
              <a:rPr lang="en-US" sz="1200" dirty="0" smtClean="0"/>
              <a:t>22 channels in total </a:t>
            </a:r>
            <a:endParaRPr lang="en-US" sz="1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 smtClean="0"/>
              <a:t>Four shared signals for motor control acquisitions</a:t>
            </a:r>
          </a:p>
          <a:p>
            <a:pPr lvl="1" eaLnBrk="1" hangingPunct="1"/>
            <a:r>
              <a:rPr lang="en-US" sz="1200" dirty="0" smtClean="0"/>
              <a:t>3 for phase currents</a:t>
            </a:r>
          </a:p>
          <a:p>
            <a:pPr lvl="1" eaLnBrk="1" hangingPunct="1"/>
            <a:r>
              <a:rPr lang="en-US" sz="1200" dirty="0" smtClean="0"/>
              <a:t>1 for other acquisitions</a:t>
            </a:r>
          </a:p>
          <a:p>
            <a:pPr eaLnBrk="1" hangingPunct="1"/>
            <a:r>
              <a:rPr lang="en-US" sz="2400" dirty="0" smtClean="0"/>
              <a:t>1us minimum conversion time (including sample time)</a:t>
            </a:r>
          </a:p>
          <a:p>
            <a:pPr eaLnBrk="1" hangingPunct="1"/>
            <a:r>
              <a:rPr lang="en-US" sz="2400" dirty="0" smtClean="0"/>
              <a:t>12bit resolution (+/-2LSB)</a:t>
            </a:r>
          </a:p>
          <a:p>
            <a:pPr eaLnBrk="1" hangingPunct="1"/>
            <a:r>
              <a:rPr lang="en-US" sz="2400" dirty="0" smtClean="0"/>
              <a:t>Sample and Hold separate for each ADC unit</a:t>
            </a:r>
          </a:p>
          <a:p>
            <a:pPr eaLnBrk="1" hangingPunct="1"/>
            <a:r>
              <a:rPr lang="en-US" sz="2400" dirty="0" smtClean="0"/>
              <a:t>Separate Sampling and Conversion clock </a:t>
            </a:r>
            <a:r>
              <a:rPr lang="en-US" sz="2400" dirty="0" err="1" smtClean="0"/>
              <a:t>prescalers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Single-ended input signal range from 0 to 3.3V (or 5V)</a:t>
            </a:r>
          </a:p>
          <a:p>
            <a:pPr eaLnBrk="1" hangingPunct="1"/>
            <a:r>
              <a:rPr lang="en-US" sz="2400" dirty="0" smtClean="0"/>
              <a:t>TUE &lt;1.5LSB</a:t>
            </a:r>
            <a:endParaRPr lang="cs-CZ" sz="24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Presampling</a:t>
            </a:r>
            <a:r>
              <a:rPr lang="en-US" dirty="0" smtClean="0"/>
              <a:t>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00110"/>
          </a:xfrm>
        </p:spPr>
        <p:txBody>
          <a:bodyPr/>
          <a:lstStyle/>
          <a:p>
            <a:r>
              <a:rPr lang="en-US" dirty="0" smtClean="0"/>
              <a:t>To detect short failures of the channel multiplexing circuitry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20</a:t>
            </a:fld>
            <a:endParaRPr lang="it-IT"/>
          </a:p>
        </p:txBody>
      </p:sp>
      <p:pic>
        <p:nvPicPr>
          <p:cNvPr id="390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5715000" cy="1605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90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7794210" cy="180356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301177"/>
          </a:xfrm>
        </p:spPr>
        <p:txBody>
          <a:bodyPr/>
          <a:lstStyle/>
          <a:p>
            <a:r>
              <a:rPr lang="en-US" dirty="0" smtClean="0"/>
              <a:t>HW self test</a:t>
            </a:r>
          </a:p>
          <a:p>
            <a:pPr lvl="1"/>
            <a:r>
              <a:rPr lang="en-US" dirty="0" smtClean="0"/>
              <a:t>assisted by SW</a:t>
            </a:r>
          </a:p>
          <a:p>
            <a:r>
              <a:rPr lang="en-US" dirty="0" smtClean="0"/>
              <a:t>Algorithms </a:t>
            </a:r>
          </a:p>
          <a:p>
            <a:pPr lvl="1"/>
            <a:r>
              <a:rPr lang="en-US" dirty="0" smtClean="0"/>
              <a:t>Supply Self test: Algorithm S</a:t>
            </a:r>
          </a:p>
          <a:p>
            <a:pPr lvl="2"/>
            <a:r>
              <a:rPr lang="en-US" dirty="0" smtClean="0"/>
              <a:t>3 conversions</a:t>
            </a:r>
          </a:p>
          <a:p>
            <a:pPr lvl="1"/>
            <a:r>
              <a:rPr lang="en-US" dirty="0" smtClean="0"/>
              <a:t>Resistive-Capacitive Self test: Algorithm RC</a:t>
            </a:r>
          </a:p>
          <a:p>
            <a:pPr lvl="2"/>
            <a:r>
              <a:rPr lang="en-US" dirty="0" smtClean="0"/>
              <a:t>19 conversions</a:t>
            </a:r>
          </a:p>
          <a:p>
            <a:pPr lvl="1"/>
            <a:r>
              <a:rPr lang="en-US" dirty="0" smtClean="0"/>
              <a:t>Capacitive Self test: Algorithm C</a:t>
            </a:r>
          </a:p>
          <a:p>
            <a:pPr lvl="2"/>
            <a:r>
              <a:rPr lang="en-US" dirty="0" smtClean="0"/>
              <a:t>17 conversions</a:t>
            </a:r>
          </a:p>
          <a:p>
            <a:r>
              <a:rPr lang="en-US" dirty="0" smtClean="0"/>
              <a:t>Additional conversion test channel dedicated for Self testing</a:t>
            </a:r>
          </a:p>
          <a:p>
            <a:r>
              <a:rPr lang="en-US" dirty="0" smtClean="0"/>
              <a:t>Flags the error to FCCU in case of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608680"/>
          </a:xfrm>
        </p:spPr>
        <p:txBody>
          <a:bodyPr/>
          <a:lstStyle/>
          <a:p>
            <a:r>
              <a:rPr lang="en-US" dirty="0" smtClean="0"/>
              <a:t>Driven by</a:t>
            </a:r>
          </a:p>
          <a:p>
            <a:pPr lvl="1"/>
            <a:r>
              <a:rPr lang="en-US" dirty="0" smtClean="0"/>
              <a:t>CTU</a:t>
            </a:r>
          </a:p>
          <a:p>
            <a:pPr lvl="1"/>
            <a:r>
              <a:rPr lang="en-US" dirty="0" smtClean="0"/>
              <a:t>CPU</a:t>
            </a:r>
          </a:p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One shoot mode</a:t>
            </a:r>
          </a:p>
          <a:p>
            <a:pPr lvl="2"/>
            <a:r>
              <a:rPr lang="en-US" dirty="0" smtClean="0"/>
              <a:t>A single </a:t>
            </a:r>
            <a:r>
              <a:rPr lang="en-US" dirty="0" err="1" smtClean="0"/>
              <a:t>selt</a:t>
            </a:r>
            <a:r>
              <a:rPr lang="en-US" dirty="0" smtClean="0"/>
              <a:t> test conversion is executed</a:t>
            </a:r>
          </a:p>
          <a:p>
            <a:pPr lvl="2"/>
            <a:r>
              <a:rPr lang="en-US" dirty="0" smtClean="0"/>
              <a:t>The step number and algorithm to be executed is programmed in STCR3 register</a:t>
            </a:r>
          </a:p>
          <a:p>
            <a:pPr lvl="1"/>
            <a:r>
              <a:rPr lang="en-US" dirty="0" smtClean="0"/>
              <a:t> Scan mode</a:t>
            </a:r>
          </a:p>
          <a:p>
            <a:pPr lvl="2"/>
            <a:r>
              <a:rPr lang="en-US" dirty="0" smtClean="0"/>
              <a:t>consecutive steps self test algorithm are converted continuously at the end of each chain of normal conversions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232202"/>
          </a:xfrm>
        </p:spPr>
        <p:txBody>
          <a:bodyPr/>
          <a:lstStyle/>
          <a:p>
            <a:r>
              <a:rPr lang="en-US" dirty="0" smtClean="0"/>
              <a:t>Driven by</a:t>
            </a:r>
          </a:p>
          <a:p>
            <a:pPr lvl="1"/>
            <a:r>
              <a:rPr lang="en-US" dirty="0" smtClean="0"/>
              <a:t>CTU</a:t>
            </a:r>
          </a:p>
          <a:p>
            <a:pPr lvl="1"/>
            <a:r>
              <a:rPr lang="en-US" dirty="0" smtClean="0"/>
              <a:t>CPU</a:t>
            </a:r>
          </a:p>
          <a:p>
            <a:r>
              <a:rPr lang="en-US" dirty="0" smtClean="0"/>
              <a:t>CTU</a:t>
            </a:r>
          </a:p>
          <a:p>
            <a:pPr lvl="1"/>
            <a:r>
              <a:rPr lang="en-US" dirty="0" smtClean="0"/>
              <a:t>Algorithm S </a:t>
            </a:r>
          </a:p>
          <a:p>
            <a:pPr lvl="2"/>
            <a:r>
              <a:rPr lang="en-US" dirty="0" smtClean="0"/>
              <a:t>atomic</a:t>
            </a:r>
          </a:p>
          <a:p>
            <a:pPr lvl="1"/>
            <a:r>
              <a:rPr lang="en-US" dirty="0" smtClean="0"/>
              <a:t>Algorithm C and RC</a:t>
            </a:r>
          </a:p>
          <a:p>
            <a:pPr lvl="2"/>
            <a:r>
              <a:rPr lang="en-US" dirty="0" smtClean="0"/>
              <a:t>Burst</a:t>
            </a:r>
          </a:p>
          <a:p>
            <a:pPr lvl="3"/>
            <a:r>
              <a:rPr lang="en-US" dirty="0" smtClean="0"/>
              <a:t>when the CTU schedules the execution of the </a:t>
            </a:r>
            <a:r>
              <a:rPr lang="en-US" dirty="0" err="1" smtClean="0"/>
              <a:t>CLRx</a:t>
            </a:r>
            <a:r>
              <a:rPr lang="en-US" dirty="0" smtClean="0"/>
              <a:t> register configured for the self testing, both the algorithms RC and C are executed in burst mode</a:t>
            </a:r>
          </a:p>
          <a:p>
            <a:pPr lvl="2"/>
            <a:r>
              <a:rPr lang="en-US" smtClean="0"/>
              <a:t>Interlived</a:t>
            </a:r>
            <a:endParaRPr lang="en-US" dirty="0" smtClean="0"/>
          </a:p>
          <a:p>
            <a:pPr lvl="3"/>
            <a:r>
              <a:rPr lang="en-US" dirty="0" smtClean="0"/>
              <a:t>when the CTU schedules the execution of the </a:t>
            </a:r>
            <a:r>
              <a:rPr lang="en-US" dirty="0" err="1" smtClean="0"/>
              <a:t>CLRx</a:t>
            </a:r>
            <a:r>
              <a:rPr lang="en-US" dirty="0" smtClean="0"/>
              <a:t> register configured for the self testing, a single step of the algorithm RC or C is executed according to an internal counter. </a:t>
            </a:r>
          </a:p>
          <a:p>
            <a:pPr lvl="3"/>
            <a:r>
              <a:rPr lang="en-US" dirty="0" smtClean="0"/>
              <a:t>In this mode the ADC self testing procedure is distributed and the functional conversions are not stalled for a long time.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0D8-63A2-49B6-A1BF-1438C55EF218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3688" y="2786063"/>
            <a:ext cx="8010525" cy="617537"/>
          </a:xfrm>
        </p:spPr>
        <p:txBody>
          <a:bodyPr/>
          <a:lstStyle/>
          <a:p>
            <a:r>
              <a:rPr lang="en-GB" sz="2500" b="0"/>
              <a:t>Thanks for you Attendance! – 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5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1800" b="0" dirty="0"/>
              <a:t>Main </a:t>
            </a:r>
            <a:r>
              <a:rPr lang="en-US" sz="1800" b="0" dirty="0" smtClean="0"/>
              <a:t>Features</a:t>
            </a:r>
            <a:endParaRPr lang="en-US" sz="1800" b="0" dirty="0"/>
          </a:p>
        </p:txBody>
      </p:sp>
      <p:sp>
        <p:nvSpPr>
          <p:cNvPr id="3478540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057900"/>
            <a:ext cx="8229600" cy="5647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Configurable </a:t>
            </a:r>
            <a:r>
              <a:rPr lang="en-US" dirty="0"/>
              <a:t>sampling and conversion time duration</a:t>
            </a:r>
          </a:p>
          <a:p>
            <a:pPr>
              <a:spcBef>
                <a:spcPts val="1200"/>
              </a:spcBef>
            </a:pPr>
            <a:r>
              <a:rPr lang="en-US" dirty="0"/>
              <a:t>Four Analog watchdog channels</a:t>
            </a:r>
          </a:p>
          <a:p>
            <a:pPr>
              <a:spcBef>
                <a:spcPts val="1200"/>
              </a:spcBef>
            </a:pPr>
            <a:r>
              <a:rPr lang="en-US" dirty="0"/>
              <a:t>Separated conversion result register for each channel</a:t>
            </a:r>
          </a:p>
          <a:p>
            <a:pPr lvl="1"/>
            <a:r>
              <a:rPr lang="en-US" dirty="0"/>
              <a:t>Right alignment</a:t>
            </a:r>
          </a:p>
          <a:p>
            <a:pPr lvl="1"/>
            <a:r>
              <a:rPr lang="en-US" dirty="0"/>
              <a:t>Left alignment</a:t>
            </a:r>
          </a:p>
          <a:p>
            <a:pPr>
              <a:spcBef>
                <a:spcPts val="1200"/>
              </a:spcBef>
            </a:pPr>
            <a:r>
              <a:rPr lang="en-US" dirty="0"/>
              <a:t>Operation Modes</a:t>
            </a:r>
          </a:p>
          <a:p>
            <a:pPr lvl="1"/>
            <a:r>
              <a:rPr lang="en-US" dirty="0"/>
              <a:t>Normal Mode (One shot / Scan)</a:t>
            </a:r>
          </a:p>
          <a:p>
            <a:pPr lvl="1"/>
            <a:r>
              <a:rPr lang="en-US" dirty="0"/>
              <a:t>Channel (chain) injection </a:t>
            </a:r>
            <a:r>
              <a:rPr lang="en-US" dirty="0" smtClean="0"/>
              <a:t>Mode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Driven by</a:t>
            </a:r>
          </a:p>
          <a:p>
            <a:pPr lvl="1"/>
            <a:r>
              <a:rPr lang="en-US" dirty="0" smtClean="0"/>
              <a:t>CPU, or</a:t>
            </a:r>
          </a:p>
          <a:p>
            <a:pPr lvl="1"/>
            <a:r>
              <a:rPr lang="en-US" dirty="0" smtClean="0"/>
              <a:t>CTU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Conversion result overwrite notification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3704-26D7-49E4-86E9-3AE646B1D501}" type="slidenum">
              <a:rPr lang="it-IT"/>
              <a:pPr/>
              <a:t>3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</a:t>
            </a:r>
            <a:r>
              <a:rPr lang="en-US" sz="2100"/>
              <a:t/>
            </a:r>
            <a:br>
              <a:rPr lang="en-US" sz="2100"/>
            </a:br>
            <a:r>
              <a:rPr lang="en-US" sz="1800" b="0"/>
              <a:t>Block schematic</a:t>
            </a:r>
          </a:p>
        </p:txBody>
      </p:sp>
      <p:graphicFrame>
        <p:nvGraphicFramePr>
          <p:cNvPr id="384512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7017318" cy="449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130" name="Visio" r:id="rId4" imgW="6124764" imgH="3922675" progId="Visio.Drawing.11">
                  <p:embed/>
                </p:oleObj>
              </mc:Choice>
              <mc:Fallback>
                <p:oleObj name="Visio" r:id="rId4" imgW="6124764" imgH="3922675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7017318" cy="449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D45-27F2-4166-975A-68C766918D27}" type="slidenum">
              <a:rPr lang="it-IT"/>
              <a:pPr/>
              <a:t>4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Normal Conversion Mode 1/2</a:t>
            </a:r>
          </a:p>
        </p:txBody>
      </p:sp>
      <p:sp>
        <p:nvSpPr>
          <p:cNvPr id="384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3657600"/>
          </a:xfrm>
        </p:spPr>
        <p:txBody>
          <a:bodyPr>
            <a:normAutofit fontScale="77500" lnSpcReduction="20000"/>
          </a:bodyPr>
          <a:lstStyle/>
          <a:p>
            <a:r>
              <a:rPr lang="en-GB" sz="1800" dirty="0"/>
              <a:t>Normal Conversion Mode is used to convert a single channel or subsequently multiple different channels (a chain)</a:t>
            </a:r>
          </a:p>
          <a:p>
            <a:r>
              <a:rPr lang="en-GB" sz="1800" dirty="0"/>
              <a:t>ADC channels (channel chain) to be converted are selected in Normal Conversion Mask register (NCMR:CH[15:0])</a:t>
            </a:r>
          </a:p>
          <a:p>
            <a:r>
              <a:rPr lang="en-GB" sz="1800" dirty="0"/>
              <a:t>Conversion is started by setting </a:t>
            </a:r>
            <a:r>
              <a:rPr lang="en-GB" sz="1800" dirty="0" smtClean="0"/>
              <a:t>MCR:NSTART </a:t>
            </a:r>
            <a:r>
              <a:rPr lang="en-GB" sz="1800" dirty="0"/>
              <a:t>bit</a:t>
            </a:r>
          </a:p>
          <a:p>
            <a:r>
              <a:rPr lang="en-GB" sz="1800" dirty="0"/>
              <a:t>Selected channels are subsequently converted and results stored to corresponding data registers </a:t>
            </a:r>
            <a:r>
              <a:rPr lang="en-GB" sz="1800" dirty="0" smtClean="0"/>
              <a:t>(</a:t>
            </a:r>
            <a:r>
              <a:rPr lang="en-GB" sz="1800" dirty="0" err="1" smtClean="0"/>
              <a:t>CDRx</a:t>
            </a:r>
            <a:r>
              <a:rPr lang="en-GB" sz="1800" dirty="0" smtClean="0"/>
              <a:t>)</a:t>
            </a:r>
            <a:endParaRPr lang="en-GB" sz="1800" dirty="0"/>
          </a:p>
          <a:p>
            <a:r>
              <a:rPr lang="en-GB" sz="1800" dirty="0"/>
              <a:t>Chain conversion can be stopped by clearing the START bit</a:t>
            </a:r>
          </a:p>
          <a:p>
            <a:r>
              <a:rPr lang="en-GB" sz="1800" dirty="0" err="1"/>
              <a:t>Maskable</a:t>
            </a:r>
            <a:r>
              <a:rPr lang="en-GB" sz="1800" dirty="0"/>
              <a:t> interrupts can be generated (PBR)</a:t>
            </a:r>
          </a:p>
          <a:p>
            <a:pPr lvl="1"/>
            <a:r>
              <a:rPr lang="en-GB" sz="1400" dirty="0"/>
              <a:t>At the End of a single Channel conversion (EOC)</a:t>
            </a:r>
          </a:p>
          <a:p>
            <a:pPr lvl="1"/>
            <a:r>
              <a:rPr lang="en-GB" sz="1400" dirty="0"/>
              <a:t>At the End of the whole channel Chain conversion (ECH)</a:t>
            </a:r>
          </a:p>
        </p:txBody>
      </p:sp>
      <p:graphicFrame>
        <p:nvGraphicFramePr>
          <p:cNvPr id="384819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4800600"/>
          <a:ext cx="81137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199" name="Visio" r:id="rId4" imgW="6587209" imgH="766759" progId="Visio.Drawing.11">
                  <p:embed/>
                </p:oleObj>
              </mc:Choice>
              <mc:Fallback>
                <p:oleObj name="Visio" r:id="rId4" imgW="6587209" imgH="766759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81137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D5FAB-BF70-4EC5-A180-1DECE3295CDA}" type="slidenum">
              <a:rPr lang="it-IT"/>
              <a:pPr/>
              <a:t>5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Normal Conversion Mode 2/2</a:t>
            </a:r>
          </a:p>
        </p:txBody>
      </p:sp>
      <p:sp>
        <p:nvSpPr>
          <p:cNvPr id="385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3657600"/>
          </a:xfrm>
        </p:spPr>
        <p:txBody>
          <a:bodyPr>
            <a:normAutofit/>
          </a:bodyPr>
          <a:lstStyle/>
          <a:p>
            <a:r>
              <a:rPr lang="en-GB" sz="1800" dirty="0"/>
              <a:t>Normal conversion can be configured in two different modes:</a:t>
            </a:r>
          </a:p>
          <a:p>
            <a:r>
              <a:rPr lang="en-GB" sz="1800" dirty="0"/>
              <a:t>One Shot Mode </a:t>
            </a:r>
            <a:r>
              <a:rPr lang="en-GB" sz="1800" dirty="0" smtClean="0"/>
              <a:t>(MCR:MODE </a:t>
            </a:r>
            <a:r>
              <a:rPr lang="en-GB" sz="1800" dirty="0"/>
              <a:t>= 0)</a:t>
            </a:r>
          </a:p>
          <a:p>
            <a:pPr lvl="1"/>
            <a:r>
              <a:rPr lang="en-GB" sz="1400" dirty="0"/>
              <a:t>Channels from NCMR are subsequently converted</a:t>
            </a:r>
          </a:p>
          <a:p>
            <a:pPr lvl="1"/>
            <a:r>
              <a:rPr lang="en-GB" sz="1400" dirty="0"/>
              <a:t>After last channel from NCMR is scanned, conversion stops</a:t>
            </a:r>
          </a:p>
          <a:p>
            <a:pPr lvl="1"/>
            <a:r>
              <a:rPr lang="en-GB" sz="1400" dirty="0"/>
              <a:t>Each channel selected in the NCMR chain is converted just once</a:t>
            </a:r>
          </a:p>
          <a:p>
            <a:r>
              <a:rPr lang="en-GB" sz="1800" dirty="0"/>
              <a:t>Scan (continuous) Mode </a:t>
            </a:r>
            <a:r>
              <a:rPr lang="en-GB" sz="1800" dirty="0" smtClean="0"/>
              <a:t>(MCR:MODE </a:t>
            </a:r>
            <a:r>
              <a:rPr lang="en-GB" sz="1800" dirty="0"/>
              <a:t>= 1)</a:t>
            </a:r>
          </a:p>
          <a:p>
            <a:pPr lvl="1"/>
            <a:r>
              <a:rPr lang="en-GB" sz="1400" dirty="0"/>
              <a:t>Channels from NCMR are subsequently converted</a:t>
            </a:r>
          </a:p>
          <a:p>
            <a:pPr lvl="1"/>
            <a:r>
              <a:rPr lang="en-GB" sz="1400" dirty="0"/>
              <a:t>After the last channel from NCMR is converted, conversion continues, starting from the first channel specified in NCMR again</a:t>
            </a:r>
          </a:p>
          <a:p>
            <a:pPr lvl="1"/>
            <a:r>
              <a:rPr lang="en-GB" sz="1400" dirty="0"/>
              <a:t>Conversion continues until </a:t>
            </a:r>
            <a:r>
              <a:rPr lang="en-GB" sz="1400" dirty="0" smtClean="0"/>
              <a:t>MCR:START </a:t>
            </a:r>
            <a:r>
              <a:rPr lang="en-GB" sz="1400" dirty="0"/>
              <a:t>bit is cleared</a:t>
            </a:r>
          </a:p>
        </p:txBody>
      </p:sp>
      <p:graphicFrame>
        <p:nvGraphicFramePr>
          <p:cNvPr id="3851276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2010" y="4800601"/>
          <a:ext cx="6174594" cy="168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277" name="Visio" r:id="rId4" imgW="4999683" imgH="1363616" progId="Visio.Drawing.11">
                  <p:embed/>
                </p:oleObj>
              </mc:Choice>
              <mc:Fallback>
                <p:oleObj name="Visio" r:id="rId4" imgW="4999683" imgH="1363616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010" y="4800601"/>
                        <a:ext cx="6174594" cy="168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D902C-D05B-4F52-A2DA-9379C23CB1C5}" type="slidenum">
              <a:rPr lang="it-IT"/>
              <a:pPr/>
              <a:t>6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Injected Conversion Mode 1/2</a:t>
            </a:r>
          </a:p>
        </p:txBody>
      </p:sp>
      <p:sp>
        <p:nvSpPr>
          <p:cNvPr id="385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7496"/>
            <a:ext cx="8229600" cy="4339650"/>
          </a:xfrm>
        </p:spPr>
        <p:txBody>
          <a:bodyPr/>
          <a:lstStyle/>
          <a:p>
            <a:r>
              <a:rPr lang="en-GB" dirty="0"/>
              <a:t>Injected Conversion Mode is used to suspend ongoing Normal Conversion, convert a new injected chain and resume back the suspended Normal Conversion</a:t>
            </a:r>
          </a:p>
          <a:p>
            <a:r>
              <a:rPr lang="en-GB" dirty="0"/>
              <a:t>Injected chain of channels is specified in Injected Conversion Mask register </a:t>
            </a:r>
            <a:r>
              <a:rPr lang="en-GB" dirty="0" smtClean="0"/>
              <a:t>(JCMR:CH[15:0</a:t>
            </a:r>
            <a:r>
              <a:rPr lang="en-GB" dirty="0"/>
              <a:t>])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same way like previous NCMR</a:t>
            </a:r>
          </a:p>
          <a:p>
            <a:r>
              <a:rPr lang="en-GB" dirty="0"/>
              <a:t>When injected conversion is started </a:t>
            </a:r>
            <a:r>
              <a:rPr lang="en-GB" dirty="0" smtClean="0"/>
              <a:t>(MCR:JSTART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Ongoing chain channel conversion is aborted</a:t>
            </a:r>
          </a:p>
          <a:p>
            <a:pPr lvl="1"/>
            <a:r>
              <a:rPr lang="en-GB" dirty="0"/>
              <a:t>Injected chain request is processed – channels specified in NCMR are subsequently scanned (Injected conversion can only be One-shot)</a:t>
            </a:r>
          </a:p>
          <a:p>
            <a:pPr lvl="1"/>
            <a:r>
              <a:rPr lang="en-GB" dirty="0"/>
              <a:t>After last channel from in the injected chain is processed, Normal conversion resumes from the channel at which Normal conversion was aborted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6B-5656-4F22-965D-E6E2AA9D6BAA}" type="slidenum">
              <a:rPr lang="it-IT"/>
              <a:pPr/>
              <a:t>7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ADC </a:t>
            </a:r>
            <a:br>
              <a:rPr lang="en-US"/>
            </a:br>
            <a:r>
              <a:rPr lang="en-US" sz="1800" b="0"/>
              <a:t>Injected conversion Mode 2/2</a:t>
            </a:r>
          </a:p>
        </p:txBody>
      </p:sp>
      <p:graphicFrame>
        <p:nvGraphicFramePr>
          <p:cNvPr id="3855373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27138" y="1074738"/>
          <a:ext cx="6765925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5374" name="Visio" r:id="rId4" imgW="6765277" imgH="2191728" progId="Visio.Drawing.11">
                  <p:embed/>
                </p:oleObj>
              </mc:Choice>
              <mc:Fallback>
                <p:oleObj name="Visio" r:id="rId4" imgW="6765277" imgH="2191728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074738"/>
                        <a:ext cx="6765925" cy="219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305800" cy="2133600"/>
          </a:xfrm>
        </p:spPr>
        <p:txBody>
          <a:bodyPr/>
          <a:lstStyle/>
          <a:p>
            <a:r>
              <a:rPr lang="en-GB" sz="1800" dirty="0" err="1"/>
              <a:t>Maskable</a:t>
            </a:r>
            <a:r>
              <a:rPr lang="en-GB" sz="1800" dirty="0"/>
              <a:t> interrupts can be generated </a:t>
            </a:r>
            <a:r>
              <a:rPr lang="en-GB" sz="1800" dirty="0" smtClean="0"/>
              <a:t>(IMR)</a:t>
            </a:r>
            <a:endParaRPr lang="en-GB" sz="1800" dirty="0"/>
          </a:p>
          <a:p>
            <a:pPr lvl="1"/>
            <a:r>
              <a:rPr lang="en-GB" sz="1400" dirty="0"/>
              <a:t>At the End of a single Injected Channel conversion (JEOC)</a:t>
            </a:r>
          </a:p>
          <a:p>
            <a:pPr lvl="1"/>
            <a:r>
              <a:rPr lang="en-GB" sz="1400" dirty="0"/>
              <a:t>At the End of the whole Injected channel Chain conversion (JECH)</a:t>
            </a:r>
          </a:p>
          <a:p>
            <a:r>
              <a:rPr lang="en-GB" sz="1800" dirty="0"/>
              <a:t>Injected conversion cannot be stopped by clearing </a:t>
            </a:r>
            <a:r>
              <a:rPr lang="en-GB" sz="1800" dirty="0" smtClean="0"/>
              <a:t>MCR:JSTART</a:t>
            </a: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1AC0-05ED-4B1E-A2B6-A77FDAAB98AB}" type="slidenum">
              <a:rPr lang="it-IT"/>
              <a:pPr/>
              <a:t>8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</a:t>
            </a:r>
            <a:br>
              <a:rPr lang="en-US" dirty="0"/>
            </a:br>
            <a:r>
              <a:rPr lang="en-US" sz="1800" b="0" dirty="0"/>
              <a:t>Conversion result data </a:t>
            </a:r>
            <a:r>
              <a:rPr lang="en-US" sz="1800" b="0" dirty="0" smtClean="0"/>
              <a:t>format  (1)</a:t>
            </a:r>
            <a:endParaRPr lang="en-US" sz="1800" b="0" dirty="0"/>
          </a:p>
        </p:txBody>
      </p:sp>
      <p:sp>
        <p:nvSpPr>
          <p:cNvPr id="386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7496"/>
            <a:ext cx="8229600" cy="4739759"/>
          </a:xfrm>
        </p:spPr>
        <p:txBody>
          <a:bodyPr/>
          <a:lstStyle/>
          <a:p>
            <a:r>
              <a:rPr lang="en-US" dirty="0"/>
              <a:t>For each ADC channel the following registers are available:</a:t>
            </a:r>
          </a:p>
          <a:p>
            <a:pPr lvl="1"/>
            <a:r>
              <a:rPr lang="en-US" dirty="0"/>
              <a:t>Data Register </a:t>
            </a:r>
            <a:r>
              <a:rPr lang="en-US" dirty="0" smtClean="0"/>
              <a:t>(CDR) </a:t>
            </a:r>
            <a:r>
              <a:rPr lang="en-US" dirty="0"/>
              <a:t>to store converted result</a:t>
            </a:r>
          </a:p>
          <a:p>
            <a:r>
              <a:rPr lang="en-US" dirty="0" smtClean="0"/>
              <a:t>Converted </a:t>
            </a:r>
            <a:r>
              <a:rPr lang="en-US" dirty="0"/>
              <a:t>result in a Data Register can be either Right or Left aligned </a:t>
            </a:r>
            <a:r>
              <a:rPr lang="en-US" dirty="0" smtClean="0"/>
              <a:t>(MCR:WLSIDE)</a:t>
            </a:r>
          </a:p>
          <a:p>
            <a:r>
              <a:rPr lang="en-US" dirty="0" smtClean="0"/>
              <a:t>Data overwrite control (MCR:OWREN)</a:t>
            </a:r>
          </a:p>
          <a:p>
            <a:pPr lvl="1"/>
            <a:r>
              <a:rPr lang="en-US" dirty="0" smtClean="0"/>
              <a:t>Overwrite disabled: the new converted results are being discarded until previous </a:t>
            </a:r>
            <a:r>
              <a:rPr lang="en-US" dirty="0" err="1" smtClean="0"/>
              <a:t>DATAREGx</a:t>
            </a:r>
            <a:r>
              <a:rPr lang="en-US" dirty="0" smtClean="0"/>
              <a:t> value is read</a:t>
            </a:r>
          </a:p>
          <a:p>
            <a:pPr lvl="1"/>
            <a:r>
              <a:rPr lang="en-US" dirty="0" smtClean="0"/>
              <a:t>Overwrite enabled: the new converted result overwrites previous one</a:t>
            </a:r>
          </a:p>
          <a:p>
            <a:r>
              <a:rPr lang="en-US" dirty="0" smtClean="0"/>
              <a:t>Additional conversion information (MCR)</a:t>
            </a:r>
          </a:p>
          <a:p>
            <a:pPr lvl="1"/>
            <a:r>
              <a:rPr lang="en-US" dirty="0" smtClean="0"/>
              <a:t>Overwrite notification</a:t>
            </a:r>
          </a:p>
          <a:p>
            <a:pPr lvl="1"/>
            <a:r>
              <a:rPr lang="en-US" dirty="0" smtClean="0"/>
              <a:t>Conversion mode (Normal / Injected / CTU)</a:t>
            </a:r>
          </a:p>
          <a:p>
            <a:pPr lvl="1"/>
            <a:r>
              <a:rPr lang="en-US" dirty="0" smtClean="0"/>
              <a:t>Is data valid?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316-A665-4FA7-A357-08A07B207A43}" type="slidenum">
              <a:rPr lang="it-IT"/>
              <a:pPr/>
              <a:t>9</a:t>
            </a:fld>
            <a:endParaRPr lang="it-IT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ཡེཏླྀ཭ཿཿཱཱཱིུུ཰"/>
  <p:tag name="DATETIME" val="༾༻༾ང༻༾༼༼ང༬༬༽༿ཆ༿ཁཛྷཙ༬༴ནཙའ༷༽ཆ༼༵"/>
  <p:tag name="DONEBY" val="ཟའཨླཱྀྀ཮ཻཹཱུཾ༬཯ུླཱྀ཮ཱཻྂ཯"/>
  <p:tag name="IPADDRESS" val="ོཾཱི༼༼༼༼གཅ"/>
  <p:tag name="APPVER" val="༽༺༾"/>
  <p:tag name="RANDOM" val="12"/>
  <p:tag name="CHECKSUM" val="ཁ༿༽༾"/>
</p:tagLst>
</file>

<file path=ppt/theme/theme1.xml><?xml version="1.0" encoding="utf-8"?>
<a:theme xmlns:a="http://schemas.openxmlformats.org/drawingml/2006/main" name="JDP-template">
  <a:themeElements>
    <a:clrScheme name="JDP-template 7">
      <a:dk1>
        <a:srgbClr val="000000"/>
      </a:dk1>
      <a:lt1>
        <a:srgbClr val="FFFFFF"/>
      </a:lt1>
      <a:dk2>
        <a:srgbClr val="FFFFFF"/>
      </a:dk2>
      <a:lt2>
        <a:srgbClr val="B3B3B3"/>
      </a:lt2>
      <a:accent1>
        <a:srgbClr val="9FCC66"/>
      </a:accent1>
      <a:accent2>
        <a:srgbClr val="FFCC00"/>
      </a:accent2>
      <a:accent3>
        <a:srgbClr val="FFFFFF"/>
      </a:accent3>
      <a:accent4>
        <a:srgbClr val="000000"/>
      </a:accent4>
      <a:accent5>
        <a:srgbClr val="CDE2B8"/>
      </a:accent5>
      <a:accent6>
        <a:srgbClr val="E7B900"/>
      </a:accent6>
      <a:hlink>
        <a:srgbClr val="0C99CC"/>
      </a:hlink>
      <a:folHlink>
        <a:srgbClr val="809966"/>
      </a:folHlink>
    </a:clrScheme>
    <a:fontScheme name="JD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DP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E5A"/>
        </a:accent1>
        <a:accent2>
          <a:srgbClr val="FFBF00"/>
        </a:accent2>
        <a:accent3>
          <a:srgbClr val="FFFFFF"/>
        </a:accent3>
        <a:accent4>
          <a:srgbClr val="000000"/>
        </a:accent4>
        <a:accent5>
          <a:srgbClr val="CADBB5"/>
        </a:accent5>
        <a:accent6>
          <a:srgbClr val="E7AD00"/>
        </a:accent6>
        <a:hlink>
          <a:srgbClr val="6895C5"/>
        </a:hlink>
        <a:folHlink>
          <a:srgbClr val="80C5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6">
        <a:dk1>
          <a:srgbClr val="2C3B4E"/>
        </a:dk1>
        <a:lt1>
          <a:srgbClr val="FFFFFF"/>
        </a:lt1>
        <a:dk2>
          <a:srgbClr val="80CCE6"/>
        </a:dk2>
        <a:lt2>
          <a:srgbClr val="B3B3B3"/>
        </a:lt2>
        <a:accent1>
          <a:srgbClr val="99B399"/>
        </a:accent1>
        <a:accent2>
          <a:srgbClr val="B27629"/>
        </a:accent2>
        <a:accent3>
          <a:srgbClr val="FFFFFF"/>
        </a:accent3>
        <a:accent4>
          <a:srgbClr val="243141"/>
        </a:accent4>
        <a:accent5>
          <a:srgbClr val="CAD6CA"/>
        </a:accent5>
        <a:accent6>
          <a:srgbClr val="A16A24"/>
        </a:accent6>
        <a:hlink>
          <a:srgbClr val="FFCC00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7">
        <a:dk1>
          <a:srgbClr val="000000"/>
        </a:dk1>
        <a:lt1>
          <a:srgbClr val="FFFFFF"/>
        </a:lt1>
        <a:dk2>
          <a:srgbClr val="FFFFFF"/>
        </a:dk2>
        <a:lt2>
          <a:srgbClr val="B3B3B3"/>
        </a:lt2>
        <a:accent1>
          <a:srgbClr val="9FCC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DE2B8"/>
        </a:accent5>
        <a:accent6>
          <a:srgbClr val="E7B900"/>
        </a:accent6>
        <a:hlink>
          <a:srgbClr val="0C99CC"/>
        </a:hlink>
        <a:folHlink>
          <a:srgbClr val="80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_PPT_External">
  <a:themeElements>
    <a:clrScheme name="Master_PPT_Extern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Master_PPT_Ex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_PPT_Extern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mptblue">
  <a:themeElements>
    <a:clrScheme name="intempt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mpt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tempt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_2012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FreescaleMasterTemplate4-1</Template>
  <TotalTime>0</TotalTime>
  <Words>1952</Words>
  <Application>Microsoft Office PowerPoint</Application>
  <PresentationFormat>On-screen Show (4:3)</PresentationFormat>
  <Paragraphs>299</Paragraphs>
  <Slides>24</Slides>
  <Notes>20</Notes>
  <HiddenSlides>3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JDP-template</vt:lpstr>
      <vt:lpstr>Master_PPT_External</vt:lpstr>
      <vt:lpstr>intemptblue</vt:lpstr>
      <vt:lpstr>ST_2012</vt:lpstr>
      <vt:lpstr>Visio</vt:lpstr>
      <vt:lpstr>ADC</vt:lpstr>
      <vt:lpstr>ADC Main Features  Analog Part</vt:lpstr>
      <vt:lpstr>ADC  Main Features</vt:lpstr>
      <vt:lpstr>ADC Block schematic</vt:lpstr>
      <vt:lpstr>ADC  Normal Conversion Mode 1/2</vt:lpstr>
      <vt:lpstr>ADC  Normal Conversion Mode 2/2</vt:lpstr>
      <vt:lpstr>ADC  Injected Conversion Mode 1/2</vt:lpstr>
      <vt:lpstr>ADC  Injected conversion Mode 2/2</vt:lpstr>
      <vt:lpstr>ADC  Conversion result data format  (1)</vt:lpstr>
      <vt:lpstr>ADC  Interrupts and Flags</vt:lpstr>
      <vt:lpstr>ADC  Conversion Timing</vt:lpstr>
      <vt:lpstr>ADC  Additional Features: Analog Watchdog</vt:lpstr>
      <vt:lpstr>ADC  Additional Features: Analog Watchdog</vt:lpstr>
      <vt:lpstr>ADC  Additional Features: DMA support</vt:lpstr>
      <vt:lpstr>ADC  Additional Features: Cross Triggering Unit (CTU) support 1/2</vt:lpstr>
      <vt:lpstr>ADC  Additional Features: Cross Triggering Unit (CTU) support 2/2</vt:lpstr>
      <vt:lpstr>ADC  Additional Features: Power Down Mode, Auto-clock Off Mode</vt:lpstr>
      <vt:lpstr>Safety</vt:lpstr>
      <vt:lpstr>Presampling (a)</vt:lpstr>
      <vt:lpstr>Presampling (b)</vt:lpstr>
      <vt:lpstr>ADC self test</vt:lpstr>
      <vt:lpstr>ADC self test</vt:lpstr>
      <vt:lpstr>ADC self test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MPC5500  Course Notes</dc:title>
  <dc:creator/>
  <dc:description/>
  <cp:lastModifiedBy/>
  <cp:revision>1250</cp:revision>
  <cp:lastPrinted>2003-01-10T16:27:27Z</cp:lastPrinted>
  <dcterms:created xsi:type="dcterms:W3CDTF">2004-04-21T17:22:00Z</dcterms:created>
  <dcterms:modified xsi:type="dcterms:W3CDTF">2012-09-03T14:11:35Z</dcterms:modified>
</cp:coreProperties>
</file>