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65" r:id="rId2"/>
    <p:sldId id="266" r:id="rId3"/>
    <p:sldId id="267" r:id="rId4"/>
    <p:sldId id="268" r:id="rId5"/>
    <p:sldId id="269" r:id="rId6"/>
    <p:sldId id="314" r:id="rId7"/>
    <p:sldId id="270" r:id="rId8"/>
    <p:sldId id="271" r:id="rId9"/>
    <p:sldId id="272" r:id="rId10"/>
    <p:sldId id="323" r:id="rId11"/>
    <p:sldId id="321" r:id="rId12"/>
    <p:sldId id="322" r:id="rId13"/>
    <p:sldId id="324" r:id="rId14"/>
    <p:sldId id="325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15" r:id="rId49"/>
    <p:sldId id="318" r:id="rId50"/>
    <p:sldId id="317" r:id="rId51"/>
    <p:sldId id="320" r:id="rId52"/>
    <p:sldId id="316" r:id="rId53"/>
    <p:sldId id="307" r:id="rId54"/>
    <p:sldId id="308" r:id="rId55"/>
    <p:sldId id="309" r:id="rId56"/>
    <p:sldId id="311" r:id="rId57"/>
    <p:sldId id="313" r:id="rId58"/>
    <p:sldId id="326" r:id="rId59"/>
    <p:sldId id="327" r:id="rId60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sario Martorana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33D"/>
    <a:srgbClr val="0B91D5"/>
    <a:srgbClr val="2DB0D5"/>
    <a:srgbClr val="E5E5E5"/>
    <a:srgbClr val="D1938D"/>
    <a:srgbClr val="AF003B"/>
    <a:srgbClr val="DDDDDD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4" autoAdjust="0"/>
    <p:restoredTop sz="94362" autoAdjust="0"/>
  </p:normalViewPr>
  <p:slideViewPr>
    <p:cSldViewPr>
      <p:cViewPr varScale="1">
        <p:scale>
          <a:sx n="84" d="100"/>
          <a:sy n="84" d="100"/>
        </p:scale>
        <p:origin x="-14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0F48F4-A15C-407A-BD9B-402D068CD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FA13F8-979E-47F9-9097-2A18DBDDE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82373-B417-4F9C-84BB-8E0FE71B90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3491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/>
          <a:lstStyle/>
          <a:p>
            <a:pPr algn="r" defTabSz="873125" eaLnBrk="1" hangingPunct="1"/>
            <a:fld id="{EE1F3CDF-3F8B-4193-BEB4-21A575EF2EE2}" type="datetime1">
              <a:rPr lang="en-US" sz="1100">
                <a:solidFill>
                  <a:srgbClr val="000000"/>
                </a:solidFill>
              </a:rPr>
              <a:pPr algn="r" defTabSz="873125" eaLnBrk="1" hangingPunct="1"/>
              <a:t>5/23/2012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3492" name="Rectangle 7"/>
          <p:cNvSpPr txBox="1">
            <a:spLocks noGrp="1" noChangeArrowheads="1"/>
          </p:cNvSpPr>
          <p:nvPr/>
        </p:nvSpPr>
        <p:spPr bwMode="auto">
          <a:xfrm>
            <a:off x="3887788" y="8685213"/>
            <a:ext cx="29702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 anchor="b"/>
          <a:lstStyle/>
          <a:p>
            <a:pPr algn="r" defTabSz="873125" eaLnBrk="1" hangingPunct="1"/>
            <a:fld id="{BC4469CE-E056-42CE-B949-E01DAC86CC20}" type="slidenum">
              <a:rPr lang="en-US" sz="1100">
                <a:solidFill>
                  <a:srgbClr val="000000"/>
                </a:solidFill>
              </a:rPr>
              <a:pPr algn="r" defTabSz="873125" eaLnBrk="1" hangingPunct="1"/>
              <a:t>1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194" tIns="43597" rIns="87194" bIns="4359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8A9-274E-42F0-B773-CE3A5F66FB9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24ABC526-3D0F-4699-894B-C904F83157A7}" type="slidenum">
              <a:rPr lang="it-IT" sz="1200">
                <a:latin typeface="Verdana" pitchFamily="34" charset="0"/>
              </a:rPr>
              <a:pPr algn="r"/>
              <a:t>31</a:t>
            </a:fld>
            <a:endParaRPr lang="it-IT" sz="1200">
              <a:latin typeface="Verdana" pitchFamily="34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9A1E6-59D7-472C-B4C8-4409F8EC248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42BBBF02-7BB1-4C9C-95AA-B927925CFABF}" type="slidenum">
              <a:rPr lang="it-IT" sz="1200">
                <a:latin typeface="Verdana" pitchFamily="34" charset="0"/>
              </a:rPr>
              <a:pPr algn="r"/>
              <a:t>34</a:t>
            </a:fld>
            <a:endParaRPr lang="it-IT" sz="1200">
              <a:latin typeface="Verdana" pitchFamily="34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4716D-83AF-48D0-8EE4-2C59BB8A203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7A856641-51C3-4166-B51B-51E04F48C762}" type="slidenum">
              <a:rPr lang="it-IT" sz="1200">
                <a:latin typeface="Verdana" pitchFamily="34" charset="0"/>
              </a:rPr>
              <a:pPr algn="r"/>
              <a:t>35</a:t>
            </a:fld>
            <a:endParaRPr lang="it-IT" sz="1200">
              <a:latin typeface="Verdana" pitchFamily="34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marL="228600" indent="-228600" eaLnBrk="1" hangingPunct="1"/>
            <a:r>
              <a:rPr lang="en-US" b="1" smtClean="0"/>
              <a:t>QUESTIONS to CLARIFY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FCCU_CFG.CM=0 setup</a:t>
            </a:r>
          </a:p>
          <a:p>
            <a:pPr marL="228600" indent="-228600" eaLnBrk="1" hangingPunct="1"/>
            <a:r>
              <a:rPr lang="en-US" smtClean="0"/>
              <a:t>Config phase has the same signaling as Error phase. </a:t>
            </a:r>
          </a:p>
          <a:p>
            <a:pPr marL="228600" indent="-228600" eaLnBrk="1" hangingPunct="1"/>
            <a:r>
              <a:rPr lang="en-US" smtClean="0"/>
              <a:t>Is it the same for Pictus?</a:t>
            </a:r>
          </a:p>
          <a:p>
            <a:pPr marL="228600" indent="-228600" eaLnBrk="1" hangingPunct="1"/>
            <a:endParaRPr lang="en-US" smtClean="0"/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0DCDF-C706-42E0-BADE-21D232E45E8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57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 smtClean="0"/>
          </a:p>
        </p:txBody>
      </p:sp>
      <p:sp>
        <p:nvSpPr>
          <p:cNvPr id="7578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6B820871-3E66-4938-96F7-B8B31FDD9C73}" type="slidenum">
              <a:rPr lang="it-IT" sz="1200">
                <a:latin typeface="Verdana" pitchFamily="34" charset="0"/>
              </a:rPr>
              <a:pPr algn="r"/>
              <a:t>36</a:t>
            </a:fld>
            <a:endParaRPr lang="it-IT" sz="120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BF6B1-CBF9-42D0-BBFC-623E1CE42F3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768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7680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7194" tIns="43597" rIns="87194" bIns="43597"/>
          <a:lstStyle/>
          <a:p>
            <a:pPr eaLnBrk="1" hangingPunct="1"/>
            <a:r>
              <a:rPr lang="en-US" smtClean="0"/>
              <a:t>To unmask the NMI a mode transition request must be executed</a:t>
            </a:r>
          </a:p>
        </p:txBody>
      </p:sp>
      <p:sp>
        <p:nvSpPr>
          <p:cNvPr id="76805" name="Date Placeholder 3"/>
          <p:cNvSpPr txBox="1">
            <a:spLocks noGrp="1"/>
          </p:cNvSpPr>
          <p:nvPr/>
        </p:nvSpPr>
        <p:spPr bwMode="auto">
          <a:xfrm>
            <a:off x="3887788" y="0"/>
            <a:ext cx="29702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/>
          <a:lstStyle/>
          <a:p>
            <a:pPr algn="r" defTabSz="873125" eaLnBrk="1" hangingPunct="1"/>
            <a:fld id="{31F53AF9-4324-4892-A4EA-C061D0F7FBD7}" type="datetime1">
              <a:rPr lang="en-US" sz="1100">
                <a:solidFill>
                  <a:srgbClr val="000000"/>
                </a:solidFill>
              </a:rPr>
              <a:pPr algn="r" defTabSz="873125" eaLnBrk="1" hangingPunct="1"/>
              <a:t>5/23/2012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76806" name="Slide Number Placeholder 4"/>
          <p:cNvSpPr txBox="1">
            <a:spLocks noGrp="1"/>
          </p:cNvSpPr>
          <p:nvPr/>
        </p:nvSpPr>
        <p:spPr bwMode="auto">
          <a:xfrm>
            <a:off x="3887788" y="8685213"/>
            <a:ext cx="29702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 anchor="b"/>
          <a:lstStyle/>
          <a:p>
            <a:pPr algn="r" defTabSz="873125" eaLnBrk="1" hangingPunct="1"/>
            <a:fld id="{CD1EB837-C814-4737-9768-08BCAD617BE4}" type="slidenum">
              <a:rPr lang="en-US" sz="1100">
                <a:solidFill>
                  <a:srgbClr val="000000"/>
                </a:solidFill>
              </a:rPr>
              <a:pPr algn="r" defTabSz="873125" eaLnBrk="1" hangingPunct="1"/>
              <a:t>45</a:t>
            </a:fld>
            <a:endParaRPr lang="en-US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To unmask NMI a MODE transition to DRUN is needed (a transition to SAFE to SAFE doesn’t unmask NMI)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B34E4-7E57-4810-A8E3-C5AEA984EDF8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2B348-377C-47E7-9CBF-7D1689AC19E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</p:spPr>
        <p:txBody>
          <a:bodyPr lIns="87194" tIns="43597" rIns="87194" bIns="4359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6945F-BC51-4431-8C8B-DF25415115F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/>
          <a:lstStyle/>
          <a:p>
            <a:pPr algn="r" defTabSz="873125" eaLnBrk="1" hangingPunct="1"/>
            <a:fld id="{5D7A6985-B902-4FB6-8678-6695F9DCC2FF}" type="datetime1">
              <a:rPr lang="en-US" sz="1100">
                <a:solidFill>
                  <a:srgbClr val="000000"/>
                </a:solidFill>
              </a:rPr>
              <a:pPr algn="r" defTabSz="873125" eaLnBrk="1" hangingPunct="1"/>
              <a:t>5/23/2012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5540" name="Rectangle 7"/>
          <p:cNvSpPr txBox="1">
            <a:spLocks noGrp="1" noChangeArrowheads="1"/>
          </p:cNvSpPr>
          <p:nvPr/>
        </p:nvSpPr>
        <p:spPr bwMode="auto">
          <a:xfrm>
            <a:off x="3887788" y="8685213"/>
            <a:ext cx="29702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 anchor="b"/>
          <a:lstStyle/>
          <a:p>
            <a:pPr algn="r" defTabSz="873125" eaLnBrk="1" hangingPunct="1"/>
            <a:fld id="{74E5F405-BA1A-4EF5-962B-66EAA98050B0}" type="slidenum">
              <a:rPr lang="en-US" sz="1100">
                <a:solidFill>
                  <a:srgbClr val="000000"/>
                </a:solidFill>
              </a:rPr>
              <a:pPr algn="r" defTabSz="873125" eaLnBrk="1" hangingPunct="1"/>
              <a:t>5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5541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5542" name="Segnaposto note 2"/>
          <p:cNvSpPr>
            <a:spLocks noGrp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  <a:noFill/>
          <a:ln/>
        </p:spPr>
        <p:txBody>
          <a:bodyPr lIns="89417" tIns="44709" rIns="89417" bIns="44709"/>
          <a:lstStyle/>
          <a:p>
            <a:pPr eaLnBrk="1" hangingPunct="1"/>
            <a:endParaRPr lang="en-US" smtClean="0"/>
          </a:p>
        </p:txBody>
      </p:sp>
      <p:sp>
        <p:nvSpPr>
          <p:cNvPr id="65543" name="Segnaposto numero diapositiva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417" tIns="44709" rIns="89417" bIns="44709" anchor="b"/>
          <a:lstStyle/>
          <a:p>
            <a:pPr algn="r" defTabSz="893763" eaLnBrk="1" hangingPunct="1"/>
            <a:fld id="{F1F5B220-3E80-4588-985D-B5CBD3686A34}" type="slidenum">
              <a:rPr lang="en-US" sz="1100"/>
              <a:pPr algn="r" defTabSz="893763" eaLnBrk="1" hangingPunct="1"/>
              <a:t>5</a:t>
            </a:fld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ADFB3-3E0C-4D00-97C9-D4AC8903F9A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6563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/>
          <a:lstStyle/>
          <a:p>
            <a:pPr algn="r" defTabSz="873125" eaLnBrk="1" hangingPunct="1"/>
            <a:fld id="{798BBB6F-4DE8-47F4-8D45-E59924F71AA6}" type="datetime1">
              <a:rPr lang="en-US" sz="1100">
                <a:solidFill>
                  <a:srgbClr val="000000"/>
                </a:solidFill>
              </a:rPr>
              <a:pPr algn="r" defTabSz="873125" eaLnBrk="1" hangingPunct="1"/>
              <a:t>5/23/2012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3887788" y="8685213"/>
            <a:ext cx="29702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 anchor="b"/>
          <a:lstStyle/>
          <a:p>
            <a:pPr algn="r" defTabSz="873125" eaLnBrk="1" hangingPunct="1"/>
            <a:fld id="{D720335D-B447-4C5E-8985-D9AF72DFBB40}" type="slidenum">
              <a:rPr lang="en-US" sz="1100">
                <a:solidFill>
                  <a:srgbClr val="000000"/>
                </a:solidFill>
              </a:rPr>
              <a:pPr algn="r" defTabSz="873125" eaLnBrk="1" hangingPunct="1"/>
              <a:t>6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6565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6566" name="Segnaposto note 2"/>
          <p:cNvSpPr>
            <a:spLocks noGrp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  <a:noFill/>
          <a:ln/>
        </p:spPr>
        <p:txBody>
          <a:bodyPr lIns="89417" tIns="44709" rIns="89417" bIns="44709"/>
          <a:lstStyle/>
          <a:p>
            <a:pPr eaLnBrk="1" hangingPunct="1"/>
            <a:endParaRPr lang="en-US" smtClean="0"/>
          </a:p>
        </p:txBody>
      </p:sp>
      <p:sp>
        <p:nvSpPr>
          <p:cNvPr id="66567" name="Segnaposto numero diapositiva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417" tIns="44709" rIns="89417" bIns="44709" anchor="b"/>
          <a:lstStyle/>
          <a:p>
            <a:pPr algn="r" defTabSz="893763" eaLnBrk="1" hangingPunct="1"/>
            <a:fld id="{2059CE55-04BA-44A4-84EB-4C985DD0DA73}" type="slidenum">
              <a:rPr lang="en-US" sz="1100"/>
              <a:pPr algn="r" defTabSz="893763" eaLnBrk="1" hangingPunct="1"/>
              <a:t>6</a:t>
            </a:fld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3603-C833-438F-B31A-17026C91885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7587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/>
          <a:lstStyle/>
          <a:p>
            <a:pPr algn="r" defTabSz="873125" eaLnBrk="1" hangingPunct="1"/>
            <a:fld id="{8DCC561B-4D00-4A1F-9E87-707F5F501820}" type="datetime1">
              <a:rPr lang="en-US" sz="1100">
                <a:solidFill>
                  <a:srgbClr val="000000"/>
                </a:solidFill>
              </a:rPr>
              <a:pPr algn="r" defTabSz="873125" eaLnBrk="1" hangingPunct="1"/>
              <a:t>5/23/2012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7588" name="Rectangle 7"/>
          <p:cNvSpPr txBox="1">
            <a:spLocks noGrp="1" noChangeArrowheads="1"/>
          </p:cNvSpPr>
          <p:nvPr/>
        </p:nvSpPr>
        <p:spPr bwMode="auto">
          <a:xfrm>
            <a:off x="3887788" y="8685213"/>
            <a:ext cx="29702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 anchor="b"/>
          <a:lstStyle/>
          <a:p>
            <a:pPr algn="r" defTabSz="873125" eaLnBrk="1" hangingPunct="1"/>
            <a:fld id="{286B3BFE-9D3C-4E32-A381-FEF0A528BF3B}" type="slidenum">
              <a:rPr lang="en-US" sz="1100">
                <a:solidFill>
                  <a:srgbClr val="000000"/>
                </a:solidFill>
              </a:rPr>
              <a:pPr algn="r" defTabSz="873125" eaLnBrk="1" hangingPunct="1"/>
              <a:t>7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7589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7590" name="Segnaposto note 2"/>
          <p:cNvSpPr>
            <a:spLocks noGrp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  <a:noFill/>
          <a:ln/>
        </p:spPr>
        <p:txBody>
          <a:bodyPr lIns="89417" tIns="44709" rIns="89417" bIns="44709"/>
          <a:lstStyle/>
          <a:p>
            <a:pPr eaLnBrk="1" hangingPunct="1"/>
            <a:endParaRPr lang="en-US" smtClean="0"/>
          </a:p>
        </p:txBody>
      </p:sp>
      <p:sp>
        <p:nvSpPr>
          <p:cNvPr id="67591" name="Segnaposto numero diapositiva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417" tIns="44709" rIns="89417" bIns="44709" anchor="b"/>
          <a:lstStyle/>
          <a:p>
            <a:pPr algn="r" defTabSz="893763" eaLnBrk="1" hangingPunct="1"/>
            <a:fld id="{6C092448-8659-48A6-A285-40905A4BAEDE}" type="slidenum">
              <a:rPr lang="en-US" sz="1100"/>
              <a:pPr algn="r" defTabSz="893763" eaLnBrk="1" hangingPunct="1"/>
              <a:t>7</a:t>
            </a:fld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8F28C-FF37-4F32-9E27-4B4D94E278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8611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 smtClean="0"/>
          </a:p>
        </p:txBody>
      </p:sp>
      <p:sp>
        <p:nvSpPr>
          <p:cNvPr id="68613" name="Segnaposto numero diapositiva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12BF393F-6BB6-4A62-8747-B69635EB0256}" type="slidenum">
              <a:rPr lang="en-US" sz="1200"/>
              <a:pPr algn="r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F4852-69EA-464F-9A0B-679652185E0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/>
          <a:lstStyle/>
          <a:p>
            <a:pPr algn="r" defTabSz="873125" eaLnBrk="1" hangingPunct="1"/>
            <a:fld id="{EABFD806-BFB2-4BA4-A2DE-B02D202CDCF1}" type="datetime1">
              <a:rPr lang="en-US" sz="1100">
                <a:solidFill>
                  <a:srgbClr val="000000"/>
                </a:solidFill>
              </a:rPr>
              <a:pPr algn="r" defTabSz="873125" eaLnBrk="1" hangingPunct="1"/>
              <a:t>5/23/2012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9636" name="Rectangle 7"/>
          <p:cNvSpPr txBox="1">
            <a:spLocks noGrp="1" noChangeArrowheads="1"/>
          </p:cNvSpPr>
          <p:nvPr/>
        </p:nvSpPr>
        <p:spPr bwMode="auto">
          <a:xfrm>
            <a:off x="3887788" y="8685213"/>
            <a:ext cx="29702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 anchor="b"/>
          <a:lstStyle/>
          <a:p>
            <a:pPr algn="r" defTabSz="873125" eaLnBrk="1" hangingPunct="1"/>
            <a:fld id="{B18370D9-FA79-4B0F-9042-8072F04A2CA9}" type="slidenum">
              <a:rPr lang="en-US" sz="1100">
                <a:solidFill>
                  <a:srgbClr val="000000"/>
                </a:solidFill>
              </a:rPr>
              <a:pPr algn="r" defTabSz="873125" eaLnBrk="1" hangingPunct="1"/>
              <a:t>18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69637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8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 smtClean="0"/>
          </a:p>
        </p:txBody>
      </p:sp>
      <p:sp>
        <p:nvSpPr>
          <p:cNvPr id="69639" name="Segnaposto numero diapositiva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AE430EB6-F41F-4564-B12C-1F97A135A76C}" type="slidenum">
              <a:rPr lang="en-US" sz="1200" b="1" u="sng">
                <a:solidFill>
                  <a:srgbClr val="000000"/>
                </a:solidFill>
                <a:latin typeface="Verdana" pitchFamily="34" charset="0"/>
                <a:cs typeface="Arial" charset="0"/>
              </a:rPr>
              <a:pPr algn="r"/>
              <a:t>18</a:t>
            </a:fld>
            <a:endParaRPr lang="en-US" sz="1200" b="1" u="sng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2E59D-D97E-42A3-88EE-4B72B36E9B1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0659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/>
          <a:lstStyle/>
          <a:p>
            <a:pPr algn="r" defTabSz="873125" eaLnBrk="1" hangingPunct="1"/>
            <a:fld id="{8BF8B220-DA16-4F97-AC16-2CCF3AA33242}" type="datetime1">
              <a:rPr lang="en-US" sz="1100">
                <a:solidFill>
                  <a:srgbClr val="000000"/>
                </a:solidFill>
              </a:rPr>
              <a:pPr algn="r" defTabSz="873125" eaLnBrk="1" hangingPunct="1"/>
              <a:t>5/23/2012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70660" name="Rectangle 7"/>
          <p:cNvSpPr txBox="1">
            <a:spLocks noGrp="1" noChangeArrowheads="1"/>
          </p:cNvSpPr>
          <p:nvPr/>
        </p:nvSpPr>
        <p:spPr bwMode="auto">
          <a:xfrm>
            <a:off x="3887788" y="8685213"/>
            <a:ext cx="29702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 anchor="b"/>
          <a:lstStyle/>
          <a:p>
            <a:pPr algn="r" defTabSz="873125" eaLnBrk="1" hangingPunct="1"/>
            <a:fld id="{4BBCCE51-DA13-460F-BBDB-2DF9D7A4D2D0}" type="slidenum">
              <a:rPr lang="en-US" sz="1100">
                <a:solidFill>
                  <a:srgbClr val="000000"/>
                </a:solidFill>
              </a:rPr>
              <a:pPr algn="r" defTabSz="873125" eaLnBrk="1" hangingPunct="1"/>
              <a:t>19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70661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2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 smtClean="0"/>
          </a:p>
        </p:txBody>
      </p:sp>
      <p:sp>
        <p:nvSpPr>
          <p:cNvPr id="70663" name="Segnaposto numero diapositiva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1E283EAD-15B4-4969-982D-7EFD5AF32DE6}" type="slidenum">
              <a:rPr lang="en-US" sz="1200" b="1" u="sng">
                <a:solidFill>
                  <a:srgbClr val="000000"/>
                </a:solidFill>
                <a:latin typeface="Verdana" pitchFamily="34" charset="0"/>
                <a:cs typeface="Arial" charset="0"/>
              </a:rPr>
              <a:pPr algn="r"/>
              <a:t>19</a:t>
            </a:fld>
            <a:endParaRPr lang="en-US" sz="1200" b="1" u="sng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22E1C-82D1-493F-9464-E121F56C03A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16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716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87194" tIns="43597" rIns="87194" bIns="43597"/>
          <a:lstStyle/>
          <a:p>
            <a:pPr eaLnBrk="1" hangingPunct="1"/>
            <a:r>
              <a:rPr lang="en-US" sz="1000" smtClean="0"/>
              <a:t>NMI is set for all the faults in the same way.</a:t>
            </a:r>
          </a:p>
        </p:txBody>
      </p:sp>
      <p:sp>
        <p:nvSpPr>
          <p:cNvPr id="71685" name="Date Placeholder 3"/>
          <p:cNvSpPr txBox="1">
            <a:spLocks noGrp="1"/>
          </p:cNvSpPr>
          <p:nvPr/>
        </p:nvSpPr>
        <p:spPr bwMode="auto">
          <a:xfrm>
            <a:off x="3887788" y="0"/>
            <a:ext cx="29702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/>
          <a:lstStyle/>
          <a:p>
            <a:pPr algn="r" defTabSz="873125" eaLnBrk="1" hangingPunct="1"/>
            <a:fld id="{51C41225-AAEA-4351-B908-16F497CE2AB4}" type="datetime1">
              <a:rPr lang="en-US" sz="1100">
                <a:solidFill>
                  <a:srgbClr val="000000"/>
                </a:solidFill>
              </a:rPr>
              <a:pPr algn="r" defTabSz="873125" eaLnBrk="1" hangingPunct="1"/>
              <a:t>5/23/2012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71686" name="Slide Number Placeholder 4"/>
          <p:cNvSpPr txBox="1">
            <a:spLocks noGrp="1"/>
          </p:cNvSpPr>
          <p:nvPr/>
        </p:nvSpPr>
        <p:spPr bwMode="auto">
          <a:xfrm>
            <a:off x="3887788" y="8685213"/>
            <a:ext cx="29702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94" tIns="43597" rIns="87194" bIns="43597" anchor="b"/>
          <a:lstStyle/>
          <a:p>
            <a:pPr algn="r" defTabSz="873125" eaLnBrk="1" hangingPunct="1"/>
            <a:fld id="{47BCA5B9-6586-4729-800F-07898F66D5CC}" type="slidenum">
              <a:rPr lang="en-US" sz="1100">
                <a:solidFill>
                  <a:srgbClr val="000000"/>
                </a:solidFill>
              </a:rPr>
              <a:pPr algn="r" defTabSz="873125" eaLnBrk="1" hangingPunct="1"/>
              <a:t>26</a:t>
            </a:fld>
            <a:endParaRPr lang="en-US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"/>
          <p:cNvSpPr>
            <a:spLocks noChangeShapeType="1"/>
          </p:cNvSpPr>
          <p:nvPr/>
        </p:nvSpPr>
        <p:spPr bwMode="auto">
          <a:xfrm>
            <a:off x="0" y="2863850"/>
            <a:ext cx="8874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43" descr="bluebanne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4" descr="st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3162300"/>
            <a:ext cx="8229600" cy="24765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3EBD9-14B1-44A0-B2FA-675C26C2CE1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3AAA-8DCC-4927-9040-E96C1E327FA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4EC1F-5CBB-408A-8D61-95D6DC87B42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3F80B-4A2A-428E-8D1D-BC4C2EA80C6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294C8-DC86-495D-8973-480A49B7D1F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E4C1C-D665-48F0-89B4-99C540E01BF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98865-DD54-4DE7-B765-414B71081AC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8CA85-AD80-413C-B299-29A532147CE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EC6D6-DD2B-490C-84B7-27B0D70A06E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40900-5717-4DB4-BB77-8D9EE6C0EDD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6" descr="bluebanner0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41" descr="stlogo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524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EFD4A491-9B7B-4117-8AA4-BD2C9FC909E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857250"/>
            <a:ext cx="88788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4" r:id="rId2"/>
    <p:sldLayoutId id="2147483753" r:id="rId3"/>
    <p:sldLayoutId id="2147483752" r:id="rId4"/>
    <p:sldLayoutId id="2147483751" r:id="rId5"/>
    <p:sldLayoutId id="2147483750" r:id="rId6"/>
    <p:sldLayoutId id="2147483749" r:id="rId7"/>
    <p:sldLayoutId id="2147483748" r:id="rId8"/>
    <p:sldLayoutId id="2147483747" r:id="rId9"/>
    <p:sldLayoutId id="2147483746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7" Type="http://schemas.openxmlformats.org/officeDocument/2006/relationships/slide" Target="slide51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7.xml"/><Relationship Id="rId5" Type="http://schemas.openxmlformats.org/officeDocument/2006/relationships/slide" Target="slide46.xml"/><Relationship Id="rId4" Type="http://schemas.openxmlformats.org/officeDocument/2006/relationships/slide" Target="slide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89EA9D-1C48-4083-BC44-685775742D6B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866775"/>
            <a:ext cx="5753100" cy="3276600"/>
          </a:xfrm>
        </p:spPr>
        <p:txBody>
          <a:bodyPr lIns="0" tIns="0" rIns="0" bIns="0" anchor="ctr"/>
          <a:lstStyle/>
          <a:p>
            <a:pPr eaLnBrk="1" hangingPunct="1">
              <a:lnSpc>
                <a:spcPct val="90000"/>
              </a:lnSpc>
            </a:pPr>
            <a:r>
              <a:rPr lang="en-US" sz="5800" smtClean="0">
                <a:solidFill>
                  <a:srgbClr val="FF6600"/>
                </a:solidFill>
              </a:rPr>
              <a:t>SPC564ELx</a:t>
            </a:r>
            <a:br>
              <a:rPr lang="en-US" sz="5800" smtClean="0">
                <a:solidFill>
                  <a:srgbClr val="FF6600"/>
                </a:solidFill>
              </a:rPr>
            </a:br>
            <a:r>
              <a:rPr lang="en-US" sz="5800" smtClean="0">
                <a:solidFill>
                  <a:srgbClr val="FF6600"/>
                </a:solidFill>
              </a:rPr>
              <a:t>Leopard</a:t>
            </a:r>
            <a:br>
              <a:rPr lang="en-US" sz="5800" smtClean="0">
                <a:solidFill>
                  <a:srgbClr val="FF6600"/>
                </a:solidFill>
              </a:rPr>
            </a:br>
            <a:r>
              <a:rPr lang="en-US" sz="5800" smtClean="0">
                <a:solidFill>
                  <a:srgbClr val="FF6600"/>
                </a:solidFill>
              </a:rPr>
              <a:t/>
            </a:r>
            <a:br>
              <a:rPr lang="en-US" sz="5800" smtClean="0">
                <a:solidFill>
                  <a:srgbClr val="FF6600"/>
                </a:solidFill>
              </a:rPr>
            </a:br>
            <a:r>
              <a:rPr lang="en-US" sz="5800" smtClean="0">
                <a:solidFill>
                  <a:srgbClr val="FF6600"/>
                </a:solidFill>
              </a:rPr>
              <a:t>FCCU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3276600" y="4648200"/>
            <a:ext cx="2514600" cy="1752600"/>
          </a:xfrm>
        </p:spPr>
        <p:txBody>
          <a:bodyPr lIns="0" tIns="0" rIns="0" bIns="0" anchor="ctr"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smtClean="0">
              <a:solidFill>
                <a:srgbClr val="4771B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C6686B-C5F9-42E2-A561-2B4E0B48F581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357188" y="0"/>
            <a:ext cx="81835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Magic Carpet summary</a:t>
            </a:r>
          </a:p>
        </p:txBody>
      </p:sp>
      <p:sp>
        <p:nvSpPr>
          <p:cNvPr id="5" name="Segnaposto contenuto 20"/>
          <p:cNvSpPr txBox="1">
            <a:spLocks/>
          </p:cNvSpPr>
          <p:nvPr/>
        </p:nvSpPr>
        <p:spPr bwMode="auto">
          <a:xfrm>
            <a:off x="0" y="1357313"/>
            <a:ext cx="85725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100"/>
              <a:t>Mode Entry (MC_ME)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100"/>
              <a:t>Reset Generation Module (MC_RGM)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5159E8-C2CF-4B80-A2CB-AEED1FADCF6B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20483" name="Rectangle 1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 smtClean="0"/>
              <a:t>MC_ME Mode Diagram 	</a:t>
            </a:r>
            <a:endParaRPr lang="cs-CZ" sz="2100" b="0" smtClean="0"/>
          </a:p>
        </p:txBody>
      </p:sp>
      <p:sp>
        <p:nvSpPr>
          <p:cNvPr id="20484" name="AutoShape 93"/>
          <p:cNvSpPr>
            <a:spLocks noChangeAspect="1" noChangeArrowheads="1" noTextEdit="1"/>
          </p:cNvSpPr>
          <p:nvPr/>
        </p:nvSpPr>
        <p:spPr bwMode="auto">
          <a:xfrm>
            <a:off x="820738" y="869950"/>
            <a:ext cx="7500937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Rectangle 95"/>
          <p:cNvSpPr>
            <a:spLocks noChangeArrowheads="1"/>
          </p:cNvSpPr>
          <p:nvPr/>
        </p:nvSpPr>
        <p:spPr bwMode="auto">
          <a:xfrm>
            <a:off x="4419600" y="941388"/>
            <a:ext cx="3887788" cy="50403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Freeform 96"/>
          <p:cNvSpPr>
            <a:spLocks noEditPoints="1"/>
          </p:cNvSpPr>
          <p:nvPr/>
        </p:nvSpPr>
        <p:spPr bwMode="auto">
          <a:xfrm>
            <a:off x="4702175" y="1443038"/>
            <a:ext cx="1377950" cy="3535362"/>
          </a:xfrm>
          <a:custGeom>
            <a:avLst/>
            <a:gdLst>
              <a:gd name="T0" fmla="*/ 1515 w 1736"/>
              <a:gd name="T1" fmla="*/ 11 h 4454"/>
              <a:gd name="T2" fmla="*/ 1394 w 1736"/>
              <a:gd name="T3" fmla="*/ 0 h 4454"/>
              <a:gd name="T4" fmla="*/ 1142 w 1736"/>
              <a:gd name="T5" fmla="*/ 11 h 4454"/>
              <a:gd name="T6" fmla="*/ 926 w 1736"/>
              <a:gd name="T7" fmla="*/ 0 h 4454"/>
              <a:gd name="T8" fmla="*/ 806 w 1736"/>
              <a:gd name="T9" fmla="*/ 11 h 4454"/>
              <a:gd name="T10" fmla="*/ 507 w 1736"/>
              <a:gd name="T11" fmla="*/ 11 h 4454"/>
              <a:gd name="T12" fmla="*/ 386 w 1736"/>
              <a:gd name="T13" fmla="*/ 0 h 4454"/>
              <a:gd name="T14" fmla="*/ 135 w 1736"/>
              <a:gd name="T15" fmla="*/ 11 h 4454"/>
              <a:gd name="T16" fmla="*/ 50 w 1736"/>
              <a:gd name="T17" fmla="*/ 11 h 4454"/>
              <a:gd name="T18" fmla="*/ 12 w 1736"/>
              <a:gd name="T19" fmla="*/ 261 h 4454"/>
              <a:gd name="T20" fmla="*/ 0 w 1736"/>
              <a:gd name="T21" fmla="*/ 382 h 4454"/>
              <a:gd name="T22" fmla="*/ 12 w 1736"/>
              <a:gd name="T23" fmla="*/ 633 h 4454"/>
              <a:gd name="T24" fmla="*/ 0 w 1736"/>
              <a:gd name="T25" fmla="*/ 848 h 4454"/>
              <a:gd name="T26" fmla="*/ 12 w 1736"/>
              <a:gd name="T27" fmla="*/ 969 h 4454"/>
              <a:gd name="T28" fmla="*/ 12 w 1736"/>
              <a:gd name="T29" fmla="*/ 1269 h 4454"/>
              <a:gd name="T30" fmla="*/ 0 w 1736"/>
              <a:gd name="T31" fmla="*/ 1390 h 4454"/>
              <a:gd name="T32" fmla="*/ 12 w 1736"/>
              <a:gd name="T33" fmla="*/ 1641 h 4454"/>
              <a:gd name="T34" fmla="*/ 0 w 1736"/>
              <a:gd name="T35" fmla="*/ 1856 h 4454"/>
              <a:gd name="T36" fmla="*/ 12 w 1736"/>
              <a:gd name="T37" fmla="*/ 1977 h 4454"/>
              <a:gd name="T38" fmla="*/ 12 w 1736"/>
              <a:gd name="T39" fmla="*/ 2277 h 4454"/>
              <a:gd name="T40" fmla="*/ 0 w 1736"/>
              <a:gd name="T41" fmla="*/ 2398 h 4454"/>
              <a:gd name="T42" fmla="*/ 12 w 1736"/>
              <a:gd name="T43" fmla="*/ 2649 h 4454"/>
              <a:gd name="T44" fmla="*/ 0 w 1736"/>
              <a:gd name="T45" fmla="*/ 2864 h 4454"/>
              <a:gd name="T46" fmla="*/ 12 w 1736"/>
              <a:gd name="T47" fmla="*/ 2985 h 4454"/>
              <a:gd name="T48" fmla="*/ 12 w 1736"/>
              <a:gd name="T49" fmla="*/ 3284 h 4454"/>
              <a:gd name="T50" fmla="*/ 0 w 1736"/>
              <a:gd name="T51" fmla="*/ 3405 h 4454"/>
              <a:gd name="T52" fmla="*/ 12 w 1736"/>
              <a:gd name="T53" fmla="*/ 3657 h 4454"/>
              <a:gd name="T54" fmla="*/ 0 w 1736"/>
              <a:gd name="T55" fmla="*/ 3872 h 4454"/>
              <a:gd name="T56" fmla="*/ 12 w 1736"/>
              <a:gd name="T57" fmla="*/ 3993 h 4454"/>
              <a:gd name="T58" fmla="*/ 12 w 1736"/>
              <a:gd name="T59" fmla="*/ 4292 h 4454"/>
              <a:gd name="T60" fmla="*/ 19 w 1736"/>
              <a:gd name="T61" fmla="*/ 4442 h 4454"/>
              <a:gd name="T62" fmla="*/ 186 w 1736"/>
              <a:gd name="T63" fmla="*/ 4454 h 4454"/>
              <a:gd name="T64" fmla="*/ 307 w 1736"/>
              <a:gd name="T65" fmla="*/ 4442 h 4454"/>
              <a:gd name="T66" fmla="*/ 607 w 1736"/>
              <a:gd name="T67" fmla="*/ 4442 h 4454"/>
              <a:gd name="T68" fmla="*/ 726 w 1736"/>
              <a:gd name="T69" fmla="*/ 4454 h 4454"/>
              <a:gd name="T70" fmla="*/ 979 w 1736"/>
              <a:gd name="T71" fmla="*/ 4442 h 4454"/>
              <a:gd name="T72" fmla="*/ 1194 w 1736"/>
              <a:gd name="T73" fmla="*/ 4454 h 4454"/>
              <a:gd name="T74" fmla="*/ 1315 w 1736"/>
              <a:gd name="T75" fmla="*/ 4442 h 4454"/>
              <a:gd name="T76" fmla="*/ 1615 w 1736"/>
              <a:gd name="T77" fmla="*/ 4442 h 4454"/>
              <a:gd name="T78" fmla="*/ 1736 w 1736"/>
              <a:gd name="T79" fmla="*/ 4444 h 4454"/>
              <a:gd name="T80" fmla="*/ 1724 w 1736"/>
              <a:gd name="T81" fmla="*/ 4193 h 4454"/>
              <a:gd name="T82" fmla="*/ 1736 w 1736"/>
              <a:gd name="T83" fmla="*/ 3976 h 4454"/>
              <a:gd name="T84" fmla="*/ 1724 w 1736"/>
              <a:gd name="T85" fmla="*/ 3857 h 4454"/>
              <a:gd name="T86" fmla="*/ 1724 w 1736"/>
              <a:gd name="T87" fmla="*/ 3557 h 4454"/>
              <a:gd name="T88" fmla="*/ 1736 w 1736"/>
              <a:gd name="T89" fmla="*/ 3436 h 4454"/>
              <a:gd name="T90" fmla="*/ 1724 w 1736"/>
              <a:gd name="T91" fmla="*/ 3185 h 4454"/>
              <a:gd name="T92" fmla="*/ 1736 w 1736"/>
              <a:gd name="T93" fmla="*/ 2968 h 4454"/>
              <a:gd name="T94" fmla="*/ 1724 w 1736"/>
              <a:gd name="T95" fmla="*/ 2849 h 4454"/>
              <a:gd name="T96" fmla="*/ 1724 w 1736"/>
              <a:gd name="T97" fmla="*/ 2549 h 4454"/>
              <a:gd name="T98" fmla="*/ 1736 w 1736"/>
              <a:gd name="T99" fmla="*/ 2428 h 4454"/>
              <a:gd name="T100" fmla="*/ 1724 w 1736"/>
              <a:gd name="T101" fmla="*/ 2177 h 4454"/>
              <a:gd name="T102" fmla="*/ 1736 w 1736"/>
              <a:gd name="T103" fmla="*/ 1960 h 4454"/>
              <a:gd name="T104" fmla="*/ 1724 w 1736"/>
              <a:gd name="T105" fmla="*/ 1841 h 4454"/>
              <a:gd name="T106" fmla="*/ 1724 w 1736"/>
              <a:gd name="T107" fmla="*/ 1541 h 4454"/>
              <a:gd name="T108" fmla="*/ 1736 w 1736"/>
              <a:gd name="T109" fmla="*/ 1420 h 4454"/>
              <a:gd name="T110" fmla="*/ 1724 w 1736"/>
              <a:gd name="T111" fmla="*/ 1169 h 4454"/>
              <a:gd name="T112" fmla="*/ 1736 w 1736"/>
              <a:gd name="T113" fmla="*/ 952 h 4454"/>
              <a:gd name="T114" fmla="*/ 1724 w 1736"/>
              <a:gd name="T115" fmla="*/ 833 h 4454"/>
              <a:gd name="T116" fmla="*/ 1724 w 1736"/>
              <a:gd name="T117" fmla="*/ 534 h 4454"/>
              <a:gd name="T118" fmla="*/ 1736 w 1736"/>
              <a:gd name="T119" fmla="*/ 413 h 4454"/>
              <a:gd name="T120" fmla="*/ 1724 w 1736"/>
              <a:gd name="T121" fmla="*/ 161 h 445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736"/>
              <a:gd name="T184" fmla="*/ 0 h 4454"/>
              <a:gd name="T185" fmla="*/ 1736 w 1736"/>
              <a:gd name="T186" fmla="*/ 4454 h 445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736" h="4454">
                <a:moveTo>
                  <a:pt x="1730" y="11"/>
                </a:moveTo>
                <a:lnTo>
                  <a:pt x="1682" y="11"/>
                </a:lnTo>
                <a:lnTo>
                  <a:pt x="1682" y="0"/>
                </a:lnTo>
                <a:lnTo>
                  <a:pt x="1730" y="0"/>
                </a:lnTo>
                <a:lnTo>
                  <a:pt x="1730" y="11"/>
                </a:lnTo>
                <a:close/>
                <a:moveTo>
                  <a:pt x="1646" y="11"/>
                </a:moveTo>
                <a:lnTo>
                  <a:pt x="1598" y="11"/>
                </a:lnTo>
                <a:lnTo>
                  <a:pt x="1598" y="0"/>
                </a:lnTo>
                <a:lnTo>
                  <a:pt x="1646" y="0"/>
                </a:lnTo>
                <a:lnTo>
                  <a:pt x="1646" y="11"/>
                </a:lnTo>
                <a:close/>
                <a:moveTo>
                  <a:pt x="1563" y="11"/>
                </a:moveTo>
                <a:lnTo>
                  <a:pt x="1515" y="11"/>
                </a:lnTo>
                <a:lnTo>
                  <a:pt x="1515" y="0"/>
                </a:lnTo>
                <a:lnTo>
                  <a:pt x="1563" y="0"/>
                </a:lnTo>
                <a:lnTo>
                  <a:pt x="1563" y="11"/>
                </a:lnTo>
                <a:close/>
                <a:moveTo>
                  <a:pt x="1478" y="11"/>
                </a:moveTo>
                <a:lnTo>
                  <a:pt x="1430" y="11"/>
                </a:lnTo>
                <a:lnTo>
                  <a:pt x="1430" y="0"/>
                </a:lnTo>
                <a:lnTo>
                  <a:pt x="1478" y="0"/>
                </a:lnTo>
                <a:lnTo>
                  <a:pt x="1478" y="11"/>
                </a:lnTo>
                <a:close/>
                <a:moveTo>
                  <a:pt x="1394" y="11"/>
                </a:moveTo>
                <a:lnTo>
                  <a:pt x="1346" y="11"/>
                </a:lnTo>
                <a:lnTo>
                  <a:pt x="1346" y="0"/>
                </a:lnTo>
                <a:lnTo>
                  <a:pt x="1394" y="0"/>
                </a:lnTo>
                <a:lnTo>
                  <a:pt x="1394" y="11"/>
                </a:lnTo>
                <a:close/>
                <a:moveTo>
                  <a:pt x="1310" y="11"/>
                </a:moveTo>
                <a:lnTo>
                  <a:pt x="1262" y="11"/>
                </a:lnTo>
                <a:lnTo>
                  <a:pt x="1262" y="0"/>
                </a:lnTo>
                <a:lnTo>
                  <a:pt x="1310" y="0"/>
                </a:lnTo>
                <a:lnTo>
                  <a:pt x="1310" y="11"/>
                </a:lnTo>
                <a:close/>
                <a:moveTo>
                  <a:pt x="1227" y="11"/>
                </a:moveTo>
                <a:lnTo>
                  <a:pt x="1179" y="11"/>
                </a:lnTo>
                <a:lnTo>
                  <a:pt x="1179" y="0"/>
                </a:lnTo>
                <a:lnTo>
                  <a:pt x="1227" y="0"/>
                </a:lnTo>
                <a:lnTo>
                  <a:pt x="1227" y="11"/>
                </a:lnTo>
                <a:close/>
                <a:moveTo>
                  <a:pt x="1142" y="11"/>
                </a:moveTo>
                <a:lnTo>
                  <a:pt x="1094" y="11"/>
                </a:lnTo>
                <a:lnTo>
                  <a:pt x="1094" y="0"/>
                </a:lnTo>
                <a:lnTo>
                  <a:pt x="1142" y="0"/>
                </a:lnTo>
                <a:lnTo>
                  <a:pt x="1142" y="11"/>
                </a:lnTo>
                <a:close/>
                <a:moveTo>
                  <a:pt x="1058" y="11"/>
                </a:moveTo>
                <a:lnTo>
                  <a:pt x="1010" y="11"/>
                </a:lnTo>
                <a:lnTo>
                  <a:pt x="1010" y="0"/>
                </a:lnTo>
                <a:lnTo>
                  <a:pt x="1058" y="0"/>
                </a:lnTo>
                <a:lnTo>
                  <a:pt x="1058" y="11"/>
                </a:lnTo>
                <a:close/>
                <a:moveTo>
                  <a:pt x="974" y="11"/>
                </a:moveTo>
                <a:lnTo>
                  <a:pt x="926" y="11"/>
                </a:lnTo>
                <a:lnTo>
                  <a:pt x="926" y="0"/>
                </a:lnTo>
                <a:lnTo>
                  <a:pt x="974" y="0"/>
                </a:lnTo>
                <a:lnTo>
                  <a:pt x="974" y="11"/>
                </a:lnTo>
                <a:close/>
                <a:moveTo>
                  <a:pt x="891" y="11"/>
                </a:moveTo>
                <a:lnTo>
                  <a:pt x="843" y="11"/>
                </a:lnTo>
                <a:lnTo>
                  <a:pt x="843" y="0"/>
                </a:lnTo>
                <a:lnTo>
                  <a:pt x="891" y="0"/>
                </a:lnTo>
                <a:lnTo>
                  <a:pt x="891" y="11"/>
                </a:lnTo>
                <a:close/>
                <a:moveTo>
                  <a:pt x="806" y="11"/>
                </a:moveTo>
                <a:lnTo>
                  <a:pt x="758" y="11"/>
                </a:lnTo>
                <a:lnTo>
                  <a:pt x="758" y="0"/>
                </a:lnTo>
                <a:lnTo>
                  <a:pt x="806" y="0"/>
                </a:lnTo>
                <a:lnTo>
                  <a:pt x="806" y="11"/>
                </a:lnTo>
                <a:close/>
                <a:moveTo>
                  <a:pt x="722" y="11"/>
                </a:moveTo>
                <a:lnTo>
                  <a:pt x="674" y="11"/>
                </a:lnTo>
                <a:lnTo>
                  <a:pt x="674" y="0"/>
                </a:lnTo>
                <a:lnTo>
                  <a:pt x="722" y="0"/>
                </a:lnTo>
                <a:lnTo>
                  <a:pt x="722" y="11"/>
                </a:lnTo>
                <a:close/>
                <a:moveTo>
                  <a:pt x="638" y="11"/>
                </a:moveTo>
                <a:lnTo>
                  <a:pt x="590" y="11"/>
                </a:lnTo>
                <a:lnTo>
                  <a:pt x="590" y="0"/>
                </a:lnTo>
                <a:lnTo>
                  <a:pt x="638" y="0"/>
                </a:lnTo>
                <a:lnTo>
                  <a:pt x="638" y="11"/>
                </a:lnTo>
                <a:close/>
                <a:moveTo>
                  <a:pt x="555" y="11"/>
                </a:moveTo>
                <a:lnTo>
                  <a:pt x="507" y="11"/>
                </a:lnTo>
                <a:lnTo>
                  <a:pt x="507" y="0"/>
                </a:lnTo>
                <a:lnTo>
                  <a:pt x="555" y="0"/>
                </a:lnTo>
                <a:lnTo>
                  <a:pt x="555" y="11"/>
                </a:lnTo>
                <a:close/>
                <a:moveTo>
                  <a:pt x="471" y="11"/>
                </a:moveTo>
                <a:lnTo>
                  <a:pt x="423" y="11"/>
                </a:lnTo>
                <a:lnTo>
                  <a:pt x="423" y="0"/>
                </a:lnTo>
                <a:lnTo>
                  <a:pt x="471" y="0"/>
                </a:lnTo>
                <a:lnTo>
                  <a:pt x="471" y="11"/>
                </a:lnTo>
                <a:close/>
                <a:moveTo>
                  <a:pt x="386" y="11"/>
                </a:moveTo>
                <a:lnTo>
                  <a:pt x="338" y="11"/>
                </a:lnTo>
                <a:lnTo>
                  <a:pt x="338" y="0"/>
                </a:lnTo>
                <a:lnTo>
                  <a:pt x="386" y="0"/>
                </a:lnTo>
                <a:lnTo>
                  <a:pt x="386" y="11"/>
                </a:lnTo>
                <a:close/>
                <a:moveTo>
                  <a:pt x="302" y="11"/>
                </a:moveTo>
                <a:lnTo>
                  <a:pt x="254" y="11"/>
                </a:lnTo>
                <a:lnTo>
                  <a:pt x="254" y="0"/>
                </a:lnTo>
                <a:lnTo>
                  <a:pt x="302" y="0"/>
                </a:lnTo>
                <a:lnTo>
                  <a:pt x="302" y="11"/>
                </a:lnTo>
                <a:close/>
                <a:moveTo>
                  <a:pt x="219" y="11"/>
                </a:moveTo>
                <a:lnTo>
                  <a:pt x="171" y="11"/>
                </a:lnTo>
                <a:lnTo>
                  <a:pt x="171" y="0"/>
                </a:lnTo>
                <a:lnTo>
                  <a:pt x="219" y="0"/>
                </a:lnTo>
                <a:lnTo>
                  <a:pt x="219" y="11"/>
                </a:lnTo>
                <a:close/>
                <a:moveTo>
                  <a:pt x="135" y="11"/>
                </a:moveTo>
                <a:lnTo>
                  <a:pt x="87" y="11"/>
                </a:lnTo>
                <a:lnTo>
                  <a:pt x="87" y="0"/>
                </a:lnTo>
                <a:lnTo>
                  <a:pt x="135" y="0"/>
                </a:lnTo>
                <a:lnTo>
                  <a:pt x="135" y="11"/>
                </a:lnTo>
                <a:close/>
                <a:moveTo>
                  <a:pt x="50" y="11"/>
                </a:moveTo>
                <a:lnTo>
                  <a:pt x="6" y="11"/>
                </a:lnTo>
                <a:lnTo>
                  <a:pt x="12" y="6"/>
                </a:lnTo>
                <a:lnTo>
                  <a:pt x="12" y="9"/>
                </a:lnTo>
                <a:lnTo>
                  <a:pt x="0" y="9"/>
                </a:lnTo>
                <a:lnTo>
                  <a:pt x="0" y="0"/>
                </a:lnTo>
                <a:lnTo>
                  <a:pt x="50" y="0"/>
                </a:lnTo>
                <a:lnTo>
                  <a:pt x="50" y="11"/>
                </a:lnTo>
                <a:close/>
                <a:moveTo>
                  <a:pt x="12" y="46"/>
                </a:moveTo>
                <a:lnTo>
                  <a:pt x="12" y="94"/>
                </a:lnTo>
                <a:lnTo>
                  <a:pt x="0" y="94"/>
                </a:lnTo>
                <a:lnTo>
                  <a:pt x="0" y="46"/>
                </a:lnTo>
                <a:lnTo>
                  <a:pt x="12" y="46"/>
                </a:lnTo>
                <a:close/>
                <a:moveTo>
                  <a:pt x="12" y="128"/>
                </a:moveTo>
                <a:lnTo>
                  <a:pt x="12" y="176"/>
                </a:lnTo>
                <a:lnTo>
                  <a:pt x="0" y="176"/>
                </a:lnTo>
                <a:lnTo>
                  <a:pt x="0" y="128"/>
                </a:lnTo>
                <a:lnTo>
                  <a:pt x="12" y="128"/>
                </a:lnTo>
                <a:close/>
                <a:moveTo>
                  <a:pt x="12" y="213"/>
                </a:moveTo>
                <a:lnTo>
                  <a:pt x="12" y="261"/>
                </a:lnTo>
                <a:lnTo>
                  <a:pt x="0" y="261"/>
                </a:lnTo>
                <a:lnTo>
                  <a:pt x="0" y="213"/>
                </a:lnTo>
                <a:lnTo>
                  <a:pt x="12" y="213"/>
                </a:lnTo>
                <a:close/>
                <a:moveTo>
                  <a:pt x="12" y="297"/>
                </a:moveTo>
                <a:lnTo>
                  <a:pt x="12" y="345"/>
                </a:lnTo>
                <a:lnTo>
                  <a:pt x="0" y="345"/>
                </a:lnTo>
                <a:lnTo>
                  <a:pt x="0" y="297"/>
                </a:lnTo>
                <a:lnTo>
                  <a:pt x="12" y="297"/>
                </a:lnTo>
                <a:close/>
                <a:moveTo>
                  <a:pt x="12" y="382"/>
                </a:moveTo>
                <a:lnTo>
                  <a:pt x="12" y="430"/>
                </a:lnTo>
                <a:lnTo>
                  <a:pt x="0" y="430"/>
                </a:lnTo>
                <a:lnTo>
                  <a:pt x="0" y="382"/>
                </a:lnTo>
                <a:lnTo>
                  <a:pt x="12" y="382"/>
                </a:lnTo>
                <a:close/>
                <a:moveTo>
                  <a:pt x="12" y="464"/>
                </a:moveTo>
                <a:lnTo>
                  <a:pt x="12" y="512"/>
                </a:lnTo>
                <a:lnTo>
                  <a:pt x="0" y="512"/>
                </a:lnTo>
                <a:lnTo>
                  <a:pt x="0" y="464"/>
                </a:lnTo>
                <a:lnTo>
                  <a:pt x="12" y="464"/>
                </a:lnTo>
                <a:close/>
                <a:moveTo>
                  <a:pt x="12" y="549"/>
                </a:moveTo>
                <a:lnTo>
                  <a:pt x="12" y="597"/>
                </a:lnTo>
                <a:lnTo>
                  <a:pt x="0" y="597"/>
                </a:lnTo>
                <a:lnTo>
                  <a:pt x="0" y="549"/>
                </a:lnTo>
                <a:lnTo>
                  <a:pt x="12" y="549"/>
                </a:lnTo>
                <a:close/>
                <a:moveTo>
                  <a:pt x="12" y="633"/>
                </a:moveTo>
                <a:lnTo>
                  <a:pt x="12" y="681"/>
                </a:lnTo>
                <a:lnTo>
                  <a:pt x="0" y="681"/>
                </a:lnTo>
                <a:lnTo>
                  <a:pt x="0" y="633"/>
                </a:lnTo>
                <a:lnTo>
                  <a:pt x="12" y="633"/>
                </a:lnTo>
                <a:close/>
                <a:moveTo>
                  <a:pt x="12" y="718"/>
                </a:moveTo>
                <a:lnTo>
                  <a:pt x="12" y="766"/>
                </a:lnTo>
                <a:lnTo>
                  <a:pt x="0" y="766"/>
                </a:lnTo>
                <a:lnTo>
                  <a:pt x="0" y="718"/>
                </a:lnTo>
                <a:lnTo>
                  <a:pt x="12" y="718"/>
                </a:lnTo>
                <a:close/>
                <a:moveTo>
                  <a:pt x="12" y="800"/>
                </a:moveTo>
                <a:lnTo>
                  <a:pt x="12" y="848"/>
                </a:lnTo>
                <a:lnTo>
                  <a:pt x="0" y="848"/>
                </a:lnTo>
                <a:lnTo>
                  <a:pt x="0" y="800"/>
                </a:lnTo>
                <a:lnTo>
                  <a:pt x="12" y="800"/>
                </a:lnTo>
                <a:close/>
                <a:moveTo>
                  <a:pt x="12" y="885"/>
                </a:moveTo>
                <a:lnTo>
                  <a:pt x="12" y="933"/>
                </a:lnTo>
                <a:lnTo>
                  <a:pt x="0" y="933"/>
                </a:lnTo>
                <a:lnTo>
                  <a:pt x="0" y="885"/>
                </a:lnTo>
                <a:lnTo>
                  <a:pt x="12" y="885"/>
                </a:lnTo>
                <a:close/>
                <a:moveTo>
                  <a:pt x="12" y="969"/>
                </a:moveTo>
                <a:lnTo>
                  <a:pt x="12" y="1017"/>
                </a:lnTo>
                <a:lnTo>
                  <a:pt x="0" y="1017"/>
                </a:lnTo>
                <a:lnTo>
                  <a:pt x="0" y="969"/>
                </a:lnTo>
                <a:lnTo>
                  <a:pt x="12" y="969"/>
                </a:lnTo>
                <a:close/>
                <a:moveTo>
                  <a:pt x="12" y="1054"/>
                </a:moveTo>
                <a:lnTo>
                  <a:pt x="12" y="1102"/>
                </a:lnTo>
                <a:lnTo>
                  <a:pt x="0" y="1102"/>
                </a:lnTo>
                <a:lnTo>
                  <a:pt x="0" y="1054"/>
                </a:lnTo>
                <a:lnTo>
                  <a:pt x="12" y="1054"/>
                </a:lnTo>
                <a:close/>
                <a:moveTo>
                  <a:pt x="12" y="1136"/>
                </a:moveTo>
                <a:lnTo>
                  <a:pt x="12" y="1184"/>
                </a:lnTo>
                <a:lnTo>
                  <a:pt x="0" y="1184"/>
                </a:lnTo>
                <a:lnTo>
                  <a:pt x="0" y="1136"/>
                </a:lnTo>
                <a:lnTo>
                  <a:pt x="12" y="1136"/>
                </a:lnTo>
                <a:close/>
                <a:moveTo>
                  <a:pt x="12" y="1221"/>
                </a:moveTo>
                <a:lnTo>
                  <a:pt x="12" y="1269"/>
                </a:lnTo>
                <a:lnTo>
                  <a:pt x="0" y="1269"/>
                </a:lnTo>
                <a:lnTo>
                  <a:pt x="0" y="1221"/>
                </a:lnTo>
                <a:lnTo>
                  <a:pt x="12" y="1221"/>
                </a:lnTo>
                <a:close/>
                <a:moveTo>
                  <a:pt x="12" y="1305"/>
                </a:moveTo>
                <a:lnTo>
                  <a:pt x="12" y="1353"/>
                </a:lnTo>
                <a:lnTo>
                  <a:pt x="0" y="1353"/>
                </a:lnTo>
                <a:lnTo>
                  <a:pt x="0" y="1305"/>
                </a:lnTo>
                <a:lnTo>
                  <a:pt x="12" y="1305"/>
                </a:lnTo>
                <a:close/>
                <a:moveTo>
                  <a:pt x="12" y="1390"/>
                </a:moveTo>
                <a:lnTo>
                  <a:pt x="12" y="1438"/>
                </a:lnTo>
                <a:lnTo>
                  <a:pt x="0" y="1438"/>
                </a:lnTo>
                <a:lnTo>
                  <a:pt x="0" y="1390"/>
                </a:lnTo>
                <a:lnTo>
                  <a:pt x="12" y="1390"/>
                </a:lnTo>
                <a:close/>
                <a:moveTo>
                  <a:pt x="12" y="1472"/>
                </a:moveTo>
                <a:lnTo>
                  <a:pt x="12" y="1520"/>
                </a:lnTo>
                <a:lnTo>
                  <a:pt x="0" y="1520"/>
                </a:lnTo>
                <a:lnTo>
                  <a:pt x="0" y="1472"/>
                </a:lnTo>
                <a:lnTo>
                  <a:pt x="12" y="1472"/>
                </a:lnTo>
                <a:close/>
                <a:moveTo>
                  <a:pt x="12" y="1557"/>
                </a:moveTo>
                <a:lnTo>
                  <a:pt x="12" y="1605"/>
                </a:lnTo>
                <a:lnTo>
                  <a:pt x="0" y="1605"/>
                </a:lnTo>
                <a:lnTo>
                  <a:pt x="0" y="1557"/>
                </a:lnTo>
                <a:lnTo>
                  <a:pt x="12" y="1557"/>
                </a:lnTo>
                <a:close/>
                <a:moveTo>
                  <a:pt x="12" y="1641"/>
                </a:moveTo>
                <a:lnTo>
                  <a:pt x="12" y="1689"/>
                </a:lnTo>
                <a:lnTo>
                  <a:pt x="0" y="1689"/>
                </a:lnTo>
                <a:lnTo>
                  <a:pt x="0" y="1641"/>
                </a:lnTo>
                <a:lnTo>
                  <a:pt x="12" y="1641"/>
                </a:lnTo>
                <a:close/>
                <a:moveTo>
                  <a:pt x="12" y="1726"/>
                </a:moveTo>
                <a:lnTo>
                  <a:pt x="12" y="1774"/>
                </a:lnTo>
                <a:lnTo>
                  <a:pt x="0" y="1774"/>
                </a:lnTo>
                <a:lnTo>
                  <a:pt x="0" y="1726"/>
                </a:lnTo>
                <a:lnTo>
                  <a:pt x="12" y="1726"/>
                </a:lnTo>
                <a:close/>
                <a:moveTo>
                  <a:pt x="12" y="1808"/>
                </a:moveTo>
                <a:lnTo>
                  <a:pt x="12" y="1856"/>
                </a:lnTo>
                <a:lnTo>
                  <a:pt x="0" y="1856"/>
                </a:lnTo>
                <a:lnTo>
                  <a:pt x="0" y="1808"/>
                </a:lnTo>
                <a:lnTo>
                  <a:pt x="12" y="1808"/>
                </a:lnTo>
                <a:close/>
                <a:moveTo>
                  <a:pt x="12" y="1893"/>
                </a:moveTo>
                <a:lnTo>
                  <a:pt x="12" y="1941"/>
                </a:lnTo>
                <a:lnTo>
                  <a:pt x="0" y="1941"/>
                </a:lnTo>
                <a:lnTo>
                  <a:pt x="0" y="1893"/>
                </a:lnTo>
                <a:lnTo>
                  <a:pt x="12" y="1893"/>
                </a:lnTo>
                <a:close/>
                <a:moveTo>
                  <a:pt x="12" y="1977"/>
                </a:moveTo>
                <a:lnTo>
                  <a:pt x="12" y="2025"/>
                </a:lnTo>
                <a:lnTo>
                  <a:pt x="0" y="2025"/>
                </a:lnTo>
                <a:lnTo>
                  <a:pt x="0" y="1977"/>
                </a:lnTo>
                <a:lnTo>
                  <a:pt x="12" y="1977"/>
                </a:lnTo>
                <a:close/>
                <a:moveTo>
                  <a:pt x="12" y="2062"/>
                </a:moveTo>
                <a:lnTo>
                  <a:pt x="12" y="2110"/>
                </a:lnTo>
                <a:lnTo>
                  <a:pt x="0" y="2110"/>
                </a:lnTo>
                <a:lnTo>
                  <a:pt x="0" y="2062"/>
                </a:lnTo>
                <a:lnTo>
                  <a:pt x="12" y="2062"/>
                </a:lnTo>
                <a:close/>
                <a:moveTo>
                  <a:pt x="12" y="2144"/>
                </a:moveTo>
                <a:lnTo>
                  <a:pt x="12" y="2192"/>
                </a:lnTo>
                <a:lnTo>
                  <a:pt x="0" y="2192"/>
                </a:lnTo>
                <a:lnTo>
                  <a:pt x="0" y="2144"/>
                </a:lnTo>
                <a:lnTo>
                  <a:pt x="12" y="2144"/>
                </a:lnTo>
                <a:close/>
                <a:moveTo>
                  <a:pt x="12" y="2229"/>
                </a:moveTo>
                <a:lnTo>
                  <a:pt x="12" y="2277"/>
                </a:lnTo>
                <a:lnTo>
                  <a:pt x="0" y="2277"/>
                </a:lnTo>
                <a:lnTo>
                  <a:pt x="0" y="2229"/>
                </a:lnTo>
                <a:lnTo>
                  <a:pt x="12" y="2229"/>
                </a:lnTo>
                <a:close/>
                <a:moveTo>
                  <a:pt x="12" y="2313"/>
                </a:moveTo>
                <a:lnTo>
                  <a:pt x="12" y="2361"/>
                </a:lnTo>
                <a:lnTo>
                  <a:pt x="0" y="2361"/>
                </a:lnTo>
                <a:lnTo>
                  <a:pt x="0" y="2313"/>
                </a:lnTo>
                <a:lnTo>
                  <a:pt x="12" y="2313"/>
                </a:lnTo>
                <a:close/>
                <a:moveTo>
                  <a:pt x="12" y="2398"/>
                </a:moveTo>
                <a:lnTo>
                  <a:pt x="12" y="2446"/>
                </a:lnTo>
                <a:lnTo>
                  <a:pt x="0" y="2446"/>
                </a:lnTo>
                <a:lnTo>
                  <a:pt x="0" y="2398"/>
                </a:lnTo>
                <a:lnTo>
                  <a:pt x="12" y="2398"/>
                </a:lnTo>
                <a:close/>
                <a:moveTo>
                  <a:pt x="12" y="2480"/>
                </a:moveTo>
                <a:lnTo>
                  <a:pt x="12" y="2528"/>
                </a:lnTo>
                <a:lnTo>
                  <a:pt x="0" y="2528"/>
                </a:lnTo>
                <a:lnTo>
                  <a:pt x="0" y="2480"/>
                </a:lnTo>
                <a:lnTo>
                  <a:pt x="12" y="2480"/>
                </a:lnTo>
                <a:close/>
                <a:moveTo>
                  <a:pt x="12" y="2565"/>
                </a:moveTo>
                <a:lnTo>
                  <a:pt x="12" y="2613"/>
                </a:lnTo>
                <a:lnTo>
                  <a:pt x="0" y="2613"/>
                </a:lnTo>
                <a:lnTo>
                  <a:pt x="0" y="2565"/>
                </a:lnTo>
                <a:lnTo>
                  <a:pt x="12" y="2565"/>
                </a:lnTo>
                <a:close/>
                <a:moveTo>
                  <a:pt x="12" y="2649"/>
                </a:moveTo>
                <a:lnTo>
                  <a:pt x="12" y="2697"/>
                </a:lnTo>
                <a:lnTo>
                  <a:pt x="0" y="2697"/>
                </a:lnTo>
                <a:lnTo>
                  <a:pt x="0" y="2649"/>
                </a:lnTo>
                <a:lnTo>
                  <a:pt x="12" y="2649"/>
                </a:lnTo>
                <a:close/>
                <a:moveTo>
                  <a:pt x="12" y="2734"/>
                </a:moveTo>
                <a:lnTo>
                  <a:pt x="12" y="2782"/>
                </a:lnTo>
                <a:lnTo>
                  <a:pt x="0" y="2782"/>
                </a:lnTo>
                <a:lnTo>
                  <a:pt x="0" y="2734"/>
                </a:lnTo>
                <a:lnTo>
                  <a:pt x="12" y="2734"/>
                </a:lnTo>
                <a:close/>
                <a:moveTo>
                  <a:pt x="12" y="2816"/>
                </a:moveTo>
                <a:lnTo>
                  <a:pt x="12" y="2864"/>
                </a:lnTo>
                <a:lnTo>
                  <a:pt x="0" y="2864"/>
                </a:lnTo>
                <a:lnTo>
                  <a:pt x="0" y="2816"/>
                </a:lnTo>
                <a:lnTo>
                  <a:pt x="12" y="2816"/>
                </a:lnTo>
                <a:close/>
                <a:moveTo>
                  <a:pt x="12" y="2901"/>
                </a:moveTo>
                <a:lnTo>
                  <a:pt x="12" y="2949"/>
                </a:lnTo>
                <a:lnTo>
                  <a:pt x="0" y="2949"/>
                </a:lnTo>
                <a:lnTo>
                  <a:pt x="0" y="2901"/>
                </a:lnTo>
                <a:lnTo>
                  <a:pt x="12" y="2901"/>
                </a:lnTo>
                <a:close/>
                <a:moveTo>
                  <a:pt x="12" y="2985"/>
                </a:moveTo>
                <a:lnTo>
                  <a:pt x="12" y="3033"/>
                </a:lnTo>
                <a:lnTo>
                  <a:pt x="0" y="3033"/>
                </a:lnTo>
                <a:lnTo>
                  <a:pt x="0" y="2985"/>
                </a:lnTo>
                <a:lnTo>
                  <a:pt x="12" y="2985"/>
                </a:lnTo>
                <a:close/>
                <a:moveTo>
                  <a:pt x="12" y="3069"/>
                </a:moveTo>
                <a:lnTo>
                  <a:pt x="12" y="3117"/>
                </a:lnTo>
                <a:lnTo>
                  <a:pt x="0" y="3117"/>
                </a:lnTo>
                <a:lnTo>
                  <a:pt x="0" y="3069"/>
                </a:lnTo>
                <a:lnTo>
                  <a:pt x="12" y="3069"/>
                </a:lnTo>
                <a:close/>
                <a:moveTo>
                  <a:pt x="12" y="3152"/>
                </a:moveTo>
                <a:lnTo>
                  <a:pt x="12" y="3200"/>
                </a:lnTo>
                <a:lnTo>
                  <a:pt x="0" y="3200"/>
                </a:lnTo>
                <a:lnTo>
                  <a:pt x="0" y="3152"/>
                </a:lnTo>
                <a:lnTo>
                  <a:pt x="12" y="3152"/>
                </a:lnTo>
                <a:close/>
                <a:moveTo>
                  <a:pt x="12" y="3237"/>
                </a:moveTo>
                <a:lnTo>
                  <a:pt x="12" y="3284"/>
                </a:lnTo>
                <a:lnTo>
                  <a:pt x="0" y="3284"/>
                </a:lnTo>
                <a:lnTo>
                  <a:pt x="0" y="3237"/>
                </a:lnTo>
                <a:lnTo>
                  <a:pt x="12" y="3237"/>
                </a:lnTo>
                <a:close/>
                <a:moveTo>
                  <a:pt x="12" y="3321"/>
                </a:moveTo>
                <a:lnTo>
                  <a:pt x="12" y="3369"/>
                </a:lnTo>
                <a:lnTo>
                  <a:pt x="0" y="3369"/>
                </a:lnTo>
                <a:lnTo>
                  <a:pt x="0" y="3321"/>
                </a:lnTo>
                <a:lnTo>
                  <a:pt x="12" y="3321"/>
                </a:lnTo>
                <a:close/>
                <a:moveTo>
                  <a:pt x="12" y="3405"/>
                </a:moveTo>
                <a:lnTo>
                  <a:pt x="12" y="3453"/>
                </a:lnTo>
                <a:lnTo>
                  <a:pt x="0" y="3453"/>
                </a:lnTo>
                <a:lnTo>
                  <a:pt x="0" y="3405"/>
                </a:lnTo>
                <a:lnTo>
                  <a:pt x="12" y="3405"/>
                </a:lnTo>
                <a:close/>
                <a:moveTo>
                  <a:pt x="12" y="3488"/>
                </a:moveTo>
                <a:lnTo>
                  <a:pt x="12" y="3536"/>
                </a:lnTo>
                <a:lnTo>
                  <a:pt x="0" y="3536"/>
                </a:lnTo>
                <a:lnTo>
                  <a:pt x="0" y="3488"/>
                </a:lnTo>
                <a:lnTo>
                  <a:pt x="12" y="3488"/>
                </a:lnTo>
                <a:close/>
                <a:moveTo>
                  <a:pt x="12" y="3572"/>
                </a:moveTo>
                <a:lnTo>
                  <a:pt x="12" y="3620"/>
                </a:lnTo>
                <a:lnTo>
                  <a:pt x="0" y="3620"/>
                </a:lnTo>
                <a:lnTo>
                  <a:pt x="0" y="3572"/>
                </a:lnTo>
                <a:lnTo>
                  <a:pt x="12" y="3572"/>
                </a:lnTo>
                <a:close/>
                <a:moveTo>
                  <a:pt x="12" y="3657"/>
                </a:moveTo>
                <a:lnTo>
                  <a:pt x="12" y="3705"/>
                </a:lnTo>
                <a:lnTo>
                  <a:pt x="0" y="3705"/>
                </a:lnTo>
                <a:lnTo>
                  <a:pt x="0" y="3657"/>
                </a:lnTo>
                <a:lnTo>
                  <a:pt x="12" y="3657"/>
                </a:lnTo>
                <a:close/>
                <a:moveTo>
                  <a:pt x="12" y="3741"/>
                </a:moveTo>
                <a:lnTo>
                  <a:pt x="12" y="3789"/>
                </a:lnTo>
                <a:lnTo>
                  <a:pt x="0" y="3789"/>
                </a:lnTo>
                <a:lnTo>
                  <a:pt x="0" y="3741"/>
                </a:lnTo>
                <a:lnTo>
                  <a:pt x="12" y="3741"/>
                </a:lnTo>
                <a:close/>
                <a:moveTo>
                  <a:pt x="12" y="3824"/>
                </a:moveTo>
                <a:lnTo>
                  <a:pt x="12" y="3872"/>
                </a:lnTo>
                <a:lnTo>
                  <a:pt x="0" y="3872"/>
                </a:lnTo>
                <a:lnTo>
                  <a:pt x="0" y="3824"/>
                </a:lnTo>
                <a:lnTo>
                  <a:pt x="12" y="3824"/>
                </a:lnTo>
                <a:close/>
                <a:moveTo>
                  <a:pt x="12" y="3908"/>
                </a:moveTo>
                <a:lnTo>
                  <a:pt x="12" y="3956"/>
                </a:lnTo>
                <a:lnTo>
                  <a:pt x="0" y="3956"/>
                </a:lnTo>
                <a:lnTo>
                  <a:pt x="0" y="3908"/>
                </a:lnTo>
                <a:lnTo>
                  <a:pt x="12" y="3908"/>
                </a:lnTo>
                <a:close/>
                <a:moveTo>
                  <a:pt x="12" y="3993"/>
                </a:moveTo>
                <a:lnTo>
                  <a:pt x="12" y="4041"/>
                </a:lnTo>
                <a:lnTo>
                  <a:pt x="0" y="4041"/>
                </a:lnTo>
                <a:lnTo>
                  <a:pt x="0" y="3993"/>
                </a:lnTo>
                <a:lnTo>
                  <a:pt x="12" y="3993"/>
                </a:lnTo>
                <a:close/>
                <a:moveTo>
                  <a:pt x="12" y="4077"/>
                </a:moveTo>
                <a:lnTo>
                  <a:pt x="12" y="4125"/>
                </a:lnTo>
                <a:lnTo>
                  <a:pt x="0" y="4125"/>
                </a:lnTo>
                <a:lnTo>
                  <a:pt x="0" y="4077"/>
                </a:lnTo>
                <a:lnTo>
                  <a:pt x="12" y="4077"/>
                </a:lnTo>
                <a:close/>
                <a:moveTo>
                  <a:pt x="12" y="4160"/>
                </a:moveTo>
                <a:lnTo>
                  <a:pt x="12" y="4208"/>
                </a:lnTo>
                <a:lnTo>
                  <a:pt x="0" y="4208"/>
                </a:lnTo>
                <a:lnTo>
                  <a:pt x="0" y="4160"/>
                </a:lnTo>
                <a:lnTo>
                  <a:pt x="12" y="4160"/>
                </a:lnTo>
                <a:close/>
                <a:moveTo>
                  <a:pt x="12" y="4244"/>
                </a:moveTo>
                <a:lnTo>
                  <a:pt x="12" y="4292"/>
                </a:lnTo>
                <a:lnTo>
                  <a:pt x="0" y="4292"/>
                </a:lnTo>
                <a:lnTo>
                  <a:pt x="0" y="4244"/>
                </a:lnTo>
                <a:lnTo>
                  <a:pt x="12" y="4244"/>
                </a:lnTo>
                <a:close/>
                <a:moveTo>
                  <a:pt x="12" y="4329"/>
                </a:moveTo>
                <a:lnTo>
                  <a:pt x="12" y="4377"/>
                </a:lnTo>
                <a:lnTo>
                  <a:pt x="0" y="4377"/>
                </a:lnTo>
                <a:lnTo>
                  <a:pt x="0" y="4329"/>
                </a:lnTo>
                <a:lnTo>
                  <a:pt x="12" y="4329"/>
                </a:lnTo>
                <a:close/>
                <a:moveTo>
                  <a:pt x="12" y="4413"/>
                </a:moveTo>
                <a:lnTo>
                  <a:pt x="12" y="4448"/>
                </a:lnTo>
                <a:lnTo>
                  <a:pt x="6" y="4442"/>
                </a:lnTo>
                <a:lnTo>
                  <a:pt x="19" y="4442"/>
                </a:lnTo>
                <a:lnTo>
                  <a:pt x="19" y="4454"/>
                </a:lnTo>
                <a:lnTo>
                  <a:pt x="0" y="4454"/>
                </a:lnTo>
                <a:lnTo>
                  <a:pt x="0" y="4413"/>
                </a:lnTo>
                <a:lnTo>
                  <a:pt x="12" y="4413"/>
                </a:lnTo>
                <a:close/>
                <a:moveTo>
                  <a:pt x="54" y="4442"/>
                </a:moveTo>
                <a:lnTo>
                  <a:pt x="102" y="4442"/>
                </a:lnTo>
                <a:lnTo>
                  <a:pt x="102" y="4454"/>
                </a:lnTo>
                <a:lnTo>
                  <a:pt x="54" y="4454"/>
                </a:lnTo>
                <a:lnTo>
                  <a:pt x="54" y="4442"/>
                </a:lnTo>
                <a:close/>
                <a:moveTo>
                  <a:pt x="138" y="4442"/>
                </a:moveTo>
                <a:lnTo>
                  <a:pt x="186" y="4442"/>
                </a:lnTo>
                <a:lnTo>
                  <a:pt x="186" y="4454"/>
                </a:lnTo>
                <a:lnTo>
                  <a:pt x="138" y="4454"/>
                </a:lnTo>
                <a:lnTo>
                  <a:pt x="138" y="4442"/>
                </a:lnTo>
                <a:close/>
                <a:moveTo>
                  <a:pt x="223" y="4442"/>
                </a:moveTo>
                <a:lnTo>
                  <a:pt x="271" y="4442"/>
                </a:lnTo>
                <a:lnTo>
                  <a:pt x="271" y="4454"/>
                </a:lnTo>
                <a:lnTo>
                  <a:pt x="223" y="4454"/>
                </a:lnTo>
                <a:lnTo>
                  <a:pt x="223" y="4442"/>
                </a:lnTo>
                <a:close/>
                <a:moveTo>
                  <a:pt x="307" y="4442"/>
                </a:moveTo>
                <a:lnTo>
                  <a:pt x="355" y="4442"/>
                </a:lnTo>
                <a:lnTo>
                  <a:pt x="355" y="4454"/>
                </a:lnTo>
                <a:lnTo>
                  <a:pt x="307" y="4454"/>
                </a:lnTo>
                <a:lnTo>
                  <a:pt x="307" y="4442"/>
                </a:lnTo>
                <a:close/>
                <a:moveTo>
                  <a:pt x="390" y="4442"/>
                </a:moveTo>
                <a:lnTo>
                  <a:pt x="438" y="4442"/>
                </a:lnTo>
                <a:lnTo>
                  <a:pt x="438" y="4454"/>
                </a:lnTo>
                <a:lnTo>
                  <a:pt x="390" y="4454"/>
                </a:lnTo>
                <a:lnTo>
                  <a:pt x="390" y="4442"/>
                </a:lnTo>
                <a:close/>
                <a:moveTo>
                  <a:pt x="474" y="4442"/>
                </a:moveTo>
                <a:lnTo>
                  <a:pt x="522" y="4442"/>
                </a:lnTo>
                <a:lnTo>
                  <a:pt x="522" y="4454"/>
                </a:lnTo>
                <a:lnTo>
                  <a:pt x="474" y="4454"/>
                </a:lnTo>
                <a:lnTo>
                  <a:pt x="474" y="4442"/>
                </a:lnTo>
                <a:close/>
                <a:moveTo>
                  <a:pt x="559" y="4442"/>
                </a:moveTo>
                <a:lnTo>
                  <a:pt x="607" y="4442"/>
                </a:lnTo>
                <a:lnTo>
                  <a:pt x="607" y="4454"/>
                </a:lnTo>
                <a:lnTo>
                  <a:pt x="559" y="4454"/>
                </a:lnTo>
                <a:lnTo>
                  <a:pt x="559" y="4442"/>
                </a:lnTo>
                <a:close/>
                <a:moveTo>
                  <a:pt x="643" y="4442"/>
                </a:moveTo>
                <a:lnTo>
                  <a:pt x="691" y="4442"/>
                </a:lnTo>
                <a:lnTo>
                  <a:pt x="691" y="4454"/>
                </a:lnTo>
                <a:lnTo>
                  <a:pt x="643" y="4454"/>
                </a:lnTo>
                <a:lnTo>
                  <a:pt x="643" y="4442"/>
                </a:lnTo>
                <a:close/>
                <a:moveTo>
                  <a:pt x="726" y="4442"/>
                </a:moveTo>
                <a:lnTo>
                  <a:pt x="774" y="4442"/>
                </a:lnTo>
                <a:lnTo>
                  <a:pt x="774" y="4454"/>
                </a:lnTo>
                <a:lnTo>
                  <a:pt x="726" y="4454"/>
                </a:lnTo>
                <a:lnTo>
                  <a:pt x="726" y="4442"/>
                </a:lnTo>
                <a:close/>
                <a:moveTo>
                  <a:pt x="810" y="4442"/>
                </a:moveTo>
                <a:lnTo>
                  <a:pt x="858" y="4442"/>
                </a:lnTo>
                <a:lnTo>
                  <a:pt x="858" y="4454"/>
                </a:lnTo>
                <a:lnTo>
                  <a:pt x="810" y="4454"/>
                </a:lnTo>
                <a:lnTo>
                  <a:pt x="810" y="4442"/>
                </a:lnTo>
                <a:close/>
                <a:moveTo>
                  <a:pt x="895" y="4442"/>
                </a:moveTo>
                <a:lnTo>
                  <a:pt x="943" y="4442"/>
                </a:lnTo>
                <a:lnTo>
                  <a:pt x="943" y="4454"/>
                </a:lnTo>
                <a:lnTo>
                  <a:pt x="895" y="4454"/>
                </a:lnTo>
                <a:lnTo>
                  <a:pt x="895" y="4442"/>
                </a:lnTo>
                <a:close/>
                <a:moveTo>
                  <a:pt x="979" y="4442"/>
                </a:moveTo>
                <a:lnTo>
                  <a:pt x="1027" y="4442"/>
                </a:lnTo>
                <a:lnTo>
                  <a:pt x="1027" y="4454"/>
                </a:lnTo>
                <a:lnTo>
                  <a:pt x="979" y="4454"/>
                </a:lnTo>
                <a:lnTo>
                  <a:pt x="979" y="4442"/>
                </a:lnTo>
                <a:close/>
                <a:moveTo>
                  <a:pt x="1062" y="4442"/>
                </a:moveTo>
                <a:lnTo>
                  <a:pt x="1110" y="4442"/>
                </a:lnTo>
                <a:lnTo>
                  <a:pt x="1110" y="4454"/>
                </a:lnTo>
                <a:lnTo>
                  <a:pt x="1062" y="4454"/>
                </a:lnTo>
                <a:lnTo>
                  <a:pt x="1062" y="4442"/>
                </a:lnTo>
                <a:close/>
                <a:moveTo>
                  <a:pt x="1146" y="4442"/>
                </a:moveTo>
                <a:lnTo>
                  <a:pt x="1194" y="4442"/>
                </a:lnTo>
                <a:lnTo>
                  <a:pt x="1194" y="4454"/>
                </a:lnTo>
                <a:lnTo>
                  <a:pt x="1146" y="4454"/>
                </a:lnTo>
                <a:lnTo>
                  <a:pt x="1146" y="4442"/>
                </a:lnTo>
                <a:close/>
                <a:moveTo>
                  <a:pt x="1231" y="4442"/>
                </a:moveTo>
                <a:lnTo>
                  <a:pt x="1279" y="4442"/>
                </a:lnTo>
                <a:lnTo>
                  <a:pt x="1279" y="4454"/>
                </a:lnTo>
                <a:lnTo>
                  <a:pt x="1231" y="4454"/>
                </a:lnTo>
                <a:lnTo>
                  <a:pt x="1231" y="4442"/>
                </a:lnTo>
                <a:close/>
                <a:moveTo>
                  <a:pt x="1315" y="4442"/>
                </a:moveTo>
                <a:lnTo>
                  <a:pt x="1363" y="4442"/>
                </a:lnTo>
                <a:lnTo>
                  <a:pt x="1363" y="4454"/>
                </a:lnTo>
                <a:lnTo>
                  <a:pt x="1315" y="4454"/>
                </a:lnTo>
                <a:lnTo>
                  <a:pt x="1315" y="4442"/>
                </a:lnTo>
                <a:close/>
                <a:moveTo>
                  <a:pt x="1398" y="4442"/>
                </a:moveTo>
                <a:lnTo>
                  <a:pt x="1446" y="4442"/>
                </a:lnTo>
                <a:lnTo>
                  <a:pt x="1446" y="4454"/>
                </a:lnTo>
                <a:lnTo>
                  <a:pt x="1398" y="4454"/>
                </a:lnTo>
                <a:lnTo>
                  <a:pt x="1398" y="4442"/>
                </a:lnTo>
                <a:close/>
                <a:moveTo>
                  <a:pt x="1482" y="4442"/>
                </a:moveTo>
                <a:lnTo>
                  <a:pt x="1530" y="4442"/>
                </a:lnTo>
                <a:lnTo>
                  <a:pt x="1530" y="4454"/>
                </a:lnTo>
                <a:lnTo>
                  <a:pt x="1482" y="4454"/>
                </a:lnTo>
                <a:lnTo>
                  <a:pt x="1482" y="4442"/>
                </a:lnTo>
                <a:close/>
                <a:moveTo>
                  <a:pt x="1567" y="4442"/>
                </a:moveTo>
                <a:lnTo>
                  <a:pt x="1615" y="4442"/>
                </a:lnTo>
                <a:lnTo>
                  <a:pt x="1615" y="4454"/>
                </a:lnTo>
                <a:lnTo>
                  <a:pt x="1567" y="4454"/>
                </a:lnTo>
                <a:lnTo>
                  <a:pt x="1567" y="4442"/>
                </a:lnTo>
                <a:close/>
                <a:moveTo>
                  <a:pt x="1651" y="4442"/>
                </a:moveTo>
                <a:lnTo>
                  <a:pt x="1699" y="4442"/>
                </a:lnTo>
                <a:lnTo>
                  <a:pt x="1699" y="4454"/>
                </a:lnTo>
                <a:lnTo>
                  <a:pt x="1651" y="4454"/>
                </a:lnTo>
                <a:lnTo>
                  <a:pt x="1651" y="4442"/>
                </a:lnTo>
                <a:close/>
                <a:moveTo>
                  <a:pt x="1724" y="4444"/>
                </a:moveTo>
                <a:lnTo>
                  <a:pt x="1724" y="4396"/>
                </a:lnTo>
                <a:lnTo>
                  <a:pt x="1736" y="4396"/>
                </a:lnTo>
                <a:lnTo>
                  <a:pt x="1736" y="4444"/>
                </a:lnTo>
                <a:lnTo>
                  <a:pt x="1724" y="4444"/>
                </a:lnTo>
                <a:close/>
                <a:moveTo>
                  <a:pt x="1724" y="4360"/>
                </a:moveTo>
                <a:lnTo>
                  <a:pt x="1724" y="4312"/>
                </a:lnTo>
                <a:lnTo>
                  <a:pt x="1736" y="4312"/>
                </a:lnTo>
                <a:lnTo>
                  <a:pt x="1736" y="4360"/>
                </a:lnTo>
                <a:lnTo>
                  <a:pt x="1724" y="4360"/>
                </a:lnTo>
                <a:close/>
                <a:moveTo>
                  <a:pt x="1724" y="4277"/>
                </a:moveTo>
                <a:lnTo>
                  <a:pt x="1724" y="4229"/>
                </a:lnTo>
                <a:lnTo>
                  <a:pt x="1736" y="4229"/>
                </a:lnTo>
                <a:lnTo>
                  <a:pt x="1736" y="4277"/>
                </a:lnTo>
                <a:lnTo>
                  <a:pt x="1724" y="4277"/>
                </a:lnTo>
                <a:close/>
                <a:moveTo>
                  <a:pt x="1724" y="4193"/>
                </a:moveTo>
                <a:lnTo>
                  <a:pt x="1724" y="4145"/>
                </a:lnTo>
                <a:lnTo>
                  <a:pt x="1736" y="4145"/>
                </a:lnTo>
                <a:lnTo>
                  <a:pt x="1736" y="4193"/>
                </a:lnTo>
                <a:lnTo>
                  <a:pt x="1724" y="4193"/>
                </a:lnTo>
                <a:close/>
                <a:moveTo>
                  <a:pt x="1724" y="4108"/>
                </a:moveTo>
                <a:lnTo>
                  <a:pt x="1724" y="4060"/>
                </a:lnTo>
                <a:lnTo>
                  <a:pt x="1736" y="4060"/>
                </a:lnTo>
                <a:lnTo>
                  <a:pt x="1736" y="4108"/>
                </a:lnTo>
                <a:lnTo>
                  <a:pt x="1724" y="4108"/>
                </a:lnTo>
                <a:close/>
                <a:moveTo>
                  <a:pt x="1724" y="4024"/>
                </a:moveTo>
                <a:lnTo>
                  <a:pt x="1724" y="3976"/>
                </a:lnTo>
                <a:lnTo>
                  <a:pt x="1736" y="3976"/>
                </a:lnTo>
                <a:lnTo>
                  <a:pt x="1736" y="4024"/>
                </a:lnTo>
                <a:lnTo>
                  <a:pt x="1724" y="4024"/>
                </a:lnTo>
                <a:close/>
                <a:moveTo>
                  <a:pt x="1724" y="3941"/>
                </a:moveTo>
                <a:lnTo>
                  <a:pt x="1724" y="3893"/>
                </a:lnTo>
                <a:lnTo>
                  <a:pt x="1736" y="3893"/>
                </a:lnTo>
                <a:lnTo>
                  <a:pt x="1736" y="3941"/>
                </a:lnTo>
                <a:lnTo>
                  <a:pt x="1724" y="3941"/>
                </a:lnTo>
                <a:close/>
                <a:moveTo>
                  <a:pt x="1724" y="3857"/>
                </a:moveTo>
                <a:lnTo>
                  <a:pt x="1724" y="3809"/>
                </a:lnTo>
                <a:lnTo>
                  <a:pt x="1736" y="3809"/>
                </a:lnTo>
                <a:lnTo>
                  <a:pt x="1736" y="3857"/>
                </a:lnTo>
                <a:lnTo>
                  <a:pt x="1724" y="3857"/>
                </a:lnTo>
                <a:close/>
                <a:moveTo>
                  <a:pt x="1724" y="3772"/>
                </a:moveTo>
                <a:lnTo>
                  <a:pt x="1724" y="3724"/>
                </a:lnTo>
                <a:lnTo>
                  <a:pt x="1736" y="3724"/>
                </a:lnTo>
                <a:lnTo>
                  <a:pt x="1736" y="3772"/>
                </a:lnTo>
                <a:lnTo>
                  <a:pt x="1724" y="3772"/>
                </a:lnTo>
                <a:close/>
                <a:moveTo>
                  <a:pt x="1724" y="3688"/>
                </a:moveTo>
                <a:lnTo>
                  <a:pt x="1724" y="3640"/>
                </a:lnTo>
                <a:lnTo>
                  <a:pt x="1736" y="3640"/>
                </a:lnTo>
                <a:lnTo>
                  <a:pt x="1736" y="3688"/>
                </a:lnTo>
                <a:lnTo>
                  <a:pt x="1724" y="3688"/>
                </a:lnTo>
                <a:close/>
                <a:moveTo>
                  <a:pt x="1724" y="3605"/>
                </a:moveTo>
                <a:lnTo>
                  <a:pt x="1724" y="3557"/>
                </a:lnTo>
                <a:lnTo>
                  <a:pt x="1736" y="3557"/>
                </a:lnTo>
                <a:lnTo>
                  <a:pt x="1736" y="3605"/>
                </a:lnTo>
                <a:lnTo>
                  <a:pt x="1724" y="3605"/>
                </a:lnTo>
                <a:close/>
                <a:moveTo>
                  <a:pt x="1724" y="3521"/>
                </a:moveTo>
                <a:lnTo>
                  <a:pt x="1724" y="3473"/>
                </a:lnTo>
                <a:lnTo>
                  <a:pt x="1736" y="3473"/>
                </a:lnTo>
                <a:lnTo>
                  <a:pt x="1736" y="3521"/>
                </a:lnTo>
                <a:lnTo>
                  <a:pt x="1724" y="3521"/>
                </a:lnTo>
                <a:close/>
                <a:moveTo>
                  <a:pt x="1724" y="3436"/>
                </a:moveTo>
                <a:lnTo>
                  <a:pt x="1724" y="3388"/>
                </a:lnTo>
                <a:lnTo>
                  <a:pt x="1736" y="3388"/>
                </a:lnTo>
                <a:lnTo>
                  <a:pt x="1736" y="3436"/>
                </a:lnTo>
                <a:lnTo>
                  <a:pt x="1724" y="3436"/>
                </a:lnTo>
                <a:close/>
                <a:moveTo>
                  <a:pt x="1724" y="3352"/>
                </a:moveTo>
                <a:lnTo>
                  <a:pt x="1724" y="3304"/>
                </a:lnTo>
                <a:lnTo>
                  <a:pt x="1736" y="3304"/>
                </a:lnTo>
                <a:lnTo>
                  <a:pt x="1736" y="3352"/>
                </a:lnTo>
                <a:lnTo>
                  <a:pt x="1724" y="3352"/>
                </a:lnTo>
                <a:close/>
                <a:moveTo>
                  <a:pt x="1724" y="3269"/>
                </a:moveTo>
                <a:lnTo>
                  <a:pt x="1724" y="3221"/>
                </a:lnTo>
                <a:lnTo>
                  <a:pt x="1736" y="3221"/>
                </a:lnTo>
                <a:lnTo>
                  <a:pt x="1736" y="3269"/>
                </a:lnTo>
                <a:lnTo>
                  <a:pt x="1724" y="3269"/>
                </a:lnTo>
                <a:close/>
                <a:moveTo>
                  <a:pt x="1724" y="3185"/>
                </a:moveTo>
                <a:lnTo>
                  <a:pt x="1724" y="3137"/>
                </a:lnTo>
                <a:lnTo>
                  <a:pt x="1736" y="3137"/>
                </a:lnTo>
                <a:lnTo>
                  <a:pt x="1736" y="3185"/>
                </a:lnTo>
                <a:lnTo>
                  <a:pt x="1724" y="3185"/>
                </a:lnTo>
                <a:close/>
                <a:moveTo>
                  <a:pt x="1724" y="3100"/>
                </a:moveTo>
                <a:lnTo>
                  <a:pt x="1724" y="3052"/>
                </a:lnTo>
                <a:lnTo>
                  <a:pt x="1736" y="3052"/>
                </a:lnTo>
                <a:lnTo>
                  <a:pt x="1736" y="3100"/>
                </a:lnTo>
                <a:lnTo>
                  <a:pt x="1724" y="3100"/>
                </a:lnTo>
                <a:close/>
                <a:moveTo>
                  <a:pt x="1724" y="3016"/>
                </a:moveTo>
                <a:lnTo>
                  <a:pt x="1724" y="2968"/>
                </a:lnTo>
                <a:lnTo>
                  <a:pt x="1736" y="2968"/>
                </a:lnTo>
                <a:lnTo>
                  <a:pt x="1736" y="3016"/>
                </a:lnTo>
                <a:lnTo>
                  <a:pt x="1724" y="3016"/>
                </a:lnTo>
                <a:close/>
                <a:moveTo>
                  <a:pt x="1724" y="2933"/>
                </a:moveTo>
                <a:lnTo>
                  <a:pt x="1724" y="2885"/>
                </a:lnTo>
                <a:lnTo>
                  <a:pt x="1736" y="2885"/>
                </a:lnTo>
                <a:lnTo>
                  <a:pt x="1736" y="2933"/>
                </a:lnTo>
                <a:lnTo>
                  <a:pt x="1724" y="2933"/>
                </a:lnTo>
                <a:close/>
                <a:moveTo>
                  <a:pt x="1724" y="2849"/>
                </a:moveTo>
                <a:lnTo>
                  <a:pt x="1724" y="2801"/>
                </a:lnTo>
                <a:lnTo>
                  <a:pt x="1736" y="2801"/>
                </a:lnTo>
                <a:lnTo>
                  <a:pt x="1736" y="2849"/>
                </a:lnTo>
                <a:lnTo>
                  <a:pt x="1724" y="2849"/>
                </a:lnTo>
                <a:close/>
                <a:moveTo>
                  <a:pt x="1724" y="2764"/>
                </a:moveTo>
                <a:lnTo>
                  <a:pt x="1724" y="2716"/>
                </a:lnTo>
                <a:lnTo>
                  <a:pt x="1736" y="2716"/>
                </a:lnTo>
                <a:lnTo>
                  <a:pt x="1736" y="2764"/>
                </a:lnTo>
                <a:lnTo>
                  <a:pt x="1724" y="2764"/>
                </a:lnTo>
                <a:close/>
                <a:moveTo>
                  <a:pt x="1724" y="2680"/>
                </a:moveTo>
                <a:lnTo>
                  <a:pt x="1724" y="2632"/>
                </a:lnTo>
                <a:lnTo>
                  <a:pt x="1736" y="2632"/>
                </a:lnTo>
                <a:lnTo>
                  <a:pt x="1736" y="2680"/>
                </a:lnTo>
                <a:lnTo>
                  <a:pt x="1724" y="2680"/>
                </a:lnTo>
                <a:close/>
                <a:moveTo>
                  <a:pt x="1724" y="2597"/>
                </a:moveTo>
                <a:lnTo>
                  <a:pt x="1724" y="2549"/>
                </a:lnTo>
                <a:lnTo>
                  <a:pt x="1736" y="2549"/>
                </a:lnTo>
                <a:lnTo>
                  <a:pt x="1736" y="2597"/>
                </a:lnTo>
                <a:lnTo>
                  <a:pt x="1724" y="2597"/>
                </a:lnTo>
                <a:close/>
                <a:moveTo>
                  <a:pt x="1724" y="2513"/>
                </a:moveTo>
                <a:lnTo>
                  <a:pt x="1724" y="2465"/>
                </a:lnTo>
                <a:lnTo>
                  <a:pt x="1736" y="2465"/>
                </a:lnTo>
                <a:lnTo>
                  <a:pt x="1736" y="2513"/>
                </a:lnTo>
                <a:lnTo>
                  <a:pt x="1724" y="2513"/>
                </a:lnTo>
                <a:close/>
                <a:moveTo>
                  <a:pt x="1724" y="2428"/>
                </a:moveTo>
                <a:lnTo>
                  <a:pt x="1724" y="2380"/>
                </a:lnTo>
                <a:lnTo>
                  <a:pt x="1736" y="2380"/>
                </a:lnTo>
                <a:lnTo>
                  <a:pt x="1736" y="2428"/>
                </a:lnTo>
                <a:lnTo>
                  <a:pt x="1724" y="2428"/>
                </a:lnTo>
                <a:close/>
                <a:moveTo>
                  <a:pt x="1724" y="2344"/>
                </a:moveTo>
                <a:lnTo>
                  <a:pt x="1724" y="2296"/>
                </a:lnTo>
                <a:lnTo>
                  <a:pt x="1736" y="2296"/>
                </a:lnTo>
                <a:lnTo>
                  <a:pt x="1736" y="2344"/>
                </a:lnTo>
                <a:lnTo>
                  <a:pt x="1724" y="2344"/>
                </a:lnTo>
                <a:close/>
                <a:moveTo>
                  <a:pt x="1724" y="2261"/>
                </a:moveTo>
                <a:lnTo>
                  <a:pt x="1724" y="2213"/>
                </a:lnTo>
                <a:lnTo>
                  <a:pt x="1736" y="2213"/>
                </a:lnTo>
                <a:lnTo>
                  <a:pt x="1736" y="2261"/>
                </a:lnTo>
                <a:lnTo>
                  <a:pt x="1724" y="2261"/>
                </a:lnTo>
                <a:close/>
                <a:moveTo>
                  <a:pt x="1724" y="2177"/>
                </a:moveTo>
                <a:lnTo>
                  <a:pt x="1724" y="2129"/>
                </a:lnTo>
                <a:lnTo>
                  <a:pt x="1736" y="2129"/>
                </a:lnTo>
                <a:lnTo>
                  <a:pt x="1736" y="2177"/>
                </a:lnTo>
                <a:lnTo>
                  <a:pt x="1724" y="2177"/>
                </a:lnTo>
                <a:close/>
                <a:moveTo>
                  <a:pt x="1724" y="2092"/>
                </a:moveTo>
                <a:lnTo>
                  <a:pt x="1724" y="2044"/>
                </a:lnTo>
                <a:lnTo>
                  <a:pt x="1736" y="2044"/>
                </a:lnTo>
                <a:lnTo>
                  <a:pt x="1736" y="2092"/>
                </a:lnTo>
                <a:lnTo>
                  <a:pt x="1724" y="2092"/>
                </a:lnTo>
                <a:close/>
                <a:moveTo>
                  <a:pt x="1724" y="2008"/>
                </a:moveTo>
                <a:lnTo>
                  <a:pt x="1724" y="1960"/>
                </a:lnTo>
                <a:lnTo>
                  <a:pt x="1736" y="1960"/>
                </a:lnTo>
                <a:lnTo>
                  <a:pt x="1736" y="2008"/>
                </a:lnTo>
                <a:lnTo>
                  <a:pt x="1724" y="2008"/>
                </a:lnTo>
                <a:close/>
                <a:moveTo>
                  <a:pt x="1724" y="1925"/>
                </a:moveTo>
                <a:lnTo>
                  <a:pt x="1724" y="1877"/>
                </a:lnTo>
                <a:lnTo>
                  <a:pt x="1736" y="1877"/>
                </a:lnTo>
                <a:lnTo>
                  <a:pt x="1736" y="1925"/>
                </a:lnTo>
                <a:lnTo>
                  <a:pt x="1724" y="1925"/>
                </a:lnTo>
                <a:close/>
                <a:moveTo>
                  <a:pt x="1724" y="1841"/>
                </a:moveTo>
                <a:lnTo>
                  <a:pt x="1724" y="1793"/>
                </a:lnTo>
                <a:lnTo>
                  <a:pt x="1736" y="1793"/>
                </a:lnTo>
                <a:lnTo>
                  <a:pt x="1736" y="1841"/>
                </a:lnTo>
                <a:lnTo>
                  <a:pt x="1724" y="1841"/>
                </a:lnTo>
                <a:close/>
                <a:moveTo>
                  <a:pt x="1724" y="1756"/>
                </a:moveTo>
                <a:lnTo>
                  <a:pt x="1724" y="1708"/>
                </a:lnTo>
                <a:lnTo>
                  <a:pt x="1736" y="1708"/>
                </a:lnTo>
                <a:lnTo>
                  <a:pt x="1736" y="1756"/>
                </a:lnTo>
                <a:lnTo>
                  <a:pt x="1724" y="1756"/>
                </a:lnTo>
                <a:close/>
                <a:moveTo>
                  <a:pt x="1724" y="1672"/>
                </a:moveTo>
                <a:lnTo>
                  <a:pt x="1724" y="1624"/>
                </a:lnTo>
                <a:lnTo>
                  <a:pt x="1736" y="1624"/>
                </a:lnTo>
                <a:lnTo>
                  <a:pt x="1736" y="1672"/>
                </a:lnTo>
                <a:lnTo>
                  <a:pt x="1724" y="1672"/>
                </a:lnTo>
                <a:close/>
                <a:moveTo>
                  <a:pt x="1724" y="1589"/>
                </a:moveTo>
                <a:lnTo>
                  <a:pt x="1724" y="1541"/>
                </a:lnTo>
                <a:lnTo>
                  <a:pt x="1736" y="1541"/>
                </a:lnTo>
                <a:lnTo>
                  <a:pt x="1736" y="1589"/>
                </a:lnTo>
                <a:lnTo>
                  <a:pt x="1724" y="1589"/>
                </a:lnTo>
                <a:close/>
                <a:moveTo>
                  <a:pt x="1724" y="1505"/>
                </a:moveTo>
                <a:lnTo>
                  <a:pt x="1724" y="1457"/>
                </a:lnTo>
                <a:lnTo>
                  <a:pt x="1736" y="1457"/>
                </a:lnTo>
                <a:lnTo>
                  <a:pt x="1736" y="1505"/>
                </a:lnTo>
                <a:lnTo>
                  <a:pt x="1724" y="1505"/>
                </a:lnTo>
                <a:close/>
                <a:moveTo>
                  <a:pt x="1724" y="1420"/>
                </a:moveTo>
                <a:lnTo>
                  <a:pt x="1724" y="1372"/>
                </a:lnTo>
                <a:lnTo>
                  <a:pt x="1736" y="1372"/>
                </a:lnTo>
                <a:lnTo>
                  <a:pt x="1736" y="1420"/>
                </a:lnTo>
                <a:lnTo>
                  <a:pt x="1724" y="1420"/>
                </a:lnTo>
                <a:close/>
                <a:moveTo>
                  <a:pt x="1724" y="1336"/>
                </a:moveTo>
                <a:lnTo>
                  <a:pt x="1724" y="1288"/>
                </a:lnTo>
                <a:lnTo>
                  <a:pt x="1736" y="1288"/>
                </a:lnTo>
                <a:lnTo>
                  <a:pt x="1736" y="1336"/>
                </a:lnTo>
                <a:lnTo>
                  <a:pt x="1724" y="1336"/>
                </a:lnTo>
                <a:close/>
                <a:moveTo>
                  <a:pt x="1724" y="1253"/>
                </a:moveTo>
                <a:lnTo>
                  <a:pt x="1724" y="1205"/>
                </a:lnTo>
                <a:lnTo>
                  <a:pt x="1736" y="1205"/>
                </a:lnTo>
                <a:lnTo>
                  <a:pt x="1736" y="1253"/>
                </a:lnTo>
                <a:lnTo>
                  <a:pt x="1724" y="1253"/>
                </a:lnTo>
                <a:close/>
                <a:moveTo>
                  <a:pt x="1724" y="1169"/>
                </a:moveTo>
                <a:lnTo>
                  <a:pt x="1724" y="1121"/>
                </a:lnTo>
                <a:lnTo>
                  <a:pt x="1736" y="1121"/>
                </a:lnTo>
                <a:lnTo>
                  <a:pt x="1736" y="1169"/>
                </a:lnTo>
                <a:lnTo>
                  <a:pt x="1724" y="1169"/>
                </a:lnTo>
                <a:close/>
                <a:moveTo>
                  <a:pt x="1724" y="1084"/>
                </a:moveTo>
                <a:lnTo>
                  <a:pt x="1724" y="1036"/>
                </a:lnTo>
                <a:lnTo>
                  <a:pt x="1736" y="1036"/>
                </a:lnTo>
                <a:lnTo>
                  <a:pt x="1736" y="1084"/>
                </a:lnTo>
                <a:lnTo>
                  <a:pt x="1724" y="1084"/>
                </a:lnTo>
                <a:close/>
                <a:moveTo>
                  <a:pt x="1724" y="1000"/>
                </a:moveTo>
                <a:lnTo>
                  <a:pt x="1724" y="952"/>
                </a:lnTo>
                <a:lnTo>
                  <a:pt x="1736" y="952"/>
                </a:lnTo>
                <a:lnTo>
                  <a:pt x="1736" y="1000"/>
                </a:lnTo>
                <a:lnTo>
                  <a:pt x="1724" y="1000"/>
                </a:lnTo>
                <a:close/>
                <a:moveTo>
                  <a:pt x="1724" y="917"/>
                </a:moveTo>
                <a:lnTo>
                  <a:pt x="1724" y="869"/>
                </a:lnTo>
                <a:lnTo>
                  <a:pt x="1736" y="869"/>
                </a:lnTo>
                <a:lnTo>
                  <a:pt x="1736" y="917"/>
                </a:lnTo>
                <a:lnTo>
                  <a:pt x="1724" y="917"/>
                </a:lnTo>
                <a:close/>
                <a:moveTo>
                  <a:pt x="1724" y="833"/>
                </a:moveTo>
                <a:lnTo>
                  <a:pt x="1724" y="785"/>
                </a:lnTo>
                <a:lnTo>
                  <a:pt x="1736" y="785"/>
                </a:lnTo>
                <a:lnTo>
                  <a:pt x="1736" y="833"/>
                </a:lnTo>
                <a:lnTo>
                  <a:pt x="1724" y="833"/>
                </a:lnTo>
                <a:close/>
                <a:moveTo>
                  <a:pt x="1724" y="749"/>
                </a:moveTo>
                <a:lnTo>
                  <a:pt x="1724" y="701"/>
                </a:lnTo>
                <a:lnTo>
                  <a:pt x="1736" y="701"/>
                </a:lnTo>
                <a:lnTo>
                  <a:pt x="1736" y="749"/>
                </a:lnTo>
                <a:lnTo>
                  <a:pt x="1724" y="749"/>
                </a:lnTo>
                <a:close/>
                <a:moveTo>
                  <a:pt x="1724" y="664"/>
                </a:moveTo>
                <a:lnTo>
                  <a:pt x="1724" y="616"/>
                </a:lnTo>
                <a:lnTo>
                  <a:pt x="1736" y="616"/>
                </a:lnTo>
                <a:lnTo>
                  <a:pt x="1736" y="664"/>
                </a:lnTo>
                <a:lnTo>
                  <a:pt x="1724" y="664"/>
                </a:lnTo>
                <a:close/>
                <a:moveTo>
                  <a:pt x="1724" y="582"/>
                </a:moveTo>
                <a:lnTo>
                  <a:pt x="1724" y="534"/>
                </a:lnTo>
                <a:lnTo>
                  <a:pt x="1736" y="534"/>
                </a:lnTo>
                <a:lnTo>
                  <a:pt x="1736" y="582"/>
                </a:lnTo>
                <a:lnTo>
                  <a:pt x="1724" y="582"/>
                </a:lnTo>
                <a:close/>
                <a:moveTo>
                  <a:pt x="1724" y="497"/>
                </a:moveTo>
                <a:lnTo>
                  <a:pt x="1724" y="449"/>
                </a:lnTo>
                <a:lnTo>
                  <a:pt x="1736" y="449"/>
                </a:lnTo>
                <a:lnTo>
                  <a:pt x="1736" y="497"/>
                </a:lnTo>
                <a:lnTo>
                  <a:pt x="1724" y="497"/>
                </a:lnTo>
                <a:close/>
                <a:moveTo>
                  <a:pt x="1724" y="413"/>
                </a:moveTo>
                <a:lnTo>
                  <a:pt x="1724" y="365"/>
                </a:lnTo>
                <a:lnTo>
                  <a:pt x="1736" y="365"/>
                </a:lnTo>
                <a:lnTo>
                  <a:pt x="1736" y="413"/>
                </a:lnTo>
                <a:lnTo>
                  <a:pt x="1724" y="413"/>
                </a:lnTo>
                <a:close/>
                <a:moveTo>
                  <a:pt x="1724" y="328"/>
                </a:moveTo>
                <a:lnTo>
                  <a:pt x="1724" y="280"/>
                </a:lnTo>
                <a:lnTo>
                  <a:pt x="1736" y="280"/>
                </a:lnTo>
                <a:lnTo>
                  <a:pt x="1736" y="328"/>
                </a:lnTo>
                <a:lnTo>
                  <a:pt x="1724" y="328"/>
                </a:lnTo>
                <a:close/>
                <a:moveTo>
                  <a:pt x="1724" y="246"/>
                </a:moveTo>
                <a:lnTo>
                  <a:pt x="1724" y="198"/>
                </a:lnTo>
                <a:lnTo>
                  <a:pt x="1736" y="198"/>
                </a:lnTo>
                <a:lnTo>
                  <a:pt x="1736" y="246"/>
                </a:lnTo>
                <a:lnTo>
                  <a:pt x="1724" y="246"/>
                </a:lnTo>
                <a:close/>
                <a:moveTo>
                  <a:pt x="1724" y="161"/>
                </a:moveTo>
                <a:lnTo>
                  <a:pt x="1724" y="113"/>
                </a:lnTo>
                <a:lnTo>
                  <a:pt x="1736" y="113"/>
                </a:lnTo>
                <a:lnTo>
                  <a:pt x="1736" y="161"/>
                </a:lnTo>
                <a:lnTo>
                  <a:pt x="1724" y="161"/>
                </a:lnTo>
                <a:close/>
                <a:moveTo>
                  <a:pt x="1724" y="77"/>
                </a:moveTo>
                <a:lnTo>
                  <a:pt x="1724" y="29"/>
                </a:lnTo>
                <a:lnTo>
                  <a:pt x="1736" y="29"/>
                </a:lnTo>
                <a:lnTo>
                  <a:pt x="1736" y="77"/>
                </a:lnTo>
                <a:lnTo>
                  <a:pt x="1724" y="77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Freeform 97"/>
          <p:cNvSpPr>
            <a:spLocks/>
          </p:cNvSpPr>
          <p:nvPr/>
        </p:nvSpPr>
        <p:spPr bwMode="auto">
          <a:xfrm>
            <a:off x="4924425" y="3965575"/>
            <a:ext cx="865188" cy="863600"/>
          </a:xfrm>
          <a:custGeom>
            <a:avLst/>
            <a:gdLst>
              <a:gd name="T0" fmla="*/ 488 w 1089"/>
              <a:gd name="T1" fmla="*/ 2 h 1086"/>
              <a:gd name="T2" fmla="*/ 407 w 1089"/>
              <a:gd name="T3" fmla="*/ 17 h 1086"/>
              <a:gd name="T4" fmla="*/ 333 w 1089"/>
              <a:gd name="T5" fmla="*/ 42 h 1086"/>
              <a:gd name="T6" fmla="*/ 262 w 1089"/>
              <a:gd name="T7" fmla="*/ 79 h 1086"/>
              <a:gd name="T8" fmla="*/ 198 w 1089"/>
              <a:gd name="T9" fmla="*/ 123 h 1086"/>
              <a:gd name="T10" fmla="*/ 141 w 1089"/>
              <a:gd name="T11" fmla="*/ 177 h 1086"/>
              <a:gd name="T12" fmla="*/ 93 w 1089"/>
              <a:gd name="T13" fmla="*/ 240 h 1086"/>
              <a:gd name="T14" fmla="*/ 54 w 1089"/>
              <a:gd name="T15" fmla="*/ 307 h 1086"/>
              <a:gd name="T16" fmla="*/ 25 w 1089"/>
              <a:gd name="T17" fmla="*/ 382 h 1086"/>
              <a:gd name="T18" fmla="*/ 6 w 1089"/>
              <a:gd name="T19" fmla="*/ 461 h 1086"/>
              <a:gd name="T20" fmla="*/ 0 w 1089"/>
              <a:gd name="T21" fmla="*/ 543 h 1086"/>
              <a:gd name="T22" fmla="*/ 6 w 1089"/>
              <a:gd name="T23" fmla="*/ 626 h 1086"/>
              <a:gd name="T24" fmla="*/ 25 w 1089"/>
              <a:gd name="T25" fmla="*/ 704 h 1086"/>
              <a:gd name="T26" fmla="*/ 54 w 1089"/>
              <a:gd name="T27" fmla="*/ 779 h 1086"/>
              <a:gd name="T28" fmla="*/ 93 w 1089"/>
              <a:gd name="T29" fmla="*/ 847 h 1086"/>
              <a:gd name="T30" fmla="*/ 141 w 1089"/>
              <a:gd name="T31" fmla="*/ 910 h 1086"/>
              <a:gd name="T32" fmla="*/ 198 w 1089"/>
              <a:gd name="T33" fmla="*/ 964 h 1086"/>
              <a:gd name="T34" fmla="*/ 262 w 1089"/>
              <a:gd name="T35" fmla="*/ 1008 h 1086"/>
              <a:gd name="T36" fmla="*/ 333 w 1089"/>
              <a:gd name="T37" fmla="*/ 1044 h 1086"/>
              <a:gd name="T38" fmla="*/ 407 w 1089"/>
              <a:gd name="T39" fmla="*/ 1069 h 1086"/>
              <a:gd name="T40" fmla="*/ 488 w 1089"/>
              <a:gd name="T41" fmla="*/ 1085 h 1086"/>
              <a:gd name="T42" fmla="*/ 573 w 1089"/>
              <a:gd name="T43" fmla="*/ 1086 h 1086"/>
              <a:gd name="T44" fmla="*/ 653 w 1089"/>
              <a:gd name="T45" fmla="*/ 1077 h 1086"/>
              <a:gd name="T46" fmla="*/ 732 w 1089"/>
              <a:gd name="T47" fmla="*/ 1054 h 1086"/>
              <a:gd name="T48" fmla="*/ 803 w 1089"/>
              <a:gd name="T49" fmla="*/ 1021 h 1086"/>
              <a:gd name="T50" fmla="*/ 870 w 1089"/>
              <a:gd name="T51" fmla="*/ 979 h 1086"/>
              <a:gd name="T52" fmla="*/ 930 w 1089"/>
              <a:gd name="T53" fmla="*/ 927 h 1086"/>
              <a:gd name="T54" fmla="*/ 980 w 1089"/>
              <a:gd name="T55" fmla="*/ 870 h 1086"/>
              <a:gd name="T56" fmla="*/ 1022 w 1089"/>
              <a:gd name="T57" fmla="*/ 802 h 1086"/>
              <a:gd name="T58" fmla="*/ 1054 w 1089"/>
              <a:gd name="T59" fmla="*/ 729 h 1086"/>
              <a:gd name="T60" fmla="*/ 1078 w 1089"/>
              <a:gd name="T61" fmla="*/ 653 h 1086"/>
              <a:gd name="T62" fmla="*/ 1087 w 1089"/>
              <a:gd name="T63" fmla="*/ 572 h 1086"/>
              <a:gd name="T64" fmla="*/ 1085 w 1089"/>
              <a:gd name="T65" fmla="*/ 488 h 1086"/>
              <a:gd name="T66" fmla="*/ 1072 w 1089"/>
              <a:gd name="T67" fmla="*/ 407 h 1086"/>
              <a:gd name="T68" fmla="*/ 1045 w 1089"/>
              <a:gd name="T69" fmla="*/ 332 h 1086"/>
              <a:gd name="T70" fmla="*/ 1008 w 1089"/>
              <a:gd name="T71" fmla="*/ 261 h 1086"/>
              <a:gd name="T72" fmla="*/ 964 w 1089"/>
              <a:gd name="T73" fmla="*/ 198 h 1086"/>
              <a:gd name="T74" fmla="*/ 910 w 1089"/>
              <a:gd name="T75" fmla="*/ 140 h 1086"/>
              <a:gd name="T76" fmla="*/ 849 w 1089"/>
              <a:gd name="T77" fmla="*/ 92 h 1086"/>
              <a:gd name="T78" fmla="*/ 780 w 1089"/>
              <a:gd name="T79" fmla="*/ 54 h 1086"/>
              <a:gd name="T80" fmla="*/ 705 w 1089"/>
              <a:gd name="T81" fmla="*/ 23 h 1086"/>
              <a:gd name="T82" fmla="*/ 626 w 1089"/>
              <a:gd name="T83" fmla="*/ 6 h 1086"/>
              <a:gd name="T84" fmla="*/ 544 w 1089"/>
              <a:gd name="T85" fmla="*/ 0 h 108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6"/>
              <a:gd name="T131" fmla="*/ 1089 w 1089"/>
              <a:gd name="T132" fmla="*/ 1086 h 108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6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7"/>
                </a:lnTo>
                <a:lnTo>
                  <a:pt x="382" y="23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7"/>
                </a:lnTo>
                <a:lnTo>
                  <a:pt x="123" y="198"/>
                </a:lnTo>
                <a:lnTo>
                  <a:pt x="108" y="217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4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29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7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7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3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69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6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69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3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7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7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29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4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7"/>
                </a:lnTo>
                <a:lnTo>
                  <a:pt x="964" y="198"/>
                </a:lnTo>
                <a:lnTo>
                  <a:pt x="947" y="177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3"/>
                </a:lnTo>
                <a:lnTo>
                  <a:pt x="680" y="17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Freeform 98"/>
          <p:cNvSpPr>
            <a:spLocks/>
          </p:cNvSpPr>
          <p:nvPr/>
        </p:nvSpPr>
        <p:spPr bwMode="auto">
          <a:xfrm>
            <a:off x="4924425" y="3965575"/>
            <a:ext cx="865188" cy="863600"/>
          </a:xfrm>
          <a:custGeom>
            <a:avLst/>
            <a:gdLst>
              <a:gd name="T0" fmla="*/ 488 w 1089"/>
              <a:gd name="T1" fmla="*/ 2 h 1086"/>
              <a:gd name="T2" fmla="*/ 407 w 1089"/>
              <a:gd name="T3" fmla="*/ 17 h 1086"/>
              <a:gd name="T4" fmla="*/ 333 w 1089"/>
              <a:gd name="T5" fmla="*/ 42 h 1086"/>
              <a:gd name="T6" fmla="*/ 262 w 1089"/>
              <a:gd name="T7" fmla="*/ 79 h 1086"/>
              <a:gd name="T8" fmla="*/ 198 w 1089"/>
              <a:gd name="T9" fmla="*/ 123 h 1086"/>
              <a:gd name="T10" fmla="*/ 141 w 1089"/>
              <a:gd name="T11" fmla="*/ 177 h 1086"/>
              <a:gd name="T12" fmla="*/ 93 w 1089"/>
              <a:gd name="T13" fmla="*/ 240 h 1086"/>
              <a:gd name="T14" fmla="*/ 54 w 1089"/>
              <a:gd name="T15" fmla="*/ 307 h 1086"/>
              <a:gd name="T16" fmla="*/ 25 w 1089"/>
              <a:gd name="T17" fmla="*/ 382 h 1086"/>
              <a:gd name="T18" fmla="*/ 6 w 1089"/>
              <a:gd name="T19" fmla="*/ 461 h 1086"/>
              <a:gd name="T20" fmla="*/ 0 w 1089"/>
              <a:gd name="T21" fmla="*/ 543 h 1086"/>
              <a:gd name="T22" fmla="*/ 6 w 1089"/>
              <a:gd name="T23" fmla="*/ 626 h 1086"/>
              <a:gd name="T24" fmla="*/ 25 w 1089"/>
              <a:gd name="T25" fmla="*/ 704 h 1086"/>
              <a:gd name="T26" fmla="*/ 54 w 1089"/>
              <a:gd name="T27" fmla="*/ 779 h 1086"/>
              <a:gd name="T28" fmla="*/ 93 w 1089"/>
              <a:gd name="T29" fmla="*/ 847 h 1086"/>
              <a:gd name="T30" fmla="*/ 141 w 1089"/>
              <a:gd name="T31" fmla="*/ 910 h 1086"/>
              <a:gd name="T32" fmla="*/ 198 w 1089"/>
              <a:gd name="T33" fmla="*/ 964 h 1086"/>
              <a:gd name="T34" fmla="*/ 262 w 1089"/>
              <a:gd name="T35" fmla="*/ 1008 h 1086"/>
              <a:gd name="T36" fmla="*/ 333 w 1089"/>
              <a:gd name="T37" fmla="*/ 1044 h 1086"/>
              <a:gd name="T38" fmla="*/ 407 w 1089"/>
              <a:gd name="T39" fmla="*/ 1069 h 1086"/>
              <a:gd name="T40" fmla="*/ 488 w 1089"/>
              <a:gd name="T41" fmla="*/ 1085 h 1086"/>
              <a:gd name="T42" fmla="*/ 573 w 1089"/>
              <a:gd name="T43" fmla="*/ 1086 h 1086"/>
              <a:gd name="T44" fmla="*/ 653 w 1089"/>
              <a:gd name="T45" fmla="*/ 1077 h 1086"/>
              <a:gd name="T46" fmla="*/ 732 w 1089"/>
              <a:gd name="T47" fmla="*/ 1054 h 1086"/>
              <a:gd name="T48" fmla="*/ 803 w 1089"/>
              <a:gd name="T49" fmla="*/ 1021 h 1086"/>
              <a:gd name="T50" fmla="*/ 870 w 1089"/>
              <a:gd name="T51" fmla="*/ 979 h 1086"/>
              <a:gd name="T52" fmla="*/ 930 w 1089"/>
              <a:gd name="T53" fmla="*/ 927 h 1086"/>
              <a:gd name="T54" fmla="*/ 980 w 1089"/>
              <a:gd name="T55" fmla="*/ 870 h 1086"/>
              <a:gd name="T56" fmla="*/ 1022 w 1089"/>
              <a:gd name="T57" fmla="*/ 802 h 1086"/>
              <a:gd name="T58" fmla="*/ 1054 w 1089"/>
              <a:gd name="T59" fmla="*/ 729 h 1086"/>
              <a:gd name="T60" fmla="*/ 1078 w 1089"/>
              <a:gd name="T61" fmla="*/ 653 h 1086"/>
              <a:gd name="T62" fmla="*/ 1087 w 1089"/>
              <a:gd name="T63" fmla="*/ 572 h 1086"/>
              <a:gd name="T64" fmla="*/ 1085 w 1089"/>
              <a:gd name="T65" fmla="*/ 488 h 1086"/>
              <a:gd name="T66" fmla="*/ 1072 w 1089"/>
              <a:gd name="T67" fmla="*/ 407 h 1086"/>
              <a:gd name="T68" fmla="*/ 1045 w 1089"/>
              <a:gd name="T69" fmla="*/ 332 h 1086"/>
              <a:gd name="T70" fmla="*/ 1008 w 1089"/>
              <a:gd name="T71" fmla="*/ 261 h 1086"/>
              <a:gd name="T72" fmla="*/ 964 w 1089"/>
              <a:gd name="T73" fmla="*/ 198 h 1086"/>
              <a:gd name="T74" fmla="*/ 910 w 1089"/>
              <a:gd name="T75" fmla="*/ 140 h 1086"/>
              <a:gd name="T76" fmla="*/ 849 w 1089"/>
              <a:gd name="T77" fmla="*/ 92 h 1086"/>
              <a:gd name="T78" fmla="*/ 780 w 1089"/>
              <a:gd name="T79" fmla="*/ 54 h 1086"/>
              <a:gd name="T80" fmla="*/ 705 w 1089"/>
              <a:gd name="T81" fmla="*/ 23 h 1086"/>
              <a:gd name="T82" fmla="*/ 626 w 1089"/>
              <a:gd name="T83" fmla="*/ 6 h 1086"/>
              <a:gd name="T84" fmla="*/ 544 w 1089"/>
              <a:gd name="T85" fmla="*/ 0 h 108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6"/>
              <a:gd name="T131" fmla="*/ 1089 w 1089"/>
              <a:gd name="T132" fmla="*/ 1086 h 108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6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7"/>
                </a:lnTo>
                <a:lnTo>
                  <a:pt x="382" y="23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7"/>
                </a:lnTo>
                <a:lnTo>
                  <a:pt x="123" y="198"/>
                </a:lnTo>
                <a:lnTo>
                  <a:pt x="108" y="217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4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29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7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7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3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69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6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69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3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7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7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29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4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7"/>
                </a:lnTo>
                <a:lnTo>
                  <a:pt x="964" y="198"/>
                </a:lnTo>
                <a:lnTo>
                  <a:pt x="947" y="177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3"/>
                </a:lnTo>
                <a:lnTo>
                  <a:pt x="680" y="17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Rectangle 99"/>
          <p:cNvSpPr>
            <a:spLocks noChangeArrowheads="1"/>
          </p:cNvSpPr>
          <p:nvPr/>
        </p:nvSpPr>
        <p:spPr bwMode="auto">
          <a:xfrm>
            <a:off x="5133975" y="4297363"/>
            <a:ext cx="533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RUN 3</a:t>
            </a:r>
            <a:endParaRPr lang="en-US" sz="1800" b="1"/>
          </a:p>
        </p:txBody>
      </p:sp>
      <p:sp>
        <p:nvSpPr>
          <p:cNvPr id="20490" name="Freeform 100"/>
          <p:cNvSpPr>
            <a:spLocks/>
          </p:cNvSpPr>
          <p:nvPr/>
        </p:nvSpPr>
        <p:spPr bwMode="auto">
          <a:xfrm>
            <a:off x="4924425" y="1590675"/>
            <a:ext cx="865188" cy="863600"/>
          </a:xfrm>
          <a:custGeom>
            <a:avLst/>
            <a:gdLst>
              <a:gd name="T0" fmla="*/ 488 w 1089"/>
              <a:gd name="T1" fmla="*/ 4 h 1089"/>
              <a:gd name="T2" fmla="*/ 407 w 1089"/>
              <a:gd name="T3" fmla="*/ 17 h 1089"/>
              <a:gd name="T4" fmla="*/ 333 w 1089"/>
              <a:gd name="T5" fmla="*/ 44 h 1089"/>
              <a:gd name="T6" fmla="*/ 262 w 1089"/>
              <a:gd name="T7" fmla="*/ 79 h 1089"/>
              <a:gd name="T8" fmla="*/ 198 w 1089"/>
              <a:gd name="T9" fmla="*/ 125 h 1089"/>
              <a:gd name="T10" fmla="*/ 141 w 1089"/>
              <a:gd name="T11" fmla="*/ 179 h 1089"/>
              <a:gd name="T12" fmla="*/ 93 w 1089"/>
              <a:gd name="T13" fmla="*/ 240 h 1089"/>
              <a:gd name="T14" fmla="*/ 54 w 1089"/>
              <a:gd name="T15" fmla="*/ 309 h 1089"/>
              <a:gd name="T16" fmla="*/ 25 w 1089"/>
              <a:gd name="T17" fmla="*/ 382 h 1089"/>
              <a:gd name="T18" fmla="*/ 6 w 1089"/>
              <a:gd name="T19" fmla="*/ 463 h 1089"/>
              <a:gd name="T20" fmla="*/ 0 w 1089"/>
              <a:gd name="T21" fmla="*/ 545 h 1089"/>
              <a:gd name="T22" fmla="*/ 6 w 1089"/>
              <a:gd name="T23" fmla="*/ 628 h 1089"/>
              <a:gd name="T24" fmla="*/ 25 w 1089"/>
              <a:gd name="T25" fmla="*/ 707 h 1089"/>
              <a:gd name="T26" fmla="*/ 54 w 1089"/>
              <a:gd name="T27" fmla="*/ 779 h 1089"/>
              <a:gd name="T28" fmla="*/ 93 w 1089"/>
              <a:gd name="T29" fmla="*/ 849 h 1089"/>
              <a:gd name="T30" fmla="*/ 141 w 1089"/>
              <a:gd name="T31" fmla="*/ 910 h 1089"/>
              <a:gd name="T32" fmla="*/ 198 w 1089"/>
              <a:gd name="T33" fmla="*/ 964 h 1089"/>
              <a:gd name="T34" fmla="*/ 262 w 1089"/>
              <a:gd name="T35" fmla="*/ 1010 h 1089"/>
              <a:gd name="T36" fmla="*/ 333 w 1089"/>
              <a:gd name="T37" fmla="*/ 1046 h 1089"/>
              <a:gd name="T38" fmla="*/ 407 w 1089"/>
              <a:gd name="T39" fmla="*/ 1071 h 1089"/>
              <a:gd name="T40" fmla="*/ 488 w 1089"/>
              <a:gd name="T41" fmla="*/ 1087 h 1089"/>
              <a:gd name="T42" fmla="*/ 573 w 1089"/>
              <a:gd name="T43" fmla="*/ 1089 h 1089"/>
              <a:gd name="T44" fmla="*/ 653 w 1089"/>
              <a:gd name="T45" fmla="*/ 1077 h 1089"/>
              <a:gd name="T46" fmla="*/ 732 w 1089"/>
              <a:gd name="T47" fmla="*/ 1056 h 1089"/>
              <a:gd name="T48" fmla="*/ 803 w 1089"/>
              <a:gd name="T49" fmla="*/ 1023 h 1089"/>
              <a:gd name="T50" fmla="*/ 870 w 1089"/>
              <a:gd name="T51" fmla="*/ 981 h 1089"/>
              <a:gd name="T52" fmla="*/ 930 w 1089"/>
              <a:gd name="T53" fmla="*/ 929 h 1089"/>
              <a:gd name="T54" fmla="*/ 980 w 1089"/>
              <a:gd name="T55" fmla="*/ 870 h 1089"/>
              <a:gd name="T56" fmla="*/ 1022 w 1089"/>
              <a:gd name="T57" fmla="*/ 804 h 1089"/>
              <a:gd name="T58" fmla="*/ 1054 w 1089"/>
              <a:gd name="T59" fmla="*/ 731 h 1089"/>
              <a:gd name="T60" fmla="*/ 1078 w 1089"/>
              <a:gd name="T61" fmla="*/ 655 h 1089"/>
              <a:gd name="T62" fmla="*/ 1087 w 1089"/>
              <a:gd name="T63" fmla="*/ 572 h 1089"/>
              <a:gd name="T64" fmla="*/ 1085 w 1089"/>
              <a:gd name="T65" fmla="*/ 490 h 1089"/>
              <a:gd name="T66" fmla="*/ 1072 w 1089"/>
              <a:gd name="T67" fmla="*/ 409 h 1089"/>
              <a:gd name="T68" fmla="*/ 1045 w 1089"/>
              <a:gd name="T69" fmla="*/ 332 h 1089"/>
              <a:gd name="T70" fmla="*/ 1008 w 1089"/>
              <a:gd name="T71" fmla="*/ 263 h 1089"/>
              <a:gd name="T72" fmla="*/ 964 w 1089"/>
              <a:gd name="T73" fmla="*/ 198 h 1089"/>
              <a:gd name="T74" fmla="*/ 910 w 1089"/>
              <a:gd name="T75" fmla="*/ 142 h 1089"/>
              <a:gd name="T76" fmla="*/ 849 w 1089"/>
              <a:gd name="T77" fmla="*/ 94 h 1089"/>
              <a:gd name="T78" fmla="*/ 780 w 1089"/>
              <a:gd name="T79" fmla="*/ 54 h 1089"/>
              <a:gd name="T80" fmla="*/ 705 w 1089"/>
              <a:gd name="T81" fmla="*/ 25 h 1089"/>
              <a:gd name="T82" fmla="*/ 626 w 1089"/>
              <a:gd name="T83" fmla="*/ 8 h 1089"/>
              <a:gd name="T84" fmla="*/ 544 w 1089"/>
              <a:gd name="T85" fmla="*/ 0 h 108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9"/>
              <a:gd name="T131" fmla="*/ 1089 w 1089"/>
              <a:gd name="T132" fmla="*/ 1089 h 108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9">
                <a:moveTo>
                  <a:pt x="544" y="0"/>
                </a:moveTo>
                <a:lnTo>
                  <a:pt x="517" y="2"/>
                </a:lnTo>
                <a:lnTo>
                  <a:pt x="488" y="4"/>
                </a:lnTo>
                <a:lnTo>
                  <a:pt x="461" y="8"/>
                </a:lnTo>
                <a:lnTo>
                  <a:pt x="434" y="12"/>
                </a:lnTo>
                <a:lnTo>
                  <a:pt x="407" y="17"/>
                </a:lnTo>
                <a:lnTo>
                  <a:pt x="382" y="25"/>
                </a:lnTo>
                <a:lnTo>
                  <a:pt x="358" y="35"/>
                </a:lnTo>
                <a:lnTo>
                  <a:pt x="333" y="44"/>
                </a:lnTo>
                <a:lnTo>
                  <a:pt x="308" y="54"/>
                </a:lnTo>
                <a:lnTo>
                  <a:pt x="285" y="67"/>
                </a:lnTo>
                <a:lnTo>
                  <a:pt x="262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9" y="142"/>
                </a:lnTo>
                <a:lnTo>
                  <a:pt x="160" y="159"/>
                </a:lnTo>
                <a:lnTo>
                  <a:pt x="141" y="179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3"/>
                </a:lnTo>
                <a:lnTo>
                  <a:pt x="66" y="286"/>
                </a:lnTo>
                <a:lnTo>
                  <a:pt x="54" y="309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9"/>
                </a:lnTo>
                <a:lnTo>
                  <a:pt x="12" y="436"/>
                </a:lnTo>
                <a:lnTo>
                  <a:pt x="6" y="463"/>
                </a:lnTo>
                <a:lnTo>
                  <a:pt x="2" y="490"/>
                </a:lnTo>
                <a:lnTo>
                  <a:pt x="0" y="516"/>
                </a:lnTo>
                <a:lnTo>
                  <a:pt x="0" y="545"/>
                </a:lnTo>
                <a:lnTo>
                  <a:pt x="0" y="572"/>
                </a:lnTo>
                <a:lnTo>
                  <a:pt x="2" y="601"/>
                </a:lnTo>
                <a:lnTo>
                  <a:pt x="6" y="628"/>
                </a:lnTo>
                <a:lnTo>
                  <a:pt x="12" y="655"/>
                </a:lnTo>
                <a:lnTo>
                  <a:pt x="18" y="680"/>
                </a:lnTo>
                <a:lnTo>
                  <a:pt x="25" y="707"/>
                </a:lnTo>
                <a:lnTo>
                  <a:pt x="33" y="731"/>
                </a:lnTo>
                <a:lnTo>
                  <a:pt x="43" y="756"/>
                </a:lnTo>
                <a:lnTo>
                  <a:pt x="54" y="779"/>
                </a:lnTo>
                <a:lnTo>
                  <a:pt x="66" y="804"/>
                </a:lnTo>
                <a:lnTo>
                  <a:pt x="79" y="827"/>
                </a:lnTo>
                <a:lnTo>
                  <a:pt x="93" y="849"/>
                </a:lnTo>
                <a:lnTo>
                  <a:pt x="108" y="870"/>
                </a:lnTo>
                <a:lnTo>
                  <a:pt x="123" y="891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2" y="1010"/>
                </a:lnTo>
                <a:lnTo>
                  <a:pt x="285" y="1023"/>
                </a:lnTo>
                <a:lnTo>
                  <a:pt x="308" y="1035"/>
                </a:lnTo>
                <a:lnTo>
                  <a:pt x="333" y="1046"/>
                </a:lnTo>
                <a:lnTo>
                  <a:pt x="358" y="1056"/>
                </a:lnTo>
                <a:lnTo>
                  <a:pt x="382" y="1064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7"/>
                </a:lnTo>
                <a:lnTo>
                  <a:pt x="517" y="1089"/>
                </a:lnTo>
                <a:lnTo>
                  <a:pt x="544" y="1089"/>
                </a:lnTo>
                <a:lnTo>
                  <a:pt x="573" y="1089"/>
                </a:lnTo>
                <a:lnTo>
                  <a:pt x="599" y="1087"/>
                </a:lnTo>
                <a:lnTo>
                  <a:pt x="626" y="1083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4"/>
                </a:lnTo>
                <a:lnTo>
                  <a:pt x="732" y="1056"/>
                </a:lnTo>
                <a:lnTo>
                  <a:pt x="755" y="1046"/>
                </a:lnTo>
                <a:lnTo>
                  <a:pt x="780" y="1035"/>
                </a:lnTo>
                <a:lnTo>
                  <a:pt x="803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91"/>
                </a:lnTo>
                <a:lnTo>
                  <a:pt x="980" y="870"/>
                </a:lnTo>
                <a:lnTo>
                  <a:pt x="995" y="849"/>
                </a:lnTo>
                <a:lnTo>
                  <a:pt x="1008" y="827"/>
                </a:lnTo>
                <a:lnTo>
                  <a:pt x="1022" y="804"/>
                </a:lnTo>
                <a:lnTo>
                  <a:pt x="1035" y="779"/>
                </a:lnTo>
                <a:lnTo>
                  <a:pt x="1045" y="756"/>
                </a:lnTo>
                <a:lnTo>
                  <a:pt x="1054" y="731"/>
                </a:lnTo>
                <a:lnTo>
                  <a:pt x="1064" y="707"/>
                </a:lnTo>
                <a:lnTo>
                  <a:pt x="1072" y="680"/>
                </a:lnTo>
                <a:lnTo>
                  <a:pt x="1078" y="655"/>
                </a:lnTo>
                <a:lnTo>
                  <a:pt x="1081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90"/>
                </a:lnTo>
                <a:lnTo>
                  <a:pt x="1081" y="463"/>
                </a:lnTo>
                <a:lnTo>
                  <a:pt x="1078" y="436"/>
                </a:lnTo>
                <a:lnTo>
                  <a:pt x="1072" y="409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9"/>
                </a:lnTo>
                <a:lnTo>
                  <a:pt x="1022" y="286"/>
                </a:lnTo>
                <a:lnTo>
                  <a:pt x="1008" y="263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9"/>
                </a:lnTo>
                <a:lnTo>
                  <a:pt x="930" y="159"/>
                </a:lnTo>
                <a:lnTo>
                  <a:pt x="910" y="142"/>
                </a:lnTo>
                <a:lnTo>
                  <a:pt x="889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3" y="67"/>
                </a:lnTo>
                <a:lnTo>
                  <a:pt x="780" y="54"/>
                </a:lnTo>
                <a:lnTo>
                  <a:pt x="755" y="44"/>
                </a:lnTo>
                <a:lnTo>
                  <a:pt x="732" y="35"/>
                </a:lnTo>
                <a:lnTo>
                  <a:pt x="705" y="25"/>
                </a:lnTo>
                <a:lnTo>
                  <a:pt x="680" y="17"/>
                </a:lnTo>
                <a:lnTo>
                  <a:pt x="653" y="12"/>
                </a:lnTo>
                <a:lnTo>
                  <a:pt x="626" y="8"/>
                </a:lnTo>
                <a:lnTo>
                  <a:pt x="599" y="4"/>
                </a:lnTo>
                <a:lnTo>
                  <a:pt x="573" y="2"/>
                </a:lnTo>
                <a:lnTo>
                  <a:pt x="544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Freeform 101"/>
          <p:cNvSpPr>
            <a:spLocks/>
          </p:cNvSpPr>
          <p:nvPr/>
        </p:nvSpPr>
        <p:spPr bwMode="auto">
          <a:xfrm>
            <a:off x="4924425" y="1590675"/>
            <a:ext cx="865188" cy="863600"/>
          </a:xfrm>
          <a:custGeom>
            <a:avLst/>
            <a:gdLst>
              <a:gd name="T0" fmla="*/ 488 w 1089"/>
              <a:gd name="T1" fmla="*/ 4 h 1089"/>
              <a:gd name="T2" fmla="*/ 407 w 1089"/>
              <a:gd name="T3" fmla="*/ 17 h 1089"/>
              <a:gd name="T4" fmla="*/ 333 w 1089"/>
              <a:gd name="T5" fmla="*/ 44 h 1089"/>
              <a:gd name="T6" fmla="*/ 262 w 1089"/>
              <a:gd name="T7" fmla="*/ 79 h 1089"/>
              <a:gd name="T8" fmla="*/ 198 w 1089"/>
              <a:gd name="T9" fmla="*/ 125 h 1089"/>
              <a:gd name="T10" fmla="*/ 141 w 1089"/>
              <a:gd name="T11" fmla="*/ 179 h 1089"/>
              <a:gd name="T12" fmla="*/ 93 w 1089"/>
              <a:gd name="T13" fmla="*/ 240 h 1089"/>
              <a:gd name="T14" fmla="*/ 54 w 1089"/>
              <a:gd name="T15" fmla="*/ 309 h 1089"/>
              <a:gd name="T16" fmla="*/ 25 w 1089"/>
              <a:gd name="T17" fmla="*/ 382 h 1089"/>
              <a:gd name="T18" fmla="*/ 6 w 1089"/>
              <a:gd name="T19" fmla="*/ 463 h 1089"/>
              <a:gd name="T20" fmla="*/ 0 w 1089"/>
              <a:gd name="T21" fmla="*/ 545 h 1089"/>
              <a:gd name="T22" fmla="*/ 6 w 1089"/>
              <a:gd name="T23" fmla="*/ 628 h 1089"/>
              <a:gd name="T24" fmla="*/ 25 w 1089"/>
              <a:gd name="T25" fmla="*/ 707 h 1089"/>
              <a:gd name="T26" fmla="*/ 54 w 1089"/>
              <a:gd name="T27" fmla="*/ 779 h 1089"/>
              <a:gd name="T28" fmla="*/ 93 w 1089"/>
              <a:gd name="T29" fmla="*/ 849 h 1089"/>
              <a:gd name="T30" fmla="*/ 141 w 1089"/>
              <a:gd name="T31" fmla="*/ 910 h 1089"/>
              <a:gd name="T32" fmla="*/ 198 w 1089"/>
              <a:gd name="T33" fmla="*/ 964 h 1089"/>
              <a:gd name="T34" fmla="*/ 262 w 1089"/>
              <a:gd name="T35" fmla="*/ 1010 h 1089"/>
              <a:gd name="T36" fmla="*/ 333 w 1089"/>
              <a:gd name="T37" fmla="*/ 1046 h 1089"/>
              <a:gd name="T38" fmla="*/ 407 w 1089"/>
              <a:gd name="T39" fmla="*/ 1071 h 1089"/>
              <a:gd name="T40" fmla="*/ 488 w 1089"/>
              <a:gd name="T41" fmla="*/ 1087 h 1089"/>
              <a:gd name="T42" fmla="*/ 573 w 1089"/>
              <a:gd name="T43" fmla="*/ 1089 h 1089"/>
              <a:gd name="T44" fmla="*/ 653 w 1089"/>
              <a:gd name="T45" fmla="*/ 1077 h 1089"/>
              <a:gd name="T46" fmla="*/ 732 w 1089"/>
              <a:gd name="T47" fmla="*/ 1056 h 1089"/>
              <a:gd name="T48" fmla="*/ 803 w 1089"/>
              <a:gd name="T49" fmla="*/ 1023 h 1089"/>
              <a:gd name="T50" fmla="*/ 870 w 1089"/>
              <a:gd name="T51" fmla="*/ 981 h 1089"/>
              <a:gd name="T52" fmla="*/ 930 w 1089"/>
              <a:gd name="T53" fmla="*/ 929 h 1089"/>
              <a:gd name="T54" fmla="*/ 980 w 1089"/>
              <a:gd name="T55" fmla="*/ 870 h 1089"/>
              <a:gd name="T56" fmla="*/ 1022 w 1089"/>
              <a:gd name="T57" fmla="*/ 804 h 1089"/>
              <a:gd name="T58" fmla="*/ 1054 w 1089"/>
              <a:gd name="T59" fmla="*/ 731 h 1089"/>
              <a:gd name="T60" fmla="*/ 1078 w 1089"/>
              <a:gd name="T61" fmla="*/ 655 h 1089"/>
              <a:gd name="T62" fmla="*/ 1087 w 1089"/>
              <a:gd name="T63" fmla="*/ 572 h 1089"/>
              <a:gd name="T64" fmla="*/ 1085 w 1089"/>
              <a:gd name="T65" fmla="*/ 490 h 1089"/>
              <a:gd name="T66" fmla="*/ 1072 w 1089"/>
              <a:gd name="T67" fmla="*/ 409 h 1089"/>
              <a:gd name="T68" fmla="*/ 1045 w 1089"/>
              <a:gd name="T69" fmla="*/ 332 h 1089"/>
              <a:gd name="T70" fmla="*/ 1008 w 1089"/>
              <a:gd name="T71" fmla="*/ 263 h 1089"/>
              <a:gd name="T72" fmla="*/ 964 w 1089"/>
              <a:gd name="T73" fmla="*/ 198 h 1089"/>
              <a:gd name="T74" fmla="*/ 910 w 1089"/>
              <a:gd name="T75" fmla="*/ 142 h 1089"/>
              <a:gd name="T76" fmla="*/ 849 w 1089"/>
              <a:gd name="T77" fmla="*/ 94 h 1089"/>
              <a:gd name="T78" fmla="*/ 780 w 1089"/>
              <a:gd name="T79" fmla="*/ 54 h 1089"/>
              <a:gd name="T80" fmla="*/ 705 w 1089"/>
              <a:gd name="T81" fmla="*/ 25 h 1089"/>
              <a:gd name="T82" fmla="*/ 626 w 1089"/>
              <a:gd name="T83" fmla="*/ 8 h 1089"/>
              <a:gd name="T84" fmla="*/ 544 w 1089"/>
              <a:gd name="T85" fmla="*/ 0 h 108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9"/>
              <a:gd name="T131" fmla="*/ 1089 w 1089"/>
              <a:gd name="T132" fmla="*/ 1089 h 108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9">
                <a:moveTo>
                  <a:pt x="544" y="0"/>
                </a:moveTo>
                <a:lnTo>
                  <a:pt x="517" y="2"/>
                </a:lnTo>
                <a:lnTo>
                  <a:pt x="488" y="4"/>
                </a:lnTo>
                <a:lnTo>
                  <a:pt x="461" y="8"/>
                </a:lnTo>
                <a:lnTo>
                  <a:pt x="434" y="12"/>
                </a:lnTo>
                <a:lnTo>
                  <a:pt x="407" y="17"/>
                </a:lnTo>
                <a:lnTo>
                  <a:pt x="382" y="25"/>
                </a:lnTo>
                <a:lnTo>
                  <a:pt x="358" y="35"/>
                </a:lnTo>
                <a:lnTo>
                  <a:pt x="333" y="44"/>
                </a:lnTo>
                <a:lnTo>
                  <a:pt x="308" y="54"/>
                </a:lnTo>
                <a:lnTo>
                  <a:pt x="285" y="67"/>
                </a:lnTo>
                <a:lnTo>
                  <a:pt x="262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9" y="142"/>
                </a:lnTo>
                <a:lnTo>
                  <a:pt x="160" y="159"/>
                </a:lnTo>
                <a:lnTo>
                  <a:pt x="141" y="179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3"/>
                </a:lnTo>
                <a:lnTo>
                  <a:pt x="66" y="286"/>
                </a:lnTo>
                <a:lnTo>
                  <a:pt x="54" y="309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9"/>
                </a:lnTo>
                <a:lnTo>
                  <a:pt x="12" y="436"/>
                </a:lnTo>
                <a:lnTo>
                  <a:pt x="6" y="463"/>
                </a:lnTo>
                <a:lnTo>
                  <a:pt x="2" y="490"/>
                </a:lnTo>
                <a:lnTo>
                  <a:pt x="0" y="516"/>
                </a:lnTo>
                <a:lnTo>
                  <a:pt x="0" y="545"/>
                </a:lnTo>
                <a:lnTo>
                  <a:pt x="0" y="572"/>
                </a:lnTo>
                <a:lnTo>
                  <a:pt x="2" y="601"/>
                </a:lnTo>
                <a:lnTo>
                  <a:pt x="6" y="628"/>
                </a:lnTo>
                <a:lnTo>
                  <a:pt x="12" y="655"/>
                </a:lnTo>
                <a:lnTo>
                  <a:pt x="18" y="680"/>
                </a:lnTo>
                <a:lnTo>
                  <a:pt x="25" y="707"/>
                </a:lnTo>
                <a:lnTo>
                  <a:pt x="33" y="731"/>
                </a:lnTo>
                <a:lnTo>
                  <a:pt x="43" y="756"/>
                </a:lnTo>
                <a:lnTo>
                  <a:pt x="54" y="779"/>
                </a:lnTo>
                <a:lnTo>
                  <a:pt x="66" y="804"/>
                </a:lnTo>
                <a:lnTo>
                  <a:pt x="79" y="827"/>
                </a:lnTo>
                <a:lnTo>
                  <a:pt x="93" y="849"/>
                </a:lnTo>
                <a:lnTo>
                  <a:pt x="108" y="870"/>
                </a:lnTo>
                <a:lnTo>
                  <a:pt x="123" y="891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2" y="1010"/>
                </a:lnTo>
                <a:lnTo>
                  <a:pt x="285" y="1023"/>
                </a:lnTo>
                <a:lnTo>
                  <a:pt x="308" y="1035"/>
                </a:lnTo>
                <a:lnTo>
                  <a:pt x="333" y="1046"/>
                </a:lnTo>
                <a:lnTo>
                  <a:pt x="358" y="1056"/>
                </a:lnTo>
                <a:lnTo>
                  <a:pt x="382" y="1064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7"/>
                </a:lnTo>
                <a:lnTo>
                  <a:pt x="517" y="1089"/>
                </a:lnTo>
                <a:lnTo>
                  <a:pt x="544" y="1089"/>
                </a:lnTo>
                <a:lnTo>
                  <a:pt x="573" y="1089"/>
                </a:lnTo>
                <a:lnTo>
                  <a:pt x="599" y="1087"/>
                </a:lnTo>
                <a:lnTo>
                  <a:pt x="626" y="1083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4"/>
                </a:lnTo>
                <a:lnTo>
                  <a:pt x="732" y="1056"/>
                </a:lnTo>
                <a:lnTo>
                  <a:pt x="755" y="1046"/>
                </a:lnTo>
                <a:lnTo>
                  <a:pt x="780" y="1035"/>
                </a:lnTo>
                <a:lnTo>
                  <a:pt x="803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91"/>
                </a:lnTo>
                <a:lnTo>
                  <a:pt x="980" y="870"/>
                </a:lnTo>
                <a:lnTo>
                  <a:pt x="995" y="849"/>
                </a:lnTo>
                <a:lnTo>
                  <a:pt x="1008" y="827"/>
                </a:lnTo>
                <a:lnTo>
                  <a:pt x="1022" y="804"/>
                </a:lnTo>
                <a:lnTo>
                  <a:pt x="1035" y="779"/>
                </a:lnTo>
                <a:lnTo>
                  <a:pt x="1045" y="756"/>
                </a:lnTo>
                <a:lnTo>
                  <a:pt x="1054" y="731"/>
                </a:lnTo>
                <a:lnTo>
                  <a:pt x="1064" y="707"/>
                </a:lnTo>
                <a:lnTo>
                  <a:pt x="1072" y="680"/>
                </a:lnTo>
                <a:lnTo>
                  <a:pt x="1078" y="655"/>
                </a:lnTo>
                <a:lnTo>
                  <a:pt x="1081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90"/>
                </a:lnTo>
                <a:lnTo>
                  <a:pt x="1081" y="463"/>
                </a:lnTo>
                <a:lnTo>
                  <a:pt x="1078" y="436"/>
                </a:lnTo>
                <a:lnTo>
                  <a:pt x="1072" y="409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9"/>
                </a:lnTo>
                <a:lnTo>
                  <a:pt x="1022" y="286"/>
                </a:lnTo>
                <a:lnTo>
                  <a:pt x="1008" y="263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9"/>
                </a:lnTo>
                <a:lnTo>
                  <a:pt x="930" y="159"/>
                </a:lnTo>
                <a:lnTo>
                  <a:pt x="910" y="142"/>
                </a:lnTo>
                <a:lnTo>
                  <a:pt x="889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3" y="67"/>
                </a:lnTo>
                <a:lnTo>
                  <a:pt x="780" y="54"/>
                </a:lnTo>
                <a:lnTo>
                  <a:pt x="755" y="44"/>
                </a:lnTo>
                <a:lnTo>
                  <a:pt x="732" y="35"/>
                </a:lnTo>
                <a:lnTo>
                  <a:pt x="705" y="25"/>
                </a:lnTo>
                <a:lnTo>
                  <a:pt x="680" y="17"/>
                </a:lnTo>
                <a:lnTo>
                  <a:pt x="653" y="12"/>
                </a:lnTo>
                <a:lnTo>
                  <a:pt x="626" y="8"/>
                </a:lnTo>
                <a:lnTo>
                  <a:pt x="599" y="4"/>
                </a:lnTo>
                <a:lnTo>
                  <a:pt x="573" y="2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102"/>
          <p:cNvSpPr>
            <a:spLocks noChangeArrowheads="1"/>
          </p:cNvSpPr>
          <p:nvPr/>
        </p:nvSpPr>
        <p:spPr bwMode="auto">
          <a:xfrm>
            <a:off x="5133975" y="1924050"/>
            <a:ext cx="533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RUN 0</a:t>
            </a:r>
            <a:endParaRPr lang="en-US" sz="1800" b="1"/>
          </a:p>
        </p:txBody>
      </p:sp>
      <p:sp>
        <p:nvSpPr>
          <p:cNvPr id="20493" name="Freeform 103"/>
          <p:cNvSpPr>
            <a:spLocks/>
          </p:cNvSpPr>
          <p:nvPr/>
        </p:nvSpPr>
        <p:spPr bwMode="auto">
          <a:xfrm>
            <a:off x="4924425" y="2598738"/>
            <a:ext cx="865188" cy="865187"/>
          </a:xfrm>
          <a:custGeom>
            <a:avLst/>
            <a:gdLst>
              <a:gd name="T0" fmla="*/ 488 w 1089"/>
              <a:gd name="T1" fmla="*/ 2 h 1088"/>
              <a:gd name="T2" fmla="*/ 407 w 1089"/>
              <a:gd name="T3" fmla="*/ 17 h 1088"/>
              <a:gd name="T4" fmla="*/ 333 w 1089"/>
              <a:gd name="T5" fmla="*/ 42 h 1088"/>
              <a:gd name="T6" fmla="*/ 262 w 1089"/>
              <a:gd name="T7" fmla="*/ 79 h 1088"/>
              <a:gd name="T8" fmla="*/ 198 w 1089"/>
              <a:gd name="T9" fmla="*/ 123 h 1088"/>
              <a:gd name="T10" fmla="*/ 141 w 1089"/>
              <a:gd name="T11" fmla="*/ 178 h 1088"/>
              <a:gd name="T12" fmla="*/ 93 w 1089"/>
              <a:gd name="T13" fmla="*/ 240 h 1088"/>
              <a:gd name="T14" fmla="*/ 54 w 1089"/>
              <a:gd name="T15" fmla="*/ 307 h 1088"/>
              <a:gd name="T16" fmla="*/ 25 w 1089"/>
              <a:gd name="T17" fmla="*/ 382 h 1088"/>
              <a:gd name="T18" fmla="*/ 6 w 1089"/>
              <a:gd name="T19" fmla="*/ 461 h 1088"/>
              <a:gd name="T20" fmla="*/ 0 w 1089"/>
              <a:gd name="T21" fmla="*/ 543 h 1088"/>
              <a:gd name="T22" fmla="*/ 6 w 1089"/>
              <a:gd name="T23" fmla="*/ 626 h 1088"/>
              <a:gd name="T24" fmla="*/ 25 w 1089"/>
              <a:gd name="T25" fmla="*/ 704 h 1088"/>
              <a:gd name="T26" fmla="*/ 54 w 1089"/>
              <a:gd name="T27" fmla="*/ 779 h 1088"/>
              <a:gd name="T28" fmla="*/ 93 w 1089"/>
              <a:gd name="T29" fmla="*/ 848 h 1088"/>
              <a:gd name="T30" fmla="*/ 141 w 1089"/>
              <a:gd name="T31" fmla="*/ 910 h 1088"/>
              <a:gd name="T32" fmla="*/ 198 w 1089"/>
              <a:gd name="T33" fmla="*/ 964 h 1088"/>
              <a:gd name="T34" fmla="*/ 262 w 1089"/>
              <a:gd name="T35" fmla="*/ 1008 h 1088"/>
              <a:gd name="T36" fmla="*/ 333 w 1089"/>
              <a:gd name="T37" fmla="*/ 1044 h 1088"/>
              <a:gd name="T38" fmla="*/ 407 w 1089"/>
              <a:gd name="T39" fmla="*/ 1071 h 1088"/>
              <a:gd name="T40" fmla="*/ 488 w 1089"/>
              <a:gd name="T41" fmla="*/ 1085 h 1088"/>
              <a:gd name="T42" fmla="*/ 573 w 1089"/>
              <a:gd name="T43" fmla="*/ 1086 h 1088"/>
              <a:gd name="T44" fmla="*/ 653 w 1089"/>
              <a:gd name="T45" fmla="*/ 1077 h 1088"/>
              <a:gd name="T46" fmla="*/ 732 w 1089"/>
              <a:gd name="T47" fmla="*/ 1054 h 1088"/>
              <a:gd name="T48" fmla="*/ 803 w 1089"/>
              <a:gd name="T49" fmla="*/ 1021 h 1088"/>
              <a:gd name="T50" fmla="*/ 870 w 1089"/>
              <a:gd name="T51" fmla="*/ 979 h 1088"/>
              <a:gd name="T52" fmla="*/ 930 w 1089"/>
              <a:gd name="T53" fmla="*/ 929 h 1088"/>
              <a:gd name="T54" fmla="*/ 980 w 1089"/>
              <a:gd name="T55" fmla="*/ 870 h 1088"/>
              <a:gd name="T56" fmla="*/ 1022 w 1089"/>
              <a:gd name="T57" fmla="*/ 802 h 1088"/>
              <a:gd name="T58" fmla="*/ 1054 w 1089"/>
              <a:gd name="T59" fmla="*/ 731 h 1088"/>
              <a:gd name="T60" fmla="*/ 1078 w 1089"/>
              <a:gd name="T61" fmla="*/ 653 h 1088"/>
              <a:gd name="T62" fmla="*/ 1087 w 1089"/>
              <a:gd name="T63" fmla="*/ 572 h 1088"/>
              <a:gd name="T64" fmla="*/ 1085 w 1089"/>
              <a:gd name="T65" fmla="*/ 488 h 1088"/>
              <a:gd name="T66" fmla="*/ 1072 w 1089"/>
              <a:gd name="T67" fmla="*/ 407 h 1088"/>
              <a:gd name="T68" fmla="*/ 1045 w 1089"/>
              <a:gd name="T69" fmla="*/ 332 h 1088"/>
              <a:gd name="T70" fmla="*/ 1008 w 1089"/>
              <a:gd name="T71" fmla="*/ 261 h 1088"/>
              <a:gd name="T72" fmla="*/ 964 w 1089"/>
              <a:gd name="T73" fmla="*/ 198 h 1088"/>
              <a:gd name="T74" fmla="*/ 910 w 1089"/>
              <a:gd name="T75" fmla="*/ 140 h 1088"/>
              <a:gd name="T76" fmla="*/ 849 w 1089"/>
              <a:gd name="T77" fmla="*/ 92 h 1088"/>
              <a:gd name="T78" fmla="*/ 780 w 1089"/>
              <a:gd name="T79" fmla="*/ 54 h 1088"/>
              <a:gd name="T80" fmla="*/ 705 w 1089"/>
              <a:gd name="T81" fmla="*/ 25 h 1088"/>
              <a:gd name="T82" fmla="*/ 626 w 1089"/>
              <a:gd name="T83" fmla="*/ 6 h 1088"/>
              <a:gd name="T84" fmla="*/ 544 w 1089"/>
              <a:gd name="T85" fmla="*/ 0 h 10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8"/>
              <a:gd name="T131" fmla="*/ 1089 w 1089"/>
              <a:gd name="T132" fmla="*/ 1088 h 10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8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8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6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31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8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5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8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5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8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31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6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8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Freeform 104"/>
          <p:cNvSpPr>
            <a:spLocks/>
          </p:cNvSpPr>
          <p:nvPr/>
        </p:nvSpPr>
        <p:spPr bwMode="auto">
          <a:xfrm>
            <a:off x="4924425" y="2598738"/>
            <a:ext cx="865188" cy="865187"/>
          </a:xfrm>
          <a:custGeom>
            <a:avLst/>
            <a:gdLst>
              <a:gd name="T0" fmla="*/ 488 w 1089"/>
              <a:gd name="T1" fmla="*/ 2 h 1088"/>
              <a:gd name="T2" fmla="*/ 407 w 1089"/>
              <a:gd name="T3" fmla="*/ 17 h 1088"/>
              <a:gd name="T4" fmla="*/ 333 w 1089"/>
              <a:gd name="T5" fmla="*/ 42 h 1088"/>
              <a:gd name="T6" fmla="*/ 262 w 1089"/>
              <a:gd name="T7" fmla="*/ 79 h 1088"/>
              <a:gd name="T8" fmla="*/ 198 w 1089"/>
              <a:gd name="T9" fmla="*/ 123 h 1088"/>
              <a:gd name="T10" fmla="*/ 141 w 1089"/>
              <a:gd name="T11" fmla="*/ 178 h 1088"/>
              <a:gd name="T12" fmla="*/ 93 w 1089"/>
              <a:gd name="T13" fmla="*/ 240 h 1088"/>
              <a:gd name="T14" fmla="*/ 54 w 1089"/>
              <a:gd name="T15" fmla="*/ 307 h 1088"/>
              <a:gd name="T16" fmla="*/ 25 w 1089"/>
              <a:gd name="T17" fmla="*/ 382 h 1088"/>
              <a:gd name="T18" fmla="*/ 6 w 1089"/>
              <a:gd name="T19" fmla="*/ 461 h 1088"/>
              <a:gd name="T20" fmla="*/ 0 w 1089"/>
              <a:gd name="T21" fmla="*/ 543 h 1088"/>
              <a:gd name="T22" fmla="*/ 6 w 1089"/>
              <a:gd name="T23" fmla="*/ 626 h 1088"/>
              <a:gd name="T24" fmla="*/ 25 w 1089"/>
              <a:gd name="T25" fmla="*/ 704 h 1088"/>
              <a:gd name="T26" fmla="*/ 54 w 1089"/>
              <a:gd name="T27" fmla="*/ 779 h 1088"/>
              <a:gd name="T28" fmla="*/ 93 w 1089"/>
              <a:gd name="T29" fmla="*/ 848 h 1088"/>
              <a:gd name="T30" fmla="*/ 141 w 1089"/>
              <a:gd name="T31" fmla="*/ 910 h 1088"/>
              <a:gd name="T32" fmla="*/ 198 w 1089"/>
              <a:gd name="T33" fmla="*/ 964 h 1088"/>
              <a:gd name="T34" fmla="*/ 262 w 1089"/>
              <a:gd name="T35" fmla="*/ 1008 h 1088"/>
              <a:gd name="T36" fmla="*/ 333 w 1089"/>
              <a:gd name="T37" fmla="*/ 1044 h 1088"/>
              <a:gd name="T38" fmla="*/ 407 w 1089"/>
              <a:gd name="T39" fmla="*/ 1071 h 1088"/>
              <a:gd name="T40" fmla="*/ 488 w 1089"/>
              <a:gd name="T41" fmla="*/ 1085 h 1088"/>
              <a:gd name="T42" fmla="*/ 573 w 1089"/>
              <a:gd name="T43" fmla="*/ 1086 h 1088"/>
              <a:gd name="T44" fmla="*/ 653 w 1089"/>
              <a:gd name="T45" fmla="*/ 1077 h 1088"/>
              <a:gd name="T46" fmla="*/ 732 w 1089"/>
              <a:gd name="T47" fmla="*/ 1054 h 1088"/>
              <a:gd name="T48" fmla="*/ 803 w 1089"/>
              <a:gd name="T49" fmla="*/ 1021 h 1088"/>
              <a:gd name="T50" fmla="*/ 870 w 1089"/>
              <a:gd name="T51" fmla="*/ 979 h 1088"/>
              <a:gd name="T52" fmla="*/ 930 w 1089"/>
              <a:gd name="T53" fmla="*/ 929 h 1088"/>
              <a:gd name="T54" fmla="*/ 980 w 1089"/>
              <a:gd name="T55" fmla="*/ 870 h 1088"/>
              <a:gd name="T56" fmla="*/ 1022 w 1089"/>
              <a:gd name="T57" fmla="*/ 802 h 1088"/>
              <a:gd name="T58" fmla="*/ 1054 w 1089"/>
              <a:gd name="T59" fmla="*/ 731 h 1088"/>
              <a:gd name="T60" fmla="*/ 1078 w 1089"/>
              <a:gd name="T61" fmla="*/ 653 h 1088"/>
              <a:gd name="T62" fmla="*/ 1087 w 1089"/>
              <a:gd name="T63" fmla="*/ 572 h 1088"/>
              <a:gd name="T64" fmla="*/ 1085 w 1089"/>
              <a:gd name="T65" fmla="*/ 488 h 1088"/>
              <a:gd name="T66" fmla="*/ 1072 w 1089"/>
              <a:gd name="T67" fmla="*/ 407 h 1088"/>
              <a:gd name="T68" fmla="*/ 1045 w 1089"/>
              <a:gd name="T69" fmla="*/ 332 h 1088"/>
              <a:gd name="T70" fmla="*/ 1008 w 1089"/>
              <a:gd name="T71" fmla="*/ 261 h 1088"/>
              <a:gd name="T72" fmla="*/ 964 w 1089"/>
              <a:gd name="T73" fmla="*/ 198 h 1088"/>
              <a:gd name="T74" fmla="*/ 910 w 1089"/>
              <a:gd name="T75" fmla="*/ 140 h 1088"/>
              <a:gd name="T76" fmla="*/ 849 w 1089"/>
              <a:gd name="T77" fmla="*/ 92 h 1088"/>
              <a:gd name="T78" fmla="*/ 780 w 1089"/>
              <a:gd name="T79" fmla="*/ 54 h 1088"/>
              <a:gd name="T80" fmla="*/ 705 w 1089"/>
              <a:gd name="T81" fmla="*/ 25 h 1088"/>
              <a:gd name="T82" fmla="*/ 626 w 1089"/>
              <a:gd name="T83" fmla="*/ 6 h 1088"/>
              <a:gd name="T84" fmla="*/ 544 w 1089"/>
              <a:gd name="T85" fmla="*/ 0 h 10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8"/>
              <a:gd name="T131" fmla="*/ 1089 w 1089"/>
              <a:gd name="T132" fmla="*/ 1088 h 10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8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8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6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31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8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5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8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5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8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31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6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8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Rectangle 105"/>
          <p:cNvSpPr>
            <a:spLocks noChangeArrowheads="1"/>
          </p:cNvSpPr>
          <p:nvPr/>
        </p:nvSpPr>
        <p:spPr bwMode="auto">
          <a:xfrm>
            <a:off x="5133975" y="2930525"/>
            <a:ext cx="533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RUN 1</a:t>
            </a:r>
            <a:endParaRPr lang="en-US" sz="1800" b="1"/>
          </a:p>
        </p:txBody>
      </p:sp>
      <p:sp>
        <p:nvSpPr>
          <p:cNvPr id="20496" name="Freeform 109"/>
          <p:cNvSpPr>
            <a:spLocks/>
          </p:cNvSpPr>
          <p:nvPr/>
        </p:nvSpPr>
        <p:spPr bwMode="auto">
          <a:xfrm>
            <a:off x="7158038" y="3463925"/>
            <a:ext cx="862012" cy="862013"/>
          </a:xfrm>
          <a:custGeom>
            <a:avLst/>
            <a:gdLst>
              <a:gd name="T0" fmla="*/ 488 w 1087"/>
              <a:gd name="T1" fmla="*/ 2 h 1087"/>
              <a:gd name="T2" fmla="*/ 407 w 1087"/>
              <a:gd name="T3" fmla="*/ 16 h 1087"/>
              <a:gd name="T4" fmla="*/ 330 w 1087"/>
              <a:gd name="T5" fmla="*/ 43 h 1087"/>
              <a:gd name="T6" fmla="*/ 261 w 1087"/>
              <a:gd name="T7" fmla="*/ 79 h 1087"/>
              <a:gd name="T8" fmla="*/ 198 w 1087"/>
              <a:gd name="T9" fmla="*/ 123 h 1087"/>
              <a:gd name="T10" fmla="*/ 140 w 1087"/>
              <a:gd name="T11" fmla="*/ 177 h 1087"/>
              <a:gd name="T12" fmla="*/ 92 w 1087"/>
              <a:gd name="T13" fmla="*/ 238 h 1087"/>
              <a:gd name="T14" fmla="*/ 52 w 1087"/>
              <a:gd name="T15" fmla="*/ 308 h 1087"/>
              <a:gd name="T16" fmla="*/ 23 w 1087"/>
              <a:gd name="T17" fmla="*/ 382 h 1087"/>
              <a:gd name="T18" fmla="*/ 6 w 1087"/>
              <a:gd name="T19" fmla="*/ 461 h 1087"/>
              <a:gd name="T20" fmla="*/ 0 w 1087"/>
              <a:gd name="T21" fmla="*/ 544 h 1087"/>
              <a:gd name="T22" fmla="*/ 6 w 1087"/>
              <a:gd name="T23" fmla="*/ 626 h 1087"/>
              <a:gd name="T24" fmla="*/ 23 w 1087"/>
              <a:gd name="T25" fmla="*/ 705 h 1087"/>
              <a:gd name="T26" fmla="*/ 52 w 1087"/>
              <a:gd name="T27" fmla="*/ 780 h 1087"/>
              <a:gd name="T28" fmla="*/ 92 w 1087"/>
              <a:gd name="T29" fmla="*/ 847 h 1087"/>
              <a:gd name="T30" fmla="*/ 140 w 1087"/>
              <a:gd name="T31" fmla="*/ 908 h 1087"/>
              <a:gd name="T32" fmla="*/ 198 w 1087"/>
              <a:gd name="T33" fmla="*/ 964 h 1087"/>
              <a:gd name="T34" fmla="*/ 261 w 1087"/>
              <a:gd name="T35" fmla="*/ 1008 h 1087"/>
              <a:gd name="T36" fmla="*/ 330 w 1087"/>
              <a:gd name="T37" fmla="*/ 1045 h 1087"/>
              <a:gd name="T38" fmla="*/ 407 w 1087"/>
              <a:gd name="T39" fmla="*/ 1070 h 1087"/>
              <a:gd name="T40" fmla="*/ 488 w 1087"/>
              <a:gd name="T41" fmla="*/ 1085 h 1087"/>
              <a:gd name="T42" fmla="*/ 570 w 1087"/>
              <a:gd name="T43" fmla="*/ 1087 h 1087"/>
              <a:gd name="T44" fmla="*/ 653 w 1087"/>
              <a:gd name="T45" fmla="*/ 1077 h 1087"/>
              <a:gd name="T46" fmla="*/ 730 w 1087"/>
              <a:gd name="T47" fmla="*/ 1054 h 1087"/>
              <a:gd name="T48" fmla="*/ 803 w 1087"/>
              <a:gd name="T49" fmla="*/ 1022 h 1087"/>
              <a:gd name="T50" fmla="*/ 868 w 1087"/>
              <a:gd name="T51" fmla="*/ 979 h 1087"/>
              <a:gd name="T52" fmla="*/ 927 w 1087"/>
              <a:gd name="T53" fmla="*/ 928 h 1087"/>
              <a:gd name="T54" fmla="*/ 979 w 1087"/>
              <a:gd name="T55" fmla="*/ 868 h 1087"/>
              <a:gd name="T56" fmla="*/ 1022 w 1087"/>
              <a:gd name="T57" fmla="*/ 803 h 1087"/>
              <a:gd name="T58" fmla="*/ 1054 w 1087"/>
              <a:gd name="T59" fmla="*/ 730 h 1087"/>
              <a:gd name="T60" fmla="*/ 1075 w 1087"/>
              <a:gd name="T61" fmla="*/ 653 h 1087"/>
              <a:gd name="T62" fmla="*/ 1087 w 1087"/>
              <a:gd name="T63" fmla="*/ 571 h 1087"/>
              <a:gd name="T64" fmla="*/ 1085 w 1087"/>
              <a:gd name="T65" fmla="*/ 488 h 1087"/>
              <a:gd name="T66" fmla="*/ 1070 w 1087"/>
              <a:gd name="T67" fmla="*/ 407 h 1087"/>
              <a:gd name="T68" fmla="*/ 1045 w 1087"/>
              <a:gd name="T69" fmla="*/ 333 h 1087"/>
              <a:gd name="T70" fmla="*/ 1008 w 1087"/>
              <a:gd name="T71" fmla="*/ 261 h 1087"/>
              <a:gd name="T72" fmla="*/ 962 w 1087"/>
              <a:gd name="T73" fmla="*/ 198 h 1087"/>
              <a:gd name="T74" fmla="*/ 908 w 1087"/>
              <a:gd name="T75" fmla="*/ 141 h 1087"/>
              <a:gd name="T76" fmla="*/ 847 w 1087"/>
              <a:gd name="T77" fmla="*/ 93 h 1087"/>
              <a:gd name="T78" fmla="*/ 780 w 1087"/>
              <a:gd name="T79" fmla="*/ 52 h 1087"/>
              <a:gd name="T80" fmla="*/ 705 w 1087"/>
              <a:gd name="T81" fmla="*/ 23 h 1087"/>
              <a:gd name="T82" fmla="*/ 626 w 1087"/>
              <a:gd name="T83" fmla="*/ 6 h 1087"/>
              <a:gd name="T84" fmla="*/ 544 w 1087"/>
              <a:gd name="T85" fmla="*/ 0 h 108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7"/>
              <a:gd name="T130" fmla="*/ 0 h 1087"/>
              <a:gd name="T131" fmla="*/ 1087 w 1087"/>
              <a:gd name="T132" fmla="*/ 1087 h 108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7" h="1087">
                <a:moveTo>
                  <a:pt x="544" y="0"/>
                </a:moveTo>
                <a:lnTo>
                  <a:pt x="515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6"/>
                </a:lnTo>
                <a:lnTo>
                  <a:pt x="382" y="23"/>
                </a:lnTo>
                <a:lnTo>
                  <a:pt x="355" y="33"/>
                </a:lnTo>
                <a:lnTo>
                  <a:pt x="330" y="43"/>
                </a:lnTo>
                <a:lnTo>
                  <a:pt x="307" y="52"/>
                </a:lnTo>
                <a:lnTo>
                  <a:pt x="284" y="66"/>
                </a:lnTo>
                <a:lnTo>
                  <a:pt x="261" y="79"/>
                </a:lnTo>
                <a:lnTo>
                  <a:pt x="238" y="93"/>
                </a:lnTo>
                <a:lnTo>
                  <a:pt x="217" y="108"/>
                </a:lnTo>
                <a:lnTo>
                  <a:pt x="198" y="123"/>
                </a:lnTo>
                <a:lnTo>
                  <a:pt x="177" y="141"/>
                </a:lnTo>
                <a:lnTo>
                  <a:pt x="158" y="160"/>
                </a:lnTo>
                <a:lnTo>
                  <a:pt x="140" y="177"/>
                </a:lnTo>
                <a:lnTo>
                  <a:pt x="123" y="198"/>
                </a:lnTo>
                <a:lnTo>
                  <a:pt x="108" y="217"/>
                </a:lnTo>
                <a:lnTo>
                  <a:pt x="92" y="238"/>
                </a:lnTo>
                <a:lnTo>
                  <a:pt x="79" y="261"/>
                </a:lnTo>
                <a:lnTo>
                  <a:pt x="65" y="285"/>
                </a:lnTo>
                <a:lnTo>
                  <a:pt x="52" y="308"/>
                </a:lnTo>
                <a:lnTo>
                  <a:pt x="42" y="333"/>
                </a:lnTo>
                <a:lnTo>
                  <a:pt x="33" y="356"/>
                </a:lnTo>
                <a:lnTo>
                  <a:pt x="23" y="382"/>
                </a:lnTo>
                <a:lnTo>
                  <a:pt x="16" y="407"/>
                </a:lnTo>
                <a:lnTo>
                  <a:pt x="10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5"/>
                </a:lnTo>
                <a:lnTo>
                  <a:pt x="0" y="544"/>
                </a:lnTo>
                <a:lnTo>
                  <a:pt x="0" y="571"/>
                </a:lnTo>
                <a:lnTo>
                  <a:pt x="2" y="599"/>
                </a:lnTo>
                <a:lnTo>
                  <a:pt x="6" y="626"/>
                </a:lnTo>
                <a:lnTo>
                  <a:pt x="10" y="653"/>
                </a:lnTo>
                <a:lnTo>
                  <a:pt x="16" y="680"/>
                </a:lnTo>
                <a:lnTo>
                  <a:pt x="23" y="705"/>
                </a:lnTo>
                <a:lnTo>
                  <a:pt x="33" y="730"/>
                </a:lnTo>
                <a:lnTo>
                  <a:pt x="42" y="755"/>
                </a:lnTo>
                <a:lnTo>
                  <a:pt x="52" y="780"/>
                </a:lnTo>
                <a:lnTo>
                  <a:pt x="65" y="803"/>
                </a:lnTo>
                <a:lnTo>
                  <a:pt x="79" y="826"/>
                </a:lnTo>
                <a:lnTo>
                  <a:pt x="92" y="847"/>
                </a:lnTo>
                <a:lnTo>
                  <a:pt x="108" y="868"/>
                </a:lnTo>
                <a:lnTo>
                  <a:pt x="123" y="889"/>
                </a:lnTo>
                <a:lnTo>
                  <a:pt x="140" y="908"/>
                </a:lnTo>
                <a:lnTo>
                  <a:pt x="158" y="928"/>
                </a:lnTo>
                <a:lnTo>
                  <a:pt x="177" y="947"/>
                </a:lnTo>
                <a:lnTo>
                  <a:pt x="198" y="964"/>
                </a:lnTo>
                <a:lnTo>
                  <a:pt x="217" y="979"/>
                </a:lnTo>
                <a:lnTo>
                  <a:pt x="238" y="995"/>
                </a:lnTo>
                <a:lnTo>
                  <a:pt x="261" y="1008"/>
                </a:lnTo>
                <a:lnTo>
                  <a:pt x="284" y="1022"/>
                </a:lnTo>
                <a:lnTo>
                  <a:pt x="307" y="1033"/>
                </a:lnTo>
                <a:lnTo>
                  <a:pt x="330" y="1045"/>
                </a:lnTo>
                <a:lnTo>
                  <a:pt x="355" y="1054"/>
                </a:lnTo>
                <a:lnTo>
                  <a:pt x="382" y="1064"/>
                </a:lnTo>
                <a:lnTo>
                  <a:pt x="407" y="1070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5" y="1087"/>
                </a:lnTo>
                <a:lnTo>
                  <a:pt x="544" y="1087"/>
                </a:lnTo>
                <a:lnTo>
                  <a:pt x="570" y="1087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0"/>
                </a:lnTo>
                <a:lnTo>
                  <a:pt x="705" y="1064"/>
                </a:lnTo>
                <a:lnTo>
                  <a:pt x="730" y="1054"/>
                </a:lnTo>
                <a:lnTo>
                  <a:pt x="755" y="1045"/>
                </a:lnTo>
                <a:lnTo>
                  <a:pt x="780" y="1033"/>
                </a:lnTo>
                <a:lnTo>
                  <a:pt x="803" y="1022"/>
                </a:lnTo>
                <a:lnTo>
                  <a:pt x="826" y="1008"/>
                </a:lnTo>
                <a:lnTo>
                  <a:pt x="847" y="995"/>
                </a:lnTo>
                <a:lnTo>
                  <a:pt x="868" y="979"/>
                </a:lnTo>
                <a:lnTo>
                  <a:pt x="889" y="964"/>
                </a:lnTo>
                <a:lnTo>
                  <a:pt x="908" y="947"/>
                </a:lnTo>
                <a:lnTo>
                  <a:pt x="927" y="928"/>
                </a:lnTo>
                <a:lnTo>
                  <a:pt x="945" y="908"/>
                </a:lnTo>
                <a:lnTo>
                  <a:pt x="962" y="889"/>
                </a:lnTo>
                <a:lnTo>
                  <a:pt x="979" y="868"/>
                </a:lnTo>
                <a:lnTo>
                  <a:pt x="995" y="847"/>
                </a:lnTo>
                <a:lnTo>
                  <a:pt x="1008" y="826"/>
                </a:lnTo>
                <a:lnTo>
                  <a:pt x="1022" y="803"/>
                </a:lnTo>
                <a:lnTo>
                  <a:pt x="1033" y="780"/>
                </a:lnTo>
                <a:lnTo>
                  <a:pt x="1045" y="755"/>
                </a:lnTo>
                <a:lnTo>
                  <a:pt x="1054" y="730"/>
                </a:lnTo>
                <a:lnTo>
                  <a:pt x="1062" y="705"/>
                </a:lnTo>
                <a:lnTo>
                  <a:pt x="1070" y="680"/>
                </a:lnTo>
                <a:lnTo>
                  <a:pt x="1075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1"/>
                </a:lnTo>
                <a:lnTo>
                  <a:pt x="1087" y="544"/>
                </a:lnTo>
                <a:lnTo>
                  <a:pt x="1087" y="515"/>
                </a:lnTo>
                <a:lnTo>
                  <a:pt x="1085" y="488"/>
                </a:lnTo>
                <a:lnTo>
                  <a:pt x="1081" y="461"/>
                </a:lnTo>
                <a:lnTo>
                  <a:pt x="1075" y="434"/>
                </a:lnTo>
                <a:lnTo>
                  <a:pt x="1070" y="407"/>
                </a:lnTo>
                <a:lnTo>
                  <a:pt x="1062" y="382"/>
                </a:lnTo>
                <a:lnTo>
                  <a:pt x="1054" y="356"/>
                </a:lnTo>
                <a:lnTo>
                  <a:pt x="1045" y="333"/>
                </a:lnTo>
                <a:lnTo>
                  <a:pt x="1033" y="308"/>
                </a:lnTo>
                <a:lnTo>
                  <a:pt x="1022" y="285"/>
                </a:lnTo>
                <a:lnTo>
                  <a:pt x="1008" y="261"/>
                </a:lnTo>
                <a:lnTo>
                  <a:pt x="995" y="238"/>
                </a:lnTo>
                <a:lnTo>
                  <a:pt x="979" y="217"/>
                </a:lnTo>
                <a:lnTo>
                  <a:pt x="962" y="198"/>
                </a:lnTo>
                <a:lnTo>
                  <a:pt x="945" y="177"/>
                </a:lnTo>
                <a:lnTo>
                  <a:pt x="927" y="160"/>
                </a:lnTo>
                <a:lnTo>
                  <a:pt x="908" y="141"/>
                </a:lnTo>
                <a:lnTo>
                  <a:pt x="889" y="123"/>
                </a:lnTo>
                <a:lnTo>
                  <a:pt x="868" y="108"/>
                </a:lnTo>
                <a:lnTo>
                  <a:pt x="847" y="93"/>
                </a:lnTo>
                <a:lnTo>
                  <a:pt x="826" y="79"/>
                </a:lnTo>
                <a:lnTo>
                  <a:pt x="803" y="66"/>
                </a:lnTo>
                <a:lnTo>
                  <a:pt x="780" y="52"/>
                </a:lnTo>
                <a:lnTo>
                  <a:pt x="755" y="43"/>
                </a:lnTo>
                <a:lnTo>
                  <a:pt x="730" y="33"/>
                </a:lnTo>
                <a:lnTo>
                  <a:pt x="705" y="23"/>
                </a:lnTo>
                <a:lnTo>
                  <a:pt x="680" y="16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0" y="0"/>
                </a:lnTo>
                <a:lnTo>
                  <a:pt x="544" y="0"/>
                </a:lnTo>
                <a:close/>
              </a:path>
            </a:pathLst>
          </a:custGeom>
          <a:solidFill>
            <a:srgbClr val="99FF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Freeform 110"/>
          <p:cNvSpPr>
            <a:spLocks/>
          </p:cNvSpPr>
          <p:nvPr/>
        </p:nvSpPr>
        <p:spPr bwMode="auto">
          <a:xfrm>
            <a:off x="7158038" y="3463925"/>
            <a:ext cx="862012" cy="862013"/>
          </a:xfrm>
          <a:custGeom>
            <a:avLst/>
            <a:gdLst>
              <a:gd name="T0" fmla="*/ 488 w 1087"/>
              <a:gd name="T1" fmla="*/ 2 h 1087"/>
              <a:gd name="T2" fmla="*/ 407 w 1087"/>
              <a:gd name="T3" fmla="*/ 16 h 1087"/>
              <a:gd name="T4" fmla="*/ 330 w 1087"/>
              <a:gd name="T5" fmla="*/ 43 h 1087"/>
              <a:gd name="T6" fmla="*/ 261 w 1087"/>
              <a:gd name="T7" fmla="*/ 79 h 1087"/>
              <a:gd name="T8" fmla="*/ 198 w 1087"/>
              <a:gd name="T9" fmla="*/ 123 h 1087"/>
              <a:gd name="T10" fmla="*/ 140 w 1087"/>
              <a:gd name="T11" fmla="*/ 177 h 1087"/>
              <a:gd name="T12" fmla="*/ 92 w 1087"/>
              <a:gd name="T13" fmla="*/ 238 h 1087"/>
              <a:gd name="T14" fmla="*/ 52 w 1087"/>
              <a:gd name="T15" fmla="*/ 308 h 1087"/>
              <a:gd name="T16" fmla="*/ 23 w 1087"/>
              <a:gd name="T17" fmla="*/ 382 h 1087"/>
              <a:gd name="T18" fmla="*/ 6 w 1087"/>
              <a:gd name="T19" fmla="*/ 461 h 1087"/>
              <a:gd name="T20" fmla="*/ 0 w 1087"/>
              <a:gd name="T21" fmla="*/ 544 h 1087"/>
              <a:gd name="T22" fmla="*/ 6 w 1087"/>
              <a:gd name="T23" fmla="*/ 626 h 1087"/>
              <a:gd name="T24" fmla="*/ 23 w 1087"/>
              <a:gd name="T25" fmla="*/ 705 h 1087"/>
              <a:gd name="T26" fmla="*/ 52 w 1087"/>
              <a:gd name="T27" fmla="*/ 780 h 1087"/>
              <a:gd name="T28" fmla="*/ 92 w 1087"/>
              <a:gd name="T29" fmla="*/ 847 h 1087"/>
              <a:gd name="T30" fmla="*/ 140 w 1087"/>
              <a:gd name="T31" fmla="*/ 908 h 1087"/>
              <a:gd name="T32" fmla="*/ 198 w 1087"/>
              <a:gd name="T33" fmla="*/ 964 h 1087"/>
              <a:gd name="T34" fmla="*/ 261 w 1087"/>
              <a:gd name="T35" fmla="*/ 1008 h 1087"/>
              <a:gd name="T36" fmla="*/ 330 w 1087"/>
              <a:gd name="T37" fmla="*/ 1045 h 1087"/>
              <a:gd name="T38" fmla="*/ 407 w 1087"/>
              <a:gd name="T39" fmla="*/ 1070 h 1087"/>
              <a:gd name="T40" fmla="*/ 488 w 1087"/>
              <a:gd name="T41" fmla="*/ 1085 h 1087"/>
              <a:gd name="T42" fmla="*/ 570 w 1087"/>
              <a:gd name="T43" fmla="*/ 1087 h 1087"/>
              <a:gd name="T44" fmla="*/ 653 w 1087"/>
              <a:gd name="T45" fmla="*/ 1077 h 1087"/>
              <a:gd name="T46" fmla="*/ 730 w 1087"/>
              <a:gd name="T47" fmla="*/ 1054 h 1087"/>
              <a:gd name="T48" fmla="*/ 803 w 1087"/>
              <a:gd name="T49" fmla="*/ 1022 h 1087"/>
              <a:gd name="T50" fmla="*/ 868 w 1087"/>
              <a:gd name="T51" fmla="*/ 979 h 1087"/>
              <a:gd name="T52" fmla="*/ 927 w 1087"/>
              <a:gd name="T53" fmla="*/ 928 h 1087"/>
              <a:gd name="T54" fmla="*/ 979 w 1087"/>
              <a:gd name="T55" fmla="*/ 868 h 1087"/>
              <a:gd name="T56" fmla="*/ 1022 w 1087"/>
              <a:gd name="T57" fmla="*/ 803 h 1087"/>
              <a:gd name="T58" fmla="*/ 1054 w 1087"/>
              <a:gd name="T59" fmla="*/ 730 h 1087"/>
              <a:gd name="T60" fmla="*/ 1075 w 1087"/>
              <a:gd name="T61" fmla="*/ 653 h 1087"/>
              <a:gd name="T62" fmla="*/ 1087 w 1087"/>
              <a:gd name="T63" fmla="*/ 571 h 1087"/>
              <a:gd name="T64" fmla="*/ 1085 w 1087"/>
              <a:gd name="T65" fmla="*/ 488 h 1087"/>
              <a:gd name="T66" fmla="*/ 1070 w 1087"/>
              <a:gd name="T67" fmla="*/ 407 h 1087"/>
              <a:gd name="T68" fmla="*/ 1045 w 1087"/>
              <a:gd name="T69" fmla="*/ 333 h 1087"/>
              <a:gd name="T70" fmla="*/ 1008 w 1087"/>
              <a:gd name="T71" fmla="*/ 261 h 1087"/>
              <a:gd name="T72" fmla="*/ 962 w 1087"/>
              <a:gd name="T73" fmla="*/ 198 h 1087"/>
              <a:gd name="T74" fmla="*/ 908 w 1087"/>
              <a:gd name="T75" fmla="*/ 141 h 1087"/>
              <a:gd name="T76" fmla="*/ 847 w 1087"/>
              <a:gd name="T77" fmla="*/ 93 h 1087"/>
              <a:gd name="T78" fmla="*/ 780 w 1087"/>
              <a:gd name="T79" fmla="*/ 52 h 1087"/>
              <a:gd name="T80" fmla="*/ 705 w 1087"/>
              <a:gd name="T81" fmla="*/ 23 h 1087"/>
              <a:gd name="T82" fmla="*/ 626 w 1087"/>
              <a:gd name="T83" fmla="*/ 6 h 1087"/>
              <a:gd name="T84" fmla="*/ 544 w 1087"/>
              <a:gd name="T85" fmla="*/ 0 h 108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7"/>
              <a:gd name="T130" fmla="*/ 0 h 1087"/>
              <a:gd name="T131" fmla="*/ 1087 w 1087"/>
              <a:gd name="T132" fmla="*/ 1087 h 108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7" h="1087">
                <a:moveTo>
                  <a:pt x="544" y="0"/>
                </a:moveTo>
                <a:lnTo>
                  <a:pt x="515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6"/>
                </a:lnTo>
                <a:lnTo>
                  <a:pt x="382" y="23"/>
                </a:lnTo>
                <a:lnTo>
                  <a:pt x="355" y="33"/>
                </a:lnTo>
                <a:lnTo>
                  <a:pt x="330" y="43"/>
                </a:lnTo>
                <a:lnTo>
                  <a:pt x="307" y="52"/>
                </a:lnTo>
                <a:lnTo>
                  <a:pt x="284" y="66"/>
                </a:lnTo>
                <a:lnTo>
                  <a:pt x="261" y="79"/>
                </a:lnTo>
                <a:lnTo>
                  <a:pt x="238" y="93"/>
                </a:lnTo>
                <a:lnTo>
                  <a:pt x="217" y="108"/>
                </a:lnTo>
                <a:lnTo>
                  <a:pt x="198" y="123"/>
                </a:lnTo>
                <a:lnTo>
                  <a:pt x="177" y="141"/>
                </a:lnTo>
                <a:lnTo>
                  <a:pt x="158" y="160"/>
                </a:lnTo>
                <a:lnTo>
                  <a:pt x="140" y="177"/>
                </a:lnTo>
                <a:lnTo>
                  <a:pt x="123" y="198"/>
                </a:lnTo>
                <a:lnTo>
                  <a:pt x="108" y="217"/>
                </a:lnTo>
                <a:lnTo>
                  <a:pt x="92" y="238"/>
                </a:lnTo>
                <a:lnTo>
                  <a:pt x="79" y="261"/>
                </a:lnTo>
                <a:lnTo>
                  <a:pt x="65" y="285"/>
                </a:lnTo>
                <a:lnTo>
                  <a:pt x="52" y="308"/>
                </a:lnTo>
                <a:lnTo>
                  <a:pt x="42" y="333"/>
                </a:lnTo>
                <a:lnTo>
                  <a:pt x="33" y="356"/>
                </a:lnTo>
                <a:lnTo>
                  <a:pt x="23" y="382"/>
                </a:lnTo>
                <a:lnTo>
                  <a:pt x="16" y="407"/>
                </a:lnTo>
                <a:lnTo>
                  <a:pt x="10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5"/>
                </a:lnTo>
                <a:lnTo>
                  <a:pt x="0" y="544"/>
                </a:lnTo>
                <a:lnTo>
                  <a:pt x="0" y="571"/>
                </a:lnTo>
                <a:lnTo>
                  <a:pt x="2" y="599"/>
                </a:lnTo>
                <a:lnTo>
                  <a:pt x="6" y="626"/>
                </a:lnTo>
                <a:lnTo>
                  <a:pt x="10" y="653"/>
                </a:lnTo>
                <a:lnTo>
                  <a:pt x="16" y="680"/>
                </a:lnTo>
                <a:lnTo>
                  <a:pt x="23" y="705"/>
                </a:lnTo>
                <a:lnTo>
                  <a:pt x="33" y="730"/>
                </a:lnTo>
                <a:lnTo>
                  <a:pt x="42" y="755"/>
                </a:lnTo>
                <a:lnTo>
                  <a:pt x="52" y="780"/>
                </a:lnTo>
                <a:lnTo>
                  <a:pt x="65" y="803"/>
                </a:lnTo>
                <a:lnTo>
                  <a:pt x="79" y="826"/>
                </a:lnTo>
                <a:lnTo>
                  <a:pt x="92" y="847"/>
                </a:lnTo>
                <a:lnTo>
                  <a:pt x="108" y="868"/>
                </a:lnTo>
                <a:lnTo>
                  <a:pt x="123" y="889"/>
                </a:lnTo>
                <a:lnTo>
                  <a:pt x="140" y="908"/>
                </a:lnTo>
                <a:lnTo>
                  <a:pt x="158" y="928"/>
                </a:lnTo>
                <a:lnTo>
                  <a:pt x="177" y="947"/>
                </a:lnTo>
                <a:lnTo>
                  <a:pt x="198" y="964"/>
                </a:lnTo>
                <a:lnTo>
                  <a:pt x="217" y="979"/>
                </a:lnTo>
                <a:lnTo>
                  <a:pt x="238" y="995"/>
                </a:lnTo>
                <a:lnTo>
                  <a:pt x="261" y="1008"/>
                </a:lnTo>
                <a:lnTo>
                  <a:pt x="284" y="1022"/>
                </a:lnTo>
                <a:lnTo>
                  <a:pt x="307" y="1033"/>
                </a:lnTo>
                <a:lnTo>
                  <a:pt x="330" y="1045"/>
                </a:lnTo>
                <a:lnTo>
                  <a:pt x="355" y="1054"/>
                </a:lnTo>
                <a:lnTo>
                  <a:pt x="382" y="1064"/>
                </a:lnTo>
                <a:lnTo>
                  <a:pt x="407" y="1070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5" y="1087"/>
                </a:lnTo>
                <a:lnTo>
                  <a:pt x="544" y="1087"/>
                </a:lnTo>
                <a:lnTo>
                  <a:pt x="570" y="1087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0"/>
                </a:lnTo>
                <a:lnTo>
                  <a:pt x="705" y="1064"/>
                </a:lnTo>
                <a:lnTo>
                  <a:pt x="730" y="1054"/>
                </a:lnTo>
                <a:lnTo>
                  <a:pt x="755" y="1045"/>
                </a:lnTo>
                <a:lnTo>
                  <a:pt x="780" y="1033"/>
                </a:lnTo>
                <a:lnTo>
                  <a:pt x="803" y="1022"/>
                </a:lnTo>
                <a:lnTo>
                  <a:pt x="826" y="1008"/>
                </a:lnTo>
                <a:lnTo>
                  <a:pt x="847" y="995"/>
                </a:lnTo>
                <a:lnTo>
                  <a:pt x="868" y="979"/>
                </a:lnTo>
                <a:lnTo>
                  <a:pt x="889" y="964"/>
                </a:lnTo>
                <a:lnTo>
                  <a:pt x="908" y="947"/>
                </a:lnTo>
                <a:lnTo>
                  <a:pt x="927" y="928"/>
                </a:lnTo>
                <a:lnTo>
                  <a:pt x="945" y="908"/>
                </a:lnTo>
                <a:lnTo>
                  <a:pt x="962" y="889"/>
                </a:lnTo>
                <a:lnTo>
                  <a:pt x="979" y="868"/>
                </a:lnTo>
                <a:lnTo>
                  <a:pt x="995" y="847"/>
                </a:lnTo>
                <a:lnTo>
                  <a:pt x="1008" y="826"/>
                </a:lnTo>
                <a:lnTo>
                  <a:pt x="1022" y="803"/>
                </a:lnTo>
                <a:lnTo>
                  <a:pt x="1033" y="780"/>
                </a:lnTo>
                <a:lnTo>
                  <a:pt x="1045" y="755"/>
                </a:lnTo>
                <a:lnTo>
                  <a:pt x="1054" y="730"/>
                </a:lnTo>
                <a:lnTo>
                  <a:pt x="1062" y="705"/>
                </a:lnTo>
                <a:lnTo>
                  <a:pt x="1070" y="680"/>
                </a:lnTo>
                <a:lnTo>
                  <a:pt x="1075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1"/>
                </a:lnTo>
                <a:lnTo>
                  <a:pt x="1087" y="544"/>
                </a:lnTo>
                <a:lnTo>
                  <a:pt x="1087" y="515"/>
                </a:lnTo>
                <a:lnTo>
                  <a:pt x="1085" y="488"/>
                </a:lnTo>
                <a:lnTo>
                  <a:pt x="1081" y="461"/>
                </a:lnTo>
                <a:lnTo>
                  <a:pt x="1075" y="434"/>
                </a:lnTo>
                <a:lnTo>
                  <a:pt x="1070" y="407"/>
                </a:lnTo>
                <a:lnTo>
                  <a:pt x="1062" y="382"/>
                </a:lnTo>
                <a:lnTo>
                  <a:pt x="1054" y="356"/>
                </a:lnTo>
                <a:lnTo>
                  <a:pt x="1045" y="333"/>
                </a:lnTo>
                <a:lnTo>
                  <a:pt x="1033" y="308"/>
                </a:lnTo>
                <a:lnTo>
                  <a:pt x="1022" y="285"/>
                </a:lnTo>
                <a:lnTo>
                  <a:pt x="1008" y="261"/>
                </a:lnTo>
                <a:lnTo>
                  <a:pt x="995" y="238"/>
                </a:lnTo>
                <a:lnTo>
                  <a:pt x="979" y="217"/>
                </a:lnTo>
                <a:lnTo>
                  <a:pt x="962" y="198"/>
                </a:lnTo>
                <a:lnTo>
                  <a:pt x="945" y="177"/>
                </a:lnTo>
                <a:lnTo>
                  <a:pt x="927" y="160"/>
                </a:lnTo>
                <a:lnTo>
                  <a:pt x="908" y="141"/>
                </a:lnTo>
                <a:lnTo>
                  <a:pt x="889" y="123"/>
                </a:lnTo>
                <a:lnTo>
                  <a:pt x="868" y="108"/>
                </a:lnTo>
                <a:lnTo>
                  <a:pt x="847" y="93"/>
                </a:lnTo>
                <a:lnTo>
                  <a:pt x="826" y="79"/>
                </a:lnTo>
                <a:lnTo>
                  <a:pt x="803" y="66"/>
                </a:lnTo>
                <a:lnTo>
                  <a:pt x="780" y="52"/>
                </a:lnTo>
                <a:lnTo>
                  <a:pt x="755" y="43"/>
                </a:lnTo>
                <a:lnTo>
                  <a:pt x="730" y="33"/>
                </a:lnTo>
                <a:lnTo>
                  <a:pt x="705" y="23"/>
                </a:lnTo>
                <a:lnTo>
                  <a:pt x="680" y="16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0" y="0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00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Rectangle 111"/>
          <p:cNvSpPr>
            <a:spLocks noChangeArrowheads="1"/>
          </p:cNvSpPr>
          <p:nvPr/>
        </p:nvSpPr>
        <p:spPr bwMode="auto">
          <a:xfrm>
            <a:off x="7391400" y="3795713"/>
            <a:ext cx="484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9900"/>
                </a:solidFill>
              </a:rPr>
              <a:t>STOP</a:t>
            </a:r>
            <a:endParaRPr lang="en-US" sz="1800" b="1"/>
          </a:p>
        </p:txBody>
      </p:sp>
      <p:sp>
        <p:nvSpPr>
          <p:cNvPr id="20499" name="Freeform 112"/>
          <p:cNvSpPr>
            <a:spLocks/>
          </p:cNvSpPr>
          <p:nvPr/>
        </p:nvSpPr>
        <p:spPr bwMode="auto">
          <a:xfrm>
            <a:off x="7158038" y="2095500"/>
            <a:ext cx="862012" cy="862013"/>
          </a:xfrm>
          <a:custGeom>
            <a:avLst/>
            <a:gdLst>
              <a:gd name="T0" fmla="*/ 488 w 1087"/>
              <a:gd name="T1" fmla="*/ 2 h 1087"/>
              <a:gd name="T2" fmla="*/ 407 w 1087"/>
              <a:gd name="T3" fmla="*/ 16 h 1087"/>
              <a:gd name="T4" fmla="*/ 330 w 1087"/>
              <a:gd name="T5" fmla="*/ 43 h 1087"/>
              <a:gd name="T6" fmla="*/ 261 w 1087"/>
              <a:gd name="T7" fmla="*/ 79 h 1087"/>
              <a:gd name="T8" fmla="*/ 198 w 1087"/>
              <a:gd name="T9" fmla="*/ 123 h 1087"/>
              <a:gd name="T10" fmla="*/ 140 w 1087"/>
              <a:gd name="T11" fmla="*/ 177 h 1087"/>
              <a:gd name="T12" fmla="*/ 92 w 1087"/>
              <a:gd name="T13" fmla="*/ 240 h 1087"/>
              <a:gd name="T14" fmla="*/ 52 w 1087"/>
              <a:gd name="T15" fmla="*/ 308 h 1087"/>
              <a:gd name="T16" fmla="*/ 23 w 1087"/>
              <a:gd name="T17" fmla="*/ 382 h 1087"/>
              <a:gd name="T18" fmla="*/ 6 w 1087"/>
              <a:gd name="T19" fmla="*/ 461 h 1087"/>
              <a:gd name="T20" fmla="*/ 0 w 1087"/>
              <a:gd name="T21" fmla="*/ 544 h 1087"/>
              <a:gd name="T22" fmla="*/ 6 w 1087"/>
              <a:gd name="T23" fmla="*/ 626 h 1087"/>
              <a:gd name="T24" fmla="*/ 23 w 1087"/>
              <a:gd name="T25" fmla="*/ 705 h 1087"/>
              <a:gd name="T26" fmla="*/ 52 w 1087"/>
              <a:gd name="T27" fmla="*/ 780 h 1087"/>
              <a:gd name="T28" fmla="*/ 92 w 1087"/>
              <a:gd name="T29" fmla="*/ 847 h 1087"/>
              <a:gd name="T30" fmla="*/ 140 w 1087"/>
              <a:gd name="T31" fmla="*/ 909 h 1087"/>
              <a:gd name="T32" fmla="*/ 198 w 1087"/>
              <a:gd name="T33" fmla="*/ 964 h 1087"/>
              <a:gd name="T34" fmla="*/ 261 w 1087"/>
              <a:gd name="T35" fmla="*/ 1008 h 1087"/>
              <a:gd name="T36" fmla="*/ 330 w 1087"/>
              <a:gd name="T37" fmla="*/ 1045 h 1087"/>
              <a:gd name="T38" fmla="*/ 407 w 1087"/>
              <a:gd name="T39" fmla="*/ 1070 h 1087"/>
              <a:gd name="T40" fmla="*/ 488 w 1087"/>
              <a:gd name="T41" fmla="*/ 1085 h 1087"/>
              <a:gd name="T42" fmla="*/ 570 w 1087"/>
              <a:gd name="T43" fmla="*/ 1087 h 1087"/>
              <a:gd name="T44" fmla="*/ 653 w 1087"/>
              <a:gd name="T45" fmla="*/ 1077 h 1087"/>
              <a:gd name="T46" fmla="*/ 730 w 1087"/>
              <a:gd name="T47" fmla="*/ 1054 h 1087"/>
              <a:gd name="T48" fmla="*/ 803 w 1087"/>
              <a:gd name="T49" fmla="*/ 1022 h 1087"/>
              <a:gd name="T50" fmla="*/ 868 w 1087"/>
              <a:gd name="T51" fmla="*/ 980 h 1087"/>
              <a:gd name="T52" fmla="*/ 927 w 1087"/>
              <a:gd name="T53" fmla="*/ 928 h 1087"/>
              <a:gd name="T54" fmla="*/ 979 w 1087"/>
              <a:gd name="T55" fmla="*/ 870 h 1087"/>
              <a:gd name="T56" fmla="*/ 1022 w 1087"/>
              <a:gd name="T57" fmla="*/ 803 h 1087"/>
              <a:gd name="T58" fmla="*/ 1054 w 1087"/>
              <a:gd name="T59" fmla="*/ 730 h 1087"/>
              <a:gd name="T60" fmla="*/ 1075 w 1087"/>
              <a:gd name="T61" fmla="*/ 653 h 1087"/>
              <a:gd name="T62" fmla="*/ 1087 w 1087"/>
              <a:gd name="T63" fmla="*/ 573 h 1087"/>
              <a:gd name="T64" fmla="*/ 1085 w 1087"/>
              <a:gd name="T65" fmla="*/ 488 h 1087"/>
              <a:gd name="T66" fmla="*/ 1070 w 1087"/>
              <a:gd name="T67" fmla="*/ 407 h 1087"/>
              <a:gd name="T68" fmla="*/ 1045 w 1087"/>
              <a:gd name="T69" fmla="*/ 333 h 1087"/>
              <a:gd name="T70" fmla="*/ 1008 w 1087"/>
              <a:gd name="T71" fmla="*/ 262 h 1087"/>
              <a:gd name="T72" fmla="*/ 962 w 1087"/>
              <a:gd name="T73" fmla="*/ 198 h 1087"/>
              <a:gd name="T74" fmla="*/ 908 w 1087"/>
              <a:gd name="T75" fmla="*/ 141 h 1087"/>
              <a:gd name="T76" fmla="*/ 847 w 1087"/>
              <a:gd name="T77" fmla="*/ 93 h 1087"/>
              <a:gd name="T78" fmla="*/ 780 w 1087"/>
              <a:gd name="T79" fmla="*/ 52 h 1087"/>
              <a:gd name="T80" fmla="*/ 705 w 1087"/>
              <a:gd name="T81" fmla="*/ 24 h 1087"/>
              <a:gd name="T82" fmla="*/ 626 w 1087"/>
              <a:gd name="T83" fmla="*/ 6 h 1087"/>
              <a:gd name="T84" fmla="*/ 544 w 1087"/>
              <a:gd name="T85" fmla="*/ 0 h 108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7"/>
              <a:gd name="T130" fmla="*/ 0 h 1087"/>
              <a:gd name="T131" fmla="*/ 1087 w 1087"/>
              <a:gd name="T132" fmla="*/ 1087 h 108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7" h="1087">
                <a:moveTo>
                  <a:pt x="544" y="0"/>
                </a:moveTo>
                <a:lnTo>
                  <a:pt x="515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6"/>
                </a:lnTo>
                <a:lnTo>
                  <a:pt x="382" y="24"/>
                </a:lnTo>
                <a:lnTo>
                  <a:pt x="355" y="33"/>
                </a:lnTo>
                <a:lnTo>
                  <a:pt x="330" y="43"/>
                </a:lnTo>
                <a:lnTo>
                  <a:pt x="307" y="52"/>
                </a:lnTo>
                <a:lnTo>
                  <a:pt x="284" y="66"/>
                </a:lnTo>
                <a:lnTo>
                  <a:pt x="261" y="79"/>
                </a:lnTo>
                <a:lnTo>
                  <a:pt x="238" y="93"/>
                </a:lnTo>
                <a:lnTo>
                  <a:pt x="217" y="108"/>
                </a:lnTo>
                <a:lnTo>
                  <a:pt x="198" y="123"/>
                </a:lnTo>
                <a:lnTo>
                  <a:pt x="177" y="141"/>
                </a:lnTo>
                <a:lnTo>
                  <a:pt x="158" y="160"/>
                </a:lnTo>
                <a:lnTo>
                  <a:pt x="140" y="177"/>
                </a:lnTo>
                <a:lnTo>
                  <a:pt x="123" y="198"/>
                </a:lnTo>
                <a:lnTo>
                  <a:pt x="108" y="217"/>
                </a:lnTo>
                <a:lnTo>
                  <a:pt x="92" y="240"/>
                </a:lnTo>
                <a:lnTo>
                  <a:pt x="79" y="262"/>
                </a:lnTo>
                <a:lnTo>
                  <a:pt x="65" y="285"/>
                </a:lnTo>
                <a:lnTo>
                  <a:pt x="52" y="308"/>
                </a:lnTo>
                <a:lnTo>
                  <a:pt x="42" y="333"/>
                </a:lnTo>
                <a:lnTo>
                  <a:pt x="33" y="358"/>
                </a:lnTo>
                <a:lnTo>
                  <a:pt x="23" y="382"/>
                </a:lnTo>
                <a:lnTo>
                  <a:pt x="16" y="407"/>
                </a:lnTo>
                <a:lnTo>
                  <a:pt x="10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5"/>
                </a:lnTo>
                <a:lnTo>
                  <a:pt x="0" y="544"/>
                </a:lnTo>
                <a:lnTo>
                  <a:pt x="0" y="573"/>
                </a:lnTo>
                <a:lnTo>
                  <a:pt x="2" y="599"/>
                </a:lnTo>
                <a:lnTo>
                  <a:pt x="6" y="626"/>
                </a:lnTo>
                <a:lnTo>
                  <a:pt x="10" y="653"/>
                </a:lnTo>
                <a:lnTo>
                  <a:pt x="16" y="680"/>
                </a:lnTo>
                <a:lnTo>
                  <a:pt x="23" y="705"/>
                </a:lnTo>
                <a:lnTo>
                  <a:pt x="33" y="730"/>
                </a:lnTo>
                <a:lnTo>
                  <a:pt x="42" y="755"/>
                </a:lnTo>
                <a:lnTo>
                  <a:pt x="52" y="780"/>
                </a:lnTo>
                <a:lnTo>
                  <a:pt x="65" y="803"/>
                </a:lnTo>
                <a:lnTo>
                  <a:pt x="79" y="826"/>
                </a:lnTo>
                <a:lnTo>
                  <a:pt x="92" y="847"/>
                </a:lnTo>
                <a:lnTo>
                  <a:pt x="108" y="870"/>
                </a:lnTo>
                <a:lnTo>
                  <a:pt x="123" y="889"/>
                </a:lnTo>
                <a:lnTo>
                  <a:pt x="140" y="909"/>
                </a:lnTo>
                <a:lnTo>
                  <a:pt x="158" y="928"/>
                </a:lnTo>
                <a:lnTo>
                  <a:pt x="177" y="947"/>
                </a:lnTo>
                <a:lnTo>
                  <a:pt x="198" y="964"/>
                </a:lnTo>
                <a:lnTo>
                  <a:pt x="217" y="980"/>
                </a:lnTo>
                <a:lnTo>
                  <a:pt x="238" y="995"/>
                </a:lnTo>
                <a:lnTo>
                  <a:pt x="261" y="1008"/>
                </a:lnTo>
                <a:lnTo>
                  <a:pt x="284" y="1022"/>
                </a:lnTo>
                <a:lnTo>
                  <a:pt x="307" y="1033"/>
                </a:lnTo>
                <a:lnTo>
                  <a:pt x="330" y="1045"/>
                </a:lnTo>
                <a:lnTo>
                  <a:pt x="355" y="1054"/>
                </a:lnTo>
                <a:lnTo>
                  <a:pt x="382" y="1064"/>
                </a:lnTo>
                <a:lnTo>
                  <a:pt x="407" y="1070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5" y="1087"/>
                </a:lnTo>
                <a:lnTo>
                  <a:pt x="544" y="1087"/>
                </a:lnTo>
                <a:lnTo>
                  <a:pt x="570" y="1087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0"/>
                </a:lnTo>
                <a:lnTo>
                  <a:pt x="705" y="1064"/>
                </a:lnTo>
                <a:lnTo>
                  <a:pt x="730" y="1054"/>
                </a:lnTo>
                <a:lnTo>
                  <a:pt x="755" y="1045"/>
                </a:lnTo>
                <a:lnTo>
                  <a:pt x="780" y="1033"/>
                </a:lnTo>
                <a:lnTo>
                  <a:pt x="803" y="1022"/>
                </a:lnTo>
                <a:lnTo>
                  <a:pt x="826" y="1008"/>
                </a:lnTo>
                <a:lnTo>
                  <a:pt x="847" y="995"/>
                </a:lnTo>
                <a:lnTo>
                  <a:pt x="868" y="980"/>
                </a:lnTo>
                <a:lnTo>
                  <a:pt x="889" y="964"/>
                </a:lnTo>
                <a:lnTo>
                  <a:pt x="908" y="947"/>
                </a:lnTo>
                <a:lnTo>
                  <a:pt x="927" y="928"/>
                </a:lnTo>
                <a:lnTo>
                  <a:pt x="945" y="909"/>
                </a:lnTo>
                <a:lnTo>
                  <a:pt x="962" y="889"/>
                </a:lnTo>
                <a:lnTo>
                  <a:pt x="979" y="870"/>
                </a:lnTo>
                <a:lnTo>
                  <a:pt x="995" y="847"/>
                </a:lnTo>
                <a:lnTo>
                  <a:pt x="1008" y="826"/>
                </a:lnTo>
                <a:lnTo>
                  <a:pt x="1022" y="803"/>
                </a:lnTo>
                <a:lnTo>
                  <a:pt x="1033" y="780"/>
                </a:lnTo>
                <a:lnTo>
                  <a:pt x="1045" y="755"/>
                </a:lnTo>
                <a:lnTo>
                  <a:pt x="1054" y="730"/>
                </a:lnTo>
                <a:lnTo>
                  <a:pt x="1062" y="705"/>
                </a:lnTo>
                <a:lnTo>
                  <a:pt x="1070" y="680"/>
                </a:lnTo>
                <a:lnTo>
                  <a:pt x="1075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3"/>
                </a:lnTo>
                <a:lnTo>
                  <a:pt x="1087" y="544"/>
                </a:lnTo>
                <a:lnTo>
                  <a:pt x="1087" y="515"/>
                </a:lnTo>
                <a:lnTo>
                  <a:pt x="1085" y="488"/>
                </a:lnTo>
                <a:lnTo>
                  <a:pt x="1081" y="461"/>
                </a:lnTo>
                <a:lnTo>
                  <a:pt x="1075" y="434"/>
                </a:lnTo>
                <a:lnTo>
                  <a:pt x="1070" y="407"/>
                </a:lnTo>
                <a:lnTo>
                  <a:pt x="1062" y="382"/>
                </a:lnTo>
                <a:lnTo>
                  <a:pt x="1054" y="358"/>
                </a:lnTo>
                <a:lnTo>
                  <a:pt x="1045" y="333"/>
                </a:lnTo>
                <a:lnTo>
                  <a:pt x="1033" y="308"/>
                </a:lnTo>
                <a:lnTo>
                  <a:pt x="1022" y="285"/>
                </a:lnTo>
                <a:lnTo>
                  <a:pt x="1008" y="262"/>
                </a:lnTo>
                <a:lnTo>
                  <a:pt x="995" y="240"/>
                </a:lnTo>
                <a:lnTo>
                  <a:pt x="979" y="217"/>
                </a:lnTo>
                <a:lnTo>
                  <a:pt x="962" y="198"/>
                </a:lnTo>
                <a:lnTo>
                  <a:pt x="945" y="177"/>
                </a:lnTo>
                <a:lnTo>
                  <a:pt x="927" y="160"/>
                </a:lnTo>
                <a:lnTo>
                  <a:pt x="908" y="141"/>
                </a:lnTo>
                <a:lnTo>
                  <a:pt x="889" y="123"/>
                </a:lnTo>
                <a:lnTo>
                  <a:pt x="868" y="108"/>
                </a:lnTo>
                <a:lnTo>
                  <a:pt x="847" y="93"/>
                </a:lnTo>
                <a:lnTo>
                  <a:pt x="826" y="79"/>
                </a:lnTo>
                <a:lnTo>
                  <a:pt x="803" y="66"/>
                </a:lnTo>
                <a:lnTo>
                  <a:pt x="780" y="52"/>
                </a:lnTo>
                <a:lnTo>
                  <a:pt x="755" y="43"/>
                </a:lnTo>
                <a:lnTo>
                  <a:pt x="730" y="33"/>
                </a:lnTo>
                <a:lnTo>
                  <a:pt x="705" y="24"/>
                </a:lnTo>
                <a:lnTo>
                  <a:pt x="680" y="16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0" y="0"/>
                </a:lnTo>
                <a:lnTo>
                  <a:pt x="544" y="0"/>
                </a:lnTo>
                <a:close/>
              </a:path>
            </a:pathLst>
          </a:custGeom>
          <a:solidFill>
            <a:srgbClr val="99FF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Freeform 113"/>
          <p:cNvSpPr>
            <a:spLocks/>
          </p:cNvSpPr>
          <p:nvPr/>
        </p:nvSpPr>
        <p:spPr bwMode="auto">
          <a:xfrm>
            <a:off x="7158038" y="2095500"/>
            <a:ext cx="862012" cy="862013"/>
          </a:xfrm>
          <a:custGeom>
            <a:avLst/>
            <a:gdLst>
              <a:gd name="T0" fmla="*/ 488 w 1087"/>
              <a:gd name="T1" fmla="*/ 2 h 1087"/>
              <a:gd name="T2" fmla="*/ 407 w 1087"/>
              <a:gd name="T3" fmla="*/ 16 h 1087"/>
              <a:gd name="T4" fmla="*/ 330 w 1087"/>
              <a:gd name="T5" fmla="*/ 43 h 1087"/>
              <a:gd name="T6" fmla="*/ 261 w 1087"/>
              <a:gd name="T7" fmla="*/ 79 h 1087"/>
              <a:gd name="T8" fmla="*/ 198 w 1087"/>
              <a:gd name="T9" fmla="*/ 123 h 1087"/>
              <a:gd name="T10" fmla="*/ 140 w 1087"/>
              <a:gd name="T11" fmla="*/ 177 h 1087"/>
              <a:gd name="T12" fmla="*/ 92 w 1087"/>
              <a:gd name="T13" fmla="*/ 240 h 1087"/>
              <a:gd name="T14" fmla="*/ 52 w 1087"/>
              <a:gd name="T15" fmla="*/ 308 h 1087"/>
              <a:gd name="T16" fmla="*/ 23 w 1087"/>
              <a:gd name="T17" fmla="*/ 382 h 1087"/>
              <a:gd name="T18" fmla="*/ 6 w 1087"/>
              <a:gd name="T19" fmla="*/ 461 h 1087"/>
              <a:gd name="T20" fmla="*/ 0 w 1087"/>
              <a:gd name="T21" fmla="*/ 544 h 1087"/>
              <a:gd name="T22" fmla="*/ 6 w 1087"/>
              <a:gd name="T23" fmla="*/ 626 h 1087"/>
              <a:gd name="T24" fmla="*/ 23 w 1087"/>
              <a:gd name="T25" fmla="*/ 705 h 1087"/>
              <a:gd name="T26" fmla="*/ 52 w 1087"/>
              <a:gd name="T27" fmla="*/ 780 h 1087"/>
              <a:gd name="T28" fmla="*/ 92 w 1087"/>
              <a:gd name="T29" fmla="*/ 847 h 1087"/>
              <a:gd name="T30" fmla="*/ 140 w 1087"/>
              <a:gd name="T31" fmla="*/ 909 h 1087"/>
              <a:gd name="T32" fmla="*/ 198 w 1087"/>
              <a:gd name="T33" fmla="*/ 964 h 1087"/>
              <a:gd name="T34" fmla="*/ 261 w 1087"/>
              <a:gd name="T35" fmla="*/ 1008 h 1087"/>
              <a:gd name="T36" fmla="*/ 330 w 1087"/>
              <a:gd name="T37" fmla="*/ 1045 h 1087"/>
              <a:gd name="T38" fmla="*/ 407 w 1087"/>
              <a:gd name="T39" fmla="*/ 1070 h 1087"/>
              <a:gd name="T40" fmla="*/ 488 w 1087"/>
              <a:gd name="T41" fmla="*/ 1085 h 1087"/>
              <a:gd name="T42" fmla="*/ 570 w 1087"/>
              <a:gd name="T43" fmla="*/ 1087 h 1087"/>
              <a:gd name="T44" fmla="*/ 653 w 1087"/>
              <a:gd name="T45" fmla="*/ 1077 h 1087"/>
              <a:gd name="T46" fmla="*/ 730 w 1087"/>
              <a:gd name="T47" fmla="*/ 1054 h 1087"/>
              <a:gd name="T48" fmla="*/ 803 w 1087"/>
              <a:gd name="T49" fmla="*/ 1022 h 1087"/>
              <a:gd name="T50" fmla="*/ 868 w 1087"/>
              <a:gd name="T51" fmla="*/ 980 h 1087"/>
              <a:gd name="T52" fmla="*/ 927 w 1087"/>
              <a:gd name="T53" fmla="*/ 928 h 1087"/>
              <a:gd name="T54" fmla="*/ 979 w 1087"/>
              <a:gd name="T55" fmla="*/ 870 h 1087"/>
              <a:gd name="T56" fmla="*/ 1022 w 1087"/>
              <a:gd name="T57" fmla="*/ 803 h 1087"/>
              <a:gd name="T58" fmla="*/ 1054 w 1087"/>
              <a:gd name="T59" fmla="*/ 730 h 1087"/>
              <a:gd name="T60" fmla="*/ 1075 w 1087"/>
              <a:gd name="T61" fmla="*/ 653 h 1087"/>
              <a:gd name="T62" fmla="*/ 1087 w 1087"/>
              <a:gd name="T63" fmla="*/ 573 h 1087"/>
              <a:gd name="T64" fmla="*/ 1085 w 1087"/>
              <a:gd name="T65" fmla="*/ 488 h 1087"/>
              <a:gd name="T66" fmla="*/ 1070 w 1087"/>
              <a:gd name="T67" fmla="*/ 407 h 1087"/>
              <a:gd name="T68" fmla="*/ 1045 w 1087"/>
              <a:gd name="T69" fmla="*/ 333 h 1087"/>
              <a:gd name="T70" fmla="*/ 1008 w 1087"/>
              <a:gd name="T71" fmla="*/ 262 h 1087"/>
              <a:gd name="T72" fmla="*/ 962 w 1087"/>
              <a:gd name="T73" fmla="*/ 198 h 1087"/>
              <a:gd name="T74" fmla="*/ 908 w 1087"/>
              <a:gd name="T75" fmla="*/ 141 h 1087"/>
              <a:gd name="T76" fmla="*/ 847 w 1087"/>
              <a:gd name="T77" fmla="*/ 93 h 1087"/>
              <a:gd name="T78" fmla="*/ 780 w 1087"/>
              <a:gd name="T79" fmla="*/ 52 h 1087"/>
              <a:gd name="T80" fmla="*/ 705 w 1087"/>
              <a:gd name="T81" fmla="*/ 24 h 1087"/>
              <a:gd name="T82" fmla="*/ 626 w 1087"/>
              <a:gd name="T83" fmla="*/ 6 h 1087"/>
              <a:gd name="T84" fmla="*/ 544 w 1087"/>
              <a:gd name="T85" fmla="*/ 0 h 108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7"/>
              <a:gd name="T130" fmla="*/ 0 h 1087"/>
              <a:gd name="T131" fmla="*/ 1087 w 1087"/>
              <a:gd name="T132" fmla="*/ 1087 h 108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7" h="1087">
                <a:moveTo>
                  <a:pt x="544" y="0"/>
                </a:moveTo>
                <a:lnTo>
                  <a:pt x="515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6"/>
                </a:lnTo>
                <a:lnTo>
                  <a:pt x="382" y="24"/>
                </a:lnTo>
                <a:lnTo>
                  <a:pt x="355" y="33"/>
                </a:lnTo>
                <a:lnTo>
                  <a:pt x="330" y="43"/>
                </a:lnTo>
                <a:lnTo>
                  <a:pt x="307" y="52"/>
                </a:lnTo>
                <a:lnTo>
                  <a:pt x="284" y="66"/>
                </a:lnTo>
                <a:lnTo>
                  <a:pt x="261" y="79"/>
                </a:lnTo>
                <a:lnTo>
                  <a:pt x="238" y="93"/>
                </a:lnTo>
                <a:lnTo>
                  <a:pt x="217" y="108"/>
                </a:lnTo>
                <a:lnTo>
                  <a:pt x="198" y="123"/>
                </a:lnTo>
                <a:lnTo>
                  <a:pt x="177" y="141"/>
                </a:lnTo>
                <a:lnTo>
                  <a:pt x="158" y="160"/>
                </a:lnTo>
                <a:lnTo>
                  <a:pt x="140" y="177"/>
                </a:lnTo>
                <a:lnTo>
                  <a:pt x="123" y="198"/>
                </a:lnTo>
                <a:lnTo>
                  <a:pt x="108" y="217"/>
                </a:lnTo>
                <a:lnTo>
                  <a:pt x="92" y="240"/>
                </a:lnTo>
                <a:lnTo>
                  <a:pt x="79" y="262"/>
                </a:lnTo>
                <a:lnTo>
                  <a:pt x="65" y="285"/>
                </a:lnTo>
                <a:lnTo>
                  <a:pt x="52" y="308"/>
                </a:lnTo>
                <a:lnTo>
                  <a:pt x="42" y="333"/>
                </a:lnTo>
                <a:lnTo>
                  <a:pt x="33" y="358"/>
                </a:lnTo>
                <a:lnTo>
                  <a:pt x="23" y="382"/>
                </a:lnTo>
                <a:lnTo>
                  <a:pt x="16" y="407"/>
                </a:lnTo>
                <a:lnTo>
                  <a:pt x="10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5"/>
                </a:lnTo>
                <a:lnTo>
                  <a:pt x="0" y="544"/>
                </a:lnTo>
                <a:lnTo>
                  <a:pt x="0" y="573"/>
                </a:lnTo>
                <a:lnTo>
                  <a:pt x="2" y="599"/>
                </a:lnTo>
                <a:lnTo>
                  <a:pt x="6" y="626"/>
                </a:lnTo>
                <a:lnTo>
                  <a:pt x="10" y="653"/>
                </a:lnTo>
                <a:lnTo>
                  <a:pt x="16" y="680"/>
                </a:lnTo>
                <a:lnTo>
                  <a:pt x="23" y="705"/>
                </a:lnTo>
                <a:lnTo>
                  <a:pt x="33" y="730"/>
                </a:lnTo>
                <a:lnTo>
                  <a:pt x="42" y="755"/>
                </a:lnTo>
                <a:lnTo>
                  <a:pt x="52" y="780"/>
                </a:lnTo>
                <a:lnTo>
                  <a:pt x="65" y="803"/>
                </a:lnTo>
                <a:lnTo>
                  <a:pt x="79" y="826"/>
                </a:lnTo>
                <a:lnTo>
                  <a:pt x="92" y="847"/>
                </a:lnTo>
                <a:lnTo>
                  <a:pt x="108" y="870"/>
                </a:lnTo>
                <a:lnTo>
                  <a:pt x="123" y="889"/>
                </a:lnTo>
                <a:lnTo>
                  <a:pt x="140" y="909"/>
                </a:lnTo>
                <a:lnTo>
                  <a:pt x="158" y="928"/>
                </a:lnTo>
                <a:lnTo>
                  <a:pt x="177" y="947"/>
                </a:lnTo>
                <a:lnTo>
                  <a:pt x="198" y="964"/>
                </a:lnTo>
                <a:lnTo>
                  <a:pt x="217" y="980"/>
                </a:lnTo>
                <a:lnTo>
                  <a:pt x="238" y="995"/>
                </a:lnTo>
                <a:lnTo>
                  <a:pt x="261" y="1008"/>
                </a:lnTo>
                <a:lnTo>
                  <a:pt x="284" y="1022"/>
                </a:lnTo>
                <a:lnTo>
                  <a:pt x="307" y="1033"/>
                </a:lnTo>
                <a:lnTo>
                  <a:pt x="330" y="1045"/>
                </a:lnTo>
                <a:lnTo>
                  <a:pt x="355" y="1054"/>
                </a:lnTo>
                <a:lnTo>
                  <a:pt x="382" y="1064"/>
                </a:lnTo>
                <a:lnTo>
                  <a:pt x="407" y="1070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5" y="1087"/>
                </a:lnTo>
                <a:lnTo>
                  <a:pt x="544" y="1087"/>
                </a:lnTo>
                <a:lnTo>
                  <a:pt x="570" y="1087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0"/>
                </a:lnTo>
                <a:lnTo>
                  <a:pt x="705" y="1064"/>
                </a:lnTo>
                <a:lnTo>
                  <a:pt x="730" y="1054"/>
                </a:lnTo>
                <a:lnTo>
                  <a:pt x="755" y="1045"/>
                </a:lnTo>
                <a:lnTo>
                  <a:pt x="780" y="1033"/>
                </a:lnTo>
                <a:lnTo>
                  <a:pt x="803" y="1022"/>
                </a:lnTo>
                <a:lnTo>
                  <a:pt x="826" y="1008"/>
                </a:lnTo>
                <a:lnTo>
                  <a:pt x="847" y="995"/>
                </a:lnTo>
                <a:lnTo>
                  <a:pt x="868" y="980"/>
                </a:lnTo>
                <a:lnTo>
                  <a:pt x="889" y="964"/>
                </a:lnTo>
                <a:lnTo>
                  <a:pt x="908" y="947"/>
                </a:lnTo>
                <a:lnTo>
                  <a:pt x="927" y="928"/>
                </a:lnTo>
                <a:lnTo>
                  <a:pt x="945" y="909"/>
                </a:lnTo>
                <a:lnTo>
                  <a:pt x="962" y="889"/>
                </a:lnTo>
                <a:lnTo>
                  <a:pt x="979" y="870"/>
                </a:lnTo>
                <a:lnTo>
                  <a:pt x="995" y="847"/>
                </a:lnTo>
                <a:lnTo>
                  <a:pt x="1008" y="826"/>
                </a:lnTo>
                <a:lnTo>
                  <a:pt x="1022" y="803"/>
                </a:lnTo>
                <a:lnTo>
                  <a:pt x="1033" y="780"/>
                </a:lnTo>
                <a:lnTo>
                  <a:pt x="1045" y="755"/>
                </a:lnTo>
                <a:lnTo>
                  <a:pt x="1054" y="730"/>
                </a:lnTo>
                <a:lnTo>
                  <a:pt x="1062" y="705"/>
                </a:lnTo>
                <a:lnTo>
                  <a:pt x="1070" y="680"/>
                </a:lnTo>
                <a:lnTo>
                  <a:pt x="1075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3"/>
                </a:lnTo>
                <a:lnTo>
                  <a:pt x="1087" y="544"/>
                </a:lnTo>
                <a:lnTo>
                  <a:pt x="1087" y="515"/>
                </a:lnTo>
                <a:lnTo>
                  <a:pt x="1085" y="488"/>
                </a:lnTo>
                <a:lnTo>
                  <a:pt x="1081" y="461"/>
                </a:lnTo>
                <a:lnTo>
                  <a:pt x="1075" y="434"/>
                </a:lnTo>
                <a:lnTo>
                  <a:pt x="1070" y="407"/>
                </a:lnTo>
                <a:lnTo>
                  <a:pt x="1062" y="382"/>
                </a:lnTo>
                <a:lnTo>
                  <a:pt x="1054" y="358"/>
                </a:lnTo>
                <a:lnTo>
                  <a:pt x="1045" y="333"/>
                </a:lnTo>
                <a:lnTo>
                  <a:pt x="1033" y="308"/>
                </a:lnTo>
                <a:lnTo>
                  <a:pt x="1022" y="285"/>
                </a:lnTo>
                <a:lnTo>
                  <a:pt x="1008" y="262"/>
                </a:lnTo>
                <a:lnTo>
                  <a:pt x="995" y="240"/>
                </a:lnTo>
                <a:lnTo>
                  <a:pt x="979" y="217"/>
                </a:lnTo>
                <a:lnTo>
                  <a:pt x="962" y="198"/>
                </a:lnTo>
                <a:lnTo>
                  <a:pt x="945" y="177"/>
                </a:lnTo>
                <a:lnTo>
                  <a:pt x="927" y="160"/>
                </a:lnTo>
                <a:lnTo>
                  <a:pt x="908" y="141"/>
                </a:lnTo>
                <a:lnTo>
                  <a:pt x="889" y="123"/>
                </a:lnTo>
                <a:lnTo>
                  <a:pt x="868" y="108"/>
                </a:lnTo>
                <a:lnTo>
                  <a:pt x="847" y="93"/>
                </a:lnTo>
                <a:lnTo>
                  <a:pt x="826" y="79"/>
                </a:lnTo>
                <a:lnTo>
                  <a:pt x="803" y="66"/>
                </a:lnTo>
                <a:lnTo>
                  <a:pt x="780" y="52"/>
                </a:lnTo>
                <a:lnTo>
                  <a:pt x="755" y="43"/>
                </a:lnTo>
                <a:lnTo>
                  <a:pt x="730" y="33"/>
                </a:lnTo>
                <a:lnTo>
                  <a:pt x="705" y="24"/>
                </a:lnTo>
                <a:lnTo>
                  <a:pt x="680" y="16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0" y="0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00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Rectangle 114"/>
          <p:cNvSpPr>
            <a:spLocks noChangeArrowheads="1"/>
          </p:cNvSpPr>
          <p:nvPr/>
        </p:nvSpPr>
        <p:spPr bwMode="auto">
          <a:xfrm>
            <a:off x="7391400" y="2427288"/>
            <a:ext cx="473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9900"/>
                </a:solidFill>
              </a:rPr>
              <a:t>HALT</a:t>
            </a:r>
            <a:endParaRPr lang="en-US" sz="1800" b="1"/>
          </a:p>
        </p:txBody>
      </p:sp>
      <p:sp>
        <p:nvSpPr>
          <p:cNvPr id="20502" name="Freeform 115"/>
          <p:cNvSpPr>
            <a:spLocks noEditPoints="1"/>
          </p:cNvSpPr>
          <p:nvPr/>
        </p:nvSpPr>
        <p:spPr bwMode="auto">
          <a:xfrm>
            <a:off x="6072188" y="3527425"/>
            <a:ext cx="1154112" cy="184150"/>
          </a:xfrm>
          <a:custGeom>
            <a:avLst/>
            <a:gdLst>
              <a:gd name="T0" fmla="*/ 1361 w 1454"/>
              <a:gd name="T1" fmla="*/ 165 h 232"/>
              <a:gd name="T2" fmla="*/ 1225 w 1454"/>
              <a:gd name="T3" fmla="*/ 115 h 232"/>
              <a:gd name="T4" fmla="*/ 1135 w 1454"/>
              <a:gd name="T5" fmla="*/ 86 h 232"/>
              <a:gd name="T6" fmla="*/ 1045 w 1454"/>
              <a:gd name="T7" fmla="*/ 61 h 232"/>
              <a:gd name="T8" fmla="*/ 954 w 1454"/>
              <a:gd name="T9" fmla="*/ 40 h 232"/>
              <a:gd name="T10" fmla="*/ 866 w 1454"/>
              <a:gd name="T11" fmla="*/ 25 h 232"/>
              <a:gd name="T12" fmla="*/ 776 w 1454"/>
              <a:gd name="T13" fmla="*/ 17 h 232"/>
              <a:gd name="T14" fmla="*/ 707 w 1454"/>
              <a:gd name="T15" fmla="*/ 17 h 232"/>
              <a:gd name="T16" fmla="*/ 636 w 1454"/>
              <a:gd name="T17" fmla="*/ 23 h 232"/>
              <a:gd name="T18" fmla="*/ 532 w 1454"/>
              <a:gd name="T19" fmla="*/ 38 h 232"/>
              <a:gd name="T20" fmla="*/ 424 w 1454"/>
              <a:gd name="T21" fmla="*/ 61 h 232"/>
              <a:gd name="T22" fmla="*/ 319 w 1454"/>
              <a:gd name="T23" fmla="*/ 88 h 232"/>
              <a:gd name="T24" fmla="*/ 219 w 1454"/>
              <a:gd name="T25" fmla="*/ 119 h 232"/>
              <a:gd name="T26" fmla="*/ 173 w 1454"/>
              <a:gd name="T27" fmla="*/ 134 h 232"/>
              <a:gd name="T28" fmla="*/ 131 w 1454"/>
              <a:gd name="T29" fmla="*/ 148 h 232"/>
              <a:gd name="T30" fmla="*/ 92 w 1454"/>
              <a:gd name="T31" fmla="*/ 163 h 232"/>
              <a:gd name="T32" fmla="*/ 60 w 1454"/>
              <a:gd name="T33" fmla="*/ 177 h 232"/>
              <a:gd name="T34" fmla="*/ 31 w 1454"/>
              <a:gd name="T35" fmla="*/ 188 h 232"/>
              <a:gd name="T36" fmla="*/ 8 w 1454"/>
              <a:gd name="T37" fmla="*/ 198 h 232"/>
              <a:gd name="T38" fmla="*/ 12 w 1454"/>
              <a:gd name="T39" fmla="*/ 179 h 232"/>
              <a:gd name="T40" fmla="*/ 39 w 1454"/>
              <a:gd name="T41" fmla="*/ 167 h 232"/>
              <a:gd name="T42" fmla="*/ 69 w 1454"/>
              <a:gd name="T43" fmla="*/ 154 h 232"/>
              <a:gd name="T44" fmla="*/ 106 w 1454"/>
              <a:gd name="T45" fmla="*/ 140 h 232"/>
              <a:gd name="T46" fmla="*/ 146 w 1454"/>
              <a:gd name="T47" fmla="*/ 127 h 232"/>
              <a:gd name="T48" fmla="*/ 190 w 1454"/>
              <a:gd name="T49" fmla="*/ 111 h 232"/>
              <a:gd name="T50" fmla="*/ 263 w 1454"/>
              <a:gd name="T51" fmla="*/ 88 h 232"/>
              <a:gd name="T52" fmla="*/ 367 w 1454"/>
              <a:gd name="T53" fmla="*/ 60 h 232"/>
              <a:gd name="T54" fmla="*/ 474 w 1454"/>
              <a:gd name="T55" fmla="*/ 33 h 232"/>
              <a:gd name="T56" fmla="*/ 582 w 1454"/>
              <a:gd name="T57" fmla="*/ 13 h 232"/>
              <a:gd name="T58" fmla="*/ 684 w 1454"/>
              <a:gd name="T59" fmla="*/ 2 h 232"/>
              <a:gd name="T60" fmla="*/ 730 w 1454"/>
              <a:gd name="T61" fmla="*/ 0 h 232"/>
              <a:gd name="T62" fmla="*/ 822 w 1454"/>
              <a:gd name="T63" fmla="*/ 6 h 232"/>
              <a:gd name="T64" fmla="*/ 912 w 1454"/>
              <a:gd name="T65" fmla="*/ 17 h 232"/>
              <a:gd name="T66" fmla="*/ 1004 w 1454"/>
              <a:gd name="T67" fmla="*/ 35 h 232"/>
              <a:gd name="T68" fmla="*/ 1095 w 1454"/>
              <a:gd name="T69" fmla="*/ 58 h 232"/>
              <a:gd name="T70" fmla="*/ 1185 w 1454"/>
              <a:gd name="T71" fmla="*/ 86 h 232"/>
              <a:gd name="T72" fmla="*/ 1275 w 1454"/>
              <a:gd name="T73" fmla="*/ 117 h 232"/>
              <a:gd name="T74" fmla="*/ 1383 w 1454"/>
              <a:gd name="T75" fmla="*/ 156 h 232"/>
              <a:gd name="T76" fmla="*/ 1392 w 1454"/>
              <a:gd name="T77" fmla="*/ 83 h 232"/>
              <a:gd name="T78" fmla="*/ 1336 w 1454"/>
              <a:gd name="T79" fmla="*/ 232 h 23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54"/>
              <a:gd name="T121" fmla="*/ 0 h 232"/>
              <a:gd name="T122" fmla="*/ 1454 w 1454"/>
              <a:gd name="T123" fmla="*/ 232 h 23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54" h="232">
                <a:moveTo>
                  <a:pt x="1377" y="171"/>
                </a:moveTo>
                <a:lnTo>
                  <a:pt x="1361" y="165"/>
                </a:lnTo>
                <a:lnTo>
                  <a:pt x="1271" y="131"/>
                </a:lnTo>
                <a:lnTo>
                  <a:pt x="1225" y="115"/>
                </a:lnTo>
                <a:lnTo>
                  <a:pt x="1181" y="100"/>
                </a:lnTo>
                <a:lnTo>
                  <a:pt x="1135" y="86"/>
                </a:lnTo>
                <a:lnTo>
                  <a:pt x="1091" y="73"/>
                </a:lnTo>
                <a:lnTo>
                  <a:pt x="1045" y="61"/>
                </a:lnTo>
                <a:lnTo>
                  <a:pt x="1000" y="50"/>
                </a:lnTo>
                <a:lnTo>
                  <a:pt x="954" y="40"/>
                </a:lnTo>
                <a:lnTo>
                  <a:pt x="910" y="33"/>
                </a:lnTo>
                <a:lnTo>
                  <a:pt x="866" y="25"/>
                </a:lnTo>
                <a:lnTo>
                  <a:pt x="820" y="21"/>
                </a:lnTo>
                <a:lnTo>
                  <a:pt x="776" y="17"/>
                </a:lnTo>
                <a:lnTo>
                  <a:pt x="730" y="17"/>
                </a:lnTo>
                <a:lnTo>
                  <a:pt x="707" y="17"/>
                </a:lnTo>
                <a:lnTo>
                  <a:pt x="684" y="17"/>
                </a:lnTo>
                <a:lnTo>
                  <a:pt x="636" y="23"/>
                </a:lnTo>
                <a:lnTo>
                  <a:pt x="584" y="29"/>
                </a:lnTo>
                <a:lnTo>
                  <a:pt x="532" y="38"/>
                </a:lnTo>
                <a:lnTo>
                  <a:pt x="478" y="48"/>
                </a:lnTo>
                <a:lnTo>
                  <a:pt x="424" y="61"/>
                </a:lnTo>
                <a:lnTo>
                  <a:pt x="371" y="75"/>
                </a:lnTo>
                <a:lnTo>
                  <a:pt x="319" y="88"/>
                </a:lnTo>
                <a:lnTo>
                  <a:pt x="267" y="104"/>
                </a:lnTo>
                <a:lnTo>
                  <a:pt x="219" y="119"/>
                </a:lnTo>
                <a:lnTo>
                  <a:pt x="196" y="127"/>
                </a:lnTo>
                <a:lnTo>
                  <a:pt x="173" y="134"/>
                </a:lnTo>
                <a:lnTo>
                  <a:pt x="152" y="140"/>
                </a:lnTo>
                <a:lnTo>
                  <a:pt x="131" y="148"/>
                </a:lnTo>
                <a:lnTo>
                  <a:pt x="112" y="156"/>
                </a:lnTo>
                <a:lnTo>
                  <a:pt x="92" y="163"/>
                </a:lnTo>
                <a:lnTo>
                  <a:pt x="75" y="169"/>
                </a:lnTo>
                <a:lnTo>
                  <a:pt x="60" y="177"/>
                </a:lnTo>
                <a:lnTo>
                  <a:pt x="44" y="182"/>
                </a:lnTo>
                <a:lnTo>
                  <a:pt x="31" y="188"/>
                </a:lnTo>
                <a:lnTo>
                  <a:pt x="17" y="194"/>
                </a:lnTo>
                <a:lnTo>
                  <a:pt x="8" y="198"/>
                </a:lnTo>
                <a:lnTo>
                  <a:pt x="0" y="184"/>
                </a:lnTo>
                <a:lnTo>
                  <a:pt x="12" y="179"/>
                </a:lnTo>
                <a:lnTo>
                  <a:pt x="25" y="173"/>
                </a:lnTo>
                <a:lnTo>
                  <a:pt x="39" y="167"/>
                </a:lnTo>
                <a:lnTo>
                  <a:pt x="54" y="161"/>
                </a:lnTo>
                <a:lnTo>
                  <a:pt x="69" y="154"/>
                </a:lnTo>
                <a:lnTo>
                  <a:pt x="87" y="148"/>
                </a:lnTo>
                <a:lnTo>
                  <a:pt x="106" y="140"/>
                </a:lnTo>
                <a:lnTo>
                  <a:pt x="125" y="132"/>
                </a:lnTo>
                <a:lnTo>
                  <a:pt x="146" y="127"/>
                </a:lnTo>
                <a:lnTo>
                  <a:pt x="169" y="119"/>
                </a:lnTo>
                <a:lnTo>
                  <a:pt x="190" y="111"/>
                </a:lnTo>
                <a:lnTo>
                  <a:pt x="215" y="104"/>
                </a:lnTo>
                <a:lnTo>
                  <a:pt x="263" y="88"/>
                </a:lnTo>
                <a:lnTo>
                  <a:pt x="315" y="73"/>
                </a:lnTo>
                <a:lnTo>
                  <a:pt x="367" y="60"/>
                </a:lnTo>
                <a:lnTo>
                  <a:pt x="421" y="44"/>
                </a:lnTo>
                <a:lnTo>
                  <a:pt x="474" y="33"/>
                </a:lnTo>
                <a:lnTo>
                  <a:pt x="528" y="23"/>
                </a:lnTo>
                <a:lnTo>
                  <a:pt x="582" y="13"/>
                </a:lnTo>
                <a:lnTo>
                  <a:pt x="634" y="6"/>
                </a:lnTo>
                <a:lnTo>
                  <a:pt x="684" y="2"/>
                </a:lnTo>
                <a:lnTo>
                  <a:pt x="707" y="2"/>
                </a:lnTo>
                <a:lnTo>
                  <a:pt x="730" y="0"/>
                </a:lnTo>
                <a:lnTo>
                  <a:pt x="776" y="2"/>
                </a:lnTo>
                <a:lnTo>
                  <a:pt x="822" y="6"/>
                </a:lnTo>
                <a:lnTo>
                  <a:pt x="868" y="10"/>
                </a:lnTo>
                <a:lnTo>
                  <a:pt x="912" y="17"/>
                </a:lnTo>
                <a:lnTo>
                  <a:pt x="958" y="25"/>
                </a:lnTo>
                <a:lnTo>
                  <a:pt x="1004" y="35"/>
                </a:lnTo>
                <a:lnTo>
                  <a:pt x="1048" y="46"/>
                </a:lnTo>
                <a:lnTo>
                  <a:pt x="1095" y="58"/>
                </a:lnTo>
                <a:lnTo>
                  <a:pt x="1141" y="71"/>
                </a:lnTo>
                <a:lnTo>
                  <a:pt x="1185" y="86"/>
                </a:lnTo>
                <a:lnTo>
                  <a:pt x="1231" y="100"/>
                </a:lnTo>
                <a:lnTo>
                  <a:pt x="1275" y="117"/>
                </a:lnTo>
                <a:lnTo>
                  <a:pt x="1367" y="150"/>
                </a:lnTo>
                <a:lnTo>
                  <a:pt x="1383" y="156"/>
                </a:lnTo>
                <a:lnTo>
                  <a:pt x="1377" y="171"/>
                </a:lnTo>
                <a:close/>
                <a:moveTo>
                  <a:pt x="1392" y="83"/>
                </a:moveTo>
                <a:lnTo>
                  <a:pt x="1454" y="190"/>
                </a:lnTo>
                <a:lnTo>
                  <a:pt x="1336" y="232"/>
                </a:lnTo>
                <a:lnTo>
                  <a:pt x="1392" y="8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Freeform 116"/>
          <p:cNvSpPr>
            <a:spLocks noEditPoints="1"/>
          </p:cNvSpPr>
          <p:nvPr/>
        </p:nvSpPr>
        <p:spPr bwMode="auto">
          <a:xfrm>
            <a:off x="6075363" y="4078288"/>
            <a:ext cx="1154112" cy="184150"/>
          </a:xfrm>
          <a:custGeom>
            <a:avLst/>
            <a:gdLst>
              <a:gd name="T0" fmla="*/ 94 w 1453"/>
              <a:gd name="T1" fmla="*/ 67 h 232"/>
              <a:gd name="T2" fmla="*/ 228 w 1453"/>
              <a:gd name="T3" fmla="*/ 117 h 232"/>
              <a:gd name="T4" fmla="*/ 319 w 1453"/>
              <a:gd name="T5" fmla="*/ 146 h 232"/>
              <a:gd name="T6" fmla="*/ 409 w 1453"/>
              <a:gd name="T7" fmla="*/ 171 h 232"/>
              <a:gd name="T8" fmla="*/ 499 w 1453"/>
              <a:gd name="T9" fmla="*/ 192 h 232"/>
              <a:gd name="T10" fmla="*/ 589 w 1453"/>
              <a:gd name="T11" fmla="*/ 207 h 232"/>
              <a:gd name="T12" fmla="*/ 680 w 1453"/>
              <a:gd name="T13" fmla="*/ 215 h 232"/>
              <a:gd name="T14" fmla="*/ 747 w 1453"/>
              <a:gd name="T15" fmla="*/ 215 h 232"/>
              <a:gd name="T16" fmla="*/ 820 w 1453"/>
              <a:gd name="T17" fmla="*/ 209 h 232"/>
              <a:gd name="T18" fmla="*/ 923 w 1453"/>
              <a:gd name="T19" fmla="*/ 194 h 232"/>
              <a:gd name="T20" fmla="*/ 1031 w 1453"/>
              <a:gd name="T21" fmla="*/ 171 h 232"/>
              <a:gd name="T22" fmla="*/ 1137 w 1453"/>
              <a:gd name="T23" fmla="*/ 144 h 232"/>
              <a:gd name="T24" fmla="*/ 1236 w 1453"/>
              <a:gd name="T25" fmla="*/ 113 h 232"/>
              <a:gd name="T26" fmla="*/ 1281 w 1453"/>
              <a:gd name="T27" fmla="*/ 98 h 232"/>
              <a:gd name="T28" fmla="*/ 1323 w 1453"/>
              <a:gd name="T29" fmla="*/ 85 h 232"/>
              <a:gd name="T30" fmla="*/ 1361 w 1453"/>
              <a:gd name="T31" fmla="*/ 69 h 232"/>
              <a:gd name="T32" fmla="*/ 1396 w 1453"/>
              <a:gd name="T33" fmla="*/ 56 h 232"/>
              <a:gd name="T34" fmla="*/ 1425 w 1453"/>
              <a:gd name="T35" fmla="*/ 44 h 232"/>
              <a:gd name="T36" fmla="*/ 1448 w 1453"/>
              <a:gd name="T37" fmla="*/ 35 h 232"/>
              <a:gd name="T38" fmla="*/ 1444 w 1453"/>
              <a:gd name="T39" fmla="*/ 54 h 232"/>
              <a:gd name="T40" fmla="*/ 1417 w 1453"/>
              <a:gd name="T41" fmla="*/ 65 h 232"/>
              <a:gd name="T42" fmla="*/ 1384 w 1453"/>
              <a:gd name="T43" fmla="*/ 79 h 232"/>
              <a:gd name="T44" fmla="*/ 1350 w 1453"/>
              <a:gd name="T45" fmla="*/ 92 h 232"/>
              <a:gd name="T46" fmla="*/ 1307 w 1453"/>
              <a:gd name="T47" fmla="*/ 106 h 232"/>
              <a:gd name="T48" fmla="*/ 1263 w 1453"/>
              <a:gd name="T49" fmla="*/ 121 h 232"/>
              <a:gd name="T50" fmla="*/ 1192 w 1453"/>
              <a:gd name="T51" fmla="*/ 144 h 232"/>
              <a:gd name="T52" fmla="*/ 1089 w 1453"/>
              <a:gd name="T53" fmla="*/ 175 h 232"/>
              <a:gd name="T54" fmla="*/ 981 w 1453"/>
              <a:gd name="T55" fmla="*/ 200 h 232"/>
              <a:gd name="T56" fmla="*/ 874 w 1453"/>
              <a:gd name="T57" fmla="*/ 219 h 232"/>
              <a:gd name="T58" fmla="*/ 772 w 1453"/>
              <a:gd name="T59" fmla="*/ 230 h 232"/>
              <a:gd name="T60" fmla="*/ 724 w 1453"/>
              <a:gd name="T61" fmla="*/ 232 h 232"/>
              <a:gd name="T62" fmla="*/ 634 w 1453"/>
              <a:gd name="T63" fmla="*/ 228 h 232"/>
              <a:gd name="T64" fmla="*/ 541 w 1453"/>
              <a:gd name="T65" fmla="*/ 215 h 232"/>
              <a:gd name="T66" fmla="*/ 451 w 1453"/>
              <a:gd name="T67" fmla="*/ 198 h 232"/>
              <a:gd name="T68" fmla="*/ 361 w 1453"/>
              <a:gd name="T69" fmla="*/ 175 h 232"/>
              <a:gd name="T70" fmla="*/ 269 w 1453"/>
              <a:gd name="T71" fmla="*/ 146 h 232"/>
              <a:gd name="T72" fmla="*/ 179 w 1453"/>
              <a:gd name="T73" fmla="*/ 115 h 232"/>
              <a:gd name="T74" fmla="*/ 73 w 1453"/>
              <a:gd name="T75" fmla="*/ 77 h 232"/>
              <a:gd name="T76" fmla="*/ 61 w 1453"/>
              <a:gd name="T77" fmla="*/ 150 h 232"/>
              <a:gd name="T78" fmla="*/ 119 w 1453"/>
              <a:gd name="T79" fmla="*/ 0 h 23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53"/>
              <a:gd name="T121" fmla="*/ 0 h 232"/>
              <a:gd name="T122" fmla="*/ 1453 w 1453"/>
              <a:gd name="T123" fmla="*/ 232 h 23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53" h="232">
                <a:moveTo>
                  <a:pt x="79" y="61"/>
                </a:moveTo>
                <a:lnTo>
                  <a:pt x="94" y="67"/>
                </a:lnTo>
                <a:lnTo>
                  <a:pt x="184" y="102"/>
                </a:lnTo>
                <a:lnTo>
                  <a:pt x="228" y="117"/>
                </a:lnTo>
                <a:lnTo>
                  <a:pt x="275" y="133"/>
                </a:lnTo>
                <a:lnTo>
                  <a:pt x="319" y="146"/>
                </a:lnTo>
                <a:lnTo>
                  <a:pt x="365" y="159"/>
                </a:lnTo>
                <a:lnTo>
                  <a:pt x="409" y="171"/>
                </a:lnTo>
                <a:lnTo>
                  <a:pt x="455" y="182"/>
                </a:lnTo>
                <a:lnTo>
                  <a:pt x="499" y="192"/>
                </a:lnTo>
                <a:lnTo>
                  <a:pt x="545" y="200"/>
                </a:lnTo>
                <a:lnTo>
                  <a:pt x="589" y="207"/>
                </a:lnTo>
                <a:lnTo>
                  <a:pt x="635" y="211"/>
                </a:lnTo>
                <a:lnTo>
                  <a:pt x="680" y="215"/>
                </a:lnTo>
                <a:lnTo>
                  <a:pt x="724" y="215"/>
                </a:lnTo>
                <a:lnTo>
                  <a:pt x="747" y="215"/>
                </a:lnTo>
                <a:lnTo>
                  <a:pt x="772" y="215"/>
                </a:lnTo>
                <a:lnTo>
                  <a:pt x="820" y="209"/>
                </a:lnTo>
                <a:lnTo>
                  <a:pt x="872" y="204"/>
                </a:lnTo>
                <a:lnTo>
                  <a:pt x="923" y="194"/>
                </a:lnTo>
                <a:lnTo>
                  <a:pt x="977" y="184"/>
                </a:lnTo>
                <a:lnTo>
                  <a:pt x="1031" y="171"/>
                </a:lnTo>
                <a:lnTo>
                  <a:pt x="1085" y="157"/>
                </a:lnTo>
                <a:lnTo>
                  <a:pt x="1137" y="144"/>
                </a:lnTo>
                <a:lnTo>
                  <a:pt x="1187" y="129"/>
                </a:lnTo>
                <a:lnTo>
                  <a:pt x="1236" y="113"/>
                </a:lnTo>
                <a:lnTo>
                  <a:pt x="1259" y="106"/>
                </a:lnTo>
                <a:lnTo>
                  <a:pt x="1281" y="98"/>
                </a:lnTo>
                <a:lnTo>
                  <a:pt x="1304" y="92"/>
                </a:lnTo>
                <a:lnTo>
                  <a:pt x="1323" y="85"/>
                </a:lnTo>
                <a:lnTo>
                  <a:pt x="1344" y="77"/>
                </a:lnTo>
                <a:lnTo>
                  <a:pt x="1361" y="69"/>
                </a:lnTo>
                <a:lnTo>
                  <a:pt x="1380" y="63"/>
                </a:lnTo>
                <a:lnTo>
                  <a:pt x="1396" y="56"/>
                </a:lnTo>
                <a:lnTo>
                  <a:pt x="1411" y="50"/>
                </a:lnTo>
                <a:lnTo>
                  <a:pt x="1425" y="44"/>
                </a:lnTo>
                <a:lnTo>
                  <a:pt x="1436" y="38"/>
                </a:lnTo>
                <a:lnTo>
                  <a:pt x="1448" y="35"/>
                </a:lnTo>
                <a:lnTo>
                  <a:pt x="1453" y="48"/>
                </a:lnTo>
                <a:lnTo>
                  <a:pt x="1444" y="54"/>
                </a:lnTo>
                <a:lnTo>
                  <a:pt x="1430" y="60"/>
                </a:lnTo>
                <a:lnTo>
                  <a:pt x="1417" y="65"/>
                </a:lnTo>
                <a:lnTo>
                  <a:pt x="1402" y="71"/>
                </a:lnTo>
                <a:lnTo>
                  <a:pt x="1384" y="79"/>
                </a:lnTo>
                <a:lnTo>
                  <a:pt x="1367" y="85"/>
                </a:lnTo>
                <a:lnTo>
                  <a:pt x="1350" y="92"/>
                </a:lnTo>
                <a:lnTo>
                  <a:pt x="1329" y="100"/>
                </a:lnTo>
                <a:lnTo>
                  <a:pt x="1307" y="106"/>
                </a:lnTo>
                <a:lnTo>
                  <a:pt x="1286" y="113"/>
                </a:lnTo>
                <a:lnTo>
                  <a:pt x="1263" y="121"/>
                </a:lnTo>
                <a:lnTo>
                  <a:pt x="1240" y="129"/>
                </a:lnTo>
                <a:lnTo>
                  <a:pt x="1192" y="144"/>
                </a:lnTo>
                <a:lnTo>
                  <a:pt x="1140" y="159"/>
                </a:lnTo>
                <a:lnTo>
                  <a:pt x="1089" y="175"/>
                </a:lnTo>
                <a:lnTo>
                  <a:pt x="1035" y="188"/>
                </a:lnTo>
                <a:lnTo>
                  <a:pt x="981" y="200"/>
                </a:lnTo>
                <a:lnTo>
                  <a:pt x="925" y="211"/>
                </a:lnTo>
                <a:lnTo>
                  <a:pt x="874" y="219"/>
                </a:lnTo>
                <a:lnTo>
                  <a:pt x="822" y="227"/>
                </a:lnTo>
                <a:lnTo>
                  <a:pt x="772" y="230"/>
                </a:lnTo>
                <a:lnTo>
                  <a:pt x="747" y="230"/>
                </a:lnTo>
                <a:lnTo>
                  <a:pt x="724" y="232"/>
                </a:lnTo>
                <a:lnTo>
                  <a:pt x="678" y="230"/>
                </a:lnTo>
                <a:lnTo>
                  <a:pt x="634" y="228"/>
                </a:lnTo>
                <a:lnTo>
                  <a:pt x="587" y="223"/>
                </a:lnTo>
                <a:lnTo>
                  <a:pt x="541" y="215"/>
                </a:lnTo>
                <a:lnTo>
                  <a:pt x="495" y="207"/>
                </a:lnTo>
                <a:lnTo>
                  <a:pt x="451" y="198"/>
                </a:lnTo>
                <a:lnTo>
                  <a:pt x="405" y="186"/>
                </a:lnTo>
                <a:lnTo>
                  <a:pt x="361" y="175"/>
                </a:lnTo>
                <a:lnTo>
                  <a:pt x="315" y="161"/>
                </a:lnTo>
                <a:lnTo>
                  <a:pt x="269" y="146"/>
                </a:lnTo>
                <a:lnTo>
                  <a:pt x="225" y="133"/>
                </a:lnTo>
                <a:lnTo>
                  <a:pt x="179" y="115"/>
                </a:lnTo>
                <a:lnTo>
                  <a:pt x="88" y="83"/>
                </a:lnTo>
                <a:lnTo>
                  <a:pt x="73" y="77"/>
                </a:lnTo>
                <a:lnTo>
                  <a:pt x="79" y="61"/>
                </a:lnTo>
                <a:close/>
                <a:moveTo>
                  <a:pt x="61" y="150"/>
                </a:moveTo>
                <a:lnTo>
                  <a:pt x="0" y="42"/>
                </a:lnTo>
                <a:lnTo>
                  <a:pt x="119" y="0"/>
                </a:lnTo>
                <a:lnTo>
                  <a:pt x="61" y="15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117"/>
          <p:cNvSpPr>
            <a:spLocks noEditPoints="1"/>
          </p:cNvSpPr>
          <p:nvPr/>
        </p:nvSpPr>
        <p:spPr bwMode="auto">
          <a:xfrm>
            <a:off x="6072188" y="2159000"/>
            <a:ext cx="1154112" cy="184150"/>
          </a:xfrm>
          <a:custGeom>
            <a:avLst/>
            <a:gdLst>
              <a:gd name="T0" fmla="*/ 1361 w 1454"/>
              <a:gd name="T1" fmla="*/ 165 h 232"/>
              <a:gd name="T2" fmla="*/ 1225 w 1454"/>
              <a:gd name="T3" fmla="*/ 115 h 232"/>
              <a:gd name="T4" fmla="*/ 1135 w 1454"/>
              <a:gd name="T5" fmla="*/ 86 h 232"/>
              <a:gd name="T6" fmla="*/ 1045 w 1454"/>
              <a:gd name="T7" fmla="*/ 62 h 232"/>
              <a:gd name="T8" fmla="*/ 954 w 1454"/>
              <a:gd name="T9" fmla="*/ 40 h 232"/>
              <a:gd name="T10" fmla="*/ 866 w 1454"/>
              <a:gd name="T11" fmla="*/ 25 h 232"/>
              <a:gd name="T12" fmla="*/ 776 w 1454"/>
              <a:gd name="T13" fmla="*/ 17 h 232"/>
              <a:gd name="T14" fmla="*/ 707 w 1454"/>
              <a:gd name="T15" fmla="*/ 17 h 232"/>
              <a:gd name="T16" fmla="*/ 636 w 1454"/>
              <a:gd name="T17" fmla="*/ 23 h 232"/>
              <a:gd name="T18" fmla="*/ 532 w 1454"/>
              <a:gd name="T19" fmla="*/ 38 h 232"/>
              <a:gd name="T20" fmla="*/ 424 w 1454"/>
              <a:gd name="T21" fmla="*/ 62 h 232"/>
              <a:gd name="T22" fmla="*/ 319 w 1454"/>
              <a:gd name="T23" fmla="*/ 88 h 232"/>
              <a:gd name="T24" fmla="*/ 219 w 1454"/>
              <a:gd name="T25" fmla="*/ 119 h 232"/>
              <a:gd name="T26" fmla="*/ 173 w 1454"/>
              <a:gd name="T27" fmla="*/ 134 h 232"/>
              <a:gd name="T28" fmla="*/ 131 w 1454"/>
              <a:gd name="T29" fmla="*/ 148 h 232"/>
              <a:gd name="T30" fmla="*/ 92 w 1454"/>
              <a:gd name="T31" fmla="*/ 163 h 232"/>
              <a:gd name="T32" fmla="*/ 60 w 1454"/>
              <a:gd name="T33" fmla="*/ 177 h 232"/>
              <a:gd name="T34" fmla="*/ 31 w 1454"/>
              <a:gd name="T35" fmla="*/ 188 h 232"/>
              <a:gd name="T36" fmla="*/ 8 w 1454"/>
              <a:gd name="T37" fmla="*/ 198 h 232"/>
              <a:gd name="T38" fmla="*/ 12 w 1454"/>
              <a:gd name="T39" fmla="*/ 179 h 232"/>
              <a:gd name="T40" fmla="*/ 39 w 1454"/>
              <a:gd name="T41" fmla="*/ 167 h 232"/>
              <a:gd name="T42" fmla="*/ 69 w 1454"/>
              <a:gd name="T43" fmla="*/ 154 h 232"/>
              <a:gd name="T44" fmla="*/ 106 w 1454"/>
              <a:gd name="T45" fmla="*/ 140 h 232"/>
              <a:gd name="T46" fmla="*/ 146 w 1454"/>
              <a:gd name="T47" fmla="*/ 127 h 232"/>
              <a:gd name="T48" fmla="*/ 190 w 1454"/>
              <a:gd name="T49" fmla="*/ 111 h 232"/>
              <a:gd name="T50" fmla="*/ 263 w 1454"/>
              <a:gd name="T51" fmla="*/ 88 h 232"/>
              <a:gd name="T52" fmla="*/ 367 w 1454"/>
              <a:gd name="T53" fmla="*/ 60 h 232"/>
              <a:gd name="T54" fmla="*/ 474 w 1454"/>
              <a:gd name="T55" fmla="*/ 33 h 232"/>
              <a:gd name="T56" fmla="*/ 582 w 1454"/>
              <a:gd name="T57" fmla="*/ 14 h 232"/>
              <a:gd name="T58" fmla="*/ 684 w 1454"/>
              <a:gd name="T59" fmla="*/ 2 h 232"/>
              <a:gd name="T60" fmla="*/ 730 w 1454"/>
              <a:gd name="T61" fmla="*/ 0 h 232"/>
              <a:gd name="T62" fmla="*/ 822 w 1454"/>
              <a:gd name="T63" fmla="*/ 6 h 232"/>
              <a:gd name="T64" fmla="*/ 912 w 1454"/>
              <a:gd name="T65" fmla="*/ 17 h 232"/>
              <a:gd name="T66" fmla="*/ 1004 w 1454"/>
              <a:gd name="T67" fmla="*/ 35 h 232"/>
              <a:gd name="T68" fmla="*/ 1095 w 1454"/>
              <a:gd name="T69" fmla="*/ 58 h 232"/>
              <a:gd name="T70" fmla="*/ 1185 w 1454"/>
              <a:gd name="T71" fmla="*/ 86 h 232"/>
              <a:gd name="T72" fmla="*/ 1275 w 1454"/>
              <a:gd name="T73" fmla="*/ 117 h 232"/>
              <a:gd name="T74" fmla="*/ 1383 w 1454"/>
              <a:gd name="T75" fmla="*/ 156 h 232"/>
              <a:gd name="T76" fmla="*/ 1392 w 1454"/>
              <a:gd name="T77" fmla="*/ 83 h 232"/>
              <a:gd name="T78" fmla="*/ 1336 w 1454"/>
              <a:gd name="T79" fmla="*/ 232 h 23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54"/>
              <a:gd name="T121" fmla="*/ 0 h 232"/>
              <a:gd name="T122" fmla="*/ 1454 w 1454"/>
              <a:gd name="T123" fmla="*/ 232 h 23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54" h="232">
                <a:moveTo>
                  <a:pt x="1377" y="171"/>
                </a:moveTo>
                <a:lnTo>
                  <a:pt x="1361" y="165"/>
                </a:lnTo>
                <a:lnTo>
                  <a:pt x="1271" y="133"/>
                </a:lnTo>
                <a:lnTo>
                  <a:pt x="1225" y="115"/>
                </a:lnTo>
                <a:lnTo>
                  <a:pt x="1181" y="102"/>
                </a:lnTo>
                <a:lnTo>
                  <a:pt x="1135" y="86"/>
                </a:lnTo>
                <a:lnTo>
                  <a:pt x="1091" y="73"/>
                </a:lnTo>
                <a:lnTo>
                  <a:pt x="1045" y="62"/>
                </a:lnTo>
                <a:lnTo>
                  <a:pt x="1000" y="50"/>
                </a:lnTo>
                <a:lnTo>
                  <a:pt x="954" y="40"/>
                </a:lnTo>
                <a:lnTo>
                  <a:pt x="910" y="33"/>
                </a:lnTo>
                <a:lnTo>
                  <a:pt x="866" y="25"/>
                </a:lnTo>
                <a:lnTo>
                  <a:pt x="820" y="21"/>
                </a:lnTo>
                <a:lnTo>
                  <a:pt x="776" y="17"/>
                </a:lnTo>
                <a:lnTo>
                  <a:pt x="730" y="17"/>
                </a:lnTo>
                <a:lnTo>
                  <a:pt x="707" y="17"/>
                </a:lnTo>
                <a:lnTo>
                  <a:pt x="684" y="19"/>
                </a:lnTo>
                <a:lnTo>
                  <a:pt x="636" y="23"/>
                </a:lnTo>
                <a:lnTo>
                  <a:pt x="584" y="29"/>
                </a:lnTo>
                <a:lnTo>
                  <a:pt x="532" y="38"/>
                </a:lnTo>
                <a:lnTo>
                  <a:pt x="478" y="48"/>
                </a:lnTo>
                <a:lnTo>
                  <a:pt x="424" y="62"/>
                </a:lnTo>
                <a:lnTo>
                  <a:pt x="371" y="75"/>
                </a:lnTo>
                <a:lnTo>
                  <a:pt x="319" y="88"/>
                </a:lnTo>
                <a:lnTo>
                  <a:pt x="267" y="104"/>
                </a:lnTo>
                <a:lnTo>
                  <a:pt x="219" y="119"/>
                </a:lnTo>
                <a:lnTo>
                  <a:pt x="196" y="127"/>
                </a:lnTo>
                <a:lnTo>
                  <a:pt x="173" y="134"/>
                </a:lnTo>
                <a:lnTo>
                  <a:pt x="152" y="142"/>
                </a:lnTo>
                <a:lnTo>
                  <a:pt x="131" y="148"/>
                </a:lnTo>
                <a:lnTo>
                  <a:pt x="112" y="156"/>
                </a:lnTo>
                <a:lnTo>
                  <a:pt x="92" y="163"/>
                </a:lnTo>
                <a:lnTo>
                  <a:pt x="75" y="169"/>
                </a:lnTo>
                <a:lnTo>
                  <a:pt x="60" y="177"/>
                </a:lnTo>
                <a:lnTo>
                  <a:pt x="44" y="182"/>
                </a:lnTo>
                <a:lnTo>
                  <a:pt x="31" y="188"/>
                </a:lnTo>
                <a:lnTo>
                  <a:pt x="17" y="194"/>
                </a:lnTo>
                <a:lnTo>
                  <a:pt x="8" y="198"/>
                </a:lnTo>
                <a:lnTo>
                  <a:pt x="0" y="184"/>
                </a:lnTo>
                <a:lnTo>
                  <a:pt x="12" y="179"/>
                </a:lnTo>
                <a:lnTo>
                  <a:pt x="25" y="173"/>
                </a:lnTo>
                <a:lnTo>
                  <a:pt x="39" y="167"/>
                </a:lnTo>
                <a:lnTo>
                  <a:pt x="54" y="161"/>
                </a:lnTo>
                <a:lnTo>
                  <a:pt x="69" y="154"/>
                </a:lnTo>
                <a:lnTo>
                  <a:pt x="87" y="148"/>
                </a:lnTo>
                <a:lnTo>
                  <a:pt x="106" y="140"/>
                </a:lnTo>
                <a:lnTo>
                  <a:pt x="125" y="134"/>
                </a:lnTo>
                <a:lnTo>
                  <a:pt x="146" y="127"/>
                </a:lnTo>
                <a:lnTo>
                  <a:pt x="169" y="119"/>
                </a:lnTo>
                <a:lnTo>
                  <a:pt x="190" y="111"/>
                </a:lnTo>
                <a:lnTo>
                  <a:pt x="215" y="104"/>
                </a:lnTo>
                <a:lnTo>
                  <a:pt x="263" y="88"/>
                </a:lnTo>
                <a:lnTo>
                  <a:pt x="315" y="73"/>
                </a:lnTo>
                <a:lnTo>
                  <a:pt x="367" y="60"/>
                </a:lnTo>
                <a:lnTo>
                  <a:pt x="421" y="46"/>
                </a:lnTo>
                <a:lnTo>
                  <a:pt x="474" y="33"/>
                </a:lnTo>
                <a:lnTo>
                  <a:pt x="528" y="23"/>
                </a:lnTo>
                <a:lnTo>
                  <a:pt x="582" y="14"/>
                </a:lnTo>
                <a:lnTo>
                  <a:pt x="634" y="6"/>
                </a:lnTo>
                <a:lnTo>
                  <a:pt x="684" y="2"/>
                </a:lnTo>
                <a:lnTo>
                  <a:pt x="707" y="2"/>
                </a:lnTo>
                <a:lnTo>
                  <a:pt x="730" y="0"/>
                </a:lnTo>
                <a:lnTo>
                  <a:pt x="776" y="2"/>
                </a:lnTo>
                <a:lnTo>
                  <a:pt x="822" y="6"/>
                </a:lnTo>
                <a:lnTo>
                  <a:pt x="868" y="10"/>
                </a:lnTo>
                <a:lnTo>
                  <a:pt x="912" y="17"/>
                </a:lnTo>
                <a:lnTo>
                  <a:pt x="958" y="25"/>
                </a:lnTo>
                <a:lnTo>
                  <a:pt x="1004" y="35"/>
                </a:lnTo>
                <a:lnTo>
                  <a:pt x="1048" y="46"/>
                </a:lnTo>
                <a:lnTo>
                  <a:pt x="1095" y="58"/>
                </a:lnTo>
                <a:lnTo>
                  <a:pt x="1141" y="71"/>
                </a:lnTo>
                <a:lnTo>
                  <a:pt x="1185" y="86"/>
                </a:lnTo>
                <a:lnTo>
                  <a:pt x="1231" y="100"/>
                </a:lnTo>
                <a:lnTo>
                  <a:pt x="1275" y="117"/>
                </a:lnTo>
                <a:lnTo>
                  <a:pt x="1367" y="150"/>
                </a:lnTo>
                <a:lnTo>
                  <a:pt x="1383" y="156"/>
                </a:lnTo>
                <a:lnTo>
                  <a:pt x="1377" y="171"/>
                </a:lnTo>
                <a:close/>
                <a:moveTo>
                  <a:pt x="1392" y="83"/>
                </a:moveTo>
                <a:lnTo>
                  <a:pt x="1454" y="190"/>
                </a:lnTo>
                <a:lnTo>
                  <a:pt x="1336" y="232"/>
                </a:lnTo>
                <a:lnTo>
                  <a:pt x="1392" y="8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Freeform 118"/>
          <p:cNvSpPr>
            <a:spLocks noEditPoints="1"/>
          </p:cNvSpPr>
          <p:nvPr/>
        </p:nvSpPr>
        <p:spPr bwMode="auto">
          <a:xfrm>
            <a:off x="6075363" y="2709863"/>
            <a:ext cx="1154112" cy="184150"/>
          </a:xfrm>
          <a:custGeom>
            <a:avLst/>
            <a:gdLst>
              <a:gd name="T0" fmla="*/ 94 w 1453"/>
              <a:gd name="T1" fmla="*/ 69 h 232"/>
              <a:gd name="T2" fmla="*/ 228 w 1453"/>
              <a:gd name="T3" fmla="*/ 117 h 232"/>
              <a:gd name="T4" fmla="*/ 319 w 1453"/>
              <a:gd name="T5" fmla="*/ 146 h 232"/>
              <a:gd name="T6" fmla="*/ 409 w 1453"/>
              <a:gd name="T7" fmla="*/ 171 h 232"/>
              <a:gd name="T8" fmla="*/ 499 w 1453"/>
              <a:gd name="T9" fmla="*/ 192 h 232"/>
              <a:gd name="T10" fmla="*/ 589 w 1453"/>
              <a:gd name="T11" fmla="*/ 207 h 232"/>
              <a:gd name="T12" fmla="*/ 680 w 1453"/>
              <a:gd name="T13" fmla="*/ 215 h 232"/>
              <a:gd name="T14" fmla="*/ 747 w 1453"/>
              <a:gd name="T15" fmla="*/ 215 h 232"/>
              <a:gd name="T16" fmla="*/ 820 w 1453"/>
              <a:gd name="T17" fmla="*/ 209 h 232"/>
              <a:gd name="T18" fmla="*/ 923 w 1453"/>
              <a:gd name="T19" fmla="*/ 194 h 232"/>
              <a:gd name="T20" fmla="*/ 1031 w 1453"/>
              <a:gd name="T21" fmla="*/ 171 h 232"/>
              <a:gd name="T22" fmla="*/ 1137 w 1453"/>
              <a:gd name="T23" fmla="*/ 144 h 232"/>
              <a:gd name="T24" fmla="*/ 1236 w 1453"/>
              <a:gd name="T25" fmla="*/ 113 h 232"/>
              <a:gd name="T26" fmla="*/ 1281 w 1453"/>
              <a:gd name="T27" fmla="*/ 100 h 232"/>
              <a:gd name="T28" fmla="*/ 1323 w 1453"/>
              <a:gd name="T29" fmla="*/ 85 h 232"/>
              <a:gd name="T30" fmla="*/ 1361 w 1453"/>
              <a:gd name="T31" fmla="*/ 69 h 232"/>
              <a:gd name="T32" fmla="*/ 1396 w 1453"/>
              <a:gd name="T33" fmla="*/ 58 h 232"/>
              <a:gd name="T34" fmla="*/ 1425 w 1453"/>
              <a:gd name="T35" fmla="*/ 44 h 232"/>
              <a:gd name="T36" fmla="*/ 1448 w 1453"/>
              <a:gd name="T37" fmla="*/ 35 h 232"/>
              <a:gd name="T38" fmla="*/ 1444 w 1453"/>
              <a:gd name="T39" fmla="*/ 54 h 232"/>
              <a:gd name="T40" fmla="*/ 1417 w 1453"/>
              <a:gd name="T41" fmla="*/ 65 h 232"/>
              <a:gd name="T42" fmla="*/ 1384 w 1453"/>
              <a:gd name="T43" fmla="*/ 79 h 232"/>
              <a:gd name="T44" fmla="*/ 1350 w 1453"/>
              <a:gd name="T45" fmla="*/ 92 h 232"/>
              <a:gd name="T46" fmla="*/ 1307 w 1453"/>
              <a:gd name="T47" fmla="*/ 106 h 232"/>
              <a:gd name="T48" fmla="*/ 1263 w 1453"/>
              <a:gd name="T49" fmla="*/ 121 h 232"/>
              <a:gd name="T50" fmla="*/ 1192 w 1453"/>
              <a:gd name="T51" fmla="*/ 144 h 232"/>
              <a:gd name="T52" fmla="*/ 1089 w 1453"/>
              <a:gd name="T53" fmla="*/ 175 h 232"/>
              <a:gd name="T54" fmla="*/ 981 w 1453"/>
              <a:gd name="T55" fmla="*/ 200 h 232"/>
              <a:gd name="T56" fmla="*/ 874 w 1453"/>
              <a:gd name="T57" fmla="*/ 219 h 232"/>
              <a:gd name="T58" fmla="*/ 772 w 1453"/>
              <a:gd name="T59" fmla="*/ 230 h 232"/>
              <a:gd name="T60" fmla="*/ 724 w 1453"/>
              <a:gd name="T61" fmla="*/ 232 h 232"/>
              <a:gd name="T62" fmla="*/ 634 w 1453"/>
              <a:gd name="T63" fmla="*/ 229 h 232"/>
              <a:gd name="T64" fmla="*/ 541 w 1453"/>
              <a:gd name="T65" fmla="*/ 217 h 232"/>
              <a:gd name="T66" fmla="*/ 451 w 1453"/>
              <a:gd name="T67" fmla="*/ 198 h 232"/>
              <a:gd name="T68" fmla="*/ 361 w 1453"/>
              <a:gd name="T69" fmla="*/ 175 h 232"/>
              <a:gd name="T70" fmla="*/ 269 w 1453"/>
              <a:gd name="T71" fmla="*/ 148 h 232"/>
              <a:gd name="T72" fmla="*/ 179 w 1453"/>
              <a:gd name="T73" fmla="*/ 115 h 232"/>
              <a:gd name="T74" fmla="*/ 73 w 1453"/>
              <a:gd name="T75" fmla="*/ 77 h 232"/>
              <a:gd name="T76" fmla="*/ 61 w 1453"/>
              <a:gd name="T77" fmla="*/ 150 h 232"/>
              <a:gd name="T78" fmla="*/ 119 w 1453"/>
              <a:gd name="T79" fmla="*/ 0 h 23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53"/>
              <a:gd name="T121" fmla="*/ 0 h 232"/>
              <a:gd name="T122" fmla="*/ 1453 w 1453"/>
              <a:gd name="T123" fmla="*/ 232 h 23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53" h="232">
                <a:moveTo>
                  <a:pt x="79" y="62"/>
                </a:moveTo>
                <a:lnTo>
                  <a:pt x="94" y="69"/>
                </a:lnTo>
                <a:lnTo>
                  <a:pt x="184" y="102"/>
                </a:lnTo>
                <a:lnTo>
                  <a:pt x="228" y="117"/>
                </a:lnTo>
                <a:lnTo>
                  <a:pt x="275" y="133"/>
                </a:lnTo>
                <a:lnTo>
                  <a:pt x="319" y="146"/>
                </a:lnTo>
                <a:lnTo>
                  <a:pt x="365" y="159"/>
                </a:lnTo>
                <a:lnTo>
                  <a:pt x="409" y="171"/>
                </a:lnTo>
                <a:lnTo>
                  <a:pt x="455" y="182"/>
                </a:lnTo>
                <a:lnTo>
                  <a:pt x="499" y="192"/>
                </a:lnTo>
                <a:lnTo>
                  <a:pt x="545" y="200"/>
                </a:lnTo>
                <a:lnTo>
                  <a:pt x="589" y="207"/>
                </a:lnTo>
                <a:lnTo>
                  <a:pt x="635" y="211"/>
                </a:lnTo>
                <a:lnTo>
                  <a:pt x="680" y="215"/>
                </a:lnTo>
                <a:lnTo>
                  <a:pt x="724" y="215"/>
                </a:lnTo>
                <a:lnTo>
                  <a:pt x="747" y="215"/>
                </a:lnTo>
                <a:lnTo>
                  <a:pt x="772" y="215"/>
                </a:lnTo>
                <a:lnTo>
                  <a:pt x="820" y="209"/>
                </a:lnTo>
                <a:lnTo>
                  <a:pt x="872" y="204"/>
                </a:lnTo>
                <a:lnTo>
                  <a:pt x="923" y="194"/>
                </a:lnTo>
                <a:lnTo>
                  <a:pt x="977" y="184"/>
                </a:lnTo>
                <a:lnTo>
                  <a:pt x="1031" y="171"/>
                </a:lnTo>
                <a:lnTo>
                  <a:pt x="1085" y="159"/>
                </a:lnTo>
                <a:lnTo>
                  <a:pt x="1137" y="144"/>
                </a:lnTo>
                <a:lnTo>
                  <a:pt x="1187" y="129"/>
                </a:lnTo>
                <a:lnTo>
                  <a:pt x="1236" y="113"/>
                </a:lnTo>
                <a:lnTo>
                  <a:pt x="1259" y="106"/>
                </a:lnTo>
                <a:lnTo>
                  <a:pt x="1281" y="100"/>
                </a:lnTo>
                <a:lnTo>
                  <a:pt x="1304" y="92"/>
                </a:lnTo>
                <a:lnTo>
                  <a:pt x="1323" y="85"/>
                </a:lnTo>
                <a:lnTo>
                  <a:pt x="1344" y="77"/>
                </a:lnTo>
                <a:lnTo>
                  <a:pt x="1361" y="69"/>
                </a:lnTo>
                <a:lnTo>
                  <a:pt x="1380" y="63"/>
                </a:lnTo>
                <a:lnTo>
                  <a:pt x="1396" y="58"/>
                </a:lnTo>
                <a:lnTo>
                  <a:pt x="1411" y="50"/>
                </a:lnTo>
                <a:lnTo>
                  <a:pt x="1425" y="44"/>
                </a:lnTo>
                <a:lnTo>
                  <a:pt x="1436" y="40"/>
                </a:lnTo>
                <a:lnTo>
                  <a:pt x="1448" y="35"/>
                </a:lnTo>
                <a:lnTo>
                  <a:pt x="1453" y="50"/>
                </a:lnTo>
                <a:lnTo>
                  <a:pt x="1444" y="54"/>
                </a:lnTo>
                <a:lnTo>
                  <a:pt x="1430" y="60"/>
                </a:lnTo>
                <a:lnTo>
                  <a:pt x="1417" y="65"/>
                </a:lnTo>
                <a:lnTo>
                  <a:pt x="1402" y="71"/>
                </a:lnTo>
                <a:lnTo>
                  <a:pt x="1384" y="79"/>
                </a:lnTo>
                <a:lnTo>
                  <a:pt x="1367" y="85"/>
                </a:lnTo>
                <a:lnTo>
                  <a:pt x="1350" y="92"/>
                </a:lnTo>
                <a:lnTo>
                  <a:pt x="1329" y="100"/>
                </a:lnTo>
                <a:lnTo>
                  <a:pt x="1307" y="106"/>
                </a:lnTo>
                <a:lnTo>
                  <a:pt x="1286" y="113"/>
                </a:lnTo>
                <a:lnTo>
                  <a:pt x="1263" y="121"/>
                </a:lnTo>
                <a:lnTo>
                  <a:pt x="1240" y="129"/>
                </a:lnTo>
                <a:lnTo>
                  <a:pt x="1192" y="144"/>
                </a:lnTo>
                <a:lnTo>
                  <a:pt x="1140" y="159"/>
                </a:lnTo>
                <a:lnTo>
                  <a:pt x="1089" y="175"/>
                </a:lnTo>
                <a:lnTo>
                  <a:pt x="1035" y="188"/>
                </a:lnTo>
                <a:lnTo>
                  <a:pt x="981" y="200"/>
                </a:lnTo>
                <a:lnTo>
                  <a:pt x="925" y="211"/>
                </a:lnTo>
                <a:lnTo>
                  <a:pt x="874" y="219"/>
                </a:lnTo>
                <a:lnTo>
                  <a:pt x="822" y="227"/>
                </a:lnTo>
                <a:lnTo>
                  <a:pt x="772" y="230"/>
                </a:lnTo>
                <a:lnTo>
                  <a:pt x="747" y="232"/>
                </a:lnTo>
                <a:lnTo>
                  <a:pt x="724" y="232"/>
                </a:lnTo>
                <a:lnTo>
                  <a:pt x="678" y="230"/>
                </a:lnTo>
                <a:lnTo>
                  <a:pt x="634" y="229"/>
                </a:lnTo>
                <a:lnTo>
                  <a:pt x="587" y="223"/>
                </a:lnTo>
                <a:lnTo>
                  <a:pt x="541" y="217"/>
                </a:lnTo>
                <a:lnTo>
                  <a:pt x="495" y="207"/>
                </a:lnTo>
                <a:lnTo>
                  <a:pt x="451" y="198"/>
                </a:lnTo>
                <a:lnTo>
                  <a:pt x="405" y="186"/>
                </a:lnTo>
                <a:lnTo>
                  <a:pt x="361" y="175"/>
                </a:lnTo>
                <a:lnTo>
                  <a:pt x="315" y="161"/>
                </a:lnTo>
                <a:lnTo>
                  <a:pt x="269" y="148"/>
                </a:lnTo>
                <a:lnTo>
                  <a:pt x="225" y="133"/>
                </a:lnTo>
                <a:lnTo>
                  <a:pt x="179" y="115"/>
                </a:lnTo>
                <a:lnTo>
                  <a:pt x="88" y="83"/>
                </a:lnTo>
                <a:lnTo>
                  <a:pt x="73" y="77"/>
                </a:lnTo>
                <a:lnTo>
                  <a:pt x="79" y="62"/>
                </a:lnTo>
                <a:close/>
                <a:moveTo>
                  <a:pt x="61" y="150"/>
                </a:moveTo>
                <a:lnTo>
                  <a:pt x="0" y="42"/>
                </a:lnTo>
                <a:lnTo>
                  <a:pt x="119" y="0"/>
                </a:lnTo>
                <a:lnTo>
                  <a:pt x="61" y="15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Freeform 119"/>
          <p:cNvSpPr>
            <a:spLocks noEditPoints="1"/>
          </p:cNvSpPr>
          <p:nvPr/>
        </p:nvSpPr>
        <p:spPr bwMode="auto">
          <a:xfrm>
            <a:off x="5351463" y="3529013"/>
            <a:ext cx="9525" cy="369887"/>
          </a:xfrm>
          <a:custGeom>
            <a:avLst/>
            <a:gdLst>
              <a:gd name="T0" fmla="*/ 12 w 12"/>
              <a:gd name="T1" fmla="*/ 42 h 466"/>
              <a:gd name="T2" fmla="*/ 10 w 12"/>
              <a:gd name="T3" fmla="*/ 46 h 466"/>
              <a:gd name="T4" fmla="*/ 6 w 12"/>
              <a:gd name="T5" fmla="*/ 48 h 466"/>
              <a:gd name="T6" fmla="*/ 2 w 12"/>
              <a:gd name="T7" fmla="*/ 46 h 466"/>
              <a:gd name="T8" fmla="*/ 0 w 12"/>
              <a:gd name="T9" fmla="*/ 42 h 466"/>
              <a:gd name="T10" fmla="*/ 0 w 12"/>
              <a:gd name="T11" fmla="*/ 4 h 466"/>
              <a:gd name="T12" fmla="*/ 4 w 12"/>
              <a:gd name="T13" fmla="*/ 2 h 466"/>
              <a:gd name="T14" fmla="*/ 8 w 12"/>
              <a:gd name="T15" fmla="*/ 2 h 466"/>
              <a:gd name="T16" fmla="*/ 12 w 12"/>
              <a:gd name="T17" fmla="*/ 4 h 466"/>
              <a:gd name="T18" fmla="*/ 12 w 12"/>
              <a:gd name="T19" fmla="*/ 6 h 466"/>
              <a:gd name="T20" fmla="*/ 12 w 12"/>
              <a:gd name="T21" fmla="*/ 127 h 466"/>
              <a:gd name="T22" fmla="*/ 10 w 12"/>
              <a:gd name="T23" fmla="*/ 130 h 466"/>
              <a:gd name="T24" fmla="*/ 6 w 12"/>
              <a:gd name="T25" fmla="*/ 132 h 466"/>
              <a:gd name="T26" fmla="*/ 2 w 12"/>
              <a:gd name="T27" fmla="*/ 130 h 466"/>
              <a:gd name="T28" fmla="*/ 0 w 12"/>
              <a:gd name="T29" fmla="*/ 127 h 466"/>
              <a:gd name="T30" fmla="*/ 0 w 12"/>
              <a:gd name="T31" fmla="*/ 88 h 466"/>
              <a:gd name="T32" fmla="*/ 4 w 12"/>
              <a:gd name="T33" fmla="*/ 84 h 466"/>
              <a:gd name="T34" fmla="*/ 8 w 12"/>
              <a:gd name="T35" fmla="*/ 84 h 466"/>
              <a:gd name="T36" fmla="*/ 12 w 12"/>
              <a:gd name="T37" fmla="*/ 88 h 466"/>
              <a:gd name="T38" fmla="*/ 12 w 12"/>
              <a:gd name="T39" fmla="*/ 90 h 466"/>
              <a:gd name="T40" fmla="*/ 12 w 12"/>
              <a:gd name="T41" fmla="*/ 211 h 466"/>
              <a:gd name="T42" fmla="*/ 10 w 12"/>
              <a:gd name="T43" fmla="*/ 215 h 466"/>
              <a:gd name="T44" fmla="*/ 6 w 12"/>
              <a:gd name="T45" fmla="*/ 217 h 466"/>
              <a:gd name="T46" fmla="*/ 2 w 12"/>
              <a:gd name="T47" fmla="*/ 215 h 466"/>
              <a:gd name="T48" fmla="*/ 0 w 12"/>
              <a:gd name="T49" fmla="*/ 211 h 466"/>
              <a:gd name="T50" fmla="*/ 0 w 12"/>
              <a:gd name="T51" fmla="*/ 173 h 466"/>
              <a:gd name="T52" fmla="*/ 4 w 12"/>
              <a:gd name="T53" fmla="*/ 169 h 466"/>
              <a:gd name="T54" fmla="*/ 8 w 12"/>
              <a:gd name="T55" fmla="*/ 169 h 466"/>
              <a:gd name="T56" fmla="*/ 12 w 12"/>
              <a:gd name="T57" fmla="*/ 173 h 466"/>
              <a:gd name="T58" fmla="*/ 12 w 12"/>
              <a:gd name="T59" fmla="*/ 175 h 466"/>
              <a:gd name="T60" fmla="*/ 12 w 12"/>
              <a:gd name="T61" fmla="*/ 294 h 466"/>
              <a:gd name="T62" fmla="*/ 10 w 12"/>
              <a:gd name="T63" fmla="*/ 299 h 466"/>
              <a:gd name="T64" fmla="*/ 6 w 12"/>
              <a:gd name="T65" fmla="*/ 301 h 466"/>
              <a:gd name="T66" fmla="*/ 2 w 12"/>
              <a:gd name="T67" fmla="*/ 299 h 466"/>
              <a:gd name="T68" fmla="*/ 0 w 12"/>
              <a:gd name="T69" fmla="*/ 294 h 466"/>
              <a:gd name="T70" fmla="*/ 0 w 12"/>
              <a:gd name="T71" fmla="*/ 255 h 466"/>
              <a:gd name="T72" fmla="*/ 4 w 12"/>
              <a:gd name="T73" fmla="*/ 253 h 466"/>
              <a:gd name="T74" fmla="*/ 8 w 12"/>
              <a:gd name="T75" fmla="*/ 253 h 466"/>
              <a:gd name="T76" fmla="*/ 12 w 12"/>
              <a:gd name="T77" fmla="*/ 255 h 466"/>
              <a:gd name="T78" fmla="*/ 12 w 12"/>
              <a:gd name="T79" fmla="*/ 259 h 466"/>
              <a:gd name="T80" fmla="*/ 12 w 12"/>
              <a:gd name="T81" fmla="*/ 378 h 466"/>
              <a:gd name="T82" fmla="*/ 10 w 12"/>
              <a:gd name="T83" fmla="*/ 382 h 466"/>
              <a:gd name="T84" fmla="*/ 6 w 12"/>
              <a:gd name="T85" fmla="*/ 384 h 466"/>
              <a:gd name="T86" fmla="*/ 2 w 12"/>
              <a:gd name="T87" fmla="*/ 382 h 466"/>
              <a:gd name="T88" fmla="*/ 0 w 12"/>
              <a:gd name="T89" fmla="*/ 378 h 466"/>
              <a:gd name="T90" fmla="*/ 0 w 12"/>
              <a:gd name="T91" fmla="*/ 340 h 466"/>
              <a:gd name="T92" fmla="*/ 4 w 12"/>
              <a:gd name="T93" fmla="*/ 338 h 466"/>
              <a:gd name="T94" fmla="*/ 8 w 12"/>
              <a:gd name="T95" fmla="*/ 338 h 466"/>
              <a:gd name="T96" fmla="*/ 12 w 12"/>
              <a:gd name="T97" fmla="*/ 340 h 466"/>
              <a:gd name="T98" fmla="*/ 12 w 12"/>
              <a:gd name="T99" fmla="*/ 342 h 466"/>
              <a:gd name="T100" fmla="*/ 12 w 12"/>
              <a:gd name="T101" fmla="*/ 461 h 466"/>
              <a:gd name="T102" fmla="*/ 10 w 12"/>
              <a:gd name="T103" fmla="*/ 465 h 466"/>
              <a:gd name="T104" fmla="*/ 6 w 12"/>
              <a:gd name="T105" fmla="*/ 466 h 466"/>
              <a:gd name="T106" fmla="*/ 2 w 12"/>
              <a:gd name="T107" fmla="*/ 465 h 466"/>
              <a:gd name="T108" fmla="*/ 0 w 12"/>
              <a:gd name="T109" fmla="*/ 461 h 466"/>
              <a:gd name="T110" fmla="*/ 0 w 12"/>
              <a:gd name="T111" fmla="*/ 424 h 466"/>
              <a:gd name="T112" fmla="*/ 4 w 12"/>
              <a:gd name="T113" fmla="*/ 420 h 466"/>
              <a:gd name="T114" fmla="*/ 8 w 12"/>
              <a:gd name="T115" fmla="*/ 420 h 466"/>
              <a:gd name="T116" fmla="*/ 12 w 12"/>
              <a:gd name="T117" fmla="*/ 424 h 466"/>
              <a:gd name="T118" fmla="*/ 12 w 12"/>
              <a:gd name="T119" fmla="*/ 426 h 46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"/>
              <a:gd name="T181" fmla="*/ 0 h 466"/>
              <a:gd name="T182" fmla="*/ 12 w 12"/>
              <a:gd name="T183" fmla="*/ 466 h 46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" h="466">
                <a:moveTo>
                  <a:pt x="12" y="6"/>
                </a:moveTo>
                <a:lnTo>
                  <a:pt x="12" y="42"/>
                </a:lnTo>
                <a:lnTo>
                  <a:pt x="12" y="44"/>
                </a:lnTo>
                <a:lnTo>
                  <a:pt x="10" y="46"/>
                </a:lnTo>
                <a:lnTo>
                  <a:pt x="8" y="48"/>
                </a:lnTo>
                <a:lnTo>
                  <a:pt x="6" y="48"/>
                </a:lnTo>
                <a:lnTo>
                  <a:pt x="4" y="48"/>
                </a:lnTo>
                <a:lnTo>
                  <a:pt x="2" y="46"/>
                </a:lnTo>
                <a:lnTo>
                  <a:pt x="0" y="44"/>
                </a:lnTo>
                <a:lnTo>
                  <a:pt x="0" y="42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4" y="2"/>
                </a:lnTo>
                <a:lnTo>
                  <a:pt x="6" y="0"/>
                </a:lnTo>
                <a:lnTo>
                  <a:pt x="8" y="2"/>
                </a:lnTo>
                <a:lnTo>
                  <a:pt x="10" y="2"/>
                </a:lnTo>
                <a:lnTo>
                  <a:pt x="12" y="4"/>
                </a:lnTo>
                <a:lnTo>
                  <a:pt x="12" y="6"/>
                </a:lnTo>
                <a:close/>
                <a:moveTo>
                  <a:pt x="12" y="90"/>
                </a:moveTo>
                <a:lnTo>
                  <a:pt x="12" y="127"/>
                </a:lnTo>
                <a:lnTo>
                  <a:pt x="12" y="129"/>
                </a:lnTo>
                <a:lnTo>
                  <a:pt x="10" y="130"/>
                </a:lnTo>
                <a:lnTo>
                  <a:pt x="8" y="132"/>
                </a:lnTo>
                <a:lnTo>
                  <a:pt x="6" y="132"/>
                </a:lnTo>
                <a:lnTo>
                  <a:pt x="4" y="132"/>
                </a:lnTo>
                <a:lnTo>
                  <a:pt x="2" y="130"/>
                </a:lnTo>
                <a:lnTo>
                  <a:pt x="0" y="129"/>
                </a:lnTo>
                <a:lnTo>
                  <a:pt x="0" y="127"/>
                </a:lnTo>
                <a:lnTo>
                  <a:pt x="0" y="90"/>
                </a:lnTo>
                <a:lnTo>
                  <a:pt x="0" y="88"/>
                </a:lnTo>
                <a:lnTo>
                  <a:pt x="2" y="86"/>
                </a:lnTo>
                <a:lnTo>
                  <a:pt x="4" y="84"/>
                </a:lnTo>
                <a:lnTo>
                  <a:pt x="6" y="84"/>
                </a:lnTo>
                <a:lnTo>
                  <a:pt x="8" y="84"/>
                </a:lnTo>
                <a:lnTo>
                  <a:pt x="10" y="86"/>
                </a:lnTo>
                <a:lnTo>
                  <a:pt x="12" y="88"/>
                </a:lnTo>
                <a:lnTo>
                  <a:pt x="12" y="90"/>
                </a:lnTo>
                <a:close/>
                <a:moveTo>
                  <a:pt x="12" y="175"/>
                </a:moveTo>
                <a:lnTo>
                  <a:pt x="12" y="211"/>
                </a:lnTo>
                <a:lnTo>
                  <a:pt x="12" y="213"/>
                </a:lnTo>
                <a:lnTo>
                  <a:pt x="10" y="215"/>
                </a:lnTo>
                <a:lnTo>
                  <a:pt x="8" y="217"/>
                </a:lnTo>
                <a:lnTo>
                  <a:pt x="6" y="217"/>
                </a:lnTo>
                <a:lnTo>
                  <a:pt x="4" y="217"/>
                </a:lnTo>
                <a:lnTo>
                  <a:pt x="2" y="215"/>
                </a:lnTo>
                <a:lnTo>
                  <a:pt x="0" y="213"/>
                </a:lnTo>
                <a:lnTo>
                  <a:pt x="0" y="211"/>
                </a:lnTo>
                <a:lnTo>
                  <a:pt x="0" y="175"/>
                </a:lnTo>
                <a:lnTo>
                  <a:pt x="0" y="173"/>
                </a:lnTo>
                <a:lnTo>
                  <a:pt x="2" y="171"/>
                </a:lnTo>
                <a:lnTo>
                  <a:pt x="4" y="169"/>
                </a:lnTo>
                <a:lnTo>
                  <a:pt x="6" y="169"/>
                </a:lnTo>
                <a:lnTo>
                  <a:pt x="8" y="169"/>
                </a:lnTo>
                <a:lnTo>
                  <a:pt x="10" y="171"/>
                </a:lnTo>
                <a:lnTo>
                  <a:pt x="12" y="173"/>
                </a:lnTo>
                <a:lnTo>
                  <a:pt x="12" y="175"/>
                </a:lnTo>
                <a:close/>
                <a:moveTo>
                  <a:pt x="12" y="259"/>
                </a:moveTo>
                <a:lnTo>
                  <a:pt x="12" y="294"/>
                </a:lnTo>
                <a:lnTo>
                  <a:pt x="12" y="298"/>
                </a:lnTo>
                <a:lnTo>
                  <a:pt x="10" y="299"/>
                </a:lnTo>
                <a:lnTo>
                  <a:pt x="8" y="299"/>
                </a:lnTo>
                <a:lnTo>
                  <a:pt x="6" y="301"/>
                </a:lnTo>
                <a:lnTo>
                  <a:pt x="4" y="299"/>
                </a:lnTo>
                <a:lnTo>
                  <a:pt x="2" y="299"/>
                </a:lnTo>
                <a:lnTo>
                  <a:pt x="0" y="298"/>
                </a:lnTo>
                <a:lnTo>
                  <a:pt x="0" y="294"/>
                </a:lnTo>
                <a:lnTo>
                  <a:pt x="0" y="259"/>
                </a:lnTo>
                <a:lnTo>
                  <a:pt x="0" y="255"/>
                </a:lnTo>
                <a:lnTo>
                  <a:pt x="2" y="253"/>
                </a:lnTo>
                <a:lnTo>
                  <a:pt x="4" y="253"/>
                </a:lnTo>
                <a:lnTo>
                  <a:pt x="6" y="253"/>
                </a:lnTo>
                <a:lnTo>
                  <a:pt x="8" y="253"/>
                </a:lnTo>
                <a:lnTo>
                  <a:pt x="10" y="253"/>
                </a:lnTo>
                <a:lnTo>
                  <a:pt x="12" y="255"/>
                </a:lnTo>
                <a:lnTo>
                  <a:pt x="12" y="259"/>
                </a:lnTo>
                <a:close/>
                <a:moveTo>
                  <a:pt x="12" y="342"/>
                </a:moveTo>
                <a:lnTo>
                  <a:pt x="12" y="378"/>
                </a:lnTo>
                <a:lnTo>
                  <a:pt x="12" y="380"/>
                </a:lnTo>
                <a:lnTo>
                  <a:pt x="10" y="382"/>
                </a:lnTo>
                <a:lnTo>
                  <a:pt x="8" y="384"/>
                </a:lnTo>
                <a:lnTo>
                  <a:pt x="6" y="384"/>
                </a:lnTo>
                <a:lnTo>
                  <a:pt x="4" y="384"/>
                </a:lnTo>
                <a:lnTo>
                  <a:pt x="2" y="382"/>
                </a:lnTo>
                <a:lnTo>
                  <a:pt x="0" y="380"/>
                </a:lnTo>
                <a:lnTo>
                  <a:pt x="0" y="378"/>
                </a:lnTo>
                <a:lnTo>
                  <a:pt x="0" y="342"/>
                </a:lnTo>
                <a:lnTo>
                  <a:pt x="0" y="340"/>
                </a:lnTo>
                <a:lnTo>
                  <a:pt x="2" y="338"/>
                </a:lnTo>
                <a:lnTo>
                  <a:pt x="4" y="338"/>
                </a:lnTo>
                <a:lnTo>
                  <a:pt x="6" y="336"/>
                </a:lnTo>
                <a:lnTo>
                  <a:pt x="8" y="338"/>
                </a:lnTo>
                <a:lnTo>
                  <a:pt x="10" y="338"/>
                </a:lnTo>
                <a:lnTo>
                  <a:pt x="12" y="340"/>
                </a:lnTo>
                <a:lnTo>
                  <a:pt x="12" y="342"/>
                </a:lnTo>
                <a:close/>
                <a:moveTo>
                  <a:pt x="12" y="426"/>
                </a:moveTo>
                <a:lnTo>
                  <a:pt x="12" y="461"/>
                </a:lnTo>
                <a:lnTo>
                  <a:pt x="12" y="463"/>
                </a:lnTo>
                <a:lnTo>
                  <a:pt x="10" y="465"/>
                </a:lnTo>
                <a:lnTo>
                  <a:pt x="8" y="466"/>
                </a:lnTo>
                <a:lnTo>
                  <a:pt x="6" y="466"/>
                </a:lnTo>
                <a:lnTo>
                  <a:pt x="4" y="466"/>
                </a:lnTo>
                <a:lnTo>
                  <a:pt x="2" y="465"/>
                </a:lnTo>
                <a:lnTo>
                  <a:pt x="0" y="463"/>
                </a:lnTo>
                <a:lnTo>
                  <a:pt x="0" y="461"/>
                </a:lnTo>
                <a:lnTo>
                  <a:pt x="0" y="426"/>
                </a:lnTo>
                <a:lnTo>
                  <a:pt x="0" y="424"/>
                </a:lnTo>
                <a:lnTo>
                  <a:pt x="2" y="422"/>
                </a:lnTo>
                <a:lnTo>
                  <a:pt x="4" y="420"/>
                </a:lnTo>
                <a:lnTo>
                  <a:pt x="6" y="420"/>
                </a:lnTo>
                <a:lnTo>
                  <a:pt x="8" y="420"/>
                </a:lnTo>
                <a:lnTo>
                  <a:pt x="10" y="422"/>
                </a:lnTo>
                <a:lnTo>
                  <a:pt x="12" y="424"/>
                </a:lnTo>
                <a:lnTo>
                  <a:pt x="12" y="42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Rectangle 121"/>
          <p:cNvSpPr>
            <a:spLocks noChangeArrowheads="1"/>
          </p:cNvSpPr>
          <p:nvPr/>
        </p:nvSpPr>
        <p:spPr bwMode="auto">
          <a:xfrm>
            <a:off x="5705475" y="1060450"/>
            <a:ext cx="1363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USER MODES</a:t>
            </a:r>
            <a:endParaRPr lang="en-US" sz="1800" b="1"/>
          </a:p>
        </p:txBody>
      </p:sp>
      <p:sp>
        <p:nvSpPr>
          <p:cNvPr id="20508" name="Rectangle 122"/>
          <p:cNvSpPr>
            <a:spLocks noChangeArrowheads="1"/>
          </p:cNvSpPr>
          <p:nvPr/>
        </p:nvSpPr>
        <p:spPr bwMode="auto">
          <a:xfrm>
            <a:off x="7051675" y="1484313"/>
            <a:ext cx="1136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9900"/>
                </a:solidFill>
              </a:rPr>
              <a:t>LOW POWER</a:t>
            </a:r>
            <a:endParaRPr lang="en-US" sz="1800" b="1"/>
          </a:p>
        </p:txBody>
      </p:sp>
      <p:sp>
        <p:nvSpPr>
          <p:cNvPr id="20509" name="Rectangle 123"/>
          <p:cNvSpPr>
            <a:spLocks noChangeArrowheads="1"/>
          </p:cNvSpPr>
          <p:nvPr/>
        </p:nvSpPr>
        <p:spPr bwMode="auto">
          <a:xfrm>
            <a:off x="7292975" y="1698625"/>
            <a:ext cx="6524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9900"/>
                </a:solidFill>
              </a:rPr>
              <a:t>MODES</a:t>
            </a:r>
            <a:endParaRPr lang="en-US" sz="1800" b="1"/>
          </a:p>
        </p:txBody>
      </p:sp>
      <p:sp>
        <p:nvSpPr>
          <p:cNvPr id="20510" name="Rectangle 124"/>
          <p:cNvSpPr>
            <a:spLocks noChangeArrowheads="1"/>
          </p:cNvSpPr>
          <p:nvPr/>
        </p:nvSpPr>
        <p:spPr bwMode="auto">
          <a:xfrm>
            <a:off x="819150" y="968375"/>
            <a:ext cx="3095625" cy="42497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Freeform 125"/>
          <p:cNvSpPr>
            <a:spLocks/>
          </p:cNvSpPr>
          <p:nvPr/>
        </p:nvSpPr>
        <p:spPr bwMode="auto">
          <a:xfrm>
            <a:off x="2763838" y="4181475"/>
            <a:ext cx="863600" cy="863600"/>
          </a:xfrm>
          <a:custGeom>
            <a:avLst/>
            <a:gdLst>
              <a:gd name="T0" fmla="*/ 488 w 1089"/>
              <a:gd name="T1" fmla="*/ 3 h 1088"/>
              <a:gd name="T2" fmla="*/ 409 w 1089"/>
              <a:gd name="T3" fmla="*/ 17 h 1088"/>
              <a:gd name="T4" fmla="*/ 332 w 1089"/>
              <a:gd name="T5" fmla="*/ 44 h 1088"/>
              <a:gd name="T6" fmla="*/ 263 w 1089"/>
              <a:gd name="T7" fmla="*/ 78 h 1088"/>
              <a:gd name="T8" fmla="*/ 198 w 1089"/>
              <a:gd name="T9" fmla="*/ 124 h 1088"/>
              <a:gd name="T10" fmla="*/ 142 w 1089"/>
              <a:gd name="T11" fmla="*/ 178 h 1088"/>
              <a:gd name="T12" fmla="*/ 94 w 1089"/>
              <a:gd name="T13" fmla="*/ 240 h 1088"/>
              <a:gd name="T14" fmla="*/ 54 w 1089"/>
              <a:gd name="T15" fmla="*/ 309 h 1088"/>
              <a:gd name="T16" fmla="*/ 25 w 1089"/>
              <a:gd name="T17" fmla="*/ 382 h 1088"/>
              <a:gd name="T18" fmla="*/ 6 w 1089"/>
              <a:gd name="T19" fmla="*/ 462 h 1088"/>
              <a:gd name="T20" fmla="*/ 0 w 1089"/>
              <a:gd name="T21" fmla="*/ 545 h 1088"/>
              <a:gd name="T22" fmla="*/ 6 w 1089"/>
              <a:gd name="T23" fmla="*/ 627 h 1088"/>
              <a:gd name="T24" fmla="*/ 25 w 1089"/>
              <a:gd name="T25" fmla="*/ 706 h 1088"/>
              <a:gd name="T26" fmla="*/ 54 w 1089"/>
              <a:gd name="T27" fmla="*/ 779 h 1088"/>
              <a:gd name="T28" fmla="*/ 94 w 1089"/>
              <a:gd name="T29" fmla="*/ 848 h 1088"/>
              <a:gd name="T30" fmla="*/ 142 w 1089"/>
              <a:gd name="T31" fmla="*/ 910 h 1088"/>
              <a:gd name="T32" fmla="*/ 198 w 1089"/>
              <a:gd name="T33" fmla="*/ 963 h 1088"/>
              <a:gd name="T34" fmla="*/ 263 w 1089"/>
              <a:gd name="T35" fmla="*/ 1009 h 1088"/>
              <a:gd name="T36" fmla="*/ 332 w 1089"/>
              <a:gd name="T37" fmla="*/ 1046 h 1088"/>
              <a:gd name="T38" fmla="*/ 409 w 1089"/>
              <a:gd name="T39" fmla="*/ 1071 h 1088"/>
              <a:gd name="T40" fmla="*/ 488 w 1089"/>
              <a:gd name="T41" fmla="*/ 1086 h 1088"/>
              <a:gd name="T42" fmla="*/ 572 w 1089"/>
              <a:gd name="T43" fmla="*/ 1088 h 1088"/>
              <a:gd name="T44" fmla="*/ 655 w 1089"/>
              <a:gd name="T45" fmla="*/ 1077 h 1088"/>
              <a:gd name="T46" fmla="*/ 731 w 1089"/>
              <a:gd name="T47" fmla="*/ 1055 h 1088"/>
              <a:gd name="T48" fmla="*/ 802 w 1089"/>
              <a:gd name="T49" fmla="*/ 1023 h 1088"/>
              <a:gd name="T50" fmla="*/ 870 w 1089"/>
              <a:gd name="T51" fmla="*/ 981 h 1088"/>
              <a:gd name="T52" fmla="*/ 929 w 1089"/>
              <a:gd name="T53" fmla="*/ 929 h 1088"/>
              <a:gd name="T54" fmla="*/ 979 w 1089"/>
              <a:gd name="T55" fmla="*/ 869 h 1088"/>
              <a:gd name="T56" fmla="*/ 1023 w 1089"/>
              <a:gd name="T57" fmla="*/ 804 h 1088"/>
              <a:gd name="T58" fmla="*/ 1056 w 1089"/>
              <a:gd name="T59" fmla="*/ 731 h 1088"/>
              <a:gd name="T60" fmla="*/ 1077 w 1089"/>
              <a:gd name="T61" fmla="*/ 654 h 1088"/>
              <a:gd name="T62" fmla="*/ 1087 w 1089"/>
              <a:gd name="T63" fmla="*/ 572 h 1088"/>
              <a:gd name="T64" fmla="*/ 1085 w 1089"/>
              <a:gd name="T65" fmla="*/ 489 h 1088"/>
              <a:gd name="T66" fmla="*/ 1071 w 1089"/>
              <a:gd name="T67" fmla="*/ 408 h 1088"/>
              <a:gd name="T68" fmla="*/ 1046 w 1089"/>
              <a:gd name="T69" fmla="*/ 332 h 1088"/>
              <a:gd name="T70" fmla="*/ 1010 w 1089"/>
              <a:gd name="T71" fmla="*/ 263 h 1088"/>
              <a:gd name="T72" fmla="*/ 964 w 1089"/>
              <a:gd name="T73" fmla="*/ 197 h 1088"/>
              <a:gd name="T74" fmla="*/ 910 w 1089"/>
              <a:gd name="T75" fmla="*/ 142 h 1088"/>
              <a:gd name="T76" fmla="*/ 849 w 1089"/>
              <a:gd name="T77" fmla="*/ 94 h 1088"/>
              <a:gd name="T78" fmla="*/ 779 w 1089"/>
              <a:gd name="T79" fmla="*/ 53 h 1088"/>
              <a:gd name="T80" fmla="*/ 706 w 1089"/>
              <a:gd name="T81" fmla="*/ 25 h 1088"/>
              <a:gd name="T82" fmla="*/ 628 w 1089"/>
              <a:gd name="T83" fmla="*/ 7 h 1088"/>
              <a:gd name="T84" fmla="*/ 543 w 1089"/>
              <a:gd name="T85" fmla="*/ 0 h 10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8"/>
              <a:gd name="T131" fmla="*/ 1089 w 1089"/>
              <a:gd name="T132" fmla="*/ 1088 h 10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3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3"/>
                </a:lnTo>
                <a:lnTo>
                  <a:pt x="284" y="67"/>
                </a:lnTo>
                <a:lnTo>
                  <a:pt x="263" y="78"/>
                </a:lnTo>
                <a:lnTo>
                  <a:pt x="240" y="94"/>
                </a:lnTo>
                <a:lnTo>
                  <a:pt x="219" y="109"/>
                </a:lnTo>
                <a:lnTo>
                  <a:pt x="198" y="124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7"/>
                </a:lnTo>
                <a:lnTo>
                  <a:pt x="107" y="218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8"/>
                </a:lnTo>
                <a:lnTo>
                  <a:pt x="11" y="435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0"/>
                </a:lnTo>
                <a:lnTo>
                  <a:pt x="6" y="627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0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3"/>
                </a:lnTo>
                <a:lnTo>
                  <a:pt x="219" y="981"/>
                </a:lnTo>
                <a:lnTo>
                  <a:pt x="240" y="996"/>
                </a:lnTo>
                <a:lnTo>
                  <a:pt x="263" y="1009"/>
                </a:lnTo>
                <a:lnTo>
                  <a:pt x="284" y="1023"/>
                </a:lnTo>
                <a:lnTo>
                  <a:pt x="309" y="1034"/>
                </a:lnTo>
                <a:lnTo>
                  <a:pt x="332" y="1046"/>
                </a:lnTo>
                <a:lnTo>
                  <a:pt x="357" y="1055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2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2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5"/>
                </a:lnTo>
                <a:lnTo>
                  <a:pt x="756" y="1046"/>
                </a:lnTo>
                <a:lnTo>
                  <a:pt x="779" y="1034"/>
                </a:lnTo>
                <a:lnTo>
                  <a:pt x="802" y="1023"/>
                </a:lnTo>
                <a:lnTo>
                  <a:pt x="826" y="1009"/>
                </a:lnTo>
                <a:lnTo>
                  <a:pt x="849" y="996"/>
                </a:lnTo>
                <a:lnTo>
                  <a:pt x="870" y="981"/>
                </a:lnTo>
                <a:lnTo>
                  <a:pt x="891" y="963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0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7"/>
                </a:lnTo>
                <a:lnTo>
                  <a:pt x="1085" y="600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5"/>
                </a:lnTo>
                <a:lnTo>
                  <a:pt x="1071" y="408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8"/>
                </a:lnTo>
                <a:lnTo>
                  <a:pt x="964" y="197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4"/>
                </a:lnTo>
                <a:lnTo>
                  <a:pt x="870" y="109"/>
                </a:lnTo>
                <a:lnTo>
                  <a:pt x="849" y="94"/>
                </a:lnTo>
                <a:lnTo>
                  <a:pt x="826" y="78"/>
                </a:lnTo>
                <a:lnTo>
                  <a:pt x="802" y="67"/>
                </a:lnTo>
                <a:lnTo>
                  <a:pt x="779" y="53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3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Freeform 126"/>
          <p:cNvSpPr>
            <a:spLocks/>
          </p:cNvSpPr>
          <p:nvPr/>
        </p:nvSpPr>
        <p:spPr bwMode="auto">
          <a:xfrm>
            <a:off x="2763838" y="4181475"/>
            <a:ext cx="863600" cy="863600"/>
          </a:xfrm>
          <a:custGeom>
            <a:avLst/>
            <a:gdLst>
              <a:gd name="T0" fmla="*/ 488 w 1089"/>
              <a:gd name="T1" fmla="*/ 3 h 1088"/>
              <a:gd name="T2" fmla="*/ 409 w 1089"/>
              <a:gd name="T3" fmla="*/ 17 h 1088"/>
              <a:gd name="T4" fmla="*/ 332 w 1089"/>
              <a:gd name="T5" fmla="*/ 44 h 1088"/>
              <a:gd name="T6" fmla="*/ 263 w 1089"/>
              <a:gd name="T7" fmla="*/ 78 h 1088"/>
              <a:gd name="T8" fmla="*/ 198 w 1089"/>
              <a:gd name="T9" fmla="*/ 124 h 1088"/>
              <a:gd name="T10" fmla="*/ 142 w 1089"/>
              <a:gd name="T11" fmla="*/ 178 h 1088"/>
              <a:gd name="T12" fmla="*/ 94 w 1089"/>
              <a:gd name="T13" fmla="*/ 240 h 1088"/>
              <a:gd name="T14" fmla="*/ 54 w 1089"/>
              <a:gd name="T15" fmla="*/ 309 h 1088"/>
              <a:gd name="T16" fmla="*/ 25 w 1089"/>
              <a:gd name="T17" fmla="*/ 382 h 1088"/>
              <a:gd name="T18" fmla="*/ 6 w 1089"/>
              <a:gd name="T19" fmla="*/ 462 h 1088"/>
              <a:gd name="T20" fmla="*/ 0 w 1089"/>
              <a:gd name="T21" fmla="*/ 545 h 1088"/>
              <a:gd name="T22" fmla="*/ 6 w 1089"/>
              <a:gd name="T23" fmla="*/ 627 h 1088"/>
              <a:gd name="T24" fmla="*/ 25 w 1089"/>
              <a:gd name="T25" fmla="*/ 706 h 1088"/>
              <a:gd name="T26" fmla="*/ 54 w 1089"/>
              <a:gd name="T27" fmla="*/ 779 h 1088"/>
              <a:gd name="T28" fmla="*/ 94 w 1089"/>
              <a:gd name="T29" fmla="*/ 848 h 1088"/>
              <a:gd name="T30" fmla="*/ 142 w 1089"/>
              <a:gd name="T31" fmla="*/ 910 h 1088"/>
              <a:gd name="T32" fmla="*/ 198 w 1089"/>
              <a:gd name="T33" fmla="*/ 963 h 1088"/>
              <a:gd name="T34" fmla="*/ 263 w 1089"/>
              <a:gd name="T35" fmla="*/ 1009 h 1088"/>
              <a:gd name="T36" fmla="*/ 332 w 1089"/>
              <a:gd name="T37" fmla="*/ 1046 h 1088"/>
              <a:gd name="T38" fmla="*/ 409 w 1089"/>
              <a:gd name="T39" fmla="*/ 1071 h 1088"/>
              <a:gd name="T40" fmla="*/ 488 w 1089"/>
              <a:gd name="T41" fmla="*/ 1086 h 1088"/>
              <a:gd name="T42" fmla="*/ 572 w 1089"/>
              <a:gd name="T43" fmla="*/ 1088 h 1088"/>
              <a:gd name="T44" fmla="*/ 655 w 1089"/>
              <a:gd name="T45" fmla="*/ 1077 h 1088"/>
              <a:gd name="T46" fmla="*/ 731 w 1089"/>
              <a:gd name="T47" fmla="*/ 1055 h 1088"/>
              <a:gd name="T48" fmla="*/ 802 w 1089"/>
              <a:gd name="T49" fmla="*/ 1023 h 1088"/>
              <a:gd name="T50" fmla="*/ 870 w 1089"/>
              <a:gd name="T51" fmla="*/ 981 h 1088"/>
              <a:gd name="T52" fmla="*/ 929 w 1089"/>
              <a:gd name="T53" fmla="*/ 929 h 1088"/>
              <a:gd name="T54" fmla="*/ 979 w 1089"/>
              <a:gd name="T55" fmla="*/ 869 h 1088"/>
              <a:gd name="T56" fmla="*/ 1023 w 1089"/>
              <a:gd name="T57" fmla="*/ 804 h 1088"/>
              <a:gd name="T58" fmla="*/ 1056 w 1089"/>
              <a:gd name="T59" fmla="*/ 731 h 1088"/>
              <a:gd name="T60" fmla="*/ 1077 w 1089"/>
              <a:gd name="T61" fmla="*/ 654 h 1088"/>
              <a:gd name="T62" fmla="*/ 1087 w 1089"/>
              <a:gd name="T63" fmla="*/ 572 h 1088"/>
              <a:gd name="T64" fmla="*/ 1085 w 1089"/>
              <a:gd name="T65" fmla="*/ 489 h 1088"/>
              <a:gd name="T66" fmla="*/ 1071 w 1089"/>
              <a:gd name="T67" fmla="*/ 408 h 1088"/>
              <a:gd name="T68" fmla="*/ 1046 w 1089"/>
              <a:gd name="T69" fmla="*/ 332 h 1088"/>
              <a:gd name="T70" fmla="*/ 1010 w 1089"/>
              <a:gd name="T71" fmla="*/ 263 h 1088"/>
              <a:gd name="T72" fmla="*/ 964 w 1089"/>
              <a:gd name="T73" fmla="*/ 197 h 1088"/>
              <a:gd name="T74" fmla="*/ 910 w 1089"/>
              <a:gd name="T75" fmla="*/ 142 h 1088"/>
              <a:gd name="T76" fmla="*/ 849 w 1089"/>
              <a:gd name="T77" fmla="*/ 94 h 1088"/>
              <a:gd name="T78" fmla="*/ 779 w 1089"/>
              <a:gd name="T79" fmla="*/ 53 h 1088"/>
              <a:gd name="T80" fmla="*/ 706 w 1089"/>
              <a:gd name="T81" fmla="*/ 25 h 1088"/>
              <a:gd name="T82" fmla="*/ 628 w 1089"/>
              <a:gd name="T83" fmla="*/ 7 h 1088"/>
              <a:gd name="T84" fmla="*/ 543 w 1089"/>
              <a:gd name="T85" fmla="*/ 0 h 10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8"/>
              <a:gd name="T131" fmla="*/ 1089 w 1089"/>
              <a:gd name="T132" fmla="*/ 1088 h 10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3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3"/>
                </a:lnTo>
                <a:lnTo>
                  <a:pt x="284" y="67"/>
                </a:lnTo>
                <a:lnTo>
                  <a:pt x="263" y="78"/>
                </a:lnTo>
                <a:lnTo>
                  <a:pt x="240" y="94"/>
                </a:lnTo>
                <a:lnTo>
                  <a:pt x="219" y="109"/>
                </a:lnTo>
                <a:lnTo>
                  <a:pt x="198" y="124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7"/>
                </a:lnTo>
                <a:lnTo>
                  <a:pt x="107" y="218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8"/>
                </a:lnTo>
                <a:lnTo>
                  <a:pt x="11" y="435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0"/>
                </a:lnTo>
                <a:lnTo>
                  <a:pt x="6" y="627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0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3"/>
                </a:lnTo>
                <a:lnTo>
                  <a:pt x="219" y="981"/>
                </a:lnTo>
                <a:lnTo>
                  <a:pt x="240" y="996"/>
                </a:lnTo>
                <a:lnTo>
                  <a:pt x="263" y="1009"/>
                </a:lnTo>
                <a:lnTo>
                  <a:pt x="284" y="1023"/>
                </a:lnTo>
                <a:lnTo>
                  <a:pt x="309" y="1034"/>
                </a:lnTo>
                <a:lnTo>
                  <a:pt x="332" y="1046"/>
                </a:lnTo>
                <a:lnTo>
                  <a:pt x="357" y="1055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2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2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5"/>
                </a:lnTo>
                <a:lnTo>
                  <a:pt x="756" y="1046"/>
                </a:lnTo>
                <a:lnTo>
                  <a:pt x="779" y="1034"/>
                </a:lnTo>
                <a:lnTo>
                  <a:pt x="802" y="1023"/>
                </a:lnTo>
                <a:lnTo>
                  <a:pt x="826" y="1009"/>
                </a:lnTo>
                <a:lnTo>
                  <a:pt x="849" y="996"/>
                </a:lnTo>
                <a:lnTo>
                  <a:pt x="870" y="981"/>
                </a:lnTo>
                <a:lnTo>
                  <a:pt x="891" y="963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0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7"/>
                </a:lnTo>
                <a:lnTo>
                  <a:pt x="1085" y="600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5"/>
                </a:lnTo>
                <a:lnTo>
                  <a:pt x="1071" y="408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8"/>
                </a:lnTo>
                <a:lnTo>
                  <a:pt x="964" y="197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4"/>
                </a:lnTo>
                <a:lnTo>
                  <a:pt x="870" y="109"/>
                </a:lnTo>
                <a:lnTo>
                  <a:pt x="849" y="94"/>
                </a:lnTo>
                <a:lnTo>
                  <a:pt x="826" y="78"/>
                </a:lnTo>
                <a:lnTo>
                  <a:pt x="802" y="67"/>
                </a:lnTo>
                <a:lnTo>
                  <a:pt x="779" y="53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3"/>
                </a:lnTo>
                <a:lnTo>
                  <a:pt x="572" y="2"/>
                </a:lnTo>
                <a:lnTo>
                  <a:pt x="543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Rectangle 127"/>
          <p:cNvSpPr>
            <a:spLocks noChangeArrowheads="1"/>
          </p:cNvSpPr>
          <p:nvPr/>
        </p:nvSpPr>
        <p:spPr bwMode="auto">
          <a:xfrm>
            <a:off x="3013075" y="4514850"/>
            <a:ext cx="4540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TEST</a:t>
            </a:r>
            <a:endParaRPr lang="en-US" sz="1800" b="1"/>
          </a:p>
        </p:txBody>
      </p:sp>
      <p:sp>
        <p:nvSpPr>
          <p:cNvPr id="20514" name="Freeform 128"/>
          <p:cNvSpPr>
            <a:spLocks/>
          </p:cNvSpPr>
          <p:nvPr/>
        </p:nvSpPr>
        <p:spPr bwMode="auto">
          <a:xfrm>
            <a:off x="2763838" y="1590675"/>
            <a:ext cx="863600" cy="863600"/>
          </a:xfrm>
          <a:custGeom>
            <a:avLst/>
            <a:gdLst>
              <a:gd name="T0" fmla="*/ 488 w 1089"/>
              <a:gd name="T1" fmla="*/ 4 h 1089"/>
              <a:gd name="T2" fmla="*/ 409 w 1089"/>
              <a:gd name="T3" fmla="*/ 17 h 1089"/>
              <a:gd name="T4" fmla="*/ 332 w 1089"/>
              <a:gd name="T5" fmla="*/ 44 h 1089"/>
              <a:gd name="T6" fmla="*/ 263 w 1089"/>
              <a:gd name="T7" fmla="*/ 79 h 1089"/>
              <a:gd name="T8" fmla="*/ 198 w 1089"/>
              <a:gd name="T9" fmla="*/ 125 h 1089"/>
              <a:gd name="T10" fmla="*/ 142 w 1089"/>
              <a:gd name="T11" fmla="*/ 179 h 1089"/>
              <a:gd name="T12" fmla="*/ 94 w 1089"/>
              <a:gd name="T13" fmla="*/ 240 h 1089"/>
              <a:gd name="T14" fmla="*/ 54 w 1089"/>
              <a:gd name="T15" fmla="*/ 309 h 1089"/>
              <a:gd name="T16" fmla="*/ 25 w 1089"/>
              <a:gd name="T17" fmla="*/ 382 h 1089"/>
              <a:gd name="T18" fmla="*/ 6 w 1089"/>
              <a:gd name="T19" fmla="*/ 463 h 1089"/>
              <a:gd name="T20" fmla="*/ 0 w 1089"/>
              <a:gd name="T21" fmla="*/ 545 h 1089"/>
              <a:gd name="T22" fmla="*/ 6 w 1089"/>
              <a:gd name="T23" fmla="*/ 628 h 1089"/>
              <a:gd name="T24" fmla="*/ 25 w 1089"/>
              <a:gd name="T25" fmla="*/ 707 h 1089"/>
              <a:gd name="T26" fmla="*/ 54 w 1089"/>
              <a:gd name="T27" fmla="*/ 779 h 1089"/>
              <a:gd name="T28" fmla="*/ 94 w 1089"/>
              <a:gd name="T29" fmla="*/ 849 h 1089"/>
              <a:gd name="T30" fmla="*/ 142 w 1089"/>
              <a:gd name="T31" fmla="*/ 910 h 1089"/>
              <a:gd name="T32" fmla="*/ 198 w 1089"/>
              <a:gd name="T33" fmla="*/ 964 h 1089"/>
              <a:gd name="T34" fmla="*/ 263 w 1089"/>
              <a:gd name="T35" fmla="*/ 1010 h 1089"/>
              <a:gd name="T36" fmla="*/ 332 w 1089"/>
              <a:gd name="T37" fmla="*/ 1046 h 1089"/>
              <a:gd name="T38" fmla="*/ 409 w 1089"/>
              <a:gd name="T39" fmla="*/ 1071 h 1089"/>
              <a:gd name="T40" fmla="*/ 488 w 1089"/>
              <a:gd name="T41" fmla="*/ 1087 h 1089"/>
              <a:gd name="T42" fmla="*/ 572 w 1089"/>
              <a:gd name="T43" fmla="*/ 1089 h 1089"/>
              <a:gd name="T44" fmla="*/ 655 w 1089"/>
              <a:gd name="T45" fmla="*/ 1077 h 1089"/>
              <a:gd name="T46" fmla="*/ 731 w 1089"/>
              <a:gd name="T47" fmla="*/ 1056 h 1089"/>
              <a:gd name="T48" fmla="*/ 802 w 1089"/>
              <a:gd name="T49" fmla="*/ 1023 h 1089"/>
              <a:gd name="T50" fmla="*/ 870 w 1089"/>
              <a:gd name="T51" fmla="*/ 981 h 1089"/>
              <a:gd name="T52" fmla="*/ 929 w 1089"/>
              <a:gd name="T53" fmla="*/ 929 h 1089"/>
              <a:gd name="T54" fmla="*/ 979 w 1089"/>
              <a:gd name="T55" fmla="*/ 870 h 1089"/>
              <a:gd name="T56" fmla="*/ 1023 w 1089"/>
              <a:gd name="T57" fmla="*/ 804 h 1089"/>
              <a:gd name="T58" fmla="*/ 1056 w 1089"/>
              <a:gd name="T59" fmla="*/ 731 h 1089"/>
              <a:gd name="T60" fmla="*/ 1077 w 1089"/>
              <a:gd name="T61" fmla="*/ 655 h 1089"/>
              <a:gd name="T62" fmla="*/ 1087 w 1089"/>
              <a:gd name="T63" fmla="*/ 572 h 1089"/>
              <a:gd name="T64" fmla="*/ 1085 w 1089"/>
              <a:gd name="T65" fmla="*/ 490 h 1089"/>
              <a:gd name="T66" fmla="*/ 1071 w 1089"/>
              <a:gd name="T67" fmla="*/ 409 h 1089"/>
              <a:gd name="T68" fmla="*/ 1046 w 1089"/>
              <a:gd name="T69" fmla="*/ 332 h 1089"/>
              <a:gd name="T70" fmla="*/ 1010 w 1089"/>
              <a:gd name="T71" fmla="*/ 263 h 1089"/>
              <a:gd name="T72" fmla="*/ 964 w 1089"/>
              <a:gd name="T73" fmla="*/ 198 h 1089"/>
              <a:gd name="T74" fmla="*/ 910 w 1089"/>
              <a:gd name="T75" fmla="*/ 142 h 1089"/>
              <a:gd name="T76" fmla="*/ 849 w 1089"/>
              <a:gd name="T77" fmla="*/ 94 h 1089"/>
              <a:gd name="T78" fmla="*/ 779 w 1089"/>
              <a:gd name="T79" fmla="*/ 54 h 1089"/>
              <a:gd name="T80" fmla="*/ 706 w 1089"/>
              <a:gd name="T81" fmla="*/ 25 h 1089"/>
              <a:gd name="T82" fmla="*/ 628 w 1089"/>
              <a:gd name="T83" fmla="*/ 8 h 1089"/>
              <a:gd name="T84" fmla="*/ 543 w 1089"/>
              <a:gd name="T85" fmla="*/ 0 h 108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9"/>
              <a:gd name="T131" fmla="*/ 1089 w 1089"/>
              <a:gd name="T132" fmla="*/ 1089 h 108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9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8"/>
                </a:lnTo>
                <a:lnTo>
                  <a:pt x="434" y="12"/>
                </a:lnTo>
                <a:lnTo>
                  <a:pt x="409" y="17"/>
                </a:lnTo>
                <a:lnTo>
                  <a:pt x="382" y="25"/>
                </a:lnTo>
                <a:lnTo>
                  <a:pt x="357" y="35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9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3"/>
                </a:lnTo>
                <a:lnTo>
                  <a:pt x="4" y="490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5"/>
                </a:lnTo>
                <a:lnTo>
                  <a:pt x="17" y="680"/>
                </a:lnTo>
                <a:lnTo>
                  <a:pt x="25" y="707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9"/>
                </a:lnTo>
                <a:lnTo>
                  <a:pt x="107" y="870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4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7"/>
                </a:lnTo>
                <a:lnTo>
                  <a:pt x="516" y="1089"/>
                </a:lnTo>
                <a:lnTo>
                  <a:pt x="543" y="1089"/>
                </a:lnTo>
                <a:lnTo>
                  <a:pt x="572" y="1089"/>
                </a:lnTo>
                <a:lnTo>
                  <a:pt x="599" y="1087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4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70"/>
                </a:lnTo>
                <a:lnTo>
                  <a:pt x="994" y="849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7"/>
                </a:lnTo>
                <a:lnTo>
                  <a:pt x="1071" y="680"/>
                </a:lnTo>
                <a:lnTo>
                  <a:pt x="1077" y="655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90"/>
                </a:lnTo>
                <a:lnTo>
                  <a:pt x="1083" y="463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9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5"/>
                </a:lnTo>
                <a:lnTo>
                  <a:pt x="706" y="25"/>
                </a:lnTo>
                <a:lnTo>
                  <a:pt x="680" y="17"/>
                </a:lnTo>
                <a:lnTo>
                  <a:pt x="655" y="12"/>
                </a:lnTo>
                <a:lnTo>
                  <a:pt x="628" y="8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Freeform 129"/>
          <p:cNvSpPr>
            <a:spLocks/>
          </p:cNvSpPr>
          <p:nvPr/>
        </p:nvSpPr>
        <p:spPr bwMode="auto">
          <a:xfrm>
            <a:off x="2763838" y="1590675"/>
            <a:ext cx="863600" cy="863600"/>
          </a:xfrm>
          <a:custGeom>
            <a:avLst/>
            <a:gdLst>
              <a:gd name="T0" fmla="*/ 488 w 1089"/>
              <a:gd name="T1" fmla="*/ 4 h 1089"/>
              <a:gd name="T2" fmla="*/ 409 w 1089"/>
              <a:gd name="T3" fmla="*/ 17 h 1089"/>
              <a:gd name="T4" fmla="*/ 332 w 1089"/>
              <a:gd name="T5" fmla="*/ 44 h 1089"/>
              <a:gd name="T6" fmla="*/ 263 w 1089"/>
              <a:gd name="T7" fmla="*/ 79 h 1089"/>
              <a:gd name="T8" fmla="*/ 198 w 1089"/>
              <a:gd name="T9" fmla="*/ 125 h 1089"/>
              <a:gd name="T10" fmla="*/ 142 w 1089"/>
              <a:gd name="T11" fmla="*/ 179 h 1089"/>
              <a:gd name="T12" fmla="*/ 94 w 1089"/>
              <a:gd name="T13" fmla="*/ 240 h 1089"/>
              <a:gd name="T14" fmla="*/ 54 w 1089"/>
              <a:gd name="T15" fmla="*/ 309 h 1089"/>
              <a:gd name="T16" fmla="*/ 25 w 1089"/>
              <a:gd name="T17" fmla="*/ 382 h 1089"/>
              <a:gd name="T18" fmla="*/ 6 w 1089"/>
              <a:gd name="T19" fmla="*/ 463 h 1089"/>
              <a:gd name="T20" fmla="*/ 0 w 1089"/>
              <a:gd name="T21" fmla="*/ 545 h 1089"/>
              <a:gd name="T22" fmla="*/ 6 w 1089"/>
              <a:gd name="T23" fmla="*/ 628 h 1089"/>
              <a:gd name="T24" fmla="*/ 25 w 1089"/>
              <a:gd name="T25" fmla="*/ 707 h 1089"/>
              <a:gd name="T26" fmla="*/ 54 w 1089"/>
              <a:gd name="T27" fmla="*/ 779 h 1089"/>
              <a:gd name="T28" fmla="*/ 94 w 1089"/>
              <a:gd name="T29" fmla="*/ 849 h 1089"/>
              <a:gd name="T30" fmla="*/ 142 w 1089"/>
              <a:gd name="T31" fmla="*/ 910 h 1089"/>
              <a:gd name="T32" fmla="*/ 198 w 1089"/>
              <a:gd name="T33" fmla="*/ 964 h 1089"/>
              <a:gd name="T34" fmla="*/ 263 w 1089"/>
              <a:gd name="T35" fmla="*/ 1010 h 1089"/>
              <a:gd name="T36" fmla="*/ 332 w 1089"/>
              <a:gd name="T37" fmla="*/ 1046 h 1089"/>
              <a:gd name="T38" fmla="*/ 409 w 1089"/>
              <a:gd name="T39" fmla="*/ 1071 h 1089"/>
              <a:gd name="T40" fmla="*/ 488 w 1089"/>
              <a:gd name="T41" fmla="*/ 1087 h 1089"/>
              <a:gd name="T42" fmla="*/ 572 w 1089"/>
              <a:gd name="T43" fmla="*/ 1089 h 1089"/>
              <a:gd name="T44" fmla="*/ 655 w 1089"/>
              <a:gd name="T45" fmla="*/ 1077 h 1089"/>
              <a:gd name="T46" fmla="*/ 731 w 1089"/>
              <a:gd name="T47" fmla="*/ 1056 h 1089"/>
              <a:gd name="T48" fmla="*/ 802 w 1089"/>
              <a:gd name="T49" fmla="*/ 1023 h 1089"/>
              <a:gd name="T50" fmla="*/ 870 w 1089"/>
              <a:gd name="T51" fmla="*/ 981 h 1089"/>
              <a:gd name="T52" fmla="*/ 929 w 1089"/>
              <a:gd name="T53" fmla="*/ 929 h 1089"/>
              <a:gd name="T54" fmla="*/ 979 w 1089"/>
              <a:gd name="T55" fmla="*/ 870 h 1089"/>
              <a:gd name="T56" fmla="*/ 1023 w 1089"/>
              <a:gd name="T57" fmla="*/ 804 h 1089"/>
              <a:gd name="T58" fmla="*/ 1056 w 1089"/>
              <a:gd name="T59" fmla="*/ 731 h 1089"/>
              <a:gd name="T60" fmla="*/ 1077 w 1089"/>
              <a:gd name="T61" fmla="*/ 655 h 1089"/>
              <a:gd name="T62" fmla="*/ 1087 w 1089"/>
              <a:gd name="T63" fmla="*/ 572 h 1089"/>
              <a:gd name="T64" fmla="*/ 1085 w 1089"/>
              <a:gd name="T65" fmla="*/ 490 h 1089"/>
              <a:gd name="T66" fmla="*/ 1071 w 1089"/>
              <a:gd name="T67" fmla="*/ 409 h 1089"/>
              <a:gd name="T68" fmla="*/ 1046 w 1089"/>
              <a:gd name="T69" fmla="*/ 332 h 1089"/>
              <a:gd name="T70" fmla="*/ 1010 w 1089"/>
              <a:gd name="T71" fmla="*/ 263 h 1089"/>
              <a:gd name="T72" fmla="*/ 964 w 1089"/>
              <a:gd name="T73" fmla="*/ 198 h 1089"/>
              <a:gd name="T74" fmla="*/ 910 w 1089"/>
              <a:gd name="T75" fmla="*/ 142 h 1089"/>
              <a:gd name="T76" fmla="*/ 849 w 1089"/>
              <a:gd name="T77" fmla="*/ 94 h 1089"/>
              <a:gd name="T78" fmla="*/ 779 w 1089"/>
              <a:gd name="T79" fmla="*/ 54 h 1089"/>
              <a:gd name="T80" fmla="*/ 706 w 1089"/>
              <a:gd name="T81" fmla="*/ 25 h 1089"/>
              <a:gd name="T82" fmla="*/ 628 w 1089"/>
              <a:gd name="T83" fmla="*/ 8 h 1089"/>
              <a:gd name="T84" fmla="*/ 543 w 1089"/>
              <a:gd name="T85" fmla="*/ 0 h 108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9"/>
              <a:gd name="T131" fmla="*/ 1089 w 1089"/>
              <a:gd name="T132" fmla="*/ 1089 h 108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9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8"/>
                </a:lnTo>
                <a:lnTo>
                  <a:pt x="434" y="12"/>
                </a:lnTo>
                <a:lnTo>
                  <a:pt x="409" y="17"/>
                </a:lnTo>
                <a:lnTo>
                  <a:pt x="382" y="25"/>
                </a:lnTo>
                <a:lnTo>
                  <a:pt x="357" y="35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9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3"/>
                </a:lnTo>
                <a:lnTo>
                  <a:pt x="4" y="490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5"/>
                </a:lnTo>
                <a:lnTo>
                  <a:pt x="17" y="680"/>
                </a:lnTo>
                <a:lnTo>
                  <a:pt x="25" y="707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9"/>
                </a:lnTo>
                <a:lnTo>
                  <a:pt x="107" y="870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4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7"/>
                </a:lnTo>
                <a:lnTo>
                  <a:pt x="516" y="1089"/>
                </a:lnTo>
                <a:lnTo>
                  <a:pt x="543" y="1089"/>
                </a:lnTo>
                <a:lnTo>
                  <a:pt x="572" y="1089"/>
                </a:lnTo>
                <a:lnTo>
                  <a:pt x="599" y="1087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4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70"/>
                </a:lnTo>
                <a:lnTo>
                  <a:pt x="994" y="849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7"/>
                </a:lnTo>
                <a:lnTo>
                  <a:pt x="1071" y="680"/>
                </a:lnTo>
                <a:lnTo>
                  <a:pt x="1077" y="655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90"/>
                </a:lnTo>
                <a:lnTo>
                  <a:pt x="1083" y="463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9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5"/>
                </a:lnTo>
                <a:lnTo>
                  <a:pt x="706" y="25"/>
                </a:lnTo>
                <a:lnTo>
                  <a:pt x="680" y="17"/>
                </a:lnTo>
                <a:lnTo>
                  <a:pt x="655" y="12"/>
                </a:lnTo>
                <a:lnTo>
                  <a:pt x="628" y="8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Rectangle 130"/>
          <p:cNvSpPr>
            <a:spLocks noChangeArrowheads="1"/>
          </p:cNvSpPr>
          <p:nvPr/>
        </p:nvSpPr>
        <p:spPr bwMode="auto">
          <a:xfrm>
            <a:off x="3000375" y="1924050"/>
            <a:ext cx="4746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SAFE</a:t>
            </a:r>
            <a:endParaRPr lang="en-US" sz="1800" b="1"/>
          </a:p>
        </p:txBody>
      </p:sp>
      <p:sp>
        <p:nvSpPr>
          <p:cNvPr id="20517" name="Freeform 131"/>
          <p:cNvSpPr>
            <a:spLocks/>
          </p:cNvSpPr>
          <p:nvPr/>
        </p:nvSpPr>
        <p:spPr bwMode="auto">
          <a:xfrm>
            <a:off x="2763838" y="2886075"/>
            <a:ext cx="863600" cy="863600"/>
          </a:xfrm>
          <a:custGeom>
            <a:avLst/>
            <a:gdLst>
              <a:gd name="T0" fmla="*/ 488 w 1089"/>
              <a:gd name="T1" fmla="*/ 4 h 1088"/>
              <a:gd name="T2" fmla="*/ 409 w 1089"/>
              <a:gd name="T3" fmla="*/ 17 h 1088"/>
              <a:gd name="T4" fmla="*/ 332 w 1089"/>
              <a:gd name="T5" fmla="*/ 44 h 1088"/>
              <a:gd name="T6" fmla="*/ 263 w 1089"/>
              <a:gd name="T7" fmla="*/ 79 h 1088"/>
              <a:gd name="T8" fmla="*/ 198 w 1089"/>
              <a:gd name="T9" fmla="*/ 125 h 1088"/>
              <a:gd name="T10" fmla="*/ 142 w 1089"/>
              <a:gd name="T11" fmla="*/ 178 h 1088"/>
              <a:gd name="T12" fmla="*/ 94 w 1089"/>
              <a:gd name="T13" fmla="*/ 240 h 1088"/>
              <a:gd name="T14" fmla="*/ 54 w 1089"/>
              <a:gd name="T15" fmla="*/ 309 h 1088"/>
              <a:gd name="T16" fmla="*/ 25 w 1089"/>
              <a:gd name="T17" fmla="*/ 382 h 1088"/>
              <a:gd name="T18" fmla="*/ 6 w 1089"/>
              <a:gd name="T19" fmla="*/ 462 h 1088"/>
              <a:gd name="T20" fmla="*/ 0 w 1089"/>
              <a:gd name="T21" fmla="*/ 545 h 1088"/>
              <a:gd name="T22" fmla="*/ 6 w 1089"/>
              <a:gd name="T23" fmla="*/ 628 h 1088"/>
              <a:gd name="T24" fmla="*/ 25 w 1089"/>
              <a:gd name="T25" fmla="*/ 706 h 1088"/>
              <a:gd name="T26" fmla="*/ 54 w 1089"/>
              <a:gd name="T27" fmla="*/ 779 h 1088"/>
              <a:gd name="T28" fmla="*/ 94 w 1089"/>
              <a:gd name="T29" fmla="*/ 848 h 1088"/>
              <a:gd name="T30" fmla="*/ 142 w 1089"/>
              <a:gd name="T31" fmla="*/ 910 h 1088"/>
              <a:gd name="T32" fmla="*/ 198 w 1089"/>
              <a:gd name="T33" fmla="*/ 964 h 1088"/>
              <a:gd name="T34" fmla="*/ 263 w 1089"/>
              <a:gd name="T35" fmla="*/ 1010 h 1088"/>
              <a:gd name="T36" fmla="*/ 332 w 1089"/>
              <a:gd name="T37" fmla="*/ 1046 h 1088"/>
              <a:gd name="T38" fmla="*/ 409 w 1089"/>
              <a:gd name="T39" fmla="*/ 1071 h 1088"/>
              <a:gd name="T40" fmla="*/ 488 w 1089"/>
              <a:gd name="T41" fmla="*/ 1086 h 1088"/>
              <a:gd name="T42" fmla="*/ 572 w 1089"/>
              <a:gd name="T43" fmla="*/ 1088 h 1088"/>
              <a:gd name="T44" fmla="*/ 655 w 1089"/>
              <a:gd name="T45" fmla="*/ 1077 h 1088"/>
              <a:gd name="T46" fmla="*/ 731 w 1089"/>
              <a:gd name="T47" fmla="*/ 1056 h 1088"/>
              <a:gd name="T48" fmla="*/ 802 w 1089"/>
              <a:gd name="T49" fmla="*/ 1023 h 1088"/>
              <a:gd name="T50" fmla="*/ 870 w 1089"/>
              <a:gd name="T51" fmla="*/ 981 h 1088"/>
              <a:gd name="T52" fmla="*/ 929 w 1089"/>
              <a:gd name="T53" fmla="*/ 929 h 1088"/>
              <a:gd name="T54" fmla="*/ 979 w 1089"/>
              <a:gd name="T55" fmla="*/ 869 h 1088"/>
              <a:gd name="T56" fmla="*/ 1023 w 1089"/>
              <a:gd name="T57" fmla="*/ 804 h 1088"/>
              <a:gd name="T58" fmla="*/ 1056 w 1089"/>
              <a:gd name="T59" fmla="*/ 731 h 1088"/>
              <a:gd name="T60" fmla="*/ 1077 w 1089"/>
              <a:gd name="T61" fmla="*/ 654 h 1088"/>
              <a:gd name="T62" fmla="*/ 1087 w 1089"/>
              <a:gd name="T63" fmla="*/ 572 h 1088"/>
              <a:gd name="T64" fmla="*/ 1085 w 1089"/>
              <a:gd name="T65" fmla="*/ 489 h 1088"/>
              <a:gd name="T66" fmla="*/ 1071 w 1089"/>
              <a:gd name="T67" fmla="*/ 409 h 1088"/>
              <a:gd name="T68" fmla="*/ 1046 w 1089"/>
              <a:gd name="T69" fmla="*/ 332 h 1088"/>
              <a:gd name="T70" fmla="*/ 1010 w 1089"/>
              <a:gd name="T71" fmla="*/ 263 h 1088"/>
              <a:gd name="T72" fmla="*/ 964 w 1089"/>
              <a:gd name="T73" fmla="*/ 198 h 1088"/>
              <a:gd name="T74" fmla="*/ 910 w 1089"/>
              <a:gd name="T75" fmla="*/ 142 h 1088"/>
              <a:gd name="T76" fmla="*/ 849 w 1089"/>
              <a:gd name="T77" fmla="*/ 94 h 1088"/>
              <a:gd name="T78" fmla="*/ 779 w 1089"/>
              <a:gd name="T79" fmla="*/ 54 h 1088"/>
              <a:gd name="T80" fmla="*/ 706 w 1089"/>
              <a:gd name="T81" fmla="*/ 25 h 1088"/>
              <a:gd name="T82" fmla="*/ 628 w 1089"/>
              <a:gd name="T83" fmla="*/ 7 h 1088"/>
              <a:gd name="T84" fmla="*/ 543 w 1089"/>
              <a:gd name="T85" fmla="*/ 0 h 10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8"/>
              <a:gd name="T131" fmla="*/ 1089 w 1089"/>
              <a:gd name="T132" fmla="*/ 1088 h 10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Freeform 132"/>
          <p:cNvSpPr>
            <a:spLocks/>
          </p:cNvSpPr>
          <p:nvPr/>
        </p:nvSpPr>
        <p:spPr bwMode="auto">
          <a:xfrm>
            <a:off x="2763838" y="2886075"/>
            <a:ext cx="863600" cy="863600"/>
          </a:xfrm>
          <a:custGeom>
            <a:avLst/>
            <a:gdLst>
              <a:gd name="T0" fmla="*/ 488 w 1089"/>
              <a:gd name="T1" fmla="*/ 4 h 1088"/>
              <a:gd name="T2" fmla="*/ 409 w 1089"/>
              <a:gd name="T3" fmla="*/ 17 h 1088"/>
              <a:gd name="T4" fmla="*/ 332 w 1089"/>
              <a:gd name="T5" fmla="*/ 44 h 1088"/>
              <a:gd name="T6" fmla="*/ 263 w 1089"/>
              <a:gd name="T7" fmla="*/ 79 h 1088"/>
              <a:gd name="T8" fmla="*/ 198 w 1089"/>
              <a:gd name="T9" fmla="*/ 125 h 1088"/>
              <a:gd name="T10" fmla="*/ 142 w 1089"/>
              <a:gd name="T11" fmla="*/ 178 h 1088"/>
              <a:gd name="T12" fmla="*/ 94 w 1089"/>
              <a:gd name="T13" fmla="*/ 240 h 1088"/>
              <a:gd name="T14" fmla="*/ 54 w 1089"/>
              <a:gd name="T15" fmla="*/ 309 h 1088"/>
              <a:gd name="T16" fmla="*/ 25 w 1089"/>
              <a:gd name="T17" fmla="*/ 382 h 1088"/>
              <a:gd name="T18" fmla="*/ 6 w 1089"/>
              <a:gd name="T19" fmla="*/ 462 h 1088"/>
              <a:gd name="T20" fmla="*/ 0 w 1089"/>
              <a:gd name="T21" fmla="*/ 545 h 1088"/>
              <a:gd name="T22" fmla="*/ 6 w 1089"/>
              <a:gd name="T23" fmla="*/ 628 h 1088"/>
              <a:gd name="T24" fmla="*/ 25 w 1089"/>
              <a:gd name="T25" fmla="*/ 706 h 1088"/>
              <a:gd name="T26" fmla="*/ 54 w 1089"/>
              <a:gd name="T27" fmla="*/ 779 h 1088"/>
              <a:gd name="T28" fmla="*/ 94 w 1089"/>
              <a:gd name="T29" fmla="*/ 848 h 1088"/>
              <a:gd name="T30" fmla="*/ 142 w 1089"/>
              <a:gd name="T31" fmla="*/ 910 h 1088"/>
              <a:gd name="T32" fmla="*/ 198 w 1089"/>
              <a:gd name="T33" fmla="*/ 964 h 1088"/>
              <a:gd name="T34" fmla="*/ 263 w 1089"/>
              <a:gd name="T35" fmla="*/ 1010 h 1088"/>
              <a:gd name="T36" fmla="*/ 332 w 1089"/>
              <a:gd name="T37" fmla="*/ 1046 h 1088"/>
              <a:gd name="T38" fmla="*/ 409 w 1089"/>
              <a:gd name="T39" fmla="*/ 1071 h 1088"/>
              <a:gd name="T40" fmla="*/ 488 w 1089"/>
              <a:gd name="T41" fmla="*/ 1086 h 1088"/>
              <a:gd name="T42" fmla="*/ 572 w 1089"/>
              <a:gd name="T43" fmla="*/ 1088 h 1088"/>
              <a:gd name="T44" fmla="*/ 655 w 1089"/>
              <a:gd name="T45" fmla="*/ 1077 h 1088"/>
              <a:gd name="T46" fmla="*/ 731 w 1089"/>
              <a:gd name="T47" fmla="*/ 1056 h 1088"/>
              <a:gd name="T48" fmla="*/ 802 w 1089"/>
              <a:gd name="T49" fmla="*/ 1023 h 1088"/>
              <a:gd name="T50" fmla="*/ 870 w 1089"/>
              <a:gd name="T51" fmla="*/ 981 h 1088"/>
              <a:gd name="T52" fmla="*/ 929 w 1089"/>
              <a:gd name="T53" fmla="*/ 929 h 1088"/>
              <a:gd name="T54" fmla="*/ 979 w 1089"/>
              <a:gd name="T55" fmla="*/ 869 h 1088"/>
              <a:gd name="T56" fmla="*/ 1023 w 1089"/>
              <a:gd name="T57" fmla="*/ 804 h 1088"/>
              <a:gd name="T58" fmla="*/ 1056 w 1089"/>
              <a:gd name="T59" fmla="*/ 731 h 1088"/>
              <a:gd name="T60" fmla="*/ 1077 w 1089"/>
              <a:gd name="T61" fmla="*/ 654 h 1088"/>
              <a:gd name="T62" fmla="*/ 1087 w 1089"/>
              <a:gd name="T63" fmla="*/ 572 h 1088"/>
              <a:gd name="T64" fmla="*/ 1085 w 1089"/>
              <a:gd name="T65" fmla="*/ 489 h 1088"/>
              <a:gd name="T66" fmla="*/ 1071 w 1089"/>
              <a:gd name="T67" fmla="*/ 409 h 1088"/>
              <a:gd name="T68" fmla="*/ 1046 w 1089"/>
              <a:gd name="T69" fmla="*/ 332 h 1088"/>
              <a:gd name="T70" fmla="*/ 1010 w 1089"/>
              <a:gd name="T71" fmla="*/ 263 h 1088"/>
              <a:gd name="T72" fmla="*/ 964 w 1089"/>
              <a:gd name="T73" fmla="*/ 198 h 1088"/>
              <a:gd name="T74" fmla="*/ 910 w 1089"/>
              <a:gd name="T75" fmla="*/ 142 h 1088"/>
              <a:gd name="T76" fmla="*/ 849 w 1089"/>
              <a:gd name="T77" fmla="*/ 94 h 1088"/>
              <a:gd name="T78" fmla="*/ 779 w 1089"/>
              <a:gd name="T79" fmla="*/ 54 h 1088"/>
              <a:gd name="T80" fmla="*/ 706 w 1089"/>
              <a:gd name="T81" fmla="*/ 25 h 1088"/>
              <a:gd name="T82" fmla="*/ 628 w 1089"/>
              <a:gd name="T83" fmla="*/ 7 h 1088"/>
              <a:gd name="T84" fmla="*/ 543 w 1089"/>
              <a:gd name="T85" fmla="*/ 0 h 10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9"/>
              <a:gd name="T130" fmla="*/ 0 h 1088"/>
              <a:gd name="T131" fmla="*/ 1089 w 1089"/>
              <a:gd name="T132" fmla="*/ 1088 h 10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Rectangle 133"/>
          <p:cNvSpPr>
            <a:spLocks noChangeArrowheads="1"/>
          </p:cNvSpPr>
          <p:nvPr/>
        </p:nvSpPr>
        <p:spPr bwMode="auto">
          <a:xfrm>
            <a:off x="2979738" y="3219450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DRUN</a:t>
            </a:r>
            <a:endParaRPr lang="en-US" sz="1800" b="1"/>
          </a:p>
        </p:txBody>
      </p:sp>
      <p:sp>
        <p:nvSpPr>
          <p:cNvPr id="20520" name="Freeform 134"/>
          <p:cNvSpPr>
            <a:spLocks/>
          </p:cNvSpPr>
          <p:nvPr/>
        </p:nvSpPr>
        <p:spPr bwMode="auto">
          <a:xfrm>
            <a:off x="1108075" y="2886075"/>
            <a:ext cx="863600" cy="863600"/>
          </a:xfrm>
          <a:custGeom>
            <a:avLst/>
            <a:gdLst>
              <a:gd name="T0" fmla="*/ 488 w 1087"/>
              <a:gd name="T1" fmla="*/ 4 h 1088"/>
              <a:gd name="T2" fmla="*/ 407 w 1087"/>
              <a:gd name="T3" fmla="*/ 17 h 1088"/>
              <a:gd name="T4" fmla="*/ 332 w 1087"/>
              <a:gd name="T5" fmla="*/ 44 h 1088"/>
              <a:gd name="T6" fmla="*/ 261 w 1087"/>
              <a:gd name="T7" fmla="*/ 79 h 1088"/>
              <a:gd name="T8" fmla="*/ 198 w 1087"/>
              <a:gd name="T9" fmla="*/ 125 h 1088"/>
              <a:gd name="T10" fmla="*/ 140 w 1087"/>
              <a:gd name="T11" fmla="*/ 178 h 1088"/>
              <a:gd name="T12" fmla="*/ 92 w 1087"/>
              <a:gd name="T13" fmla="*/ 240 h 1088"/>
              <a:gd name="T14" fmla="*/ 54 w 1087"/>
              <a:gd name="T15" fmla="*/ 309 h 1088"/>
              <a:gd name="T16" fmla="*/ 23 w 1087"/>
              <a:gd name="T17" fmla="*/ 382 h 1088"/>
              <a:gd name="T18" fmla="*/ 6 w 1087"/>
              <a:gd name="T19" fmla="*/ 462 h 1088"/>
              <a:gd name="T20" fmla="*/ 0 w 1087"/>
              <a:gd name="T21" fmla="*/ 545 h 1088"/>
              <a:gd name="T22" fmla="*/ 6 w 1087"/>
              <a:gd name="T23" fmla="*/ 628 h 1088"/>
              <a:gd name="T24" fmla="*/ 23 w 1087"/>
              <a:gd name="T25" fmla="*/ 706 h 1088"/>
              <a:gd name="T26" fmla="*/ 54 w 1087"/>
              <a:gd name="T27" fmla="*/ 779 h 1088"/>
              <a:gd name="T28" fmla="*/ 92 w 1087"/>
              <a:gd name="T29" fmla="*/ 848 h 1088"/>
              <a:gd name="T30" fmla="*/ 140 w 1087"/>
              <a:gd name="T31" fmla="*/ 910 h 1088"/>
              <a:gd name="T32" fmla="*/ 198 w 1087"/>
              <a:gd name="T33" fmla="*/ 964 h 1088"/>
              <a:gd name="T34" fmla="*/ 261 w 1087"/>
              <a:gd name="T35" fmla="*/ 1010 h 1088"/>
              <a:gd name="T36" fmla="*/ 332 w 1087"/>
              <a:gd name="T37" fmla="*/ 1046 h 1088"/>
              <a:gd name="T38" fmla="*/ 407 w 1087"/>
              <a:gd name="T39" fmla="*/ 1071 h 1088"/>
              <a:gd name="T40" fmla="*/ 488 w 1087"/>
              <a:gd name="T41" fmla="*/ 1086 h 1088"/>
              <a:gd name="T42" fmla="*/ 572 w 1087"/>
              <a:gd name="T43" fmla="*/ 1088 h 1088"/>
              <a:gd name="T44" fmla="*/ 653 w 1087"/>
              <a:gd name="T45" fmla="*/ 1077 h 1088"/>
              <a:gd name="T46" fmla="*/ 729 w 1087"/>
              <a:gd name="T47" fmla="*/ 1056 h 1088"/>
              <a:gd name="T48" fmla="*/ 802 w 1087"/>
              <a:gd name="T49" fmla="*/ 1023 h 1088"/>
              <a:gd name="T50" fmla="*/ 870 w 1087"/>
              <a:gd name="T51" fmla="*/ 981 h 1088"/>
              <a:gd name="T52" fmla="*/ 927 w 1087"/>
              <a:gd name="T53" fmla="*/ 929 h 1088"/>
              <a:gd name="T54" fmla="*/ 979 w 1087"/>
              <a:gd name="T55" fmla="*/ 869 h 1088"/>
              <a:gd name="T56" fmla="*/ 1021 w 1087"/>
              <a:gd name="T57" fmla="*/ 804 h 1088"/>
              <a:gd name="T58" fmla="*/ 1054 w 1087"/>
              <a:gd name="T59" fmla="*/ 731 h 1088"/>
              <a:gd name="T60" fmla="*/ 1077 w 1087"/>
              <a:gd name="T61" fmla="*/ 654 h 1088"/>
              <a:gd name="T62" fmla="*/ 1087 w 1087"/>
              <a:gd name="T63" fmla="*/ 572 h 1088"/>
              <a:gd name="T64" fmla="*/ 1085 w 1087"/>
              <a:gd name="T65" fmla="*/ 489 h 1088"/>
              <a:gd name="T66" fmla="*/ 1069 w 1087"/>
              <a:gd name="T67" fmla="*/ 409 h 1088"/>
              <a:gd name="T68" fmla="*/ 1044 w 1087"/>
              <a:gd name="T69" fmla="*/ 332 h 1088"/>
              <a:gd name="T70" fmla="*/ 1008 w 1087"/>
              <a:gd name="T71" fmla="*/ 263 h 1088"/>
              <a:gd name="T72" fmla="*/ 964 w 1087"/>
              <a:gd name="T73" fmla="*/ 198 h 1088"/>
              <a:gd name="T74" fmla="*/ 908 w 1087"/>
              <a:gd name="T75" fmla="*/ 142 h 1088"/>
              <a:gd name="T76" fmla="*/ 847 w 1087"/>
              <a:gd name="T77" fmla="*/ 94 h 1088"/>
              <a:gd name="T78" fmla="*/ 779 w 1087"/>
              <a:gd name="T79" fmla="*/ 54 h 1088"/>
              <a:gd name="T80" fmla="*/ 704 w 1087"/>
              <a:gd name="T81" fmla="*/ 25 h 1088"/>
              <a:gd name="T82" fmla="*/ 626 w 1087"/>
              <a:gd name="T83" fmla="*/ 7 h 1088"/>
              <a:gd name="T84" fmla="*/ 543 w 1087"/>
              <a:gd name="T85" fmla="*/ 0 h 10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7"/>
              <a:gd name="T130" fmla="*/ 0 h 1088"/>
              <a:gd name="T131" fmla="*/ 1087 w 1087"/>
              <a:gd name="T132" fmla="*/ 1088 h 10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7" h="1088">
                <a:moveTo>
                  <a:pt x="543" y="0"/>
                </a:moveTo>
                <a:lnTo>
                  <a:pt x="514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7" y="54"/>
                </a:lnTo>
                <a:lnTo>
                  <a:pt x="284" y="67"/>
                </a:lnTo>
                <a:lnTo>
                  <a:pt x="261" y="79"/>
                </a:lnTo>
                <a:lnTo>
                  <a:pt x="240" y="94"/>
                </a:lnTo>
                <a:lnTo>
                  <a:pt x="217" y="109"/>
                </a:lnTo>
                <a:lnTo>
                  <a:pt x="198" y="125"/>
                </a:lnTo>
                <a:lnTo>
                  <a:pt x="177" y="142"/>
                </a:lnTo>
                <a:lnTo>
                  <a:pt x="159" y="159"/>
                </a:lnTo>
                <a:lnTo>
                  <a:pt x="140" y="178"/>
                </a:lnTo>
                <a:lnTo>
                  <a:pt x="123" y="198"/>
                </a:lnTo>
                <a:lnTo>
                  <a:pt x="107" y="219"/>
                </a:lnTo>
                <a:lnTo>
                  <a:pt x="92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3" y="382"/>
                </a:lnTo>
                <a:lnTo>
                  <a:pt x="17" y="409"/>
                </a:lnTo>
                <a:lnTo>
                  <a:pt x="9" y="436"/>
                </a:lnTo>
                <a:lnTo>
                  <a:pt x="6" y="462"/>
                </a:lnTo>
                <a:lnTo>
                  <a:pt x="2" y="489"/>
                </a:lnTo>
                <a:lnTo>
                  <a:pt x="0" y="516"/>
                </a:lnTo>
                <a:lnTo>
                  <a:pt x="0" y="545"/>
                </a:lnTo>
                <a:lnTo>
                  <a:pt x="0" y="572"/>
                </a:lnTo>
                <a:lnTo>
                  <a:pt x="2" y="601"/>
                </a:lnTo>
                <a:lnTo>
                  <a:pt x="6" y="628"/>
                </a:lnTo>
                <a:lnTo>
                  <a:pt x="9" y="654"/>
                </a:lnTo>
                <a:lnTo>
                  <a:pt x="17" y="679"/>
                </a:lnTo>
                <a:lnTo>
                  <a:pt x="23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2" y="848"/>
                </a:lnTo>
                <a:lnTo>
                  <a:pt x="107" y="869"/>
                </a:lnTo>
                <a:lnTo>
                  <a:pt x="123" y="891"/>
                </a:lnTo>
                <a:lnTo>
                  <a:pt x="140" y="910"/>
                </a:lnTo>
                <a:lnTo>
                  <a:pt x="159" y="929"/>
                </a:lnTo>
                <a:lnTo>
                  <a:pt x="177" y="946"/>
                </a:lnTo>
                <a:lnTo>
                  <a:pt x="198" y="964"/>
                </a:lnTo>
                <a:lnTo>
                  <a:pt x="217" y="981"/>
                </a:lnTo>
                <a:lnTo>
                  <a:pt x="240" y="996"/>
                </a:lnTo>
                <a:lnTo>
                  <a:pt x="261" y="1010"/>
                </a:lnTo>
                <a:lnTo>
                  <a:pt x="284" y="1023"/>
                </a:lnTo>
                <a:lnTo>
                  <a:pt x="307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4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6" y="1083"/>
                </a:lnTo>
                <a:lnTo>
                  <a:pt x="653" y="1077"/>
                </a:lnTo>
                <a:lnTo>
                  <a:pt x="680" y="1071"/>
                </a:lnTo>
                <a:lnTo>
                  <a:pt x="704" y="1063"/>
                </a:lnTo>
                <a:lnTo>
                  <a:pt x="729" y="1056"/>
                </a:lnTo>
                <a:lnTo>
                  <a:pt x="754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5" y="1010"/>
                </a:lnTo>
                <a:lnTo>
                  <a:pt x="847" y="996"/>
                </a:lnTo>
                <a:lnTo>
                  <a:pt x="870" y="981"/>
                </a:lnTo>
                <a:lnTo>
                  <a:pt x="889" y="964"/>
                </a:lnTo>
                <a:lnTo>
                  <a:pt x="908" y="946"/>
                </a:lnTo>
                <a:lnTo>
                  <a:pt x="927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08" y="827"/>
                </a:lnTo>
                <a:lnTo>
                  <a:pt x="1021" y="804"/>
                </a:lnTo>
                <a:lnTo>
                  <a:pt x="1033" y="779"/>
                </a:lnTo>
                <a:lnTo>
                  <a:pt x="1044" y="756"/>
                </a:lnTo>
                <a:lnTo>
                  <a:pt x="1054" y="731"/>
                </a:lnTo>
                <a:lnTo>
                  <a:pt x="1064" y="706"/>
                </a:lnTo>
                <a:lnTo>
                  <a:pt x="1069" y="679"/>
                </a:lnTo>
                <a:lnTo>
                  <a:pt x="1077" y="654"/>
                </a:lnTo>
                <a:lnTo>
                  <a:pt x="1081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7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1" y="462"/>
                </a:lnTo>
                <a:lnTo>
                  <a:pt x="1077" y="436"/>
                </a:lnTo>
                <a:lnTo>
                  <a:pt x="1069" y="409"/>
                </a:lnTo>
                <a:lnTo>
                  <a:pt x="1064" y="382"/>
                </a:lnTo>
                <a:lnTo>
                  <a:pt x="1054" y="357"/>
                </a:lnTo>
                <a:lnTo>
                  <a:pt x="1044" y="332"/>
                </a:lnTo>
                <a:lnTo>
                  <a:pt x="1033" y="309"/>
                </a:lnTo>
                <a:lnTo>
                  <a:pt x="1021" y="286"/>
                </a:lnTo>
                <a:lnTo>
                  <a:pt x="1008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7" y="159"/>
                </a:lnTo>
                <a:lnTo>
                  <a:pt x="908" y="142"/>
                </a:lnTo>
                <a:lnTo>
                  <a:pt x="889" y="125"/>
                </a:lnTo>
                <a:lnTo>
                  <a:pt x="870" y="109"/>
                </a:lnTo>
                <a:lnTo>
                  <a:pt x="847" y="94"/>
                </a:lnTo>
                <a:lnTo>
                  <a:pt x="825" y="79"/>
                </a:lnTo>
                <a:lnTo>
                  <a:pt x="802" y="67"/>
                </a:lnTo>
                <a:lnTo>
                  <a:pt x="779" y="54"/>
                </a:lnTo>
                <a:lnTo>
                  <a:pt x="754" y="44"/>
                </a:lnTo>
                <a:lnTo>
                  <a:pt x="729" y="34"/>
                </a:lnTo>
                <a:lnTo>
                  <a:pt x="704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Freeform 135"/>
          <p:cNvSpPr>
            <a:spLocks/>
          </p:cNvSpPr>
          <p:nvPr/>
        </p:nvSpPr>
        <p:spPr bwMode="auto">
          <a:xfrm>
            <a:off x="1108075" y="2886075"/>
            <a:ext cx="863600" cy="863600"/>
          </a:xfrm>
          <a:custGeom>
            <a:avLst/>
            <a:gdLst>
              <a:gd name="T0" fmla="*/ 488 w 1087"/>
              <a:gd name="T1" fmla="*/ 4 h 1088"/>
              <a:gd name="T2" fmla="*/ 407 w 1087"/>
              <a:gd name="T3" fmla="*/ 17 h 1088"/>
              <a:gd name="T4" fmla="*/ 332 w 1087"/>
              <a:gd name="T5" fmla="*/ 44 h 1088"/>
              <a:gd name="T6" fmla="*/ 261 w 1087"/>
              <a:gd name="T7" fmla="*/ 79 h 1088"/>
              <a:gd name="T8" fmla="*/ 198 w 1087"/>
              <a:gd name="T9" fmla="*/ 125 h 1088"/>
              <a:gd name="T10" fmla="*/ 140 w 1087"/>
              <a:gd name="T11" fmla="*/ 178 h 1088"/>
              <a:gd name="T12" fmla="*/ 92 w 1087"/>
              <a:gd name="T13" fmla="*/ 240 h 1088"/>
              <a:gd name="T14" fmla="*/ 54 w 1087"/>
              <a:gd name="T15" fmla="*/ 309 h 1088"/>
              <a:gd name="T16" fmla="*/ 23 w 1087"/>
              <a:gd name="T17" fmla="*/ 382 h 1088"/>
              <a:gd name="T18" fmla="*/ 6 w 1087"/>
              <a:gd name="T19" fmla="*/ 462 h 1088"/>
              <a:gd name="T20" fmla="*/ 0 w 1087"/>
              <a:gd name="T21" fmla="*/ 545 h 1088"/>
              <a:gd name="T22" fmla="*/ 6 w 1087"/>
              <a:gd name="T23" fmla="*/ 628 h 1088"/>
              <a:gd name="T24" fmla="*/ 23 w 1087"/>
              <a:gd name="T25" fmla="*/ 706 h 1088"/>
              <a:gd name="T26" fmla="*/ 54 w 1087"/>
              <a:gd name="T27" fmla="*/ 779 h 1088"/>
              <a:gd name="T28" fmla="*/ 92 w 1087"/>
              <a:gd name="T29" fmla="*/ 848 h 1088"/>
              <a:gd name="T30" fmla="*/ 140 w 1087"/>
              <a:gd name="T31" fmla="*/ 910 h 1088"/>
              <a:gd name="T32" fmla="*/ 198 w 1087"/>
              <a:gd name="T33" fmla="*/ 964 h 1088"/>
              <a:gd name="T34" fmla="*/ 261 w 1087"/>
              <a:gd name="T35" fmla="*/ 1010 h 1088"/>
              <a:gd name="T36" fmla="*/ 332 w 1087"/>
              <a:gd name="T37" fmla="*/ 1046 h 1088"/>
              <a:gd name="T38" fmla="*/ 407 w 1087"/>
              <a:gd name="T39" fmla="*/ 1071 h 1088"/>
              <a:gd name="T40" fmla="*/ 488 w 1087"/>
              <a:gd name="T41" fmla="*/ 1086 h 1088"/>
              <a:gd name="T42" fmla="*/ 572 w 1087"/>
              <a:gd name="T43" fmla="*/ 1088 h 1088"/>
              <a:gd name="T44" fmla="*/ 653 w 1087"/>
              <a:gd name="T45" fmla="*/ 1077 h 1088"/>
              <a:gd name="T46" fmla="*/ 729 w 1087"/>
              <a:gd name="T47" fmla="*/ 1056 h 1088"/>
              <a:gd name="T48" fmla="*/ 802 w 1087"/>
              <a:gd name="T49" fmla="*/ 1023 h 1088"/>
              <a:gd name="T50" fmla="*/ 870 w 1087"/>
              <a:gd name="T51" fmla="*/ 981 h 1088"/>
              <a:gd name="T52" fmla="*/ 927 w 1087"/>
              <a:gd name="T53" fmla="*/ 929 h 1088"/>
              <a:gd name="T54" fmla="*/ 979 w 1087"/>
              <a:gd name="T55" fmla="*/ 869 h 1088"/>
              <a:gd name="T56" fmla="*/ 1021 w 1087"/>
              <a:gd name="T57" fmla="*/ 804 h 1088"/>
              <a:gd name="T58" fmla="*/ 1054 w 1087"/>
              <a:gd name="T59" fmla="*/ 731 h 1088"/>
              <a:gd name="T60" fmla="*/ 1077 w 1087"/>
              <a:gd name="T61" fmla="*/ 654 h 1088"/>
              <a:gd name="T62" fmla="*/ 1087 w 1087"/>
              <a:gd name="T63" fmla="*/ 572 h 1088"/>
              <a:gd name="T64" fmla="*/ 1085 w 1087"/>
              <a:gd name="T65" fmla="*/ 489 h 1088"/>
              <a:gd name="T66" fmla="*/ 1069 w 1087"/>
              <a:gd name="T67" fmla="*/ 409 h 1088"/>
              <a:gd name="T68" fmla="*/ 1044 w 1087"/>
              <a:gd name="T69" fmla="*/ 332 h 1088"/>
              <a:gd name="T70" fmla="*/ 1008 w 1087"/>
              <a:gd name="T71" fmla="*/ 263 h 1088"/>
              <a:gd name="T72" fmla="*/ 964 w 1087"/>
              <a:gd name="T73" fmla="*/ 198 h 1088"/>
              <a:gd name="T74" fmla="*/ 908 w 1087"/>
              <a:gd name="T75" fmla="*/ 142 h 1088"/>
              <a:gd name="T76" fmla="*/ 847 w 1087"/>
              <a:gd name="T77" fmla="*/ 94 h 1088"/>
              <a:gd name="T78" fmla="*/ 779 w 1087"/>
              <a:gd name="T79" fmla="*/ 54 h 1088"/>
              <a:gd name="T80" fmla="*/ 704 w 1087"/>
              <a:gd name="T81" fmla="*/ 25 h 1088"/>
              <a:gd name="T82" fmla="*/ 626 w 1087"/>
              <a:gd name="T83" fmla="*/ 7 h 1088"/>
              <a:gd name="T84" fmla="*/ 543 w 1087"/>
              <a:gd name="T85" fmla="*/ 0 h 10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87"/>
              <a:gd name="T130" fmla="*/ 0 h 1088"/>
              <a:gd name="T131" fmla="*/ 1087 w 1087"/>
              <a:gd name="T132" fmla="*/ 1088 h 10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87" h="1088">
                <a:moveTo>
                  <a:pt x="543" y="0"/>
                </a:moveTo>
                <a:lnTo>
                  <a:pt x="514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7" y="54"/>
                </a:lnTo>
                <a:lnTo>
                  <a:pt x="284" y="67"/>
                </a:lnTo>
                <a:lnTo>
                  <a:pt x="261" y="79"/>
                </a:lnTo>
                <a:lnTo>
                  <a:pt x="240" y="94"/>
                </a:lnTo>
                <a:lnTo>
                  <a:pt x="217" y="109"/>
                </a:lnTo>
                <a:lnTo>
                  <a:pt x="198" y="125"/>
                </a:lnTo>
                <a:lnTo>
                  <a:pt x="177" y="142"/>
                </a:lnTo>
                <a:lnTo>
                  <a:pt x="159" y="159"/>
                </a:lnTo>
                <a:lnTo>
                  <a:pt x="140" y="178"/>
                </a:lnTo>
                <a:lnTo>
                  <a:pt x="123" y="198"/>
                </a:lnTo>
                <a:lnTo>
                  <a:pt x="107" y="219"/>
                </a:lnTo>
                <a:lnTo>
                  <a:pt x="92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3" y="382"/>
                </a:lnTo>
                <a:lnTo>
                  <a:pt x="17" y="409"/>
                </a:lnTo>
                <a:lnTo>
                  <a:pt x="9" y="436"/>
                </a:lnTo>
                <a:lnTo>
                  <a:pt x="6" y="462"/>
                </a:lnTo>
                <a:lnTo>
                  <a:pt x="2" y="489"/>
                </a:lnTo>
                <a:lnTo>
                  <a:pt x="0" y="516"/>
                </a:lnTo>
                <a:lnTo>
                  <a:pt x="0" y="545"/>
                </a:lnTo>
                <a:lnTo>
                  <a:pt x="0" y="572"/>
                </a:lnTo>
                <a:lnTo>
                  <a:pt x="2" y="601"/>
                </a:lnTo>
                <a:lnTo>
                  <a:pt x="6" y="628"/>
                </a:lnTo>
                <a:lnTo>
                  <a:pt x="9" y="654"/>
                </a:lnTo>
                <a:lnTo>
                  <a:pt x="17" y="679"/>
                </a:lnTo>
                <a:lnTo>
                  <a:pt x="23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2" y="848"/>
                </a:lnTo>
                <a:lnTo>
                  <a:pt x="107" y="869"/>
                </a:lnTo>
                <a:lnTo>
                  <a:pt x="123" y="891"/>
                </a:lnTo>
                <a:lnTo>
                  <a:pt x="140" y="910"/>
                </a:lnTo>
                <a:lnTo>
                  <a:pt x="159" y="929"/>
                </a:lnTo>
                <a:lnTo>
                  <a:pt x="177" y="946"/>
                </a:lnTo>
                <a:lnTo>
                  <a:pt x="198" y="964"/>
                </a:lnTo>
                <a:lnTo>
                  <a:pt x="217" y="981"/>
                </a:lnTo>
                <a:lnTo>
                  <a:pt x="240" y="996"/>
                </a:lnTo>
                <a:lnTo>
                  <a:pt x="261" y="1010"/>
                </a:lnTo>
                <a:lnTo>
                  <a:pt x="284" y="1023"/>
                </a:lnTo>
                <a:lnTo>
                  <a:pt x="307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4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6" y="1083"/>
                </a:lnTo>
                <a:lnTo>
                  <a:pt x="653" y="1077"/>
                </a:lnTo>
                <a:lnTo>
                  <a:pt x="680" y="1071"/>
                </a:lnTo>
                <a:lnTo>
                  <a:pt x="704" y="1063"/>
                </a:lnTo>
                <a:lnTo>
                  <a:pt x="729" y="1056"/>
                </a:lnTo>
                <a:lnTo>
                  <a:pt x="754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5" y="1010"/>
                </a:lnTo>
                <a:lnTo>
                  <a:pt x="847" y="996"/>
                </a:lnTo>
                <a:lnTo>
                  <a:pt x="870" y="981"/>
                </a:lnTo>
                <a:lnTo>
                  <a:pt x="889" y="964"/>
                </a:lnTo>
                <a:lnTo>
                  <a:pt x="908" y="946"/>
                </a:lnTo>
                <a:lnTo>
                  <a:pt x="927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08" y="827"/>
                </a:lnTo>
                <a:lnTo>
                  <a:pt x="1021" y="804"/>
                </a:lnTo>
                <a:lnTo>
                  <a:pt x="1033" y="779"/>
                </a:lnTo>
                <a:lnTo>
                  <a:pt x="1044" y="756"/>
                </a:lnTo>
                <a:lnTo>
                  <a:pt x="1054" y="731"/>
                </a:lnTo>
                <a:lnTo>
                  <a:pt x="1064" y="706"/>
                </a:lnTo>
                <a:lnTo>
                  <a:pt x="1069" y="679"/>
                </a:lnTo>
                <a:lnTo>
                  <a:pt x="1077" y="654"/>
                </a:lnTo>
                <a:lnTo>
                  <a:pt x="1081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7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1" y="462"/>
                </a:lnTo>
                <a:lnTo>
                  <a:pt x="1077" y="436"/>
                </a:lnTo>
                <a:lnTo>
                  <a:pt x="1069" y="409"/>
                </a:lnTo>
                <a:lnTo>
                  <a:pt x="1064" y="382"/>
                </a:lnTo>
                <a:lnTo>
                  <a:pt x="1054" y="357"/>
                </a:lnTo>
                <a:lnTo>
                  <a:pt x="1044" y="332"/>
                </a:lnTo>
                <a:lnTo>
                  <a:pt x="1033" y="309"/>
                </a:lnTo>
                <a:lnTo>
                  <a:pt x="1021" y="286"/>
                </a:lnTo>
                <a:lnTo>
                  <a:pt x="1008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7" y="159"/>
                </a:lnTo>
                <a:lnTo>
                  <a:pt x="908" y="142"/>
                </a:lnTo>
                <a:lnTo>
                  <a:pt x="889" y="125"/>
                </a:lnTo>
                <a:lnTo>
                  <a:pt x="870" y="109"/>
                </a:lnTo>
                <a:lnTo>
                  <a:pt x="847" y="94"/>
                </a:lnTo>
                <a:lnTo>
                  <a:pt x="825" y="79"/>
                </a:lnTo>
                <a:lnTo>
                  <a:pt x="802" y="67"/>
                </a:lnTo>
                <a:lnTo>
                  <a:pt x="779" y="54"/>
                </a:lnTo>
                <a:lnTo>
                  <a:pt x="754" y="44"/>
                </a:lnTo>
                <a:lnTo>
                  <a:pt x="729" y="34"/>
                </a:lnTo>
                <a:lnTo>
                  <a:pt x="704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Rectangle 136"/>
          <p:cNvSpPr>
            <a:spLocks noChangeArrowheads="1"/>
          </p:cNvSpPr>
          <p:nvPr/>
        </p:nvSpPr>
        <p:spPr bwMode="auto">
          <a:xfrm>
            <a:off x="1285875" y="3219450"/>
            <a:ext cx="593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RESET</a:t>
            </a:r>
            <a:endParaRPr lang="en-US" sz="1800" b="1"/>
          </a:p>
        </p:txBody>
      </p:sp>
      <p:sp>
        <p:nvSpPr>
          <p:cNvPr id="20523" name="Rectangle 137"/>
          <p:cNvSpPr>
            <a:spLocks noChangeArrowheads="1"/>
          </p:cNvSpPr>
          <p:nvPr/>
        </p:nvSpPr>
        <p:spPr bwMode="auto">
          <a:xfrm>
            <a:off x="1392238" y="1112838"/>
            <a:ext cx="2066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SYSTEM MODES</a:t>
            </a:r>
            <a:endParaRPr lang="en-US" sz="1600" b="1"/>
          </a:p>
        </p:txBody>
      </p:sp>
      <p:sp>
        <p:nvSpPr>
          <p:cNvPr id="20524" name="Freeform 138"/>
          <p:cNvSpPr>
            <a:spLocks noEditPoints="1"/>
          </p:cNvSpPr>
          <p:nvPr/>
        </p:nvSpPr>
        <p:spPr bwMode="auto">
          <a:xfrm>
            <a:off x="1971675" y="3254375"/>
            <a:ext cx="792163" cy="127000"/>
          </a:xfrm>
          <a:custGeom>
            <a:avLst/>
            <a:gdLst>
              <a:gd name="T0" fmla="*/ 0 w 998"/>
              <a:gd name="T1" fmla="*/ 73 h 160"/>
              <a:gd name="T2" fmla="*/ 917 w 998"/>
              <a:gd name="T3" fmla="*/ 73 h 160"/>
              <a:gd name="T4" fmla="*/ 917 w 998"/>
              <a:gd name="T5" fmla="*/ 89 h 160"/>
              <a:gd name="T6" fmla="*/ 0 w 998"/>
              <a:gd name="T7" fmla="*/ 89 h 160"/>
              <a:gd name="T8" fmla="*/ 0 w 998"/>
              <a:gd name="T9" fmla="*/ 73 h 160"/>
              <a:gd name="T10" fmla="*/ 902 w 998"/>
              <a:gd name="T11" fmla="*/ 0 h 160"/>
              <a:gd name="T12" fmla="*/ 998 w 998"/>
              <a:gd name="T13" fmla="*/ 81 h 160"/>
              <a:gd name="T14" fmla="*/ 902 w 998"/>
              <a:gd name="T15" fmla="*/ 160 h 160"/>
              <a:gd name="T16" fmla="*/ 902 w 998"/>
              <a:gd name="T17" fmla="*/ 0 h 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98"/>
              <a:gd name="T28" fmla="*/ 0 h 160"/>
              <a:gd name="T29" fmla="*/ 998 w 998"/>
              <a:gd name="T30" fmla="*/ 160 h 1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98" h="160">
                <a:moveTo>
                  <a:pt x="0" y="73"/>
                </a:moveTo>
                <a:lnTo>
                  <a:pt x="917" y="73"/>
                </a:lnTo>
                <a:lnTo>
                  <a:pt x="917" y="89"/>
                </a:lnTo>
                <a:lnTo>
                  <a:pt x="0" y="89"/>
                </a:lnTo>
                <a:lnTo>
                  <a:pt x="0" y="73"/>
                </a:lnTo>
                <a:close/>
                <a:moveTo>
                  <a:pt x="902" y="0"/>
                </a:moveTo>
                <a:lnTo>
                  <a:pt x="998" y="81"/>
                </a:lnTo>
                <a:lnTo>
                  <a:pt x="902" y="160"/>
                </a:lnTo>
                <a:lnTo>
                  <a:pt x="902" y="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Freeform 139"/>
          <p:cNvSpPr>
            <a:spLocks noEditPoints="1"/>
          </p:cNvSpPr>
          <p:nvPr/>
        </p:nvSpPr>
        <p:spPr bwMode="auto">
          <a:xfrm>
            <a:off x="1508125" y="2017713"/>
            <a:ext cx="1255713" cy="868362"/>
          </a:xfrm>
          <a:custGeom>
            <a:avLst/>
            <a:gdLst>
              <a:gd name="T0" fmla="*/ 1545 w 1582"/>
              <a:gd name="T1" fmla="*/ 15 h 1094"/>
              <a:gd name="T2" fmla="*/ 1474 w 1582"/>
              <a:gd name="T3" fmla="*/ 19 h 1094"/>
              <a:gd name="T4" fmla="*/ 1403 w 1582"/>
              <a:gd name="T5" fmla="*/ 25 h 1094"/>
              <a:gd name="T6" fmla="*/ 1330 w 1582"/>
              <a:gd name="T7" fmla="*/ 34 h 1094"/>
              <a:gd name="T8" fmla="*/ 1225 w 1582"/>
              <a:gd name="T9" fmla="*/ 51 h 1094"/>
              <a:gd name="T10" fmla="*/ 1087 w 1582"/>
              <a:gd name="T11" fmla="*/ 86 h 1094"/>
              <a:gd name="T12" fmla="*/ 952 w 1582"/>
              <a:gd name="T13" fmla="*/ 132 h 1094"/>
              <a:gd name="T14" fmla="*/ 822 w 1582"/>
              <a:gd name="T15" fmla="*/ 184 h 1094"/>
              <a:gd name="T16" fmla="*/ 699 w 1582"/>
              <a:gd name="T17" fmla="*/ 247 h 1094"/>
              <a:gd name="T18" fmla="*/ 582 w 1582"/>
              <a:gd name="T19" fmla="*/ 316 h 1094"/>
              <a:gd name="T20" fmla="*/ 474 w 1582"/>
              <a:gd name="T21" fmla="*/ 391 h 1094"/>
              <a:gd name="T22" fmla="*/ 376 w 1582"/>
              <a:gd name="T23" fmla="*/ 474 h 1094"/>
              <a:gd name="T24" fmla="*/ 309 w 1582"/>
              <a:gd name="T25" fmla="*/ 539 h 1094"/>
              <a:gd name="T26" fmla="*/ 269 w 1582"/>
              <a:gd name="T27" fmla="*/ 583 h 1094"/>
              <a:gd name="T28" fmla="*/ 230 w 1582"/>
              <a:gd name="T29" fmla="*/ 629 h 1094"/>
              <a:gd name="T30" fmla="*/ 196 w 1582"/>
              <a:gd name="T31" fmla="*/ 675 h 1094"/>
              <a:gd name="T32" fmla="*/ 163 w 1582"/>
              <a:gd name="T33" fmla="*/ 723 h 1094"/>
              <a:gd name="T34" fmla="*/ 136 w 1582"/>
              <a:gd name="T35" fmla="*/ 771 h 1094"/>
              <a:gd name="T36" fmla="*/ 111 w 1582"/>
              <a:gd name="T37" fmla="*/ 819 h 1094"/>
              <a:gd name="T38" fmla="*/ 90 w 1582"/>
              <a:gd name="T39" fmla="*/ 869 h 1094"/>
              <a:gd name="T40" fmla="*/ 75 w 1582"/>
              <a:gd name="T41" fmla="*/ 919 h 1094"/>
              <a:gd name="T42" fmla="*/ 61 w 1582"/>
              <a:gd name="T43" fmla="*/ 969 h 1094"/>
              <a:gd name="T44" fmla="*/ 54 w 1582"/>
              <a:gd name="T45" fmla="*/ 1015 h 1094"/>
              <a:gd name="T46" fmla="*/ 40 w 1582"/>
              <a:gd name="T47" fmla="*/ 990 h 1094"/>
              <a:gd name="T48" fmla="*/ 52 w 1582"/>
              <a:gd name="T49" fmla="*/ 940 h 1094"/>
              <a:gd name="T50" fmla="*/ 67 w 1582"/>
              <a:gd name="T51" fmla="*/ 888 h 1094"/>
              <a:gd name="T52" fmla="*/ 86 w 1582"/>
              <a:gd name="T53" fmla="*/ 838 h 1094"/>
              <a:gd name="T54" fmla="*/ 109 w 1582"/>
              <a:gd name="T55" fmla="*/ 789 h 1094"/>
              <a:gd name="T56" fmla="*/ 136 w 1582"/>
              <a:gd name="T57" fmla="*/ 739 h 1094"/>
              <a:gd name="T58" fmla="*/ 165 w 1582"/>
              <a:gd name="T59" fmla="*/ 691 h 1094"/>
              <a:gd name="T60" fmla="*/ 200 w 1582"/>
              <a:gd name="T61" fmla="*/ 643 h 1094"/>
              <a:gd name="T62" fmla="*/ 236 w 1582"/>
              <a:gd name="T63" fmla="*/ 597 h 1094"/>
              <a:gd name="T64" fmla="*/ 276 w 1582"/>
              <a:gd name="T65" fmla="*/ 551 h 1094"/>
              <a:gd name="T66" fmla="*/ 319 w 1582"/>
              <a:gd name="T67" fmla="*/ 504 h 1094"/>
              <a:gd name="T68" fmla="*/ 413 w 1582"/>
              <a:gd name="T69" fmla="*/ 420 h 1094"/>
              <a:gd name="T70" fmla="*/ 518 w 1582"/>
              <a:gd name="T71" fmla="*/ 339 h 1094"/>
              <a:gd name="T72" fmla="*/ 632 w 1582"/>
              <a:gd name="T73" fmla="*/ 266 h 1094"/>
              <a:gd name="T74" fmla="*/ 753 w 1582"/>
              <a:gd name="T75" fmla="*/ 199 h 1094"/>
              <a:gd name="T76" fmla="*/ 879 w 1582"/>
              <a:gd name="T77" fmla="*/ 142 h 1094"/>
              <a:gd name="T78" fmla="*/ 1014 w 1582"/>
              <a:gd name="T79" fmla="*/ 92 h 1094"/>
              <a:gd name="T80" fmla="*/ 1152 w 1582"/>
              <a:gd name="T81" fmla="*/ 53 h 1094"/>
              <a:gd name="T82" fmla="*/ 1294 w 1582"/>
              <a:gd name="T83" fmla="*/ 23 h 1094"/>
              <a:gd name="T84" fmla="*/ 1365 w 1582"/>
              <a:gd name="T85" fmla="*/ 13 h 1094"/>
              <a:gd name="T86" fmla="*/ 1438 w 1582"/>
              <a:gd name="T87" fmla="*/ 5 h 1094"/>
              <a:gd name="T88" fmla="*/ 1509 w 1582"/>
              <a:gd name="T89" fmla="*/ 0 h 1094"/>
              <a:gd name="T90" fmla="*/ 1582 w 1582"/>
              <a:gd name="T91" fmla="*/ 0 h 1094"/>
              <a:gd name="T92" fmla="*/ 96 w 1582"/>
              <a:gd name="T93" fmla="*/ 1002 h 1094"/>
              <a:gd name="T94" fmla="*/ 0 w 1582"/>
              <a:gd name="T95" fmla="*/ 994 h 10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582"/>
              <a:gd name="T145" fmla="*/ 0 h 1094"/>
              <a:gd name="T146" fmla="*/ 1582 w 1582"/>
              <a:gd name="T147" fmla="*/ 1094 h 109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582" h="1094">
                <a:moveTo>
                  <a:pt x="1582" y="15"/>
                </a:moveTo>
                <a:lnTo>
                  <a:pt x="1545" y="15"/>
                </a:lnTo>
                <a:lnTo>
                  <a:pt x="1511" y="17"/>
                </a:lnTo>
                <a:lnTo>
                  <a:pt x="1474" y="19"/>
                </a:lnTo>
                <a:lnTo>
                  <a:pt x="1438" y="21"/>
                </a:lnTo>
                <a:lnTo>
                  <a:pt x="1403" y="25"/>
                </a:lnTo>
                <a:lnTo>
                  <a:pt x="1367" y="28"/>
                </a:lnTo>
                <a:lnTo>
                  <a:pt x="1330" y="34"/>
                </a:lnTo>
                <a:lnTo>
                  <a:pt x="1296" y="40"/>
                </a:lnTo>
                <a:lnTo>
                  <a:pt x="1225" y="51"/>
                </a:lnTo>
                <a:lnTo>
                  <a:pt x="1156" y="69"/>
                </a:lnTo>
                <a:lnTo>
                  <a:pt x="1087" y="86"/>
                </a:lnTo>
                <a:lnTo>
                  <a:pt x="1017" y="107"/>
                </a:lnTo>
                <a:lnTo>
                  <a:pt x="952" y="132"/>
                </a:lnTo>
                <a:lnTo>
                  <a:pt x="885" y="157"/>
                </a:lnTo>
                <a:lnTo>
                  <a:pt x="822" y="184"/>
                </a:lnTo>
                <a:lnTo>
                  <a:pt x="758" y="215"/>
                </a:lnTo>
                <a:lnTo>
                  <a:pt x="699" y="247"/>
                </a:lnTo>
                <a:lnTo>
                  <a:pt x="639" y="280"/>
                </a:lnTo>
                <a:lnTo>
                  <a:pt x="582" y="316"/>
                </a:lnTo>
                <a:lnTo>
                  <a:pt x="526" y="353"/>
                </a:lnTo>
                <a:lnTo>
                  <a:pt x="474" y="391"/>
                </a:lnTo>
                <a:lnTo>
                  <a:pt x="424" y="432"/>
                </a:lnTo>
                <a:lnTo>
                  <a:pt x="376" y="474"/>
                </a:lnTo>
                <a:lnTo>
                  <a:pt x="330" y="518"/>
                </a:lnTo>
                <a:lnTo>
                  <a:pt x="309" y="539"/>
                </a:lnTo>
                <a:lnTo>
                  <a:pt x="288" y="560"/>
                </a:lnTo>
                <a:lnTo>
                  <a:pt x="269" y="583"/>
                </a:lnTo>
                <a:lnTo>
                  <a:pt x="248" y="606"/>
                </a:lnTo>
                <a:lnTo>
                  <a:pt x="230" y="629"/>
                </a:lnTo>
                <a:lnTo>
                  <a:pt x="213" y="652"/>
                </a:lnTo>
                <a:lnTo>
                  <a:pt x="196" y="675"/>
                </a:lnTo>
                <a:lnTo>
                  <a:pt x="178" y="700"/>
                </a:lnTo>
                <a:lnTo>
                  <a:pt x="163" y="723"/>
                </a:lnTo>
                <a:lnTo>
                  <a:pt x="150" y="746"/>
                </a:lnTo>
                <a:lnTo>
                  <a:pt x="136" y="771"/>
                </a:lnTo>
                <a:lnTo>
                  <a:pt x="123" y="796"/>
                </a:lnTo>
                <a:lnTo>
                  <a:pt x="111" y="819"/>
                </a:lnTo>
                <a:lnTo>
                  <a:pt x="102" y="844"/>
                </a:lnTo>
                <a:lnTo>
                  <a:pt x="90" y="869"/>
                </a:lnTo>
                <a:lnTo>
                  <a:pt x="82" y="894"/>
                </a:lnTo>
                <a:lnTo>
                  <a:pt x="75" y="919"/>
                </a:lnTo>
                <a:lnTo>
                  <a:pt x="67" y="944"/>
                </a:lnTo>
                <a:lnTo>
                  <a:pt x="61" y="969"/>
                </a:lnTo>
                <a:lnTo>
                  <a:pt x="57" y="994"/>
                </a:lnTo>
                <a:lnTo>
                  <a:pt x="54" y="1015"/>
                </a:lnTo>
                <a:lnTo>
                  <a:pt x="38" y="1013"/>
                </a:lnTo>
                <a:lnTo>
                  <a:pt x="40" y="990"/>
                </a:lnTo>
                <a:lnTo>
                  <a:pt x="46" y="965"/>
                </a:lnTo>
                <a:lnTo>
                  <a:pt x="52" y="940"/>
                </a:lnTo>
                <a:lnTo>
                  <a:pt x="59" y="913"/>
                </a:lnTo>
                <a:lnTo>
                  <a:pt x="67" y="888"/>
                </a:lnTo>
                <a:lnTo>
                  <a:pt x="77" y="863"/>
                </a:lnTo>
                <a:lnTo>
                  <a:pt x="86" y="838"/>
                </a:lnTo>
                <a:lnTo>
                  <a:pt x="98" y="814"/>
                </a:lnTo>
                <a:lnTo>
                  <a:pt x="109" y="789"/>
                </a:lnTo>
                <a:lnTo>
                  <a:pt x="123" y="764"/>
                </a:lnTo>
                <a:lnTo>
                  <a:pt x="136" y="739"/>
                </a:lnTo>
                <a:lnTo>
                  <a:pt x="150" y="714"/>
                </a:lnTo>
                <a:lnTo>
                  <a:pt x="165" y="691"/>
                </a:lnTo>
                <a:lnTo>
                  <a:pt x="182" y="666"/>
                </a:lnTo>
                <a:lnTo>
                  <a:pt x="200" y="643"/>
                </a:lnTo>
                <a:lnTo>
                  <a:pt x="217" y="620"/>
                </a:lnTo>
                <a:lnTo>
                  <a:pt x="236" y="597"/>
                </a:lnTo>
                <a:lnTo>
                  <a:pt x="255" y="574"/>
                </a:lnTo>
                <a:lnTo>
                  <a:pt x="276" y="551"/>
                </a:lnTo>
                <a:lnTo>
                  <a:pt x="297" y="527"/>
                </a:lnTo>
                <a:lnTo>
                  <a:pt x="319" y="504"/>
                </a:lnTo>
                <a:lnTo>
                  <a:pt x="365" y="462"/>
                </a:lnTo>
                <a:lnTo>
                  <a:pt x="413" y="420"/>
                </a:lnTo>
                <a:lnTo>
                  <a:pt x="465" y="380"/>
                </a:lnTo>
                <a:lnTo>
                  <a:pt x="518" y="339"/>
                </a:lnTo>
                <a:lnTo>
                  <a:pt x="574" y="303"/>
                </a:lnTo>
                <a:lnTo>
                  <a:pt x="632" y="266"/>
                </a:lnTo>
                <a:lnTo>
                  <a:pt x="691" y="232"/>
                </a:lnTo>
                <a:lnTo>
                  <a:pt x="753" y="199"/>
                </a:lnTo>
                <a:lnTo>
                  <a:pt x="816" y="170"/>
                </a:lnTo>
                <a:lnTo>
                  <a:pt x="879" y="142"/>
                </a:lnTo>
                <a:lnTo>
                  <a:pt x="946" y="117"/>
                </a:lnTo>
                <a:lnTo>
                  <a:pt x="1014" y="92"/>
                </a:lnTo>
                <a:lnTo>
                  <a:pt x="1083" y="71"/>
                </a:lnTo>
                <a:lnTo>
                  <a:pt x="1152" y="53"/>
                </a:lnTo>
                <a:lnTo>
                  <a:pt x="1223" y="36"/>
                </a:lnTo>
                <a:lnTo>
                  <a:pt x="1294" y="23"/>
                </a:lnTo>
                <a:lnTo>
                  <a:pt x="1329" y="17"/>
                </a:lnTo>
                <a:lnTo>
                  <a:pt x="1365" y="13"/>
                </a:lnTo>
                <a:lnTo>
                  <a:pt x="1401" y="9"/>
                </a:lnTo>
                <a:lnTo>
                  <a:pt x="1438" y="5"/>
                </a:lnTo>
                <a:lnTo>
                  <a:pt x="1473" y="1"/>
                </a:lnTo>
                <a:lnTo>
                  <a:pt x="1509" y="0"/>
                </a:lnTo>
                <a:lnTo>
                  <a:pt x="1545" y="0"/>
                </a:lnTo>
                <a:lnTo>
                  <a:pt x="1582" y="0"/>
                </a:lnTo>
                <a:lnTo>
                  <a:pt x="1582" y="15"/>
                </a:lnTo>
                <a:close/>
                <a:moveTo>
                  <a:pt x="96" y="1002"/>
                </a:moveTo>
                <a:lnTo>
                  <a:pt x="40" y="1094"/>
                </a:lnTo>
                <a:lnTo>
                  <a:pt x="0" y="994"/>
                </a:lnTo>
                <a:lnTo>
                  <a:pt x="96" y="1002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Freeform 140"/>
          <p:cNvSpPr>
            <a:spLocks noEditPoints="1"/>
          </p:cNvSpPr>
          <p:nvPr/>
        </p:nvSpPr>
        <p:spPr bwMode="auto">
          <a:xfrm>
            <a:off x="1476375" y="2022475"/>
            <a:ext cx="127000" cy="863600"/>
          </a:xfrm>
          <a:custGeom>
            <a:avLst/>
            <a:gdLst>
              <a:gd name="T0" fmla="*/ 88 w 161"/>
              <a:gd name="T1" fmla="*/ 0 h 1089"/>
              <a:gd name="T2" fmla="*/ 88 w 161"/>
              <a:gd name="T3" fmla="*/ 1010 h 1089"/>
              <a:gd name="T4" fmla="*/ 73 w 161"/>
              <a:gd name="T5" fmla="*/ 1010 h 1089"/>
              <a:gd name="T6" fmla="*/ 73 w 161"/>
              <a:gd name="T7" fmla="*/ 0 h 1089"/>
              <a:gd name="T8" fmla="*/ 88 w 161"/>
              <a:gd name="T9" fmla="*/ 0 h 1089"/>
              <a:gd name="T10" fmla="*/ 161 w 161"/>
              <a:gd name="T11" fmla="*/ 993 h 1089"/>
              <a:gd name="T12" fmla="*/ 80 w 161"/>
              <a:gd name="T13" fmla="*/ 1089 h 1089"/>
              <a:gd name="T14" fmla="*/ 0 w 161"/>
              <a:gd name="T15" fmla="*/ 993 h 1089"/>
              <a:gd name="T16" fmla="*/ 161 w 161"/>
              <a:gd name="T17" fmla="*/ 993 h 10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"/>
              <a:gd name="T28" fmla="*/ 0 h 1089"/>
              <a:gd name="T29" fmla="*/ 161 w 161"/>
              <a:gd name="T30" fmla="*/ 1089 h 10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" h="1089">
                <a:moveTo>
                  <a:pt x="88" y="0"/>
                </a:moveTo>
                <a:lnTo>
                  <a:pt x="88" y="1010"/>
                </a:lnTo>
                <a:lnTo>
                  <a:pt x="73" y="1010"/>
                </a:lnTo>
                <a:lnTo>
                  <a:pt x="73" y="0"/>
                </a:lnTo>
                <a:lnTo>
                  <a:pt x="88" y="0"/>
                </a:lnTo>
                <a:close/>
                <a:moveTo>
                  <a:pt x="161" y="993"/>
                </a:moveTo>
                <a:lnTo>
                  <a:pt x="80" y="1089"/>
                </a:lnTo>
                <a:lnTo>
                  <a:pt x="0" y="993"/>
                </a:lnTo>
                <a:lnTo>
                  <a:pt x="161" y="99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141"/>
          <p:cNvSpPr>
            <a:spLocks noEditPoints="1"/>
          </p:cNvSpPr>
          <p:nvPr/>
        </p:nvSpPr>
        <p:spPr bwMode="auto">
          <a:xfrm>
            <a:off x="1476375" y="3748088"/>
            <a:ext cx="127000" cy="649287"/>
          </a:xfrm>
          <a:custGeom>
            <a:avLst/>
            <a:gdLst>
              <a:gd name="T0" fmla="*/ 73 w 161"/>
              <a:gd name="T1" fmla="*/ 818 h 818"/>
              <a:gd name="T2" fmla="*/ 73 w 161"/>
              <a:gd name="T3" fmla="*/ 81 h 818"/>
              <a:gd name="T4" fmla="*/ 88 w 161"/>
              <a:gd name="T5" fmla="*/ 81 h 818"/>
              <a:gd name="T6" fmla="*/ 88 w 161"/>
              <a:gd name="T7" fmla="*/ 818 h 818"/>
              <a:gd name="T8" fmla="*/ 73 w 161"/>
              <a:gd name="T9" fmla="*/ 818 h 818"/>
              <a:gd name="T10" fmla="*/ 0 w 161"/>
              <a:gd name="T11" fmla="*/ 96 h 818"/>
              <a:gd name="T12" fmla="*/ 80 w 161"/>
              <a:gd name="T13" fmla="*/ 0 h 818"/>
              <a:gd name="T14" fmla="*/ 161 w 161"/>
              <a:gd name="T15" fmla="*/ 96 h 818"/>
              <a:gd name="T16" fmla="*/ 0 w 161"/>
              <a:gd name="T17" fmla="*/ 96 h 8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"/>
              <a:gd name="T28" fmla="*/ 0 h 818"/>
              <a:gd name="T29" fmla="*/ 161 w 161"/>
              <a:gd name="T30" fmla="*/ 818 h 8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" h="818">
                <a:moveTo>
                  <a:pt x="73" y="818"/>
                </a:moveTo>
                <a:lnTo>
                  <a:pt x="73" y="81"/>
                </a:lnTo>
                <a:lnTo>
                  <a:pt x="88" y="81"/>
                </a:lnTo>
                <a:lnTo>
                  <a:pt x="88" y="818"/>
                </a:lnTo>
                <a:lnTo>
                  <a:pt x="73" y="818"/>
                </a:lnTo>
                <a:close/>
                <a:moveTo>
                  <a:pt x="0" y="96"/>
                </a:moveTo>
                <a:lnTo>
                  <a:pt x="80" y="0"/>
                </a:lnTo>
                <a:lnTo>
                  <a:pt x="161" y="96"/>
                </a:lnTo>
                <a:lnTo>
                  <a:pt x="0" y="96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Freeform 142"/>
          <p:cNvSpPr>
            <a:spLocks noEditPoints="1"/>
          </p:cNvSpPr>
          <p:nvPr/>
        </p:nvSpPr>
        <p:spPr bwMode="auto">
          <a:xfrm>
            <a:off x="3368675" y="2379663"/>
            <a:ext cx="123825" cy="577850"/>
          </a:xfrm>
          <a:custGeom>
            <a:avLst/>
            <a:gdLst>
              <a:gd name="T0" fmla="*/ 62 w 156"/>
              <a:gd name="T1" fmla="*/ 0 h 728"/>
              <a:gd name="T2" fmla="*/ 79 w 156"/>
              <a:gd name="T3" fmla="*/ 45 h 728"/>
              <a:gd name="T4" fmla="*/ 94 w 156"/>
              <a:gd name="T5" fmla="*/ 91 h 728"/>
              <a:gd name="T6" fmla="*/ 110 w 156"/>
              <a:gd name="T7" fmla="*/ 137 h 728"/>
              <a:gd name="T8" fmla="*/ 123 w 156"/>
              <a:gd name="T9" fmla="*/ 183 h 728"/>
              <a:gd name="T10" fmla="*/ 135 w 156"/>
              <a:gd name="T11" fmla="*/ 227 h 728"/>
              <a:gd name="T12" fmla="*/ 140 w 156"/>
              <a:gd name="T13" fmla="*/ 250 h 728"/>
              <a:gd name="T14" fmla="*/ 144 w 156"/>
              <a:gd name="T15" fmla="*/ 273 h 728"/>
              <a:gd name="T16" fmla="*/ 148 w 156"/>
              <a:gd name="T17" fmla="*/ 296 h 728"/>
              <a:gd name="T18" fmla="*/ 150 w 156"/>
              <a:gd name="T19" fmla="*/ 319 h 728"/>
              <a:gd name="T20" fmla="*/ 152 w 156"/>
              <a:gd name="T21" fmla="*/ 342 h 728"/>
              <a:gd name="T22" fmla="*/ 152 w 156"/>
              <a:gd name="T23" fmla="*/ 365 h 728"/>
              <a:gd name="T24" fmla="*/ 152 w 156"/>
              <a:gd name="T25" fmla="*/ 388 h 728"/>
              <a:gd name="T26" fmla="*/ 148 w 156"/>
              <a:gd name="T27" fmla="*/ 413 h 728"/>
              <a:gd name="T28" fmla="*/ 144 w 156"/>
              <a:gd name="T29" fmla="*/ 440 h 728"/>
              <a:gd name="T30" fmla="*/ 138 w 156"/>
              <a:gd name="T31" fmla="*/ 467 h 728"/>
              <a:gd name="T32" fmla="*/ 131 w 156"/>
              <a:gd name="T33" fmla="*/ 492 h 728"/>
              <a:gd name="T34" fmla="*/ 123 w 156"/>
              <a:gd name="T35" fmla="*/ 519 h 728"/>
              <a:gd name="T36" fmla="*/ 108 w 156"/>
              <a:gd name="T37" fmla="*/ 573 h 728"/>
              <a:gd name="T38" fmla="*/ 98 w 156"/>
              <a:gd name="T39" fmla="*/ 597 h 728"/>
              <a:gd name="T40" fmla="*/ 90 w 156"/>
              <a:gd name="T41" fmla="*/ 621 h 728"/>
              <a:gd name="T42" fmla="*/ 81 w 156"/>
              <a:gd name="T43" fmla="*/ 653 h 728"/>
              <a:gd name="T44" fmla="*/ 65 w 156"/>
              <a:gd name="T45" fmla="*/ 649 h 728"/>
              <a:gd name="T46" fmla="*/ 75 w 156"/>
              <a:gd name="T47" fmla="*/ 617 h 728"/>
              <a:gd name="T48" fmla="*/ 83 w 156"/>
              <a:gd name="T49" fmla="*/ 592 h 728"/>
              <a:gd name="T50" fmla="*/ 92 w 156"/>
              <a:gd name="T51" fmla="*/ 567 h 728"/>
              <a:gd name="T52" fmla="*/ 108 w 156"/>
              <a:gd name="T53" fmla="*/ 515 h 728"/>
              <a:gd name="T54" fmla="*/ 115 w 156"/>
              <a:gd name="T55" fmla="*/ 488 h 728"/>
              <a:gd name="T56" fmla="*/ 123 w 156"/>
              <a:gd name="T57" fmla="*/ 463 h 728"/>
              <a:gd name="T58" fmla="*/ 129 w 156"/>
              <a:gd name="T59" fmla="*/ 436 h 728"/>
              <a:gd name="T60" fmla="*/ 133 w 156"/>
              <a:gd name="T61" fmla="*/ 413 h 728"/>
              <a:gd name="T62" fmla="*/ 135 w 156"/>
              <a:gd name="T63" fmla="*/ 388 h 728"/>
              <a:gd name="T64" fmla="*/ 136 w 156"/>
              <a:gd name="T65" fmla="*/ 365 h 728"/>
              <a:gd name="T66" fmla="*/ 136 w 156"/>
              <a:gd name="T67" fmla="*/ 344 h 728"/>
              <a:gd name="T68" fmla="*/ 135 w 156"/>
              <a:gd name="T69" fmla="*/ 321 h 728"/>
              <a:gd name="T70" fmla="*/ 133 w 156"/>
              <a:gd name="T71" fmla="*/ 300 h 728"/>
              <a:gd name="T72" fmla="*/ 129 w 156"/>
              <a:gd name="T73" fmla="*/ 277 h 728"/>
              <a:gd name="T74" fmla="*/ 125 w 156"/>
              <a:gd name="T75" fmla="*/ 254 h 728"/>
              <a:gd name="T76" fmla="*/ 119 w 156"/>
              <a:gd name="T77" fmla="*/ 231 h 728"/>
              <a:gd name="T78" fmla="*/ 108 w 156"/>
              <a:gd name="T79" fmla="*/ 187 h 728"/>
              <a:gd name="T80" fmla="*/ 94 w 156"/>
              <a:gd name="T81" fmla="*/ 141 h 728"/>
              <a:gd name="T82" fmla="*/ 79 w 156"/>
              <a:gd name="T83" fmla="*/ 96 h 728"/>
              <a:gd name="T84" fmla="*/ 64 w 156"/>
              <a:gd name="T85" fmla="*/ 50 h 728"/>
              <a:gd name="T86" fmla="*/ 46 w 156"/>
              <a:gd name="T87" fmla="*/ 6 h 728"/>
              <a:gd name="T88" fmla="*/ 62 w 156"/>
              <a:gd name="T89" fmla="*/ 0 h 728"/>
              <a:gd name="T90" fmla="*/ 156 w 156"/>
              <a:gd name="T91" fmla="*/ 655 h 728"/>
              <a:gd name="T92" fmla="*/ 54 w 156"/>
              <a:gd name="T93" fmla="*/ 728 h 728"/>
              <a:gd name="T94" fmla="*/ 0 w 156"/>
              <a:gd name="T95" fmla="*/ 617 h 728"/>
              <a:gd name="T96" fmla="*/ 156 w 156"/>
              <a:gd name="T97" fmla="*/ 655 h 72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56"/>
              <a:gd name="T148" fmla="*/ 0 h 728"/>
              <a:gd name="T149" fmla="*/ 156 w 156"/>
              <a:gd name="T150" fmla="*/ 728 h 72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56" h="728">
                <a:moveTo>
                  <a:pt x="62" y="0"/>
                </a:moveTo>
                <a:lnTo>
                  <a:pt x="79" y="45"/>
                </a:lnTo>
                <a:lnTo>
                  <a:pt x="94" y="91"/>
                </a:lnTo>
                <a:lnTo>
                  <a:pt x="110" y="137"/>
                </a:lnTo>
                <a:lnTo>
                  <a:pt x="123" y="183"/>
                </a:lnTo>
                <a:lnTo>
                  <a:pt x="135" y="227"/>
                </a:lnTo>
                <a:lnTo>
                  <a:pt x="140" y="250"/>
                </a:lnTo>
                <a:lnTo>
                  <a:pt x="144" y="273"/>
                </a:lnTo>
                <a:lnTo>
                  <a:pt x="148" y="296"/>
                </a:lnTo>
                <a:lnTo>
                  <a:pt x="150" y="319"/>
                </a:lnTo>
                <a:lnTo>
                  <a:pt x="152" y="342"/>
                </a:lnTo>
                <a:lnTo>
                  <a:pt x="152" y="365"/>
                </a:lnTo>
                <a:lnTo>
                  <a:pt x="152" y="388"/>
                </a:lnTo>
                <a:lnTo>
                  <a:pt x="148" y="413"/>
                </a:lnTo>
                <a:lnTo>
                  <a:pt x="144" y="440"/>
                </a:lnTo>
                <a:lnTo>
                  <a:pt x="138" y="467"/>
                </a:lnTo>
                <a:lnTo>
                  <a:pt x="131" y="492"/>
                </a:lnTo>
                <a:lnTo>
                  <a:pt x="123" y="519"/>
                </a:lnTo>
                <a:lnTo>
                  <a:pt x="108" y="573"/>
                </a:lnTo>
                <a:lnTo>
                  <a:pt x="98" y="597"/>
                </a:lnTo>
                <a:lnTo>
                  <a:pt x="90" y="621"/>
                </a:lnTo>
                <a:lnTo>
                  <a:pt x="81" y="653"/>
                </a:lnTo>
                <a:lnTo>
                  <a:pt x="65" y="649"/>
                </a:lnTo>
                <a:lnTo>
                  <a:pt x="75" y="617"/>
                </a:lnTo>
                <a:lnTo>
                  <a:pt x="83" y="592"/>
                </a:lnTo>
                <a:lnTo>
                  <a:pt x="92" y="567"/>
                </a:lnTo>
                <a:lnTo>
                  <a:pt x="108" y="515"/>
                </a:lnTo>
                <a:lnTo>
                  <a:pt x="115" y="488"/>
                </a:lnTo>
                <a:lnTo>
                  <a:pt x="123" y="463"/>
                </a:lnTo>
                <a:lnTo>
                  <a:pt x="129" y="436"/>
                </a:lnTo>
                <a:lnTo>
                  <a:pt x="133" y="413"/>
                </a:lnTo>
                <a:lnTo>
                  <a:pt x="135" y="388"/>
                </a:lnTo>
                <a:lnTo>
                  <a:pt x="136" y="365"/>
                </a:lnTo>
                <a:lnTo>
                  <a:pt x="136" y="344"/>
                </a:lnTo>
                <a:lnTo>
                  <a:pt x="135" y="321"/>
                </a:lnTo>
                <a:lnTo>
                  <a:pt x="133" y="300"/>
                </a:lnTo>
                <a:lnTo>
                  <a:pt x="129" y="277"/>
                </a:lnTo>
                <a:lnTo>
                  <a:pt x="125" y="254"/>
                </a:lnTo>
                <a:lnTo>
                  <a:pt x="119" y="231"/>
                </a:lnTo>
                <a:lnTo>
                  <a:pt x="108" y="187"/>
                </a:lnTo>
                <a:lnTo>
                  <a:pt x="94" y="141"/>
                </a:lnTo>
                <a:lnTo>
                  <a:pt x="79" y="96"/>
                </a:lnTo>
                <a:lnTo>
                  <a:pt x="64" y="50"/>
                </a:lnTo>
                <a:lnTo>
                  <a:pt x="46" y="6"/>
                </a:lnTo>
                <a:lnTo>
                  <a:pt x="62" y="0"/>
                </a:lnTo>
                <a:close/>
                <a:moveTo>
                  <a:pt x="156" y="655"/>
                </a:moveTo>
                <a:lnTo>
                  <a:pt x="54" y="728"/>
                </a:lnTo>
                <a:lnTo>
                  <a:pt x="0" y="617"/>
                </a:lnTo>
                <a:lnTo>
                  <a:pt x="156" y="65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Freeform 143"/>
          <p:cNvSpPr>
            <a:spLocks noEditPoints="1"/>
          </p:cNvSpPr>
          <p:nvPr/>
        </p:nvSpPr>
        <p:spPr bwMode="auto">
          <a:xfrm>
            <a:off x="2897188" y="2381250"/>
            <a:ext cx="123825" cy="579438"/>
          </a:xfrm>
          <a:custGeom>
            <a:avLst/>
            <a:gdLst>
              <a:gd name="T0" fmla="*/ 94 w 155"/>
              <a:gd name="T1" fmla="*/ 730 h 730"/>
              <a:gd name="T2" fmla="*/ 77 w 155"/>
              <a:gd name="T3" fmla="*/ 684 h 730"/>
              <a:gd name="T4" fmla="*/ 61 w 155"/>
              <a:gd name="T5" fmla="*/ 640 h 730"/>
              <a:gd name="T6" fmla="*/ 46 w 155"/>
              <a:gd name="T7" fmla="*/ 594 h 730"/>
              <a:gd name="T8" fmla="*/ 33 w 155"/>
              <a:gd name="T9" fmla="*/ 548 h 730"/>
              <a:gd name="T10" fmla="*/ 21 w 155"/>
              <a:gd name="T11" fmla="*/ 501 h 730"/>
              <a:gd name="T12" fmla="*/ 15 w 155"/>
              <a:gd name="T13" fmla="*/ 478 h 730"/>
              <a:gd name="T14" fmla="*/ 11 w 155"/>
              <a:gd name="T15" fmla="*/ 455 h 730"/>
              <a:gd name="T16" fmla="*/ 8 w 155"/>
              <a:gd name="T17" fmla="*/ 432 h 730"/>
              <a:gd name="T18" fmla="*/ 6 w 155"/>
              <a:gd name="T19" fmla="*/ 409 h 730"/>
              <a:gd name="T20" fmla="*/ 4 w 155"/>
              <a:gd name="T21" fmla="*/ 386 h 730"/>
              <a:gd name="T22" fmla="*/ 4 w 155"/>
              <a:gd name="T23" fmla="*/ 363 h 730"/>
              <a:gd name="T24" fmla="*/ 4 w 155"/>
              <a:gd name="T25" fmla="*/ 340 h 730"/>
              <a:gd name="T26" fmla="*/ 8 w 155"/>
              <a:gd name="T27" fmla="*/ 315 h 730"/>
              <a:gd name="T28" fmla="*/ 11 w 155"/>
              <a:gd name="T29" fmla="*/ 290 h 730"/>
              <a:gd name="T30" fmla="*/ 17 w 155"/>
              <a:gd name="T31" fmla="*/ 263 h 730"/>
              <a:gd name="T32" fmla="*/ 25 w 155"/>
              <a:gd name="T33" fmla="*/ 237 h 730"/>
              <a:gd name="T34" fmla="*/ 33 w 155"/>
              <a:gd name="T35" fmla="*/ 210 h 730"/>
              <a:gd name="T36" fmla="*/ 48 w 155"/>
              <a:gd name="T37" fmla="*/ 158 h 730"/>
              <a:gd name="T38" fmla="*/ 57 w 155"/>
              <a:gd name="T39" fmla="*/ 133 h 730"/>
              <a:gd name="T40" fmla="*/ 65 w 155"/>
              <a:gd name="T41" fmla="*/ 108 h 730"/>
              <a:gd name="T42" fmla="*/ 75 w 155"/>
              <a:gd name="T43" fmla="*/ 75 h 730"/>
              <a:gd name="T44" fmla="*/ 90 w 155"/>
              <a:gd name="T45" fmla="*/ 81 h 730"/>
              <a:gd name="T46" fmla="*/ 81 w 155"/>
              <a:gd name="T47" fmla="*/ 114 h 730"/>
              <a:gd name="T48" fmla="*/ 73 w 155"/>
              <a:gd name="T49" fmla="*/ 139 h 730"/>
              <a:gd name="T50" fmla="*/ 63 w 155"/>
              <a:gd name="T51" fmla="*/ 164 h 730"/>
              <a:gd name="T52" fmla="*/ 48 w 155"/>
              <a:gd name="T53" fmla="*/ 215 h 730"/>
              <a:gd name="T54" fmla="*/ 40 w 155"/>
              <a:gd name="T55" fmla="*/ 240 h 730"/>
              <a:gd name="T56" fmla="*/ 33 w 155"/>
              <a:gd name="T57" fmla="*/ 267 h 730"/>
              <a:gd name="T58" fmla="*/ 27 w 155"/>
              <a:gd name="T59" fmla="*/ 292 h 730"/>
              <a:gd name="T60" fmla="*/ 23 w 155"/>
              <a:gd name="T61" fmla="*/ 317 h 730"/>
              <a:gd name="T62" fmla="*/ 21 w 155"/>
              <a:gd name="T63" fmla="*/ 340 h 730"/>
              <a:gd name="T64" fmla="*/ 19 w 155"/>
              <a:gd name="T65" fmla="*/ 363 h 730"/>
              <a:gd name="T66" fmla="*/ 19 w 155"/>
              <a:gd name="T67" fmla="*/ 386 h 730"/>
              <a:gd name="T68" fmla="*/ 21 w 155"/>
              <a:gd name="T69" fmla="*/ 407 h 730"/>
              <a:gd name="T70" fmla="*/ 23 w 155"/>
              <a:gd name="T71" fmla="*/ 430 h 730"/>
              <a:gd name="T72" fmla="*/ 27 w 155"/>
              <a:gd name="T73" fmla="*/ 453 h 730"/>
              <a:gd name="T74" fmla="*/ 31 w 155"/>
              <a:gd name="T75" fmla="*/ 475 h 730"/>
              <a:gd name="T76" fmla="*/ 36 w 155"/>
              <a:gd name="T77" fmla="*/ 498 h 730"/>
              <a:gd name="T78" fmla="*/ 48 w 155"/>
              <a:gd name="T79" fmla="*/ 544 h 730"/>
              <a:gd name="T80" fmla="*/ 61 w 155"/>
              <a:gd name="T81" fmla="*/ 588 h 730"/>
              <a:gd name="T82" fmla="*/ 77 w 155"/>
              <a:gd name="T83" fmla="*/ 634 h 730"/>
              <a:gd name="T84" fmla="*/ 92 w 155"/>
              <a:gd name="T85" fmla="*/ 678 h 730"/>
              <a:gd name="T86" fmla="*/ 109 w 155"/>
              <a:gd name="T87" fmla="*/ 724 h 730"/>
              <a:gd name="T88" fmla="*/ 94 w 155"/>
              <a:gd name="T89" fmla="*/ 730 h 730"/>
              <a:gd name="T90" fmla="*/ 0 w 155"/>
              <a:gd name="T91" fmla="*/ 75 h 730"/>
              <a:gd name="T92" fmla="*/ 102 w 155"/>
              <a:gd name="T93" fmla="*/ 0 h 730"/>
              <a:gd name="T94" fmla="*/ 155 w 155"/>
              <a:gd name="T95" fmla="*/ 114 h 730"/>
              <a:gd name="T96" fmla="*/ 0 w 155"/>
              <a:gd name="T97" fmla="*/ 75 h 73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55"/>
              <a:gd name="T148" fmla="*/ 0 h 730"/>
              <a:gd name="T149" fmla="*/ 155 w 155"/>
              <a:gd name="T150" fmla="*/ 730 h 73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55" h="730">
                <a:moveTo>
                  <a:pt x="94" y="730"/>
                </a:moveTo>
                <a:lnTo>
                  <a:pt x="77" y="684"/>
                </a:lnTo>
                <a:lnTo>
                  <a:pt x="61" y="640"/>
                </a:lnTo>
                <a:lnTo>
                  <a:pt x="46" y="594"/>
                </a:lnTo>
                <a:lnTo>
                  <a:pt x="33" y="548"/>
                </a:lnTo>
                <a:lnTo>
                  <a:pt x="21" y="501"/>
                </a:lnTo>
                <a:lnTo>
                  <a:pt x="15" y="478"/>
                </a:lnTo>
                <a:lnTo>
                  <a:pt x="11" y="455"/>
                </a:lnTo>
                <a:lnTo>
                  <a:pt x="8" y="432"/>
                </a:lnTo>
                <a:lnTo>
                  <a:pt x="6" y="409"/>
                </a:lnTo>
                <a:lnTo>
                  <a:pt x="4" y="386"/>
                </a:lnTo>
                <a:lnTo>
                  <a:pt x="4" y="363"/>
                </a:lnTo>
                <a:lnTo>
                  <a:pt x="4" y="340"/>
                </a:lnTo>
                <a:lnTo>
                  <a:pt x="8" y="315"/>
                </a:lnTo>
                <a:lnTo>
                  <a:pt x="11" y="290"/>
                </a:lnTo>
                <a:lnTo>
                  <a:pt x="17" y="263"/>
                </a:lnTo>
                <a:lnTo>
                  <a:pt x="25" y="237"/>
                </a:lnTo>
                <a:lnTo>
                  <a:pt x="33" y="210"/>
                </a:lnTo>
                <a:lnTo>
                  <a:pt x="48" y="158"/>
                </a:lnTo>
                <a:lnTo>
                  <a:pt x="57" y="133"/>
                </a:lnTo>
                <a:lnTo>
                  <a:pt x="65" y="108"/>
                </a:lnTo>
                <a:lnTo>
                  <a:pt x="75" y="75"/>
                </a:lnTo>
                <a:lnTo>
                  <a:pt x="90" y="81"/>
                </a:lnTo>
                <a:lnTo>
                  <a:pt x="81" y="114"/>
                </a:lnTo>
                <a:lnTo>
                  <a:pt x="73" y="139"/>
                </a:lnTo>
                <a:lnTo>
                  <a:pt x="63" y="164"/>
                </a:lnTo>
                <a:lnTo>
                  <a:pt x="48" y="215"/>
                </a:lnTo>
                <a:lnTo>
                  <a:pt x="40" y="240"/>
                </a:lnTo>
                <a:lnTo>
                  <a:pt x="33" y="267"/>
                </a:lnTo>
                <a:lnTo>
                  <a:pt x="27" y="292"/>
                </a:lnTo>
                <a:lnTo>
                  <a:pt x="23" y="317"/>
                </a:lnTo>
                <a:lnTo>
                  <a:pt x="21" y="340"/>
                </a:lnTo>
                <a:lnTo>
                  <a:pt x="19" y="363"/>
                </a:lnTo>
                <a:lnTo>
                  <a:pt x="19" y="386"/>
                </a:lnTo>
                <a:lnTo>
                  <a:pt x="21" y="407"/>
                </a:lnTo>
                <a:lnTo>
                  <a:pt x="23" y="430"/>
                </a:lnTo>
                <a:lnTo>
                  <a:pt x="27" y="453"/>
                </a:lnTo>
                <a:lnTo>
                  <a:pt x="31" y="475"/>
                </a:lnTo>
                <a:lnTo>
                  <a:pt x="36" y="498"/>
                </a:lnTo>
                <a:lnTo>
                  <a:pt x="48" y="544"/>
                </a:lnTo>
                <a:lnTo>
                  <a:pt x="61" y="588"/>
                </a:lnTo>
                <a:lnTo>
                  <a:pt x="77" y="634"/>
                </a:lnTo>
                <a:lnTo>
                  <a:pt x="92" y="678"/>
                </a:lnTo>
                <a:lnTo>
                  <a:pt x="109" y="724"/>
                </a:lnTo>
                <a:lnTo>
                  <a:pt x="94" y="730"/>
                </a:lnTo>
                <a:close/>
                <a:moveTo>
                  <a:pt x="0" y="75"/>
                </a:moveTo>
                <a:lnTo>
                  <a:pt x="102" y="0"/>
                </a:lnTo>
                <a:lnTo>
                  <a:pt x="155" y="114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Freeform 144"/>
          <p:cNvSpPr>
            <a:spLocks noEditPoints="1"/>
          </p:cNvSpPr>
          <p:nvPr/>
        </p:nvSpPr>
        <p:spPr bwMode="auto">
          <a:xfrm>
            <a:off x="3368675" y="3676650"/>
            <a:ext cx="123825" cy="577850"/>
          </a:xfrm>
          <a:custGeom>
            <a:avLst/>
            <a:gdLst>
              <a:gd name="T0" fmla="*/ 62 w 156"/>
              <a:gd name="T1" fmla="*/ 0 h 728"/>
              <a:gd name="T2" fmla="*/ 79 w 156"/>
              <a:gd name="T3" fmla="*/ 44 h 728"/>
              <a:gd name="T4" fmla="*/ 94 w 156"/>
              <a:gd name="T5" fmla="*/ 90 h 728"/>
              <a:gd name="T6" fmla="*/ 110 w 156"/>
              <a:gd name="T7" fmla="*/ 136 h 728"/>
              <a:gd name="T8" fmla="*/ 123 w 156"/>
              <a:gd name="T9" fmla="*/ 183 h 728"/>
              <a:gd name="T10" fmla="*/ 135 w 156"/>
              <a:gd name="T11" fmla="*/ 227 h 728"/>
              <a:gd name="T12" fmla="*/ 140 w 156"/>
              <a:gd name="T13" fmla="*/ 250 h 728"/>
              <a:gd name="T14" fmla="*/ 144 w 156"/>
              <a:gd name="T15" fmla="*/ 273 h 728"/>
              <a:gd name="T16" fmla="*/ 148 w 156"/>
              <a:gd name="T17" fmla="*/ 296 h 728"/>
              <a:gd name="T18" fmla="*/ 150 w 156"/>
              <a:gd name="T19" fmla="*/ 319 h 728"/>
              <a:gd name="T20" fmla="*/ 152 w 156"/>
              <a:gd name="T21" fmla="*/ 342 h 728"/>
              <a:gd name="T22" fmla="*/ 152 w 156"/>
              <a:gd name="T23" fmla="*/ 365 h 728"/>
              <a:gd name="T24" fmla="*/ 152 w 156"/>
              <a:gd name="T25" fmla="*/ 390 h 728"/>
              <a:gd name="T26" fmla="*/ 148 w 156"/>
              <a:gd name="T27" fmla="*/ 415 h 728"/>
              <a:gd name="T28" fmla="*/ 144 w 156"/>
              <a:gd name="T29" fmla="*/ 440 h 728"/>
              <a:gd name="T30" fmla="*/ 138 w 156"/>
              <a:gd name="T31" fmla="*/ 467 h 728"/>
              <a:gd name="T32" fmla="*/ 131 w 156"/>
              <a:gd name="T33" fmla="*/ 492 h 728"/>
              <a:gd name="T34" fmla="*/ 123 w 156"/>
              <a:gd name="T35" fmla="*/ 518 h 728"/>
              <a:gd name="T36" fmla="*/ 108 w 156"/>
              <a:gd name="T37" fmla="*/ 572 h 728"/>
              <a:gd name="T38" fmla="*/ 98 w 156"/>
              <a:gd name="T39" fmla="*/ 597 h 728"/>
              <a:gd name="T40" fmla="*/ 90 w 156"/>
              <a:gd name="T41" fmla="*/ 620 h 728"/>
              <a:gd name="T42" fmla="*/ 81 w 156"/>
              <a:gd name="T43" fmla="*/ 653 h 728"/>
              <a:gd name="T44" fmla="*/ 65 w 156"/>
              <a:gd name="T45" fmla="*/ 649 h 728"/>
              <a:gd name="T46" fmla="*/ 75 w 156"/>
              <a:gd name="T47" fmla="*/ 616 h 728"/>
              <a:gd name="T48" fmla="*/ 83 w 156"/>
              <a:gd name="T49" fmla="*/ 591 h 728"/>
              <a:gd name="T50" fmla="*/ 92 w 156"/>
              <a:gd name="T51" fmla="*/ 566 h 728"/>
              <a:gd name="T52" fmla="*/ 108 w 156"/>
              <a:gd name="T53" fmla="*/ 515 h 728"/>
              <a:gd name="T54" fmla="*/ 115 w 156"/>
              <a:gd name="T55" fmla="*/ 488 h 728"/>
              <a:gd name="T56" fmla="*/ 123 w 156"/>
              <a:gd name="T57" fmla="*/ 463 h 728"/>
              <a:gd name="T58" fmla="*/ 129 w 156"/>
              <a:gd name="T59" fmla="*/ 438 h 728"/>
              <a:gd name="T60" fmla="*/ 133 w 156"/>
              <a:gd name="T61" fmla="*/ 413 h 728"/>
              <a:gd name="T62" fmla="*/ 135 w 156"/>
              <a:gd name="T63" fmla="*/ 388 h 728"/>
              <a:gd name="T64" fmla="*/ 136 w 156"/>
              <a:gd name="T65" fmla="*/ 365 h 728"/>
              <a:gd name="T66" fmla="*/ 136 w 156"/>
              <a:gd name="T67" fmla="*/ 344 h 728"/>
              <a:gd name="T68" fmla="*/ 135 w 156"/>
              <a:gd name="T69" fmla="*/ 321 h 728"/>
              <a:gd name="T70" fmla="*/ 133 w 156"/>
              <a:gd name="T71" fmla="*/ 300 h 728"/>
              <a:gd name="T72" fmla="*/ 129 w 156"/>
              <a:gd name="T73" fmla="*/ 277 h 728"/>
              <a:gd name="T74" fmla="*/ 125 w 156"/>
              <a:gd name="T75" fmla="*/ 254 h 728"/>
              <a:gd name="T76" fmla="*/ 119 w 156"/>
              <a:gd name="T77" fmla="*/ 232 h 728"/>
              <a:gd name="T78" fmla="*/ 108 w 156"/>
              <a:gd name="T79" fmla="*/ 186 h 728"/>
              <a:gd name="T80" fmla="*/ 94 w 156"/>
              <a:gd name="T81" fmla="*/ 140 h 728"/>
              <a:gd name="T82" fmla="*/ 79 w 156"/>
              <a:gd name="T83" fmla="*/ 96 h 728"/>
              <a:gd name="T84" fmla="*/ 64 w 156"/>
              <a:gd name="T85" fmla="*/ 50 h 728"/>
              <a:gd name="T86" fmla="*/ 46 w 156"/>
              <a:gd name="T87" fmla="*/ 6 h 728"/>
              <a:gd name="T88" fmla="*/ 62 w 156"/>
              <a:gd name="T89" fmla="*/ 0 h 728"/>
              <a:gd name="T90" fmla="*/ 156 w 156"/>
              <a:gd name="T91" fmla="*/ 655 h 728"/>
              <a:gd name="T92" fmla="*/ 54 w 156"/>
              <a:gd name="T93" fmla="*/ 728 h 728"/>
              <a:gd name="T94" fmla="*/ 0 w 156"/>
              <a:gd name="T95" fmla="*/ 616 h 728"/>
              <a:gd name="T96" fmla="*/ 156 w 156"/>
              <a:gd name="T97" fmla="*/ 655 h 72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56"/>
              <a:gd name="T148" fmla="*/ 0 h 728"/>
              <a:gd name="T149" fmla="*/ 156 w 156"/>
              <a:gd name="T150" fmla="*/ 728 h 72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56" h="728">
                <a:moveTo>
                  <a:pt x="62" y="0"/>
                </a:moveTo>
                <a:lnTo>
                  <a:pt x="79" y="44"/>
                </a:lnTo>
                <a:lnTo>
                  <a:pt x="94" y="90"/>
                </a:lnTo>
                <a:lnTo>
                  <a:pt x="110" y="136"/>
                </a:lnTo>
                <a:lnTo>
                  <a:pt x="123" y="183"/>
                </a:lnTo>
                <a:lnTo>
                  <a:pt x="135" y="227"/>
                </a:lnTo>
                <a:lnTo>
                  <a:pt x="140" y="250"/>
                </a:lnTo>
                <a:lnTo>
                  <a:pt x="144" y="273"/>
                </a:lnTo>
                <a:lnTo>
                  <a:pt x="148" y="296"/>
                </a:lnTo>
                <a:lnTo>
                  <a:pt x="150" y="319"/>
                </a:lnTo>
                <a:lnTo>
                  <a:pt x="152" y="342"/>
                </a:lnTo>
                <a:lnTo>
                  <a:pt x="152" y="365"/>
                </a:lnTo>
                <a:lnTo>
                  <a:pt x="152" y="390"/>
                </a:lnTo>
                <a:lnTo>
                  <a:pt x="148" y="415"/>
                </a:lnTo>
                <a:lnTo>
                  <a:pt x="144" y="440"/>
                </a:lnTo>
                <a:lnTo>
                  <a:pt x="138" y="467"/>
                </a:lnTo>
                <a:lnTo>
                  <a:pt x="131" y="492"/>
                </a:lnTo>
                <a:lnTo>
                  <a:pt x="123" y="518"/>
                </a:lnTo>
                <a:lnTo>
                  <a:pt x="108" y="572"/>
                </a:lnTo>
                <a:lnTo>
                  <a:pt x="98" y="597"/>
                </a:lnTo>
                <a:lnTo>
                  <a:pt x="90" y="620"/>
                </a:lnTo>
                <a:lnTo>
                  <a:pt x="81" y="653"/>
                </a:lnTo>
                <a:lnTo>
                  <a:pt x="65" y="649"/>
                </a:lnTo>
                <a:lnTo>
                  <a:pt x="75" y="616"/>
                </a:lnTo>
                <a:lnTo>
                  <a:pt x="83" y="591"/>
                </a:lnTo>
                <a:lnTo>
                  <a:pt x="92" y="566"/>
                </a:lnTo>
                <a:lnTo>
                  <a:pt x="108" y="515"/>
                </a:lnTo>
                <a:lnTo>
                  <a:pt x="115" y="488"/>
                </a:lnTo>
                <a:lnTo>
                  <a:pt x="123" y="463"/>
                </a:lnTo>
                <a:lnTo>
                  <a:pt x="129" y="438"/>
                </a:lnTo>
                <a:lnTo>
                  <a:pt x="133" y="413"/>
                </a:lnTo>
                <a:lnTo>
                  <a:pt x="135" y="388"/>
                </a:lnTo>
                <a:lnTo>
                  <a:pt x="136" y="365"/>
                </a:lnTo>
                <a:lnTo>
                  <a:pt x="136" y="344"/>
                </a:lnTo>
                <a:lnTo>
                  <a:pt x="135" y="321"/>
                </a:lnTo>
                <a:lnTo>
                  <a:pt x="133" y="300"/>
                </a:lnTo>
                <a:lnTo>
                  <a:pt x="129" y="277"/>
                </a:lnTo>
                <a:lnTo>
                  <a:pt x="125" y="254"/>
                </a:lnTo>
                <a:lnTo>
                  <a:pt x="119" y="232"/>
                </a:lnTo>
                <a:lnTo>
                  <a:pt x="108" y="186"/>
                </a:lnTo>
                <a:lnTo>
                  <a:pt x="94" y="140"/>
                </a:lnTo>
                <a:lnTo>
                  <a:pt x="79" y="96"/>
                </a:lnTo>
                <a:lnTo>
                  <a:pt x="64" y="50"/>
                </a:lnTo>
                <a:lnTo>
                  <a:pt x="46" y="6"/>
                </a:lnTo>
                <a:lnTo>
                  <a:pt x="62" y="0"/>
                </a:lnTo>
                <a:close/>
                <a:moveTo>
                  <a:pt x="156" y="655"/>
                </a:moveTo>
                <a:lnTo>
                  <a:pt x="54" y="728"/>
                </a:lnTo>
                <a:lnTo>
                  <a:pt x="0" y="616"/>
                </a:lnTo>
                <a:lnTo>
                  <a:pt x="156" y="65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Freeform 145"/>
          <p:cNvSpPr>
            <a:spLocks noEditPoints="1"/>
          </p:cNvSpPr>
          <p:nvPr/>
        </p:nvSpPr>
        <p:spPr bwMode="auto">
          <a:xfrm>
            <a:off x="2897188" y="3678238"/>
            <a:ext cx="123825" cy="579437"/>
          </a:xfrm>
          <a:custGeom>
            <a:avLst/>
            <a:gdLst>
              <a:gd name="T0" fmla="*/ 94 w 155"/>
              <a:gd name="T1" fmla="*/ 730 h 730"/>
              <a:gd name="T2" fmla="*/ 77 w 155"/>
              <a:gd name="T3" fmla="*/ 684 h 730"/>
              <a:gd name="T4" fmla="*/ 61 w 155"/>
              <a:gd name="T5" fmla="*/ 639 h 730"/>
              <a:gd name="T6" fmla="*/ 46 w 155"/>
              <a:gd name="T7" fmla="*/ 593 h 730"/>
              <a:gd name="T8" fmla="*/ 33 w 155"/>
              <a:gd name="T9" fmla="*/ 547 h 730"/>
              <a:gd name="T10" fmla="*/ 21 w 155"/>
              <a:gd name="T11" fmla="*/ 501 h 730"/>
              <a:gd name="T12" fmla="*/ 15 w 155"/>
              <a:gd name="T13" fmla="*/ 478 h 730"/>
              <a:gd name="T14" fmla="*/ 11 w 155"/>
              <a:gd name="T15" fmla="*/ 455 h 730"/>
              <a:gd name="T16" fmla="*/ 8 w 155"/>
              <a:gd name="T17" fmla="*/ 432 h 730"/>
              <a:gd name="T18" fmla="*/ 6 w 155"/>
              <a:gd name="T19" fmla="*/ 409 h 730"/>
              <a:gd name="T20" fmla="*/ 4 w 155"/>
              <a:gd name="T21" fmla="*/ 386 h 730"/>
              <a:gd name="T22" fmla="*/ 4 w 155"/>
              <a:gd name="T23" fmla="*/ 363 h 730"/>
              <a:gd name="T24" fmla="*/ 4 w 155"/>
              <a:gd name="T25" fmla="*/ 340 h 730"/>
              <a:gd name="T26" fmla="*/ 8 w 155"/>
              <a:gd name="T27" fmla="*/ 315 h 730"/>
              <a:gd name="T28" fmla="*/ 11 w 155"/>
              <a:gd name="T29" fmla="*/ 290 h 730"/>
              <a:gd name="T30" fmla="*/ 17 w 155"/>
              <a:gd name="T31" fmla="*/ 263 h 730"/>
              <a:gd name="T32" fmla="*/ 25 w 155"/>
              <a:gd name="T33" fmla="*/ 236 h 730"/>
              <a:gd name="T34" fmla="*/ 33 w 155"/>
              <a:gd name="T35" fmla="*/ 209 h 730"/>
              <a:gd name="T36" fmla="*/ 48 w 155"/>
              <a:gd name="T37" fmla="*/ 157 h 730"/>
              <a:gd name="T38" fmla="*/ 57 w 155"/>
              <a:gd name="T39" fmla="*/ 133 h 730"/>
              <a:gd name="T40" fmla="*/ 65 w 155"/>
              <a:gd name="T41" fmla="*/ 108 h 730"/>
              <a:gd name="T42" fmla="*/ 75 w 155"/>
              <a:gd name="T43" fmla="*/ 77 h 730"/>
              <a:gd name="T44" fmla="*/ 90 w 155"/>
              <a:gd name="T45" fmla="*/ 81 h 730"/>
              <a:gd name="T46" fmla="*/ 81 w 155"/>
              <a:gd name="T47" fmla="*/ 113 h 730"/>
              <a:gd name="T48" fmla="*/ 73 w 155"/>
              <a:gd name="T49" fmla="*/ 138 h 730"/>
              <a:gd name="T50" fmla="*/ 63 w 155"/>
              <a:gd name="T51" fmla="*/ 163 h 730"/>
              <a:gd name="T52" fmla="*/ 48 w 155"/>
              <a:gd name="T53" fmla="*/ 215 h 730"/>
              <a:gd name="T54" fmla="*/ 40 w 155"/>
              <a:gd name="T55" fmla="*/ 240 h 730"/>
              <a:gd name="T56" fmla="*/ 33 w 155"/>
              <a:gd name="T57" fmla="*/ 267 h 730"/>
              <a:gd name="T58" fmla="*/ 27 w 155"/>
              <a:gd name="T59" fmla="*/ 292 h 730"/>
              <a:gd name="T60" fmla="*/ 23 w 155"/>
              <a:gd name="T61" fmla="*/ 317 h 730"/>
              <a:gd name="T62" fmla="*/ 21 w 155"/>
              <a:gd name="T63" fmla="*/ 340 h 730"/>
              <a:gd name="T64" fmla="*/ 19 w 155"/>
              <a:gd name="T65" fmla="*/ 363 h 730"/>
              <a:gd name="T66" fmla="*/ 19 w 155"/>
              <a:gd name="T67" fmla="*/ 386 h 730"/>
              <a:gd name="T68" fmla="*/ 21 w 155"/>
              <a:gd name="T69" fmla="*/ 407 h 730"/>
              <a:gd name="T70" fmla="*/ 23 w 155"/>
              <a:gd name="T71" fmla="*/ 430 h 730"/>
              <a:gd name="T72" fmla="*/ 27 w 155"/>
              <a:gd name="T73" fmla="*/ 453 h 730"/>
              <a:gd name="T74" fmla="*/ 31 w 155"/>
              <a:gd name="T75" fmla="*/ 474 h 730"/>
              <a:gd name="T76" fmla="*/ 36 w 155"/>
              <a:gd name="T77" fmla="*/ 497 h 730"/>
              <a:gd name="T78" fmla="*/ 48 w 155"/>
              <a:gd name="T79" fmla="*/ 543 h 730"/>
              <a:gd name="T80" fmla="*/ 61 w 155"/>
              <a:gd name="T81" fmla="*/ 588 h 730"/>
              <a:gd name="T82" fmla="*/ 77 w 155"/>
              <a:gd name="T83" fmla="*/ 634 h 730"/>
              <a:gd name="T84" fmla="*/ 92 w 155"/>
              <a:gd name="T85" fmla="*/ 678 h 730"/>
              <a:gd name="T86" fmla="*/ 109 w 155"/>
              <a:gd name="T87" fmla="*/ 724 h 730"/>
              <a:gd name="T88" fmla="*/ 94 w 155"/>
              <a:gd name="T89" fmla="*/ 730 h 730"/>
              <a:gd name="T90" fmla="*/ 0 w 155"/>
              <a:gd name="T91" fmla="*/ 75 h 730"/>
              <a:gd name="T92" fmla="*/ 102 w 155"/>
              <a:gd name="T93" fmla="*/ 0 h 730"/>
              <a:gd name="T94" fmla="*/ 155 w 155"/>
              <a:gd name="T95" fmla="*/ 113 h 730"/>
              <a:gd name="T96" fmla="*/ 0 w 155"/>
              <a:gd name="T97" fmla="*/ 75 h 73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55"/>
              <a:gd name="T148" fmla="*/ 0 h 730"/>
              <a:gd name="T149" fmla="*/ 155 w 155"/>
              <a:gd name="T150" fmla="*/ 730 h 73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55" h="730">
                <a:moveTo>
                  <a:pt x="94" y="730"/>
                </a:moveTo>
                <a:lnTo>
                  <a:pt x="77" y="684"/>
                </a:lnTo>
                <a:lnTo>
                  <a:pt x="61" y="639"/>
                </a:lnTo>
                <a:lnTo>
                  <a:pt x="46" y="593"/>
                </a:lnTo>
                <a:lnTo>
                  <a:pt x="33" y="547"/>
                </a:lnTo>
                <a:lnTo>
                  <a:pt x="21" y="501"/>
                </a:lnTo>
                <a:lnTo>
                  <a:pt x="15" y="478"/>
                </a:lnTo>
                <a:lnTo>
                  <a:pt x="11" y="455"/>
                </a:lnTo>
                <a:lnTo>
                  <a:pt x="8" y="432"/>
                </a:lnTo>
                <a:lnTo>
                  <a:pt x="6" y="409"/>
                </a:lnTo>
                <a:lnTo>
                  <a:pt x="4" y="386"/>
                </a:lnTo>
                <a:lnTo>
                  <a:pt x="4" y="363"/>
                </a:lnTo>
                <a:lnTo>
                  <a:pt x="4" y="340"/>
                </a:lnTo>
                <a:lnTo>
                  <a:pt x="8" y="315"/>
                </a:lnTo>
                <a:lnTo>
                  <a:pt x="11" y="290"/>
                </a:lnTo>
                <a:lnTo>
                  <a:pt x="17" y="263"/>
                </a:lnTo>
                <a:lnTo>
                  <a:pt x="25" y="236"/>
                </a:lnTo>
                <a:lnTo>
                  <a:pt x="33" y="209"/>
                </a:lnTo>
                <a:lnTo>
                  <a:pt x="48" y="157"/>
                </a:lnTo>
                <a:lnTo>
                  <a:pt x="57" y="133"/>
                </a:lnTo>
                <a:lnTo>
                  <a:pt x="65" y="108"/>
                </a:lnTo>
                <a:lnTo>
                  <a:pt x="75" y="77"/>
                </a:lnTo>
                <a:lnTo>
                  <a:pt x="90" y="81"/>
                </a:lnTo>
                <a:lnTo>
                  <a:pt x="81" y="113"/>
                </a:lnTo>
                <a:lnTo>
                  <a:pt x="73" y="138"/>
                </a:lnTo>
                <a:lnTo>
                  <a:pt x="63" y="163"/>
                </a:lnTo>
                <a:lnTo>
                  <a:pt x="48" y="215"/>
                </a:lnTo>
                <a:lnTo>
                  <a:pt x="40" y="240"/>
                </a:lnTo>
                <a:lnTo>
                  <a:pt x="33" y="267"/>
                </a:lnTo>
                <a:lnTo>
                  <a:pt x="27" y="292"/>
                </a:lnTo>
                <a:lnTo>
                  <a:pt x="23" y="317"/>
                </a:lnTo>
                <a:lnTo>
                  <a:pt x="21" y="340"/>
                </a:lnTo>
                <a:lnTo>
                  <a:pt x="19" y="363"/>
                </a:lnTo>
                <a:lnTo>
                  <a:pt x="19" y="386"/>
                </a:lnTo>
                <a:lnTo>
                  <a:pt x="21" y="407"/>
                </a:lnTo>
                <a:lnTo>
                  <a:pt x="23" y="430"/>
                </a:lnTo>
                <a:lnTo>
                  <a:pt x="27" y="453"/>
                </a:lnTo>
                <a:lnTo>
                  <a:pt x="31" y="474"/>
                </a:lnTo>
                <a:lnTo>
                  <a:pt x="36" y="497"/>
                </a:lnTo>
                <a:lnTo>
                  <a:pt x="48" y="543"/>
                </a:lnTo>
                <a:lnTo>
                  <a:pt x="61" y="588"/>
                </a:lnTo>
                <a:lnTo>
                  <a:pt x="77" y="634"/>
                </a:lnTo>
                <a:lnTo>
                  <a:pt x="92" y="678"/>
                </a:lnTo>
                <a:lnTo>
                  <a:pt x="109" y="724"/>
                </a:lnTo>
                <a:lnTo>
                  <a:pt x="94" y="730"/>
                </a:lnTo>
                <a:close/>
                <a:moveTo>
                  <a:pt x="0" y="75"/>
                </a:moveTo>
                <a:lnTo>
                  <a:pt x="102" y="0"/>
                </a:lnTo>
                <a:lnTo>
                  <a:pt x="155" y="113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2" name="Freeform 146"/>
          <p:cNvSpPr>
            <a:spLocks noEditPoints="1"/>
          </p:cNvSpPr>
          <p:nvPr/>
        </p:nvSpPr>
        <p:spPr bwMode="auto">
          <a:xfrm>
            <a:off x="3556000" y="1741488"/>
            <a:ext cx="647700" cy="128587"/>
          </a:xfrm>
          <a:custGeom>
            <a:avLst/>
            <a:gdLst>
              <a:gd name="T0" fmla="*/ 816 w 816"/>
              <a:gd name="T1" fmla="*/ 88 h 161"/>
              <a:gd name="T2" fmla="*/ 81 w 816"/>
              <a:gd name="T3" fmla="*/ 88 h 161"/>
              <a:gd name="T4" fmla="*/ 81 w 816"/>
              <a:gd name="T5" fmla="*/ 73 h 161"/>
              <a:gd name="T6" fmla="*/ 816 w 816"/>
              <a:gd name="T7" fmla="*/ 73 h 161"/>
              <a:gd name="T8" fmla="*/ 816 w 816"/>
              <a:gd name="T9" fmla="*/ 88 h 161"/>
              <a:gd name="T10" fmla="*/ 96 w 816"/>
              <a:gd name="T11" fmla="*/ 161 h 161"/>
              <a:gd name="T12" fmla="*/ 0 w 816"/>
              <a:gd name="T13" fmla="*/ 81 h 161"/>
              <a:gd name="T14" fmla="*/ 96 w 816"/>
              <a:gd name="T15" fmla="*/ 0 h 161"/>
              <a:gd name="T16" fmla="*/ 96 w 816"/>
              <a:gd name="T17" fmla="*/ 161 h 1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6"/>
              <a:gd name="T28" fmla="*/ 0 h 161"/>
              <a:gd name="T29" fmla="*/ 816 w 816"/>
              <a:gd name="T30" fmla="*/ 161 h 1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6" h="161">
                <a:moveTo>
                  <a:pt x="816" y="88"/>
                </a:moveTo>
                <a:lnTo>
                  <a:pt x="81" y="88"/>
                </a:lnTo>
                <a:lnTo>
                  <a:pt x="81" y="73"/>
                </a:lnTo>
                <a:lnTo>
                  <a:pt x="816" y="73"/>
                </a:lnTo>
                <a:lnTo>
                  <a:pt x="816" y="88"/>
                </a:lnTo>
                <a:close/>
                <a:moveTo>
                  <a:pt x="96" y="161"/>
                </a:moveTo>
                <a:lnTo>
                  <a:pt x="0" y="81"/>
                </a:lnTo>
                <a:lnTo>
                  <a:pt x="96" y="0"/>
                </a:lnTo>
                <a:lnTo>
                  <a:pt x="96" y="161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3" name="Rectangle 147"/>
          <p:cNvSpPr>
            <a:spLocks noChangeArrowheads="1"/>
          </p:cNvSpPr>
          <p:nvPr/>
        </p:nvSpPr>
        <p:spPr bwMode="auto">
          <a:xfrm>
            <a:off x="1376363" y="4378325"/>
            <a:ext cx="444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NON </a:t>
            </a:r>
            <a:endParaRPr lang="en-US" sz="1800" b="1"/>
          </a:p>
        </p:txBody>
      </p:sp>
      <p:sp>
        <p:nvSpPr>
          <p:cNvPr id="20534" name="Rectangle 148"/>
          <p:cNvSpPr>
            <a:spLocks noChangeArrowheads="1"/>
          </p:cNvSpPr>
          <p:nvPr/>
        </p:nvSpPr>
        <p:spPr bwMode="auto">
          <a:xfrm>
            <a:off x="923925" y="4592638"/>
            <a:ext cx="1365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RECOVERABLE</a:t>
            </a:r>
            <a:endParaRPr lang="en-US" sz="1800" b="1"/>
          </a:p>
        </p:txBody>
      </p:sp>
      <p:sp>
        <p:nvSpPr>
          <p:cNvPr id="20535" name="Rectangle 149"/>
          <p:cNvSpPr>
            <a:spLocks noChangeArrowheads="1"/>
          </p:cNvSpPr>
          <p:nvPr/>
        </p:nvSpPr>
        <p:spPr bwMode="auto">
          <a:xfrm>
            <a:off x="1042988" y="4805363"/>
            <a:ext cx="111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HW FAILURE</a:t>
            </a:r>
            <a:endParaRPr lang="en-US" sz="1800" b="1"/>
          </a:p>
        </p:txBody>
      </p:sp>
      <p:sp>
        <p:nvSpPr>
          <p:cNvPr id="20536" name="Rectangle 150"/>
          <p:cNvSpPr>
            <a:spLocks noChangeArrowheads="1"/>
          </p:cNvSpPr>
          <p:nvPr/>
        </p:nvSpPr>
        <p:spPr bwMode="auto">
          <a:xfrm>
            <a:off x="995363" y="1643063"/>
            <a:ext cx="11969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SW REQUEST</a:t>
            </a:r>
            <a:endParaRPr lang="en-US" sz="1800" b="1"/>
          </a:p>
        </p:txBody>
      </p:sp>
      <p:sp>
        <p:nvSpPr>
          <p:cNvPr id="20537" name="Rectangle 151"/>
          <p:cNvSpPr>
            <a:spLocks noChangeArrowheads="1"/>
          </p:cNvSpPr>
          <p:nvPr/>
        </p:nvSpPr>
        <p:spPr bwMode="auto">
          <a:xfrm>
            <a:off x="3714750" y="1214438"/>
            <a:ext cx="1177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RECOVERABLE</a:t>
            </a:r>
            <a:endParaRPr lang="en-US" sz="1800" b="1"/>
          </a:p>
        </p:txBody>
      </p:sp>
      <p:sp>
        <p:nvSpPr>
          <p:cNvPr id="20538" name="Rectangle 152"/>
          <p:cNvSpPr>
            <a:spLocks noChangeArrowheads="1"/>
          </p:cNvSpPr>
          <p:nvPr/>
        </p:nvSpPr>
        <p:spPr bwMode="auto">
          <a:xfrm>
            <a:off x="3714750" y="1500188"/>
            <a:ext cx="1008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HW </a:t>
            </a:r>
            <a:r>
              <a:rPr lang="en-US" sz="1200" b="1">
                <a:solidFill>
                  <a:srgbClr val="000000"/>
                </a:solidFill>
              </a:rPr>
              <a:t>FAILURE</a:t>
            </a:r>
            <a:endParaRPr lang="en-US" sz="1800" b="1"/>
          </a:p>
        </p:txBody>
      </p:sp>
      <p:sp>
        <p:nvSpPr>
          <p:cNvPr id="20539" name="Freeform 153"/>
          <p:cNvSpPr>
            <a:spLocks noEditPoints="1"/>
          </p:cNvSpPr>
          <p:nvPr/>
        </p:nvSpPr>
        <p:spPr bwMode="auto">
          <a:xfrm>
            <a:off x="3552825" y="2951163"/>
            <a:ext cx="1154113" cy="184150"/>
          </a:xfrm>
          <a:custGeom>
            <a:avLst/>
            <a:gdLst>
              <a:gd name="T0" fmla="*/ 1360 w 1454"/>
              <a:gd name="T1" fmla="*/ 164 h 233"/>
              <a:gd name="T2" fmla="*/ 1225 w 1454"/>
              <a:gd name="T3" fmla="*/ 116 h 233"/>
              <a:gd name="T4" fmla="*/ 1135 w 1454"/>
              <a:gd name="T5" fmla="*/ 87 h 233"/>
              <a:gd name="T6" fmla="*/ 1045 w 1454"/>
              <a:gd name="T7" fmla="*/ 62 h 233"/>
              <a:gd name="T8" fmla="*/ 955 w 1454"/>
              <a:gd name="T9" fmla="*/ 41 h 233"/>
              <a:gd name="T10" fmla="*/ 864 w 1454"/>
              <a:gd name="T11" fmla="*/ 25 h 233"/>
              <a:gd name="T12" fmla="*/ 774 w 1454"/>
              <a:gd name="T13" fmla="*/ 18 h 233"/>
              <a:gd name="T14" fmla="*/ 707 w 1454"/>
              <a:gd name="T15" fmla="*/ 18 h 233"/>
              <a:gd name="T16" fmla="*/ 634 w 1454"/>
              <a:gd name="T17" fmla="*/ 21 h 233"/>
              <a:gd name="T18" fmla="*/ 530 w 1454"/>
              <a:gd name="T19" fmla="*/ 37 h 233"/>
              <a:gd name="T20" fmla="*/ 425 w 1454"/>
              <a:gd name="T21" fmla="*/ 60 h 233"/>
              <a:gd name="T22" fmla="*/ 319 w 1454"/>
              <a:gd name="T23" fmla="*/ 89 h 233"/>
              <a:gd name="T24" fmla="*/ 219 w 1454"/>
              <a:gd name="T25" fmla="*/ 117 h 233"/>
              <a:gd name="T26" fmla="*/ 173 w 1454"/>
              <a:gd name="T27" fmla="*/ 133 h 233"/>
              <a:gd name="T28" fmla="*/ 131 w 1454"/>
              <a:gd name="T29" fmla="*/ 148 h 233"/>
              <a:gd name="T30" fmla="*/ 93 w 1454"/>
              <a:gd name="T31" fmla="*/ 162 h 233"/>
              <a:gd name="T32" fmla="*/ 58 w 1454"/>
              <a:gd name="T33" fmla="*/ 175 h 233"/>
              <a:gd name="T34" fmla="*/ 31 w 1454"/>
              <a:gd name="T35" fmla="*/ 188 h 233"/>
              <a:gd name="T36" fmla="*/ 8 w 1454"/>
              <a:gd name="T37" fmla="*/ 198 h 233"/>
              <a:gd name="T38" fmla="*/ 12 w 1454"/>
              <a:gd name="T39" fmla="*/ 179 h 233"/>
              <a:gd name="T40" fmla="*/ 37 w 1454"/>
              <a:gd name="T41" fmla="*/ 167 h 233"/>
              <a:gd name="T42" fmla="*/ 70 w 1454"/>
              <a:gd name="T43" fmla="*/ 154 h 233"/>
              <a:gd name="T44" fmla="*/ 106 w 1454"/>
              <a:gd name="T45" fmla="*/ 141 h 233"/>
              <a:gd name="T46" fmla="*/ 146 w 1454"/>
              <a:gd name="T47" fmla="*/ 125 h 233"/>
              <a:gd name="T48" fmla="*/ 191 w 1454"/>
              <a:gd name="T49" fmla="*/ 110 h 233"/>
              <a:gd name="T50" fmla="*/ 264 w 1454"/>
              <a:gd name="T51" fmla="*/ 89 h 233"/>
              <a:gd name="T52" fmla="*/ 367 w 1454"/>
              <a:gd name="T53" fmla="*/ 58 h 233"/>
              <a:gd name="T54" fmla="*/ 475 w 1454"/>
              <a:gd name="T55" fmla="*/ 33 h 233"/>
              <a:gd name="T56" fmla="*/ 582 w 1454"/>
              <a:gd name="T57" fmla="*/ 14 h 233"/>
              <a:gd name="T58" fmla="*/ 682 w 1454"/>
              <a:gd name="T59" fmla="*/ 2 h 233"/>
              <a:gd name="T60" fmla="*/ 730 w 1454"/>
              <a:gd name="T61" fmla="*/ 0 h 233"/>
              <a:gd name="T62" fmla="*/ 822 w 1454"/>
              <a:gd name="T63" fmla="*/ 4 h 233"/>
              <a:gd name="T64" fmla="*/ 912 w 1454"/>
              <a:gd name="T65" fmla="*/ 16 h 233"/>
              <a:gd name="T66" fmla="*/ 1005 w 1454"/>
              <a:gd name="T67" fmla="*/ 35 h 233"/>
              <a:gd name="T68" fmla="*/ 1095 w 1454"/>
              <a:gd name="T69" fmla="*/ 58 h 233"/>
              <a:gd name="T70" fmla="*/ 1185 w 1454"/>
              <a:gd name="T71" fmla="*/ 85 h 233"/>
              <a:gd name="T72" fmla="*/ 1275 w 1454"/>
              <a:gd name="T73" fmla="*/ 116 h 233"/>
              <a:gd name="T74" fmla="*/ 1383 w 1454"/>
              <a:gd name="T75" fmla="*/ 156 h 233"/>
              <a:gd name="T76" fmla="*/ 1392 w 1454"/>
              <a:gd name="T77" fmla="*/ 83 h 233"/>
              <a:gd name="T78" fmla="*/ 1337 w 1454"/>
              <a:gd name="T79" fmla="*/ 233 h 23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54"/>
              <a:gd name="T121" fmla="*/ 0 h 233"/>
              <a:gd name="T122" fmla="*/ 1454 w 1454"/>
              <a:gd name="T123" fmla="*/ 233 h 23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54" h="233">
                <a:moveTo>
                  <a:pt x="1377" y="169"/>
                </a:moveTo>
                <a:lnTo>
                  <a:pt x="1360" y="164"/>
                </a:lnTo>
                <a:lnTo>
                  <a:pt x="1270" y="131"/>
                </a:lnTo>
                <a:lnTo>
                  <a:pt x="1225" y="116"/>
                </a:lnTo>
                <a:lnTo>
                  <a:pt x="1179" y="100"/>
                </a:lnTo>
                <a:lnTo>
                  <a:pt x="1135" y="87"/>
                </a:lnTo>
                <a:lnTo>
                  <a:pt x="1089" y="73"/>
                </a:lnTo>
                <a:lnTo>
                  <a:pt x="1045" y="62"/>
                </a:lnTo>
                <a:lnTo>
                  <a:pt x="1001" y="50"/>
                </a:lnTo>
                <a:lnTo>
                  <a:pt x="955" y="41"/>
                </a:lnTo>
                <a:lnTo>
                  <a:pt x="911" y="33"/>
                </a:lnTo>
                <a:lnTo>
                  <a:pt x="864" y="25"/>
                </a:lnTo>
                <a:lnTo>
                  <a:pt x="820" y="21"/>
                </a:lnTo>
                <a:lnTo>
                  <a:pt x="774" y="18"/>
                </a:lnTo>
                <a:lnTo>
                  <a:pt x="730" y="16"/>
                </a:lnTo>
                <a:lnTo>
                  <a:pt x="707" y="18"/>
                </a:lnTo>
                <a:lnTo>
                  <a:pt x="684" y="18"/>
                </a:lnTo>
                <a:lnTo>
                  <a:pt x="634" y="21"/>
                </a:lnTo>
                <a:lnTo>
                  <a:pt x="584" y="29"/>
                </a:lnTo>
                <a:lnTo>
                  <a:pt x="530" y="37"/>
                </a:lnTo>
                <a:lnTo>
                  <a:pt x="477" y="48"/>
                </a:lnTo>
                <a:lnTo>
                  <a:pt x="425" y="60"/>
                </a:lnTo>
                <a:lnTo>
                  <a:pt x="371" y="73"/>
                </a:lnTo>
                <a:lnTo>
                  <a:pt x="319" y="89"/>
                </a:lnTo>
                <a:lnTo>
                  <a:pt x="267" y="104"/>
                </a:lnTo>
                <a:lnTo>
                  <a:pt x="219" y="117"/>
                </a:lnTo>
                <a:lnTo>
                  <a:pt x="196" y="125"/>
                </a:lnTo>
                <a:lnTo>
                  <a:pt x="173" y="133"/>
                </a:lnTo>
                <a:lnTo>
                  <a:pt x="152" y="141"/>
                </a:lnTo>
                <a:lnTo>
                  <a:pt x="131" y="148"/>
                </a:lnTo>
                <a:lnTo>
                  <a:pt x="112" y="156"/>
                </a:lnTo>
                <a:lnTo>
                  <a:pt x="93" y="162"/>
                </a:lnTo>
                <a:lnTo>
                  <a:pt x="75" y="169"/>
                </a:lnTo>
                <a:lnTo>
                  <a:pt x="58" y="175"/>
                </a:lnTo>
                <a:lnTo>
                  <a:pt x="45" y="183"/>
                </a:lnTo>
                <a:lnTo>
                  <a:pt x="31" y="188"/>
                </a:lnTo>
                <a:lnTo>
                  <a:pt x="18" y="192"/>
                </a:lnTo>
                <a:lnTo>
                  <a:pt x="8" y="198"/>
                </a:lnTo>
                <a:lnTo>
                  <a:pt x="0" y="183"/>
                </a:lnTo>
                <a:lnTo>
                  <a:pt x="12" y="179"/>
                </a:lnTo>
                <a:lnTo>
                  <a:pt x="24" y="173"/>
                </a:lnTo>
                <a:lnTo>
                  <a:pt x="37" y="167"/>
                </a:lnTo>
                <a:lnTo>
                  <a:pt x="52" y="162"/>
                </a:lnTo>
                <a:lnTo>
                  <a:pt x="70" y="154"/>
                </a:lnTo>
                <a:lnTo>
                  <a:pt x="87" y="148"/>
                </a:lnTo>
                <a:lnTo>
                  <a:pt x="106" y="141"/>
                </a:lnTo>
                <a:lnTo>
                  <a:pt x="125" y="133"/>
                </a:lnTo>
                <a:lnTo>
                  <a:pt x="146" y="125"/>
                </a:lnTo>
                <a:lnTo>
                  <a:pt x="168" y="117"/>
                </a:lnTo>
                <a:lnTo>
                  <a:pt x="191" y="110"/>
                </a:lnTo>
                <a:lnTo>
                  <a:pt x="214" y="104"/>
                </a:lnTo>
                <a:lnTo>
                  <a:pt x="264" y="89"/>
                </a:lnTo>
                <a:lnTo>
                  <a:pt x="313" y="73"/>
                </a:lnTo>
                <a:lnTo>
                  <a:pt x="367" y="58"/>
                </a:lnTo>
                <a:lnTo>
                  <a:pt x="421" y="45"/>
                </a:lnTo>
                <a:lnTo>
                  <a:pt x="475" y="33"/>
                </a:lnTo>
                <a:lnTo>
                  <a:pt x="528" y="21"/>
                </a:lnTo>
                <a:lnTo>
                  <a:pt x="582" y="14"/>
                </a:lnTo>
                <a:lnTo>
                  <a:pt x="634" y="6"/>
                </a:lnTo>
                <a:lnTo>
                  <a:pt x="682" y="2"/>
                </a:lnTo>
                <a:lnTo>
                  <a:pt x="707" y="0"/>
                </a:lnTo>
                <a:lnTo>
                  <a:pt x="730" y="0"/>
                </a:lnTo>
                <a:lnTo>
                  <a:pt x="776" y="2"/>
                </a:lnTo>
                <a:lnTo>
                  <a:pt x="822" y="4"/>
                </a:lnTo>
                <a:lnTo>
                  <a:pt x="868" y="10"/>
                </a:lnTo>
                <a:lnTo>
                  <a:pt x="912" y="16"/>
                </a:lnTo>
                <a:lnTo>
                  <a:pt x="959" y="25"/>
                </a:lnTo>
                <a:lnTo>
                  <a:pt x="1005" y="35"/>
                </a:lnTo>
                <a:lnTo>
                  <a:pt x="1049" y="46"/>
                </a:lnTo>
                <a:lnTo>
                  <a:pt x="1095" y="58"/>
                </a:lnTo>
                <a:lnTo>
                  <a:pt x="1139" y="71"/>
                </a:lnTo>
                <a:lnTo>
                  <a:pt x="1185" y="85"/>
                </a:lnTo>
                <a:lnTo>
                  <a:pt x="1231" y="100"/>
                </a:lnTo>
                <a:lnTo>
                  <a:pt x="1275" y="116"/>
                </a:lnTo>
                <a:lnTo>
                  <a:pt x="1366" y="150"/>
                </a:lnTo>
                <a:lnTo>
                  <a:pt x="1383" y="156"/>
                </a:lnTo>
                <a:lnTo>
                  <a:pt x="1377" y="169"/>
                </a:lnTo>
                <a:close/>
                <a:moveTo>
                  <a:pt x="1392" y="83"/>
                </a:moveTo>
                <a:lnTo>
                  <a:pt x="1454" y="190"/>
                </a:lnTo>
                <a:lnTo>
                  <a:pt x="1337" y="233"/>
                </a:lnTo>
                <a:lnTo>
                  <a:pt x="1392" y="8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0" name="Freeform 154"/>
          <p:cNvSpPr>
            <a:spLocks noEditPoints="1"/>
          </p:cNvSpPr>
          <p:nvPr/>
        </p:nvSpPr>
        <p:spPr bwMode="auto">
          <a:xfrm>
            <a:off x="3556000" y="3502025"/>
            <a:ext cx="1154113" cy="182563"/>
          </a:xfrm>
          <a:custGeom>
            <a:avLst/>
            <a:gdLst>
              <a:gd name="T0" fmla="*/ 94 w 1454"/>
              <a:gd name="T1" fmla="*/ 68 h 231"/>
              <a:gd name="T2" fmla="*/ 229 w 1454"/>
              <a:gd name="T3" fmla="*/ 116 h 231"/>
              <a:gd name="T4" fmla="*/ 319 w 1454"/>
              <a:gd name="T5" fmla="*/ 146 h 231"/>
              <a:gd name="T6" fmla="*/ 409 w 1454"/>
              <a:gd name="T7" fmla="*/ 171 h 231"/>
              <a:gd name="T8" fmla="*/ 499 w 1454"/>
              <a:gd name="T9" fmla="*/ 192 h 231"/>
              <a:gd name="T10" fmla="*/ 590 w 1454"/>
              <a:gd name="T11" fmla="*/ 206 h 231"/>
              <a:gd name="T12" fmla="*/ 680 w 1454"/>
              <a:gd name="T13" fmla="*/ 215 h 231"/>
              <a:gd name="T14" fmla="*/ 747 w 1454"/>
              <a:gd name="T15" fmla="*/ 215 h 231"/>
              <a:gd name="T16" fmla="*/ 820 w 1454"/>
              <a:gd name="T17" fmla="*/ 210 h 231"/>
              <a:gd name="T18" fmla="*/ 924 w 1454"/>
              <a:gd name="T19" fmla="*/ 194 h 231"/>
              <a:gd name="T20" fmla="*/ 1031 w 1454"/>
              <a:gd name="T21" fmla="*/ 171 h 231"/>
              <a:gd name="T22" fmla="*/ 1137 w 1454"/>
              <a:gd name="T23" fmla="*/ 144 h 231"/>
              <a:gd name="T24" fmla="*/ 1235 w 1454"/>
              <a:gd name="T25" fmla="*/ 114 h 231"/>
              <a:gd name="T26" fmla="*/ 1281 w 1454"/>
              <a:gd name="T27" fmla="*/ 98 h 231"/>
              <a:gd name="T28" fmla="*/ 1323 w 1454"/>
              <a:gd name="T29" fmla="*/ 85 h 231"/>
              <a:gd name="T30" fmla="*/ 1362 w 1454"/>
              <a:gd name="T31" fmla="*/ 69 h 231"/>
              <a:gd name="T32" fmla="*/ 1396 w 1454"/>
              <a:gd name="T33" fmla="*/ 56 h 231"/>
              <a:gd name="T34" fmla="*/ 1425 w 1454"/>
              <a:gd name="T35" fmla="*/ 45 h 231"/>
              <a:gd name="T36" fmla="*/ 1446 w 1454"/>
              <a:gd name="T37" fmla="*/ 35 h 231"/>
              <a:gd name="T38" fmla="*/ 1442 w 1454"/>
              <a:gd name="T39" fmla="*/ 54 h 231"/>
              <a:gd name="T40" fmla="*/ 1417 w 1454"/>
              <a:gd name="T41" fmla="*/ 66 h 231"/>
              <a:gd name="T42" fmla="*/ 1385 w 1454"/>
              <a:gd name="T43" fmla="*/ 77 h 231"/>
              <a:gd name="T44" fmla="*/ 1348 w 1454"/>
              <a:gd name="T45" fmla="*/ 93 h 231"/>
              <a:gd name="T46" fmla="*/ 1308 w 1454"/>
              <a:gd name="T47" fmla="*/ 106 h 231"/>
              <a:gd name="T48" fmla="*/ 1264 w 1454"/>
              <a:gd name="T49" fmla="*/ 121 h 231"/>
              <a:gd name="T50" fmla="*/ 1191 w 1454"/>
              <a:gd name="T51" fmla="*/ 144 h 231"/>
              <a:gd name="T52" fmla="*/ 1087 w 1454"/>
              <a:gd name="T53" fmla="*/ 173 h 231"/>
              <a:gd name="T54" fmla="*/ 979 w 1454"/>
              <a:gd name="T55" fmla="*/ 200 h 231"/>
              <a:gd name="T56" fmla="*/ 874 w 1454"/>
              <a:gd name="T57" fmla="*/ 219 h 231"/>
              <a:gd name="T58" fmla="*/ 772 w 1454"/>
              <a:gd name="T59" fmla="*/ 231 h 231"/>
              <a:gd name="T60" fmla="*/ 724 w 1454"/>
              <a:gd name="T61" fmla="*/ 231 h 231"/>
              <a:gd name="T62" fmla="*/ 632 w 1454"/>
              <a:gd name="T63" fmla="*/ 227 h 231"/>
              <a:gd name="T64" fmla="*/ 542 w 1454"/>
              <a:gd name="T65" fmla="*/ 215 h 231"/>
              <a:gd name="T66" fmla="*/ 452 w 1454"/>
              <a:gd name="T67" fmla="*/ 198 h 231"/>
              <a:gd name="T68" fmla="*/ 359 w 1454"/>
              <a:gd name="T69" fmla="*/ 175 h 231"/>
              <a:gd name="T70" fmla="*/ 269 w 1454"/>
              <a:gd name="T71" fmla="*/ 146 h 231"/>
              <a:gd name="T72" fmla="*/ 179 w 1454"/>
              <a:gd name="T73" fmla="*/ 116 h 231"/>
              <a:gd name="T74" fmla="*/ 73 w 1454"/>
              <a:gd name="T75" fmla="*/ 77 h 231"/>
              <a:gd name="T76" fmla="*/ 62 w 1454"/>
              <a:gd name="T77" fmla="*/ 150 h 231"/>
              <a:gd name="T78" fmla="*/ 117 w 1454"/>
              <a:gd name="T79" fmla="*/ 0 h 23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54"/>
              <a:gd name="T121" fmla="*/ 0 h 231"/>
              <a:gd name="T122" fmla="*/ 1454 w 1454"/>
              <a:gd name="T123" fmla="*/ 231 h 23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54" h="231">
                <a:moveTo>
                  <a:pt x="77" y="62"/>
                </a:moveTo>
                <a:lnTo>
                  <a:pt x="94" y="68"/>
                </a:lnTo>
                <a:lnTo>
                  <a:pt x="185" y="100"/>
                </a:lnTo>
                <a:lnTo>
                  <a:pt x="229" y="116"/>
                </a:lnTo>
                <a:lnTo>
                  <a:pt x="275" y="131"/>
                </a:lnTo>
                <a:lnTo>
                  <a:pt x="319" y="146"/>
                </a:lnTo>
                <a:lnTo>
                  <a:pt x="365" y="160"/>
                </a:lnTo>
                <a:lnTo>
                  <a:pt x="409" y="171"/>
                </a:lnTo>
                <a:lnTo>
                  <a:pt x="455" y="183"/>
                </a:lnTo>
                <a:lnTo>
                  <a:pt x="499" y="192"/>
                </a:lnTo>
                <a:lnTo>
                  <a:pt x="544" y="200"/>
                </a:lnTo>
                <a:lnTo>
                  <a:pt x="590" y="206"/>
                </a:lnTo>
                <a:lnTo>
                  <a:pt x="634" y="212"/>
                </a:lnTo>
                <a:lnTo>
                  <a:pt x="680" y="215"/>
                </a:lnTo>
                <a:lnTo>
                  <a:pt x="724" y="215"/>
                </a:lnTo>
                <a:lnTo>
                  <a:pt x="747" y="215"/>
                </a:lnTo>
                <a:lnTo>
                  <a:pt x="770" y="213"/>
                </a:lnTo>
                <a:lnTo>
                  <a:pt x="820" y="210"/>
                </a:lnTo>
                <a:lnTo>
                  <a:pt x="872" y="204"/>
                </a:lnTo>
                <a:lnTo>
                  <a:pt x="924" y="194"/>
                </a:lnTo>
                <a:lnTo>
                  <a:pt x="978" y="185"/>
                </a:lnTo>
                <a:lnTo>
                  <a:pt x="1031" y="171"/>
                </a:lnTo>
                <a:lnTo>
                  <a:pt x="1083" y="158"/>
                </a:lnTo>
                <a:lnTo>
                  <a:pt x="1137" y="144"/>
                </a:lnTo>
                <a:lnTo>
                  <a:pt x="1187" y="129"/>
                </a:lnTo>
                <a:lnTo>
                  <a:pt x="1235" y="114"/>
                </a:lnTo>
                <a:lnTo>
                  <a:pt x="1258" y="106"/>
                </a:lnTo>
                <a:lnTo>
                  <a:pt x="1281" y="98"/>
                </a:lnTo>
                <a:lnTo>
                  <a:pt x="1302" y="91"/>
                </a:lnTo>
                <a:lnTo>
                  <a:pt x="1323" y="85"/>
                </a:lnTo>
                <a:lnTo>
                  <a:pt x="1342" y="77"/>
                </a:lnTo>
                <a:lnTo>
                  <a:pt x="1362" y="69"/>
                </a:lnTo>
                <a:lnTo>
                  <a:pt x="1379" y="64"/>
                </a:lnTo>
                <a:lnTo>
                  <a:pt x="1396" y="56"/>
                </a:lnTo>
                <a:lnTo>
                  <a:pt x="1411" y="50"/>
                </a:lnTo>
                <a:lnTo>
                  <a:pt x="1425" y="45"/>
                </a:lnTo>
                <a:lnTo>
                  <a:pt x="1436" y="39"/>
                </a:lnTo>
                <a:lnTo>
                  <a:pt x="1446" y="35"/>
                </a:lnTo>
                <a:lnTo>
                  <a:pt x="1454" y="48"/>
                </a:lnTo>
                <a:lnTo>
                  <a:pt x="1442" y="54"/>
                </a:lnTo>
                <a:lnTo>
                  <a:pt x="1431" y="60"/>
                </a:lnTo>
                <a:lnTo>
                  <a:pt x="1417" y="66"/>
                </a:lnTo>
                <a:lnTo>
                  <a:pt x="1402" y="71"/>
                </a:lnTo>
                <a:lnTo>
                  <a:pt x="1385" y="77"/>
                </a:lnTo>
                <a:lnTo>
                  <a:pt x="1367" y="85"/>
                </a:lnTo>
                <a:lnTo>
                  <a:pt x="1348" y="93"/>
                </a:lnTo>
                <a:lnTo>
                  <a:pt x="1329" y="98"/>
                </a:lnTo>
                <a:lnTo>
                  <a:pt x="1308" y="106"/>
                </a:lnTo>
                <a:lnTo>
                  <a:pt x="1287" y="114"/>
                </a:lnTo>
                <a:lnTo>
                  <a:pt x="1264" y="121"/>
                </a:lnTo>
                <a:lnTo>
                  <a:pt x="1241" y="129"/>
                </a:lnTo>
                <a:lnTo>
                  <a:pt x="1191" y="144"/>
                </a:lnTo>
                <a:lnTo>
                  <a:pt x="1141" y="160"/>
                </a:lnTo>
                <a:lnTo>
                  <a:pt x="1087" y="173"/>
                </a:lnTo>
                <a:lnTo>
                  <a:pt x="1033" y="187"/>
                </a:lnTo>
                <a:lnTo>
                  <a:pt x="979" y="200"/>
                </a:lnTo>
                <a:lnTo>
                  <a:pt x="926" y="210"/>
                </a:lnTo>
                <a:lnTo>
                  <a:pt x="874" y="219"/>
                </a:lnTo>
                <a:lnTo>
                  <a:pt x="822" y="225"/>
                </a:lnTo>
                <a:lnTo>
                  <a:pt x="772" y="231"/>
                </a:lnTo>
                <a:lnTo>
                  <a:pt x="747" y="231"/>
                </a:lnTo>
                <a:lnTo>
                  <a:pt x="724" y="231"/>
                </a:lnTo>
                <a:lnTo>
                  <a:pt x="678" y="231"/>
                </a:lnTo>
                <a:lnTo>
                  <a:pt x="632" y="227"/>
                </a:lnTo>
                <a:lnTo>
                  <a:pt x="588" y="223"/>
                </a:lnTo>
                <a:lnTo>
                  <a:pt x="542" y="215"/>
                </a:lnTo>
                <a:lnTo>
                  <a:pt x="496" y="208"/>
                </a:lnTo>
                <a:lnTo>
                  <a:pt x="452" y="198"/>
                </a:lnTo>
                <a:lnTo>
                  <a:pt x="405" y="187"/>
                </a:lnTo>
                <a:lnTo>
                  <a:pt x="359" y="175"/>
                </a:lnTo>
                <a:lnTo>
                  <a:pt x="315" y="162"/>
                </a:lnTo>
                <a:lnTo>
                  <a:pt x="269" y="146"/>
                </a:lnTo>
                <a:lnTo>
                  <a:pt x="225" y="131"/>
                </a:lnTo>
                <a:lnTo>
                  <a:pt x="179" y="116"/>
                </a:lnTo>
                <a:lnTo>
                  <a:pt x="89" y="83"/>
                </a:lnTo>
                <a:lnTo>
                  <a:pt x="73" y="77"/>
                </a:lnTo>
                <a:lnTo>
                  <a:pt x="77" y="62"/>
                </a:lnTo>
                <a:close/>
                <a:moveTo>
                  <a:pt x="62" y="150"/>
                </a:moveTo>
                <a:lnTo>
                  <a:pt x="0" y="41"/>
                </a:lnTo>
                <a:lnTo>
                  <a:pt x="117" y="0"/>
                </a:lnTo>
                <a:lnTo>
                  <a:pt x="62" y="15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1" name="Freeform 155"/>
          <p:cNvSpPr>
            <a:spLocks noEditPoints="1"/>
          </p:cNvSpPr>
          <p:nvPr/>
        </p:nvSpPr>
        <p:spPr bwMode="auto">
          <a:xfrm>
            <a:off x="3627438" y="1958975"/>
            <a:ext cx="1085850" cy="730250"/>
          </a:xfrm>
          <a:custGeom>
            <a:avLst/>
            <a:gdLst>
              <a:gd name="T0" fmla="*/ 124 w 1367"/>
              <a:gd name="T1" fmla="*/ 74 h 919"/>
              <a:gd name="T2" fmla="*/ 249 w 1367"/>
              <a:gd name="T3" fmla="*/ 86 h 919"/>
              <a:gd name="T4" fmla="*/ 368 w 1367"/>
              <a:gd name="T5" fmla="*/ 105 h 919"/>
              <a:gd name="T6" fmla="*/ 483 w 1367"/>
              <a:gd name="T7" fmla="*/ 134 h 919"/>
              <a:gd name="T8" fmla="*/ 595 w 1367"/>
              <a:gd name="T9" fmla="*/ 167 h 919"/>
              <a:gd name="T10" fmla="*/ 702 w 1367"/>
              <a:gd name="T11" fmla="*/ 209 h 919"/>
              <a:gd name="T12" fmla="*/ 802 w 1367"/>
              <a:gd name="T13" fmla="*/ 257 h 919"/>
              <a:gd name="T14" fmla="*/ 896 w 1367"/>
              <a:gd name="T15" fmla="*/ 309 h 919"/>
              <a:gd name="T16" fmla="*/ 984 w 1367"/>
              <a:gd name="T17" fmla="*/ 368 h 919"/>
              <a:gd name="T18" fmla="*/ 1065 w 1367"/>
              <a:gd name="T19" fmla="*/ 433 h 919"/>
              <a:gd name="T20" fmla="*/ 1138 w 1367"/>
              <a:gd name="T21" fmla="*/ 503 h 919"/>
              <a:gd name="T22" fmla="*/ 1203 w 1367"/>
              <a:gd name="T23" fmla="*/ 577 h 919"/>
              <a:gd name="T24" fmla="*/ 1259 w 1367"/>
              <a:gd name="T25" fmla="*/ 656 h 919"/>
              <a:gd name="T26" fmla="*/ 1305 w 1367"/>
              <a:gd name="T27" fmla="*/ 739 h 919"/>
              <a:gd name="T28" fmla="*/ 1342 w 1367"/>
              <a:gd name="T29" fmla="*/ 825 h 919"/>
              <a:gd name="T30" fmla="*/ 1367 w 1367"/>
              <a:gd name="T31" fmla="*/ 915 h 919"/>
              <a:gd name="T32" fmla="*/ 1340 w 1367"/>
              <a:gd name="T33" fmla="*/ 875 h 919"/>
              <a:gd name="T34" fmla="*/ 1309 w 1367"/>
              <a:gd name="T35" fmla="*/ 789 h 919"/>
              <a:gd name="T36" fmla="*/ 1269 w 1367"/>
              <a:gd name="T37" fmla="*/ 706 h 919"/>
              <a:gd name="T38" fmla="*/ 1219 w 1367"/>
              <a:gd name="T39" fmla="*/ 625 h 919"/>
              <a:gd name="T40" fmla="*/ 1159 w 1367"/>
              <a:gd name="T41" fmla="*/ 551 h 919"/>
              <a:gd name="T42" fmla="*/ 1092 w 1367"/>
              <a:gd name="T43" fmla="*/ 480 h 919"/>
              <a:gd name="T44" fmla="*/ 1017 w 1367"/>
              <a:gd name="T45" fmla="*/ 412 h 919"/>
              <a:gd name="T46" fmla="*/ 933 w 1367"/>
              <a:gd name="T47" fmla="*/ 351 h 919"/>
              <a:gd name="T48" fmla="*/ 842 w 1367"/>
              <a:gd name="T49" fmla="*/ 295 h 919"/>
              <a:gd name="T50" fmla="*/ 746 w 1367"/>
              <a:gd name="T51" fmla="*/ 245 h 919"/>
              <a:gd name="T52" fmla="*/ 643 w 1367"/>
              <a:gd name="T53" fmla="*/ 203 h 919"/>
              <a:gd name="T54" fmla="*/ 535 w 1367"/>
              <a:gd name="T55" fmla="*/ 165 h 919"/>
              <a:gd name="T56" fmla="*/ 424 w 1367"/>
              <a:gd name="T57" fmla="*/ 134 h 919"/>
              <a:gd name="T58" fmla="*/ 307 w 1367"/>
              <a:gd name="T59" fmla="*/ 111 h 919"/>
              <a:gd name="T60" fmla="*/ 186 w 1367"/>
              <a:gd name="T61" fmla="*/ 96 h 919"/>
              <a:gd name="T62" fmla="*/ 78 w 1367"/>
              <a:gd name="T63" fmla="*/ 88 h 919"/>
              <a:gd name="T64" fmla="*/ 94 w 1367"/>
              <a:gd name="T65" fmla="*/ 161 h 919"/>
              <a:gd name="T66" fmla="*/ 97 w 1367"/>
              <a:gd name="T67" fmla="*/ 0 h 9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367"/>
              <a:gd name="T103" fmla="*/ 0 h 919"/>
              <a:gd name="T104" fmla="*/ 1367 w 1367"/>
              <a:gd name="T105" fmla="*/ 919 h 91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367" h="919">
                <a:moveTo>
                  <a:pt x="80" y="73"/>
                </a:moveTo>
                <a:lnTo>
                  <a:pt x="124" y="74"/>
                </a:lnTo>
                <a:lnTo>
                  <a:pt x="188" y="78"/>
                </a:lnTo>
                <a:lnTo>
                  <a:pt x="249" y="86"/>
                </a:lnTo>
                <a:lnTo>
                  <a:pt x="309" y="96"/>
                </a:lnTo>
                <a:lnTo>
                  <a:pt x="368" y="105"/>
                </a:lnTo>
                <a:lnTo>
                  <a:pt x="426" y="119"/>
                </a:lnTo>
                <a:lnTo>
                  <a:pt x="483" y="134"/>
                </a:lnTo>
                <a:lnTo>
                  <a:pt x="541" y="149"/>
                </a:lnTo>
                <a:lnTo>
                  <a:pt x="595" y="167"/>
                </a:lnTo>
                <a:lnTo>
                  <a:pt x="648" y="188"/>
                </a:lnTo>
                <a:lnTo>
                  <a:pt x="702" y="209"/>
                </a:lnTo>
                <a:lnTo>
                  <a:pt x="752" y="232"/>
                </a:lnTo>
                <a:lnTo>
                  <a:pt x="802" y="257"/>
                </a:lnTo>
                <a:lnTo>
                  <a:pt x="850" y="282"/>
                </a:lnTo>
                <a:lnTo>
                  <a:pt x="896" y="309"/>
                </a:lnTo>
                <a:lnTo>
                  <a:pt x="942" y="337"/>
                </a:lnTo>
                <a:lnTo>
                  <a:pt x="984" y="368"/>
                </a:lnTo>
                <a:lnTo>
                  <a:pt x="1027" y="401"/>
                </a:lnTo>
                <a:lnTo>
                  <a:pt x="1065" y="433"/>
                </a:lnTo>
                <a:lnTo>
                  <a:pt x="1104" y="468"/>
                </a:lnTo>
                <a:lnTo>
                  <a:pt x="1138" y="503"/>
                </a:lnTo>
                <a:lnTo>
                  <a:pt x="1171" y="539"/>
                </a:lnTo>
                <a:lnTo>
                  <a:pt x="1203" y="577"/>
                </a:lnTo>
                <a:lnTo>
                  <a:pt x="1232" y="616"/>
                </a:lnTo>
                <a:lnTo>
                  <a:pt x="1259" y="656"/>
                </a:lnTo>
                <a:lnTo>
                  <a:pt x="1282" y="696"/>
                </a:lnTo>
                <a:lnTo>
                  <a:pt x="1305" y="739"/>
                </a:lnTo>
                <a:lnTo>
                  <a:pt x="1324" y="781"/>
                </a:lnTo>
                <a:lnTo>
                  <a:pt x="1342" y="825"/>
                </a:lnTo>
                <a:lnTo>
                  <a:pt x="1355" y="871"/>
                </a:lnTo>
                <a:lnTo>
                  <a:pt x="1367" y="915"/>
                </a:lnTo>
                <a:lnTo>
                  <a:pt x="1351" y="919"/>
                </a:lnTo>
                <a:lnTo>
                  <a:pt x="1340" y="875"/>
                </a:lnTo>
                <a:lnTo>
                  <a:pt x="1326" y="831"/>
                </a:lnTo>
                <a:lnTo>
                  <a:pt x="1309" y="789"/>
                </a:lnTo>
                <a:lnTo>
                  <a:pt x="1290" y="746"/>
                </a:lnTo>
                <a:lnTo>
                  <a:pt x="1269" y="706"/>
                </a:lnTo>
                <a:lnTo>
                  <a:pt x="1246" y="666"/>
                </a:lnTo>
                <a:lnTo>
                  <a:pt x="1219" y="625"/>
                </a:lnTo>
                <a:lnTo>
                  <a:pt x="1190" y="587"/>
                </a:lnTo>
                <a:lnTo>
                  <a:pt x="1159" y="551"/>
                </a:lnTo>
                <a:lnTo>
                  <a:pt x="1127" y="514"/>
                </a:lnTo>
                <a:lnTo>
                  <a:pt x="1092" y="480"/>
                </a:lnTo>
                <a:lnTo>
                  <a:pt x="1056" y="445"/>
                </a:lnTo>
                <a:lnTo>
                  <a:pt x="1017" y="412"/>
                </a:lnTo>
                <a:lnTo>
                  <a:pt x="975" y="382"/>
                </a:lnTo>
                <a:lnTo>
                  <a:pt x="933" y="351"/>
                </a:lnTo>
                <a:lnTo>
                  <a:pt x="888" y="324"/>
                </a:lnTo>
                <a:lnTo>
                  <a:pt x="842" y="295"/>
                </a:lnTo>
                <a:lnTo>
                  <a:pt x="794" y="270"/>
                </a:lnTo>
                <a:lnTo>
                  <a:pt x="746" y="245"/>
                </a:lnTo>
                <a:lnTo>
                  <a:pt x="695" y="224"/>
                </a:lnTo>
                <a:lnTo>
                  <a:pt x="643" y="203"/>
                </a:lnTo>
                <a:lnTo>
                  <a:pt x="591" y="182"/>
                </a:lnTo>
                <a:lnTo>
                  <a:pt x="535" y="165"/>
                </a:lnTo>
                <a:lnTo>
                  <a:pt x="480" y="149"/>
                </a:lnTo>
                <a:lnTo>
                  <a:pt x="424" y="134"/>
                </a:lnTo>
                <a:lnTo>
                  <a:pt x="364" y="122"/>
                </a:lnTo>
                <a:lnTo>
                  <a:pt x="307" y="111"/>
                </a:lnTo>
                <a:lnTo>
                  <a:pt x="247" y="101"/>
                </a:lnTo>
                <a:lnTo>
                  <a:pt x="186" y="96"/>
                </a:lnTo>
                <a:lnTo>
                  <a:pt x="124" y="90"/>
                </a:lnTo>
                <a:lnTo>
                  <a:pt x="78" y="88"/>
                </a:lnTo>
                <a:lnTo>
                  <a:pt x="80" y="73"/>
                </a:lnTo>
                <a:close/>
                <a:moveTo>
                  <a:pt x="94" y="161"/>
                </a:moveTo>
                <a:lnTo>
                  <a:pt x="0" y="78"/>
                </a:lnTo>
                <a:lnTo>
                  <a:pt x="97" y="0"/>
                </a:lnTo>
                <a:lnTo>
                  <a:pt x="94" y="1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Rectangle 157"/>
          <p:cNvSpPr>
            <a:spLocks noChangeArrowheads="1"/>
          </p:cNvSpPr>
          <p:nvPr/>
        </p:nvSpPr>
        <p:spPr bwMode="auto">
          <a:xfrm>
            <a:off x="1516063" y="5516563"/>
            <a:ext cx="19700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HW triggered transition</a:t>
            </a:r>
            <a:endParaRPr lang="en-US" sz="1800" b="1"/>
          </a:p>
        </p:txBody>
      </p:sp>
      <p:sp>
        <p:nvSpPr>
          <p:cNvPr id="20543" name="Rectangle 158"/>
          <p:cNvSpPr>
            <a:spLocks noChangeArrowheads="1"/>
          </p:cNvSpPr>
          <p:nvPr/>
        </p:nvSpPr>
        <p:spPr bwMode="auto">
          <a:xfrm>
            <a:off x="1520825" y="5730875"/>
            <a:ext cx="1960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SW triggered transition</a:t>
            </a:r>
            <a:endParaRPr lang="en-US" sz="1800" b="1"/>
          </a:p>
        </p:txBody>
      </p:sp>
      <p:sp>
        <p:nvSpPr>
          <p:cNvPr id="20544" name="Freeform 159"/>
          <p:cNvSpPr>
            <a:spLocks noEditPoints="1"/>
          </p:cNvSpPr>
          <p:nvPr/>
        </p:nvSpPr>
        <p:spPr bwMode="auto">
          <a:xfrm>
            <a:off x="890588" y="5559425"/>
            <a:ext cx="503237" cy="125413"/>
          </a:xfrm>
          <a:custGeom>
            <a:avLst/>
            <a:gdLst>
              <a:gd name="T0" fmla="*/ 0 w 634"/>
              <a:gd name="T1" fmla="*/ 71 h 159"/>
              <a:gd name="T2" fmla="*/ 555 w 634"/>
              <a:gd name="T3" fmla="*/ 71 h 159"/>
              <a:gd name="T4" fmla="*/ 555 w 634"/>
              <a:gd name="T5" fmla="*/ 86 h 159"/>
              <a:gd name="T6" fmla="*/ 0 w 634"/>
              <a:gd name="T7" fmla="*/ 86 h 159"/>
              <a:gd name="T8" fmla="*/ 0 w 634"/>
              <a:gd name="T9" fmla="*/ 71 h 159"/>
              <a:gd name="T10" fmla="*/ 538 w 634"/>
              <a:gd name="T11" fmla="*/ 0 h 159"/>
              <a:gd name="T12" fmla="*/ 634 w 634"/>
              <a:gd name="T13" fmla="*/ 79 h 159"/>
              <a:gd name="T14" fmla="*/ 538 w 634"/>
              <a:gd name="T15" fmla="*/ 159 h 159"/>
              <a:gd name="T16" fmla="*/ 538 w 634"/>
              <a:gd name="T17" fmla="*/ 0 h 1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4"/>
              <a:gd name="T28" fmla="*/ 0 h 159"/>
              <a:gd name="T29" fmla="*/ 634 w 634"/>
              <a:gd name="T30" fmla="*/ 159 h 1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4" h="159">
                <a:moveTo>
                  <a:pt x="0" y="71"/>
                </a:moveTo>
                <a:lnTo>
                  <a:pt x="555" y="71"/>
                </a:lnTo>
                <a:lnTo>
                  <a:pt x="555" y="86"/>
                </a:lnTo>
                <a:lnTo>
                  <a:pt x="0" y="86"/>
                </a:lnTo>
                <a:lnTo>
                  <a:pt x="0" y="71"/>
                </a:lnTo>
                <a:close/>
                <a:moveTo>
                  <a:pt x="538" y="0"/>
                </a:moveTo>
                <a:lnTo>
                  <a:pt x="634" y="79"/>
                </a:lnTo>
                <a:lnTo>
                  <a:pt x="538" y="159"/>
                </a:lnTo>
                <a:lnTo>
                  <a:pt x="538" y="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5" name="Freeform 160"/>
          <p:cNvSpPr>
            <a:spLocks noEditPoints="1"/>
          </p:cNvSpPr>
          <p:nvPr/>
        </p:nvSpPr>
        <p:spPr bwMode="auto">
          <a:xfrm>
            <a:off x="890588" y="5773738"/>
            <a:ext cx="503237" cy="127000"/>
          </a:xfrm>
          <a:custGeom>
            <a:avLst/>
            <a:gdLst>
              <a:gd name="T0" fmla="*/ 0 w 634"/>
              <a:gd name="T1" fmla="*/ 73 h 161"/>
              <a:gd name="T2" fmla="*/ 555 w 634"/>
              <a:gd name="T3" fmla="*/ 73 h 161"/>
              <a:gd name="T4" fmla="*/ 555 w 634"/>
              <a:gd name="T5" fmla="*/ 88 h 161"/>
              <a:gd name="T6" fmla="*/ 0 w 634"/>
              <a:gd name="T7" fmla="*/ 88 h 161"/>
              <a:gd name="T8" fmla="*/ 0 w 634"/>
              <a:gd name="T9" fmla="*/ 73 h 161"/>
              <a:gd name="T10" fmla="*/ 538 w 634"/>
              <a:gd name="T11" fmla="*/ 0 h 161"/>
              <a:gd name="T12" fmla="*/ 634 w 634"/>
              <a:gd name="T13" fmla="*/ 80 h 161"/>
              <a:gd name="T14" fmla="*/ 538 w 634"/>
              <a:gd name="T15" fmla="*/ 161 h 161"/>
              <a:gd name="T16" fmla="*/ 538 w 634"/>
              <a:gd name="T17" fmla="*/ 0 h 1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4"/>
              <a:gd name="T28" fmla="*/ 0 h 161"/>
              <a:gd name="T29" fmla="*/ 634 w 634"/>
              <a:gd name="T30" fmla="*/ 161 h 1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4" h="161">
                <a:moveTo>
                  <a:pt x="0" y="73"/>
                </a:moveTo>
                <a:lnTo>
                  <a:pt x="555" y="73"/>
                </a:lnTo>
                <a:lnTo>
                  <a:pt x="555" y="88"/>
                </a:lnTo>
                <a:lnTo>
                  <a:pt x="0" y="88"/>
                </a:lnTo>
                <a:lnTo>
                  <a:pt x="0" y="73"/>
                </a:lnTo>
                <a:close/>
                <a:moveTo>
                  <a:pt x="538" y="0"/>
                </a:moveTo>
                <a:lnTo>
                  <a:pt x="634" y="80"/>
                </a:lnTo>
                <a:lnTo>
                  <a:pt x="538" y="161"/>
                </a:lnTo>
                <a:lnTo>
                  <a:pt x="53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6" name="Rectangle 161"/>
          <p:cNvSpPr>
            <a:spLocks noChangeArrowheads="1"/>
          </p:cNvSpPr>
          <p:nvPr/>
        </p:nvSpPr>
        <p:spPr bwMode="auto">
          <a:xfrm>
            <a:off x="1516063" y="5516563"/>
            <a:ext cx="19700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HW triggered transition</a:t>
            </a:r>
            <a:endParaRPr lang="en-US" sz="1800" b="1"/>
          </a:p>
        </p:txBody>
      </p:sp>
      <p:sp>
        <p:nvSpPr>
          <p:cNvPr id="20547" name="Rectangle 162"/>
          <p:cNvSpPr>
            <a:spLocks noChangeArrowheads="1"/>
          </p:cNvSpPr>
          <p:nvPr/>
        </p:nvSpPr>
        <p:spPr bwMode="auto">
          <a:xfrm>
            <a:off x="1520825" y="5730875"/>
            <a:ext cx="1960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SW triggered transition</a:t>
            </a:r>
            <a:endParaRPr lang="en-US" sz="1800" b="1"/>
          </a:p>
        </p:txBody>
      </p:sp>
      <p:sp>
        <p:nvSpPr>
          <p:cNvPr id="20548" name="Freeform 163"/>
          <p:cNvSpPr>
            <a:spLocks noEditPoints="1"/>
          </p:cNvSpPr>
          <p:nvPr/>
        </p:nvSpPr>
        <p:spPr bwMode="auto">
          <a:xfrm>
            <a:off x="890588" y="5559425"/>
            <a:ext cx="503237" cy="125413"/>
          </a:xfrm>
          <a:custGeom>
            <a:avLst/>
            <a:gdLst>
              <a:gd name="T0" fmla="*/ 0 w 634"/>
              <a:gd name="T1" fmla="*/ 71 h 159"/>
              <a:gd name="T2" fmla="*/ 555 w 634"/>
              <a:gd name="T3" fmla="*/ 71 h 159"/>
              <a:gd name="T4" fmla="*/ 555 w 634"/>
              <a:gd name="T5" fmla="*/ 86 h 159"/>
              <a:gd name="T6" fmla="*/ 0 w 634"/>
              <a:gd name="T7" fmla="*/ 86 h 159"/>
              <a:gd name="T8" fmla="*/ 0 w 634"/>
              <a:gd name="T9" fmla="*/ 71 h 159"/>
              <a:gd name="T10" fmla="*/ 538 w 634"/>
              <a:gd name="T11" fmla="*/ 0 h 159"/>
              <a:gd name="T12" fmla="*/ 634 w 634"/>
              <a:gd name="T13" fmla="*/ 79 h 159"/>
              <a:gd name="T14" fmla="*/ 538 w 634"/>
              <a:gd name="T15" fmla="*/ 159 h 159"/>
              <a:gd name="T16" fmla="*/ 538 w 634"/>
              <a:gd name="T17" fmla="*/ 0 h 1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4"/>
              <a:gd name="T28" fmla="*/ 0 h 159"/>
              <a:gd name="T29" fmla="*/ 634 w 634"/>
              <a:gd name="T30" fmla="*/ 159 h 1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4" h="159">
                <a:moveTo>
                  <a:pt x="0" y="71"/>
                </a:moveTo>
                <a:lnTo>
                  <a:pt x="555" y="71"/>
                </a:lnTo>
                <a:lnTo>
                  <a:pt x="555" y="86"/>
                </a:lnTo>
                <a:lnTo>
                  <a:pt x="0" y="86"/>
                </a:lnTo>
                <a:lnTo>
                  <a:pt x="0" y="71"/>
                </a:lnTo>
                <a:close/>
                <a:moveTo>
                  <a:pt x="538" y="0"/>
                </a:moveTo>
                <a:lnTo>
                  <a:pt x="634" y="79"/>
                </a:lnTo>
                <a:lnTo>
                  <a:pt x="538" y="159"/>
                </a:lnTo>
                <a:lnTo>
                  <a:pt x="538" y="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9" name="Freeform 164"/>
          <p:cNvSpPr>
            <a:spLocks noEditPoints="1"/>
          </p:cNvSpPr>
          <p:nvPr/>
        </p:nvSpPr>
        <p:spPr bwMode="auto">
          <a:xfrm>
            <a:off x="890588" y="5773738"/>
            <a:ext cx="503237" cy="127000"/>
          </a:xfrm>
          <a:custGeom>
            <a:avLst/>
            <a:gdLst>
              <a:gd name="T0" fmla="*/ 0 w 634"/>
              <a:gd name="T1" fmla="*/ 73 h 161"/>
              <a:gd name="T2" fmla="*/ 555 w 634"/>
              <a:gd name="T3" fmla="*/ 73 h 161"/>
              <a:gd name="T4" fmla="*/ 555 w 634"/>
              <a:gd name="T5" fmla="*/ 88 h 161"/>
              <a:gd name="T6" fmla="*/ 0 w 634"/>
              <a:gd name="T7" fmla="*/ 88 h 161"/>
              <a:gd name="T8" fmla="*/ 0 w 634"/>
              <a:gd name="T9" fmla="*/ 73 h 161"/>
              <a:gd name="T10" fmla="*/ 538 w 634"/>
              <a:gd name="T11" fmla="*/ 0 h 161"/>
              <a:gd name="T12" fmla="*/ 634 w 634"/>
              <a:gd name="T13" fmla="*/ 80 h 161"/>
              <a:gd name="T14" fmla="*/ 538 w 634"/>
              <a:gd name="T15" fmla="*/ 161 h 161"/>
              <a:gd name="T16" fmla="*/ 538 w 634"/>
              <a:gd name="T17" fmla="*/ 0 h 1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4"/>
              <a:gd name="T28" fmla="*/ 0 h 161"/>
              <a:gd name="T29" fmla="*/ 634 w 634"/>
              <a:gd name="T30" fmla="*/ 161 h 1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4" h="161">
                <a:moveTo>
                  <a:pt x="0" y="73"/>
                </a:moveTo>
                <a:lnTo>
                  <a:pt x="555" y="73"/>
                </a:lnTo>
                <a:lnTo>
                  <a:pt x="555" y="88"/>
                </a:lnTo>
                <a:lnTo>
                  <a:pt x="0" y="88"/>
                </a:lnTo>
                <a:lnTo>
                  <a:pt x="0" y="73"/>
                </a:lnTo>
                <a:close/>
                <a:moveTo>
                  <a:pt x="538" y="0"/>
                </a:moveTo>
                <a:lnTo>
                  <a:pt x="634" y="80"/>
                </a:lnTo>
                <a:lnTo>
                  <a:pt x="538" y="161"/>
                </a:lnTo>
                <a:lnTo>
                  <a:pt x="53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0" name="Freeform 165"/>
          <p:cNvSpPr>
            <a:spLocks noEditPoints="1"/>
          </p:cNvSpPr>
          <p:nvPr/>
        </p:nvSpPr>
        <p:spPr bwMode="auto">
          <a:xfrm>
            <a:off x="890588" y="5559425"/>
            <a:ext cx="503237" cy="125413"/>
          </a:xfrm>
          <a:custGeom>
            <a:avLst/>
            <a:gdLst>
              <a:gd name="T0" fmla="*/ 0 w 634"/>
              <a:gd name="T1" fmla="*/ 71 h 159"/>
              <a:gd name="T2" fmla="*/ 555 w 634"/>
              <a:gd name="T3" fmla="*/ 71 h 159"/>
              <a:gd name="T4" fmla="*/ 555 w 634"/>
              <a:gd name="T5" fmla="*/ 86 h 159"/>
              <a:gd name="T6" fmla="*/ 0 w 634"/>
              <a:gd name="T7" fmla="*/ 86 h 159"/>
              <a:gd name="T8" fmla="*/ 0 w 634"/>
              <a:gd name="T9" fmla="*/ 71 h 159"/>
              <a:gd name="T10" fmla="*/ 538 w 634"/>
              <a:gd name="T11" fmla="*/ 0 h 159"/>
              <a:gd name="T12" fmla="*/ 634 w 634"/>
              <a:gd name="T13" fmla="*/ 79 h 159"/>
              <a:gd name="T14" fmla="*/ 538 w 634"/>
              <a:gd name="T15" fmla="*/ 159 h 159"/>
              <a:gd name="T16" fmla="*/ 538 w 634"/>
              <a:gd name="T17" fmla="*/ 0 h 1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4"/>
              <a:gd name="T28" fmla="*/ 0 h 159"/>
              <a:gd name="T29" fmla="*/ 634 w 634"/>
              <a:gd name="T30" fmla="*/ 159 h 1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4" h="159">
                <a:moveTo>
                  <a:pt x="0" y="71"/>
                </a:moveTo>
                <a:lnTo>
                  <a:pt x="555" y="71"/>
                </a:lnTo>
                <a:lnTo>
                  <a:pt x="555" y="86"/>
                </a:lnTo>
                <a:lnTo>
                  <a:pt x="0" y="86"/>
                </a:lnTo>
                <a:lnTo>
                  <a:pt x="0" y="71"/>
                </a:lnTo>
                <a:close/>
                <a:moveTo>
                  <a:pt x="538" y="0"/>
                </a:moveTo>
                <a:lnTo>
                  <a:pt x="634" y="79"/>
                </a:lnTo>
                <a:lnTo>
                  <a:pt x="538" y="159"/>
                </a:lnTo>
                <a:lnTo>
                  <a:pt x="538" y="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1" name="Freeform 166"/>
          <p:cNvSpPr>
            <a:spLocks noEditPoints="1"/>
          </p:cNvSpPr>
          <p:nvPr/>
        </p:nvSpPr>
        <p:spPr bwMode="auto">
          <a:xfrm>
            <a:off x="890588" y="5773738"/>
            <a:ext cx="503237" cy="127000"/>
          </a:xfrm>
          <a:custGeom>
            <a:avLst/>
            <a:gdLst>
              <a:gd name="T0" fmla="*/ 0 w 634"/>
              <a:gd name="T1" fmla="*/ 73 h 161"/>
              <a:gd name="T2" fmla="*/ 555 w 634"/>
              <a:gd name="T3" fmla="*/ 73 h 161"/>
              <a:gd name="T4" fmla="*/ 555 w 634"/>
              <a:gd name="T5" fmla="*/ 88 h 161"/>
              <a:gd name="T6" fmla="*/ 0 w 634"/>
              <a:gd name="T7" fmla="*/ 88 h 161"/>
              <a:gd name="T8" fmla="*/ 0 w 634"/>
              <a:gd name="T9" fmla="*/ 73 h 161"/>
              <a:gd name="T10" fmla="*/ 538 w 634"/>
              <a:gd name="T11" fmla="*/ 0 h 161"/>
              <a:gd name="T12" fmla="*/ 634 w 634"/>
              <a:gd name="T13" fmla="*/ 80 h 161"/>
              <a:gd name="T14" fmla="*/ 538 w 634"/>
              <a:gd name="T15" fmla="*/ 161 h 161"/>
              <a:gd name="T16" fmla="*/ 538 w 634"/>
              <a:gd name="T17" fmla="*/ 0 h 1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4"/>
              <a:gd name="T28" fmla="*/ 0 h 161"/>
              <a:gd name="T29" fmla="*/ 634 w 634"/>
              <a:gd name="T30" fmla="*/ 161 h 1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4" h="161">
                <a:moveTo>
                  <a:pt x="0" y="73"/>
                </a:moveTo>
                <a:lnTo>
                  <a:pt x="555" y="73"/>
                </a:lnTo>
                <a:lnTo>
                  <a:pt x="555" y="88"/>
                </a:lnTo>
                <a:lnTo>
                  <a:pt x="0" y="88"/>
                </a:lnTo>
                <a:lnTo>
                  <a:pt x="0" y="73"/>
                </a:lnTo>
                <a:close/>
                <a:moveTo>
                  <a:pt x="538" y="0"/>
                </a:moveTo>
                <a:lnTo>
                  <a:pt x="634" y="80"/>
                </a:lnTo>
                <a:lnTo>
                  <a:pt x="538" y="161"/>
                </a:lnTo>
                <a:lnTo>
                  <a:pt x="53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8B0432-BD06-43A6-BCE4-DAE3FFE1D517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21507" name="Rectangle 1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 smtClean="0"/>
              <a:t>MC_ME System Modes Description 	</a:t>
            </a:r>
            <a:endParaRPr lang="cs-CZ" sz="2100" b="0" smtClean="0"/>
          </a:p>
        </p:txBody>
      </p:sp>
      <p:sp>
        <p:nvSpPr>
          <p:cNvPr id="5" name="Rectangle 178"/>
          <p:cNvSpPr txBox="1">
            <a:spLocks noChangeArrowheads="1"/>
          </p:cNvSpPr>
          <p:nvPr/>
        </p:nvSpPr>
        <p:spPr bwMode="auto">
          <a:xfrm>
            <a:off x="357188" y="1071563"/>
            <a:ext cx="8305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800" b="1" kern="0" dirty="0">
                <a:latin typeface="+mn-lt"/>
                <a:ea typeface="+mn-ea"/>
              </a:rPr>
              <a:t>RESET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400" kern="0" dirty="0">
                <a:latin typeface="+mn-lt"/>
                <a:ea typeface="+mn-ea"/>
              </a:rPr>
              <a:t>Virtual mode completely managed by HW 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400" kern="0" dirty="0">
                <a:latin typeface="+mn-lt"/>
                <a:ea typeface="+mn-ea"/>
              </a:rPr>
              <a:t>The flash initialization is executed while device in RESET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800" b="1" kern="0" dirty="0">
                <a:latin typeface="+mn-lt"/>
                <a:ea typeface="+mn-ea"/>
              </a:rPr>
              <a:t>DRUN</a:t>
            </a:r>
            <a:r>
              <a:rPr lang="en-US" sz="1800" kern="0" dirty="0">
                <a:latin typeface="+mn-lt"/>
                <a:ea typeface="+mn-ea"/>
              </a:rPr>
              <a:t> (Default RUN)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400" kern="0" dirty="0">
                <a:latin typeface="+mn-lt"/>
                <a:ea typeface="+mn-ea"/>
              </a:rPr>
              <a:t>Mode automatically entered out of RESET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400" kern="0" dirty="0">
                <a:latin typeface="+mn-lt"/>
                <a:ea typeface="+mn-ea"/>
              </a:rPr>
              <a:t>This mode is used by the application to configure the device out of RESET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800" b="1" kern="0" dirty="0">
                <a:latin typeface="+mn-lt"/>
                <a:ea typeface="+mn-ea"/>
              </a:rPr>
              <a:t>SAFE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400" kern="0" dirty="0">
                <a:latin typeface="+mn-lt"/>
                <a:ea typeface="+mn-ea"/>
              </a:rPr>
              <a:t>Mode automatically entered on “recoverable HW failure detection” like oscillator, PLL or voltage failure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US" sz="1400" kern="0" dirty="0">
                <a:latin typeface="+mn-lt"/>
                <a:ea typeface="+mn-ea"/>
              </a:rPr>
              <a:t>Device in a SAFE configuration with IRC, output high impedance (if configured so)</a:t>
            </a:r>
          </a:p>
        </p:txBody>
      </p:sp>
      <p:graphicFrame>
        <p:nvGraphicFramePr>
          <p:cNvPr id="7" name="Group 1225"/>
          <p:cNvGraphicFramePr>
            <a:graphicFrameLocks noGrp="1"/>
          </p:cNvGraphicFramePr>
          <p:nvPr>
            <p:ph idx="1"/>
          </p:nvPr>
        </p:nvGraphicFramePr>
        <p:xfrm>
          <a:off x="263525" y="4071938"/>
          <a:ext cx="7140575" cy="1992948"/>
        </p:xfrm>
        <a:graphic>
          <a:graphicData uri="http://schemas.openxmlformats.org/drawingml/2006/table">
            <a:tbl>
              <a:tblPr/>
              <a:tblGrid>
                <a:gridCol w="849313"/>
                <a:gridCol w="638175"/>
                <a:gridCol w="1050925"/>
                <a:gridCol w="1457325"/>
                <a:gridCol w="777875"/>
                <a:gridCol w="652462"/>
                <a:gridCol w="819150"/>
                <a:gridCol w="895350"/>
              </a:tblGrid>
              <a:tr h="407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PDO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MVREG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FLASH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XOSC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IRCOSC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RESET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NORMAL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619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SAFE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NORMAL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0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DRUN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5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NORMAL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563" name="Group 7"/>
          <p:cNvGrpSpPr>
            <a:grpSpLocks/>
          </p:cNvGrpSpPr>
          <p:nvPr/>
        </p:nvGrpSpPr>
        <p:grpSpPr bwMode="auto">
          <a:xfrm>
            <a:off x="7537450" y="4837113"/>
            <a:ext cx="1606550" cy="722312"/>
            <a:chOff x="7537450" y="3279775"/>
            <a:chExt cx="1606550" cy="722313"/>
          </a:xfrm>
        </p:grpSpPr>
        <p:sp>
          <p:nvSpPr>
            <p:cNvPr id="21564" name="Text Box 1103"/>
            <p:cNvSpPr txBox="1">
              <a:spLocks noChangeArrowheads="1"/>
            </p:cNvSpPr>
            <p:nvPr/>
          </p:nvSpPr>
          <p:spPr bwMode="auto">
            <a:xfrm>
              <a:off x="7748588" y="3705225"/>
              <a:ext cx="1395412" cy="2308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900"/>
                <a:t> NOT CONFIGURABLE</a:t>
              </a:r>
              <a:endParaRPr lang="en-US" sz="900"/>
            </a:p>
          </p:txBody>
        </p:sp>
        <p:sp>
          <p:nvSpPr>
            <p:cNvPr id="21565" name="Rectangle 1102"/>
            <p:cNvSpPr>
              <a:spLocks noChangeArrowheads="1"/>
            </p:cNvSpPr>
            <p:nvPr/>
          </p:nvSpPr>
          <p:spPr bwMode="auto">
            <a:xfrm>
              <a:off x="7656513" y="3708400"/>
              <a:ext cx="217487" cy="231775"/>
            </a:xfrm>
            <a:prstGeom prst="rect">
              <a:avLst/>
            </a:prstGeom>
            <a:solidFill>
              <a:srgbClr val="DDDDDD"/>
            </a:solidFill>
            <a:ln w="254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6" name="Text Box 1105"/>
            <p:cNvSpPr txBox="1">
              <a:spLocks noChangeArrowheads="1"/>
            </p:cNvSpPr>
            <p:nvPr/>
          </p:nvSpPr>
          <p:spPr bwMode="auto">
            <a:xfrm>
              <a:off x="7551738" y="3294063"/>
              <a:ext cx="1436687" cy="3667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1800">
                  <a:solidFill>
                    <a:srgbClr val="0033CC"/>
                  </a:solidFill>
                </a:rPr>
                <a:t>√</a:t>
              </a:r>
              <a:r>
                <a:rPr lang="it-IT" sz="1800" b="1"/>
                <a:t>  </a:t>
              </a:r>
              <a:r>
                <a:rPr lang="it-IT" sz="900">
                  <a:solidFill>
                    <a:srgbClr val="000099"/>
                  </a:solidFill>
                </a:rPr>
                <a:t>CONFIGURABLE</a:t>
              </a:r>
              <a:endParaRPr lang="en-US" sz="900">
                <a:solidFill>
                  <a:srgbClr val="000099"/>
                </a:solidFill>
              </a:endParaRPr>
            </a:p>
          </p:txBody>
        </p:sp>
        <p:sp>
          <p:nvSpPr>
            <p:cNvPr id="21567" name="Rectangle 1106"/>
            <p:cNvSpPr>
              <a:spLocks noChangeArrowheads="1"/>
            </p:cNvSpPr>
            <p:nvPr/>
          </p:nvSpPr>
          <p:spPr bwMode="auto">
            <a:xfrm>
              <a:off x="7537450" y="3279775"/>
              <a:ext cx="1530350" cy="722313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 txBox="1">
            <a:spLocks noGrp="1"/>
          </p:cNvSpPr>
          <p:nvPr/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B8B256E-1835-4E9D-A94C-B2FB5D8025FE}" type="slidenum">
              <a:rPr lang="en-US" sz="1000"/>
              <a:pPr algn="r"/>
              <a:t>13</a:t>
            </a:fld>
            <a:endParaRPr lang="en-US" sz="1400"/>
          </a:p>
        </p:txBody>
      </p:sp>
      <p:sp>
        <p:nvSpPr>
          <p:cNvPr id="91139" name="Rectangle 17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 smtClean="0"/>
              <a:t>MC_RGM System Modes Description 	</a:t>
            </a:r>
            <a:endParaRPr lang="cs-CZ" sz="2100" b="0" smtClean="0"/>
          </a:p>
        </p:txBody>
      </p:sp>
      <p:sp>
        <p:nvSpPr>
          <p:cNvPr id="5" name="Rectangle 178"/>
          <p:cNvSpPr txBox="1">
            <a:spLocks noChangeArrowheads="1"/>
          </p:cNvSpPr>
          <p:nvPr/>
        </p:nvSpPr>
        <p:spPr bwMode="auto">
          <a:xfrm>
            <a:off x="357188" y="842963"/>
            <a:ext cx="86074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/>
              <a:t>The reset generation module (MC_RGM) centralizes the different reset sources and manages the reset sequence of the device.</a:t>
            </a:r>
          </a:p>
        </p:txBody>
      </p:sp>
      <p:sp>
        <p:nvSpPr>
          <p:cNvPr id="2" name="Rectangle 178"/>
          <p:cNvSpPr txBox="1">
            <a:spLocks noChangeArrowheads="1"/>
          </p:cNvSpPr>
          <p:nvPr/>
        </p:nvSpPr>
        <p:spPr bwMode="auto">
          <a:xfrm>
            <a:off x="250825" y="1647825"/>
            <a:ext cx="360045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/>
              <a:t>Destructive: </a:t>
            </a:r>
            <a:r>
              <a:rPr lang="en-US" sz="1800"/>
              <a:t>is associated with an event related to a critical - usually hardware - error or dysfunction: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power-on reset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1.2 V low-voltage detected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1.2 V high-voltage detected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2.7 V low-voltage det. (VREG)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2.7 V low-voltage det. (flash)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2.7 V low-voltage det. (I/O)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comparator error</a:t>
            </a:r>
          </a:p>
        </p:txBody>
      </p:sp>
      <p:sp>
        <p:nvSpPr>
          <p:cNvPr id="3" name="Rectangle 178"/>
          <p:cNvSpPr txBox="1">
            <a:spLocks noChangeArrowheads="1"/>
          </p:cNvSpPr>
          <p:nvPr/>
        </p:nvSpPr>
        <p:spPr bwMode="auto">
          <a:xfrm>
            <a:off x="4211638" y="1647825"/>
            <a:ext cx="4752975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/>
              <a:t>Functional: </a:t>
            </a:r>
            <a:r>
              <a:rPr lang="en-US" sz="1800"/>
              <a:t>is associated with an event related to a less-critical – usually non-hardware - error or dysfunction: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external reset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JTAG initiated reset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core reset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software reset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core watchdog reset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PLL0 fail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oscillator freq. too low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system clock freq. too high/low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FCCU SAFE mode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software watchdog timer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PLL1 fail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flash, ECC, or lock-step error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CMU1/2 clock freq. too high/low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self-test completed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FCCU soft reaction request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200"/>
              <a:t>– FCCU hard reaction request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 txBox="1">
            <a:spLocks noGrp="1"/>
          </p:cNvSpPr>
          <p:nvPr/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8B6446-9CAB-42B7-B4B6-982A3E7D859F}" type="slidenum">
              <a:rPr lang="en-US" sz="1000"/>
              <a:pPr algn="r"/>
              <a:t>14</a:t>
            </a:fld>
            <a:endParaRPr lang="en-US" sz="1400"/>
          </a:p>
        </p:txBody>
      </p:sp>
      <p:sp>
        <p:nvSpPr>
          <p:cNvPr id="92163" name="Rectangle 177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152400"/>
            <a:ext cx="7607300" cy="685800"/>
          </a:xfrm>
        </p:spPr>
        <p:txBody>
          <a:bodyPr/>
          <a:lstStyle/>
          <a:p>
            <a:pPr>
              <a:tabLst>
                <a:tab pos="8875713" algn="r"/>
              </a:tabLst>
            </a:pPr>
            <a:r>
              <a:rPr lang="en-US" sz="2800" smtClean="0"/>
              <a:t>MC_RGM:RGM_FES </a:t>
            </a:r>
            <a:r>
              <a:rPr lang="en-US" sz="1800" smtClean="0"/>
              <a:t>(Functional Event Status Register)</a:t>
            </a:r>
            <a:endParaRPr lang="cs-CZ" sz="2800" smtClean="0"/>
          </a:p>
        </p:txBody>
      </p:sp>
      <p:sp>
        <p:nvSpPr>
          <p:cNvPr id="5" name="Rectangle 178"/>
          <p:cNvSpPr txBox="1">
            <a:spLocks noChangeArrowheads="1"/>
          </p:cNvSpPr>
          <p:nvPr/>
        </p:nvSpPr>
        <p:spPr bwMode="auto">
          <a:xfrm>
            <a:off x="342900" y="842963"/>
            <a:ext cx="2284413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/>
              <a:t>The reset generation module (MC_RGM) centralizes the different reset sources and manages the reset sequence of the device.</a:t>
            </a:r>
          </a:p>
        </p:txBody>
      </p:sp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879475"/>
            <a:ext cx="4897437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299" name="Group 139"/>
          <p:cNvGraphicFramePr>
            <a:graphicFrameLocks noGrp="1"/>
          </p:cNvGraphicFramePr>
          <p:nvPr/>
        </p:nvGraphicFramePr>
        <p:xfrm>
          <a:off x="2843213" y="2205038"/>
          <a:ext cx="6119812" cy="4159885"/>
        </p:xfrm>
        <a:graphic>
          <a:graphicData uri="http://schemas.openxmlformats.org/drawingml/2006/table">
            <a:tbl>
              <a:tblPr/>
              <a:tblGrid>
                <a:gridCol w="1430337"/>
                <a:gridCol w="468947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F_EXR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External 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F_FCCU_HARD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FCCU hard reaction 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F_FCCU_SOFT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FCCU soft reaction 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F_ST_DONE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self-test completed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F_CMU12_FHL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CMU1/2 clock frequency higher/lower than 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F_PLL1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PLL1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F_SWT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software watchdog timer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F_FCCU_SAFE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FCCU SAFE mode 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F_CMU0_FHL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CMU0 clock frequency higher/lower than 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F_CMU0_OLR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oscillator frequency lower than 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F_PLL0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PLL0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F_CWD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core watchdog 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F_SOFT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software 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core 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F_JTAG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Flag for JTAG initiated 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A7473E-9A4A-4272-B505-D4F6CCBC14F6}" type="slidenum">
              <a:rPr lang="en-US" smtClean="0"/>
              <a:pPr/>
              <a:t>15</a:t>
            </a:fld>
            <a:endParaRPr 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RGM/FCCU example – no dual path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100138" y="1384300"/>
            <a:ext cx="1660525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MCM</a:t>
            </a:r>
          </a:p>
          <a:p>
            <a:pPr algn="ctr" eaLnBrk="1" hangingPunct="1"/>
            <a:r>
              <a:rPr lang="en-US">
                <a:latin typeface="Verdana" pitchFamily="34" charset="0"/>
              </a:rPr>
              <a:t>fault (NCF)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105275" y="1431925"/>
            <a:ext cx="1536700" cy="858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FCCU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086225" y="2486025"/>
            <a:ext cx="1536700" cy="858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RGM</a:t>
            </a:r>
          </a:p>
        </p:txBody>
      </p:sp>
      <p:cxnSp>
        <p:nvCxnSpPr>
          <p:cNvPr id="22535" name="AutoShape 6"/>
          <p:cNvCxnSpPr>
            <a:cxnSpLocks noChangeShapeType="1"/>
            <a:stCxn id="22532" idx="3"/>
            <a:endCxn id="22533" idx="1"/>
          </p:cNvCxnSpPr>
          <p:nvPr/>
        </p:nvCxnSpPr>
        <p:spPr bwMode="auto">
          <a:xfrm>
            <a:off x="2760663" y="1862138"/>
            <a:ext cx="1344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306388" y="3989388"/>
            <a:ext cx="85423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0513" indent="-290513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The fault is triggered to the FCCU</a:t>
            </a:r>
          </a:p>
          <a:p>
            <a:pPr marL="290513" indent="-290513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FCCU reacts independently than the RGM</a:t>
            </a:r>
          </a:p>
          <a:p>
            <a:pPr marL="290513" indent="-290513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Fault reaction depends on the FCCU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2CD174-108C-4DC9-9854-72B57141B4B9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RGM/FCCU example – dual path (CF)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998538" y="1023938"/>
            <a:ext cx="1658937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RCCU</a:t>
            </a:r>
          </a:p>
          <a:p>
            <a:pPr algn="ctr" eaLnBrk="1" hangingPunct="1"/>
            <a:r>
              <a:rPr lang="en-US">
                <a:latin typeface="Verdana" pitchFamily="34" charset="0"/>
              </a:rPr>
              <a:t>fault (CF)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003675" y="1071563"/>
            <a:ext cx="1535113" cy="858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FCCU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984625" y="2125663"/>
            <a:ext cx="1535113" cy="858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RGM</a:t>
            </a:r>
          </a:p>
        </p:txBody>
      </p:sp>
      <p:cxnSp>
        <p:nvCxnSpPr>
          <p:cNvPr id="23559" name="AutoShape 6"/>
          <p:cNvCxnSpPr>
            <a:cxnSpLocks noChangeShapeType="1"/>
            <a:stCxn id="23556" idx="3"/>
            <a:endCxn id="23557" idx="1"/>
          </p:cNvCxnSpPr>
          <p:nvPr/>
        </p:nvCxnSpPr>
        <p:spPr bwMode="auto">
          <a:xfrm>
            <a:off x="2657475" y="1501775"/>
            <a:ext cx="1346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346075" y="3227388"/>
            <a:ext cx="854075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0513" indent="-290513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RGM and FCCU reacts independently to the fault</a:t>
            </a:r>
          </a:p>
          <a:p>
            <a:pPr marL="290513" indent="-290513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RGM resets the device (LR)</a:t>
            </a:r>
          </a:p>
          <a:p>
            <a:pPr marL="747713" lvl="1" indent="-290513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Note : FCCU is not reset by RGM reset</a:t>
            </a:r>
          </a:p>
          <a:p>
            <a:pPr marL="290513" indent="-290513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FCCU takes some action depending on the configuration:</a:t>
            </a:r>
          </a:p>
          <a:p>
            <a:pPr marL="747713" lvl="1" indent="-290513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signal the fault externally</a:t>
            </a:r>
          </a:p>
          <a:p>
            <a:pPr marL="747713" lvl="1" indent="-290513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after the reset the device goes into SAFE mode</a:t>
            </a:r>
          </a:p>
          <a:p>
            <a:pPr marL="747713" lvl="1" indent="-290513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NMI</a:t>
            </a:r>
          </a:p>
        </p:txBody>
      </p:sp>
      <p:cxnSp>
        <p:nvCxnSpPr>
          <p:cNvPr id="23561" name="AutoShape 8"/>
          <p:cNvCxnSpPr>
            <a:cxnSpLocks noChangeShapeType="1"/>
            <a:stCxn id="23556" idx="3"/>
            <a:endCxn id="23558" idx="1"/>
          </p:cNvCxnSpPr>
          <p:nvPr/>
        </p:nvCxnSpPr>
        <p:spPr bwMode="auto">
          <a:xfrm>
            <a:off x="2657475" y="1501775"/>
            <a:ext cx="1327150" cy="105410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CC98A5-D7D4-4CAA-9D12-3F7AE8FDEAF1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52400"/>
            <a:ext cx="7602537" cy="685800"/>
          </a:xfrm>
        </p:spPr>
        <p:txBody>
          <a:bodyPr anchor="ctr"/>
          <a:lstStyle/>
          <a:p>
            <a:pPr eaLnBrk="1" hangingPunct="1"/>
            <a:r>
              <a:rPr lang="en-US" smtClean="0"/>
              <a:t>RGM/FCCU example – dual path (NCF)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98538" y="1023938"/>
            <a:ext cx="1658937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CMU</a:t>
            </a:r>
          </a:p>
          <a:p>
            <a:pPr algn="ctr" eaLnBrk="1" hangingPunct="1"/>
            <a:r>
              <a:rPr lang="en-US">
                <a:latin typeface="Verdana" pitchFamily="34" charset="0"/>
              </a:rPr>
              <a:t>fault (NCF)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003675" y="1065213"/>
            <a:ext cx="1535113" cy="858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FCCU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3984625" y="2125663"/>
            <a:ext cx="1535113" cy="858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Verdana" pitchFamily="34" charset="0"/>
              </a:rPr>
              <a:t>RGM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46075" y="3155950"/>
            <a:ext cx="85407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0513" indent="-290513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RGM and FCCU reacts independently to the fault</a:t>
            </a:r>
          </a:p>
          <a:p>
            <a:pPr marL="290513" indent="-290513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RGM reaction is configurable, ie:</a:t>
            </a:r>
          </a:p>
          <a:p>
            <a:pPr marL="747713" lvl="1" indent="-290513" eaLnBrk="1" hangingPunct="1"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1800">
                <a:latin typeface="Verdana" pitchFamily="34" charset="0"/>
              </a:rPr>
              <a:t>IRQ</a:t>
            </a:r>
          </a:p>
          <a:p>
            <a:pPr marL="290513" indent="-290513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Verdana" pitchFamily="34" charset="0"/>
              </a:rPr>
              <a:t>FCCU takes some action depending on the configuration, ie:</a:t>
            </a:r>
          </a:p>
          <a:p>
            <a:pPr marL="747713" lvl="1" indent="-290513" eaLnBrk="1" hangingPunct="1"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1800">
                <a:latin typeface="Verdana" pitchFamily="34" charset="0"/>
              </a:rPr>
              <a:t>wait for the NCF timeout</a:t>
            </a:r>
          </a:p>
          <a:p>
            <a:pPr marL="747713" lvl="1" indent="-290513" eaLnBrk="1" hangingPunct="1"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1800">
                <a:latin typeface="Verdana" pitchFamily="34" charset="0"/>
              </a:rPr>
              <a:t>signal the fault externally</a:t>
            </a:r>
          </a:p>
          <a:p>
            <a:pPr marL="747713" lvl="1" indent="-290513" eaLnBrk="1" hangingPunct="1"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1800">
                <a:latin typeface="Verdana" pitchFamily="34" charset="0"/>
              </a:rPr>
              <a:t>device in SAFE mode</a:t>
            </a:r>
          </a:p>
          <a:p>
            <a:pPr marL="747713" lvl="1" indent="-290513" eaLnBrk="1" hangingPunct="1"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1800">
                <a:latin typeface="Verdana" pitchFamily="34" charset="0"/>
              </a:rPr>
              <a:t>NMI</a:t>
            </a:r>
          </a:p>
        </p:txBody>
      </p:sp>
      <p:cxnSp>
        <p:nvCxnSpPr>
          <p:cNvPr id="24584" name="AutoShape 6"/>
          <p:cNvCxnSpPr>
            <a:cxnSpLocks noChangeShapeType="1"/>
          </p:cNvCxnSpPr>
          <p:nvPr/>
        </p:nvCxnSpPr>
        <p:spPr bwMode="auto">
          <a:xfrm>
            <a:off x="2657475" y="1501775"/>
            <a:ext cx="1346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5" name="AutoShape 8"/>
          <p:cNvCxnSpPr>
            <a:cxnSpLocks noChangeShapeType="1"/>
          </p:cNvCxnSpPr>
          <p:nvPr/>
        </p:nvCxnSpPr>
        <p:spPr bwMode="auto">
          <a:xfrm>
            <a:off x="2657475" y="1501775"/>
            <a:ext cx="1327150" cy="105410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213843-C701-4D29-A0B1-0AD358266923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25603" name="Slide Number Placeholder 1"/>
          <p:cNvSpPr txBox="1">
            <a:spLocks noGrp="1"/>
          </p:cNvSpPr>
          <p:nvPr/>
        </p:nvSpPr>
        <p:spPr bwMode="auto">
          <a:xfrm>
            <a:off x="7250113" y="61563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D5C68BF-584D-453C-AF48-4A10575C6C2C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18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5604" name="Titolo 1"/>
          <p:cNvSpPr>
            <a:spLocks noGrp="1"/>
          </p:cNvSpPr>
          <p:nvPr>
            <p:ph type="title" idx="4294967295"/>
          </p:nvPr>
        </p:nvSpPr>
        <p:spPr>
          <a:xfrm>
            <a:off x="214313" y="152400"/>
            <a:ext cx="8001000" cy="685800"/>
          </a:xfrm>
        </p:spPr>
        <p:txBody>
          <a:bodyPr anchor="ctr"/>
          <a:lstStyle/>
          <a:p>
            <a:pPr eaLnBrk="1" hangingPunct="1"/>
            <a:r>
              <a:rPr lang="en-US" sz="2800" smtClean="0"/>
              <a:t>FSM and Graded Reaction to Error Conditions</a:t>
            </a:r>
            <a:endParaRPr lang="it-IT" sz="2800" smtClean="0"/>
          </a:p>
        </p:txBody>
      </p:sp>
      <p:pic>
        <p:nvPicPr>
          <p:cNvPr id="25605" name="Content Placeholder 30" descr="FCCU FSM.jp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171825" y="906463"/>
            <a:ext cx="5972175" cy="4729162"/>
          </a:xfrm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77800" y="1722438"/>
            <a:ext cx="3465513" cy="456406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+mn-lt"/>
                <a:ea typeface="+mn-ea"/>
              </a:rPr>
              <a:t> The FCCU shall be in </a:t>
            </a:r>
            <a:r>
              <a:rPr lang="en-US" sz="1700" b="1" kern="0" dirty="0">
                <a:solidFill>
                  <a:srgbClr val="33CC33"/>
                </a:solidFill>
                <a:latin typeface="+mn-lt"/>
                <a:ea typeface="+mn-ea"/>
              </a:rPr>
              <a:t>NORMAL</a:t>
            </a:r>
            <a:r>
              <a:rPr lang="en-US" sz="1700" b="1" kern="0" dirty="0">
                <a:latin typeface="+mn-lt"/>
                <a:ea typeface="+mn-ea"/>
              </a:rPr>
              <a:t> </a:t>
            </a:r>
            <a:r>
              <a:rPr lang="en-US" sz="1700" kern="0" dirty="0">
                <a:latin typeface="+mn-lt"/>
                <a:ea typeface="+mn-ea"/>
              </a:rPr>
              <a:t>state when the device is working fine.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700" kern="0" dirty="0">
              <a:latin typeface="+mn-lt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+mn-lt"/>
                <a:ea typeface="+mn-ea"/>
              </a:rPr>
              <a:t> If a configuration command occurs, FCCU moves to the </a:t>
            </a:r>
            <a:r>
              <a:rPr lang="en-US" sz="1700" b="1" kern="0" dirty="0">
                <a:solidFill>
                  <a:srgbClr val="00B0F0"/>
                </a:solidFill>
                <a:latin typeface="+mn-lt"/>
                <a:ea typeface="+mn-ea"/>
              </a:rPr>
              <a:t>CONFIG</a:t>
            </a:r>
            <a:r>
              <a:rPr lang="en-US" sz="1700" kern="0" dirty="0">
                <a:latin typeface="+mn-lt"/>
                <a:ea typeface="+mn-ea"/>
              </a:rPr>
              <a:t> state.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700" kern="0" dirty="0">
              <a:latin typeface="+mn-lt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+mn-lt"/>
                <a:ea typeface="+mn-ea"/>
              </a:rPr>
              <a:t>If the configuration is not completed within the time</a:t>
            </a:r>
            <a:r>
              <a:rPr lang="it-IT" sz="1700" kern="0" dirty="0">
                <a:latin typeface="+mn-lt"/>
                <a:ea typeface="+mn-ea"/>
              </a:rPr>
              <a:t>-out, the FCCU </a:t>
            </a:r>
            <a:r>
              <a:rPr lang="it-IT" sz="1700" kern="0" dirty="0" err="1">
                <a:latin typeface="+mn-lt"/>
                <a:ea typeface="+mn-ea"/>
              </a:rPr>
              <a:t>moves</a:t>
            </a:r>
            <a:r>
              <a:rPr lang="it-IT" sz="1700" kern="0" dirty="0">
                <a:latin typeface="+mn-lt"/>
                <a:ea typeface="+mn-ea"/>
              </a:rPr>
              <a:t> </a:t>
            </a:r>
            <a:r>
              <a:rPr lang="it-IT" sz="1700" kern="0" dirty="0" err="1">
                <a:latin typeface="+mn-lt"/>
                <a:ea typeface="+mn-ea"/>
              </a:rPr>
              <a:t>to</a:t>
            </a:r>
            <a:r>
              <a:rPr lang="it-IT" sz="1700" kern="0" dirty="0">
                <a:latin typeface="+mn-lt"/>
                <a:ea typeface="+mn-ea"/>
              </a:rPr>
              <a:t> the </a:t>
            </a:r>
            <a:r>
              <a:rPr lang="en-US" sz="1700" b="1" kern="0" dirty="0">
                <a:solidFill>
                  <a:srgbClr val="33CC33"/>
                </a:solidFill>
                <a:latin typeface="+mn-lt"/>
                <a:ea typeface="+mn-ea"/>
              </a:rPr>
              <a:t>NORMAL</a:t>
            </a:r>
            <a:r>
              <a:rPr lang="en-US" sz="1700" b="1" kern="0" dirty="0">
                <a:latin typeface="+mn-lt"/>
                <a:ea typeface="+mn-ea"/>
              </a:rPr>
              <a:t> </a:t>
            </a:r>
            <a:r>
              <a:rPr lang="en-US" sz="1700" kern="0" dirty="0">
                <a:latin typeface="+mn-lt"/>
                <a:ea typeface="+mn-ea"/>
              </a:rPr>
              <a:t>state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700" kern="0" dirty="0">
              <a:latin typeface="+mn-lt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+mn-lt"/>
                <a:ea typeface="+mn-ea"/>
              </a:rPr>
              <a:t> If a critical fault occurs, FCCU moves to the </a:t>
            </a:r>
            <a:r>
              <a:rPr lang="en-US" sz="1700" b="1" kern="0" dirty="0">
                <a:solidFill>
                  <a:srgbClr val="FF0000"/>
                </a:solidFill>
                <a:latin typeface="+mn-lt"/>
                <a:ea typeface="+mn-ea"/>
              </a:rPr>
              <a:t>FAULT</a:t>
            </a:r>
            <a:r>
              <a:rPr lang="en-US" sz="1700" b="1" kern="0" dirty="0">
                <a:latin typeface="+mn-lt"/>
                <a:ea typeface="+mn-ea"/>
              </a:rPr>
              <a:t> </a:t>
            </a:r>
            <a:r>
              <a:rPr lang="en-US" sz="1700" kern="0" dirty="0">
                <a:latin typeface="+mn-lt"/>
                <a:ea typeface="+mn-ea"/>
              </a:rPr>
              <a:t>state.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700" kern="0" dirty="0">
              <a:latin typeface="+mn-lt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Verdana" pitchFamily="34" charset="0"/>
                <a:ea typeface="+mn-ea"/>
              </a:rPr>
              <a:t>If a non-critical fault occurs, FCCU moves to the </a:t>
            </a:r>
            <a:r>
              <a:rPr lang="en-US" sz="1700" b="1" kern="0" dirty="0">
                <a:solidFill>
                  <a:schemeClr val="accent2"/>
                </a:solidFill>
                <a:latin typeface="Verdana" pitchFamily="34" charset="0"/>
                <a:ea typeface="+mn-ea"/>
              </a:rPr>
              <a:t>ALARM</a:t>
            </a:r>
            <a:r>
              <a:rPr lang="en-US" sz="1700" b="1" kern="0" dirty="0">
                <a:latin typeface="Verdana" pitchFamily="34" charset="0"/>
                <a:ea typeface="+mn-ea"/>
              </a:rPr>
              <a:t> </a:t>
            </a:r>
            <a:r>
              <a:rPr lang="en-US" sz="1700" kern="0" dirty="0">
                <a:latin typeface="Verdana" pitchFamily="34" charset="0"/>
                <a:ea typeface="+mn-ea"/>
              </a:rPr>
              <a:t>state.</a:t>
            </a:r>
            <a:endParaRPr lang="en-US" sz="17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438D79-39F8-4599-AF84-BBCD8C86FF23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26627" name="Slide Number Placeholder 1"/>
          <p:cNvSpPr txBox="1">
            <a:spLocks noGrp="1"/>
          </p:cNvSpPr>
          <p:nvPr/>
        </p:nvSpPr>
        <p:spPr bwMode="auto">
          <a:xfrm>
            <a:off x="7250113" y="61563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67B586-CAF7-47B0-B28A-52426BAB8FF7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19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6628" name="Titolo 1"/>
          <p:cNvSpPr>
            <a:spLocks noGrp="1"/>
          </p:cNvSpPr>
          <p:nvPr>
            <p:ph type="title" idx="4294967295"/>
          </p:nvPr>
        </p:nvSpPr>
        <p:spPr>
          <a:xfrm>
            <a:off x="214313" y="152400"/>
            <a:ext cx="8072437" cy="685800"/>
          </a:xfrm>
        </p:spPr>
        <p:txBody>
          <a:bodyPr anchor="ctr"/>
          <a:lstStyle/>
          <a:p>
            <a:pPr eaLnBrk="1" hangingPunct="1"/>
            <a:r>
              <a:rPr lang="en-US" sz="2800" smtClean="0"/>
              <a:t>FSM and Graded Reaction to Error Conditions</a:t>
            </a:r>
            <a:endParaRPr lang="it-IT" sz="2800" smtClean="0"/>
          </a:p>
        </p:txBody>
      </p:sp>
      <p:pic>
        <p:nvPicPr>
          <p:cNvPr id="26629" name="Content Placeholder 30" descr="FCCU FSM.jp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3238" y="906463"/>
            <a:ext cx="5973762" cy="4729162"/>
          </a:xfrm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77800" y="1608138"/>
            <a:ext cx="3262313" cy="42100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+mn-lt"/>
                <a:ea typeface="+mn-ea"/>
              </a:rPr>
              <a:t> </a:t>
            </a:r>
            <a:r>
              <a:rPr lang="en-US" sz="1700" kern="0" dirty="0">
                <a:latin typeface="Verdana" pitchFamily="34" charset="0"/>
                <a:ea typeface="+mn-ea"/>
              </a:rPr>
              <a:t>The </a:t>
            </a:r>
            <a:r>
              <a:rPr lang="en-US" sz="1700" b="1" kern="0" dirty="0">
                <a:solidFill>
                  <a:schemeClr val="accent2"/>
                </a:solidFill>
                <a:latin typeface="Verdana" pitchFamily="34" charset="0"/>
                <a:ea typeface="+mn-ea"/>
              </a:rPr>
              <a:t>ALARM</a:t>
            </a:r>
            <a:r>
              <a:rPr lang="en-US" sz="1700" b="1" kern="0" dirty="0">
                <a:latin typeface="Verdana" pitchFamily="34" charset="0"/>
                <a:ea typeface="+mn-ea"/>
              </a:rPr>
              <a:t> </a:t>
            </a:r>
            <a:r>
              <a:rPr lang="en-US" sz="1700" kern="0" dirty="0">
                <a:latin typeface="Verdana" pitchFamily="34" charset="0"/>
                <a:ea typeface="+mn-ea"/>
              </a:rPr>
              <a:t>state is kept for a programmable timeout period. If the error is not recovered in time, FCCU moves to </a:t>
            </a:r>
            <a:r>
              <a:rPr lang="en-US" sz="1700" b="1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FAULT</a:t>
            </a:r>
            <a:r>
              <a:rPr lang="en-US" sz="1700" b="1" kern="0" dirty="0">
                <a:latin typeface="Verdana" pitchFamily="34" charset="0"/>
                <a:ea typeface="+mn-ea"/>
              </a:rPr>
              <a:t> </a:t>
            </a:r>
            <a:r>
              <a:rPr lang="en-US" sz="1700" kern="0" dirty="0">
                <a:latin typeface="Verdana" pitchFamily="34" charset="0"/>
                <a:ea typeface="+mn-ea"/>
              </a:rPr>
              <a:t>state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700" kern="0" dirty="0">
              <a:latin typeface="Verdana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Verdana" pitchFamily="34" charset="0"/>
                <a:ea typeface="+mn-ea"/>
              </a:rPr>
              <a:t> An interrupt can be issued in the </a:t>
            </a:r>
            <a:r>
              <a:rPr lang="en-US" sz="1700" b="1" kern="0" dirty="0">
                <a:solidFill>
                  <a:schemeClr val="accent2"/>
                </a:solidFill>
                <a:latin typeface="Verdana" pitchFamily="34" charset="0"/>
                <a:ea typeface="+mn-ea"/>
              </a:rPr>
              <a:t>ALARM</a:t>
            </a:r>
            <a:r>
              <a:rPr lang="en-US" sz="1700" b="1" kern="0" dirty="0">
                <a:latin typeface="Verdana" pitchFamily="34" charset="0"/>
                <a:ea typeface="+mn-ea"/>
              </a:rPr>
              <a:t> </a:t>
            </a:r>
            <a:r>
              <a:rPr lang="en-US" sz="1700" kern="0" dirty="0">
                <a:latin typeface="Verdana" pitchFamily="34" charset="0"/>
                <a:ea typeface="+mn-ea"/>
              </a:rPr>
              <a:t>state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700" kern="0" dirty="0">
              <a:latin typeface="Verdana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Verdana" pitchFamily="34" charset="0"/>
                <a:ea typeface="+mn-ea"/>
              </a:rPr>
              <a:t> The </a:t>
            </a:r>
            <a:r>
              <a:rPr lang="en-US" sz="1700" b="1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FAULT</a:t>
            </a:r>
            <a:r>
              <a:rPr lang="en-US" sz="1700" b="1" kern="0" dirty="0">
                <a:latin typeface="Verdana" pitchFamily="34" charset="0"/>
                <a:ea typeface="+mn-ea"/>
              </a:rPr>
              <a:t> </a:t>
            </a:r>
            <a:r>
              <a:rPr lang="en-US" sz="1700" kern="0" dirty="0">
                <a:latin typeface="Verdana" pitchFamily="34" charset="0"/>
                <a:ea typeface="+mn-ea"/>
              </a:rPr>
              <a:t>state is kept when a failure is present in the device.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700" kern="0" dirty="0">
              <a:latin typeface="Verdana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700" kern="0" dirty="0">
                <a:latin typeface="Verdana" pitchFamily="34" charset="0"/>
                <a:ea typeface="+mn-ea"/>
              </a:rPr>
              <a:t> Proper reactions (IRQ, reset, external pin, safe state after a configurable timeout period) can be configured when </a:t>
            </a:r>
            <a:r>
              <a:rPr lang="en-US" sz="1700" b="1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FAULT</a:t>
            </a:r>
            <a:r>
              <a:rPr lang="en-US" sz="1700" b="1" kern="0" dirty="0">
                <a:latin typeface="Verdana" pitchFamily="34" charset="0"/>
                <a:ea typeface="+mn-ea"/>
              </a:rPr>
              <a:t> </a:t>
            </a:r>
            <a:r>
              <a:rPr lang="en-US" sz="1700" kern="0" dirty="0">
                <a:latin typeface="Verdana" pitchFamily="34" charset="0"/>
                <a:ea typeface="+mn-ea"/>
              </a:rPr>
              <a:t>state is entered.</a:t>
            </a:r>
            <a:endParaRPr lang="en-US" sz="17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77BCE3-0580-4045-980F-3518B10D7FC3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0" y="1143000"/>
            <a:ext cx="8470900" cy="3929074"/>
          </a:xfrm>
        </p:spPr>
        <p:txBody>
          <a:bodyPr>
            <a:normAutofit/>
          </a:bodyPr>
          <a:lstStyle/>
          <a:p>
            <a:pPr marL="282575" indent="-282575" algn="just" eaLnBrk="1" hangingPunct="1"/>
            <a:r>
              <a:rPr lang="en-US" sz="2500" dirty="0" smtClean="0"/>
              <a:t>FCCU is a hardware IP providing a central capability of controlling and collecting faults reported by individual modules of the SoC</a:t>
            </a:r>
          </a:p>
          <a:p>
            <a:pPr marL="682625" lvl="1" indent="-282575" algn="just" eaLnBrk="1" hangingPunct="1"/>
            <a:r>
              <a:rPr lang="en-US" sz="2100" dirty="0" smtClean="0"/>
              <a:t>faults are reported to the outside world via output pin(s)</a:t>
            </a:r>
          </a:p>
          <a:p>
            <a:pPr marL="682625" lvl="1" indent="-282575" algn="just" eaLnBrk="1" hangingPunct="1"/>
            <a:r>
              <a:rPr lang="en-US" sz="2100" dirty="0" smtClean="0"/>
              <a:t>Internal actions (e.g. IRQ, NMI, Reset) can be taken.</a:t>
            </a:r>
          </a:p>
          <a:p>
            <a:pPr marL="282575" indent="-282575" algn="just" eaLnBrk="1" hangingPunct="1"/>
            <a:r>
              <a:rPr lang="en-US" sz="2500" dirty="0" smtClean="0"/>
              <a:t>The operation of the Fault Collection Unit is independent from the CPU</a:t>
            </a:r>
          </a:p>
          <a:p>
            <a:pPr marL="682625" lvl="1" indent="-282575" algn="just" eaLnBrk="1" hangingPunct="1"/>
            <a:r>
              <a:rPr lang="en-GB" sz="2100" dirty="0" smtClean="0"/>
              <a:t>FCCU is clocked by the safer clock (RC osc)</a:t>
            </a:r>
            <a:endParaRPr lang="en-US" sz="2100" dirty="0" smtClean="0"/>
          </a:p>
          <a:p>
            <a:pPr marL="682625" lvl="1" indent="-282575" algn="just" eaLnBrk="1" hangingPunct="1"/>
            <a:r>
              <a:rPr lang="en-US" sz="2100" dirty="0" smtClean="0"/>
              <a:t>FCCU provides a fault reporting mechanism even in case the CPU is misbehaving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5918" y="5429264"/>
            <a:ext cx="592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FCCU is purposely developed to increase the level of Safety of the system/ECU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9A5432-B01F-47C1-A76F-E5201CC6071D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NCF machine configuration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NCF can be enabled/disabled by application software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FCCU_NCFE[0..3] register</a:t>
            </a:r>
          </a:p>
          <a:p>
            <a:pPr eaLnBrk="1" hangingPunct="1"/>
            <a:r>
              <a:rPr lang="en-US" smtClean="0"/>
              <a:t>In case of NCF, FCCU can move to either ALARM or FAULT state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FCCU_NCF_TOE[0..3] register</a:t>
            </a:r>
          </a:p>
          <a:p>
            <a:pPr eaLnBrk="1" hangingPunct="1"/>
            <a:r>
              <a:rPr lang="en-US" smtClean="0"/>
              <a:t>NCF reaction must be configured</a:t>
            </a:r>
          </a:p>
        </p:txBody>
      </p:sp>
      <p:grpSp>
        <p:nvGrpSpPr>
          <p:cNvPr id="27653" name="Group 22"/>
          <p:cNvGrpSpPr>
            <a:grpSpLocks/>
          </p:cNvGrpSpPr>
          <p:nvPr/>
        </p:nvGrpSpPr>
        <p:grpSpPr bwMode="auto">
          <a:xfrm>
            <a:off x="2357438" y="4516438"/>
            <a:ext cx="5084762" cy="1698625"/>
            <a:chOff x="3956069" y="4314825"/>
            <a:chExt cx="5084126" cy="169864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956069" y="4314825"/>
              <a:ext cx="5084126" cy="1698644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</a:rPr>
                <a:t>Non-Critical Fault </a:t>
              </a:r>
              <a:r>
                <a:rPr lang="en-US" b="1" dirty="0">
                  <a:solidFill>
                    <a:srgbClr val="000000"/>
                  </a:solidFill>
                </a:rPr>
                <a:t>configuration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657" name="Straight Connector 6"/>
            <p:cNvCxnSpPr>
              <a:cxnSpLocks noChangeShapeType="1"/>
            </p:cNvCxnSpPr>
            <p:nvPr/>
          </p:nvCxnSpPr>
          <p:spPr bwMode="auto">
            <a:xfrm>
              <a:off x="4504199" y="5248275"/>
              <a:ext cx="442608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58" name="Straight Connector 11"/>
            <p:cNvCxnSpPr>
              <a:cxnSpLocks noChangeShapeType="1"/>
              <a:endCxn id="27" idx="0"/>
            </p:cNvCxnSpPr>
            <p:nvPr/>
          </p:nvCxnSpPr>
          <p:spPr bwMode="auto">
            <a:xfrm>
              <a:off x="5361568" y="5260975"/>
              <a:ext cx="83538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59" name="Straight Connector 21"/>
            <p:cNvCxnSpPr>
              <a:cxnSpLocks noChangeShapeType="1"/>
            </p:cNvCxnSpPr>
            <p:nvPr/>
          </p:nvCxnSpPr>
          <p:spPr bwMode="auto">
            <a:xfrm flipV="1">
              <a:off x="4945341" y="4921250"/>
              <a:ext cx="353207" cy="3270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oval" w="med" len="med"/>
            </a:ln>
          </p:spPr>
        </p:cxnSp>
        <p:sp>
          <p:nvSpPr>
            <p:cNvPr id="24" name="Arc 23"/>
            <p:cNvSpPr/>
            <p:nvPr/>
          </p:nvSpPr>
          <p:spPr bwMode="auto">
            <a:xfrm>
              <a:off x="4743371" y="4894268"/>
              <a:ext cx="530159" cy="585795"/>
            </a:xfrm>
            <a:prstGeom prst="arc">
              <a:avLst/>
            </a:prstGeom>
            <a:solidFill>
              <a:srgbClr val="C00000">
                <a:alpha val="0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stealth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endParaRPr lang="en-US" dirty="0">
                <a:latin typeface="Verdana" pitchFamily="34" charset="0"/>
                <a:ea typeface="+mn-ea"/>
              </a:endParaRPr>
            </a:p>
          </p:txBody>
        </p:sp>
        <p:sp>
          <p:nvSpPr>
            <p:cNvPr id="27661" name="TextBox 24"/>
            <p:cNvSpPr txBox="1">
              <a:spLocks noChangeArrowheads="1"/>
            </p:cNvSpPr>
            <p:nvPr/>
          </p:nvSpPr>
          <p:spPr bwMode="auto">
            <a:xfrm>
              <a:off x="5071381" y="5057775"/>
              <a:ext cx="252081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1</a:t>
              </a: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4921891" y="4910138"/>
              <a:ext cx="252081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0</a:t>
              </a:r>
            </a:p>
          </p:txBody>
        </p:sp>
        <p:sp>
          <p:nvSpPr>
            <p:cNvPr id="27" name="Trapezoid 26"/>
            <p:cNvSpPr/>
            <p:nvPr/>
          </p:nvSpPr>
          <p:spPr bwMode="auto">
            <a:xfrm rot="16200000">
              <a:off x="6179047" y="5003049"/>
              <a:ext cx="552456" cy="515872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endParaRPr lang="en-US">
                <a:latin typeface="Verdana" pitchFamily="34" charset="0"/>
                <a:ea typeface="+mn-ea"/>
              </a:endParaRPr>
            </a:p>
          </p:txBody>
        </p:sp>
        <p:cxnSp>
          <p:nvCxnSpPr>
            <p:cNvPr id="27664" name="Straight Connector 35"/>
            <p:cNvCxnSpPr>
              <a:cxnSpLocks noChangeShapeType="1"/>
              <a:stCxn id="27" idx="1"/>
            </p:cNvCxnSpPr>
            <p:nvPr/>
          </p:nvCxnSpPr>
          <p:spPr bwMode="auto">
            <a:xfrm rot="16200000" flipH="1">
              <a:off x="6316663" y="5605585"/>
              <a:ext cx="279400" cy="29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5" name="Straight Connector 41"/>
            <p:cNvCxnSpPr>
              <a:cxnSpLocks noChangeShapeType="1"/>
            </p:cNvCxnSpPr>
            <p:nvPr/>
          </p:nvCxnSpPr>
          <p:spPr bwMode="auto">
            <a:xfrm>
              <a:off x="6709909" y="5124450"/>
              <a:ext cx="304842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6" name="Straight Connector 42"/>
            <p:cNvCxnSpPr>
              <a:cxnSpLocks noChangeShapeType="1"/>
            </p:cNvCxnSpPr>
            <p:nvPr/>
          </p:nvCxnSpPr>
          <p:spPr bwMode="auto">
            <a:xfrm>
              <a:off x="6715772" y="5384800"/>
              <a:ext cx="304842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67" name="TextBox 43"/>
            <p:cNvSpPr txBox="1">
              <a:spLocks noChangeArrowheads="1"/>
            </p:cNvSpPr>
            <p:nvPr/>
          </p:nvSpPr>
          <p:spPr bwMode="auto">
            <a:xfrm>
              <a:off x="6522314" y="5005388"/>
              <a:ext cx="252081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0</a:t>
              </a:r>
            </a:p>
          </p:txBody>
        </p:sp>
        <p:sp>
          <p:nvSpPr>
            <p:cNvPr id="27668" name="TextBox 44"/>
            <p:cNvSpPr txBox="1">
              <a:spLocks noChangeArrowheads="1"/>
            </p:cNvSpPr>
            <p:nvPr/>
          </p:nvSpPr>
          <p:spPr bwMode="auto">
            <a:xfrm>
              <a:off x="6507658" y="5248275"/>
              <a:ext cx="252081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1</a:t>
              </a:r>
            </a:p>
          </p:txBody>
        </p:sp>
        <p:sp>
          <p:nvSpPr>
            <p:cNvPr id="27669" name="TextBox 45"/>
            <p:cNvSpPr txBox="1">
              <a:spLocks noChangeArrowheads="1"/>
            </p:cNvSpPr>
            <p:nvPr/>
          </p:nvSpPr>
          <p:spPr bwMode="auto">
            <a:xfrm>
              <a:off x="6976646" y="5254625"/>
              <a:ext cx="1269200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>
                  <a:solidFill>
                    <a:srgbClr val="FFC000"/>
                  </a:solidFill>
                  <a:latin typeface="Verdana" pitchFamily="34" charset="0"/>
                </a:rPr>
                <a:t>ALARM</a:t>
              </a:r>
              <a:r>
                <a:rPr lang="en-US" sz="1000">
                  <a:solidFill>
                    <a:srgbClr val="FFC000"/>
                  </a:solidFill>
                  <a:latin typeface="Verdana" pitchFamily="34" charset="0"/>
                </a:rPr>
                <a:t> STATE</a:t>
              </a:r>
            </a:p>
          </p:txBody>
        </p:sp>
        <p:sp>
          <p:nvSpPr>
            <p:cNvPr id="27670" name="TextBox 46"/>
            <p:cNvSpPr txBox="1">
              <a:spLocks noChangeArrowheads="1"/>
            </p:cNvSpPr>
            <p:nvPr/>
          </p:nvSpPr>
          <p:spPr bwMode="auto">
            <a:xfrm>
              <a:off x="6976646" y="4987925"/>
              <a:ext cx="1269200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>
                  <a:solidFill>
                    <a:srgbClr val="FF0000"/>
                  </a:solidFill>
                  <a:latin typeface="Verdana" pitchFamily="34" charset="0"/>
                </a:rPr>
                <a:t>FAULT</a:t>
              </a:r>
              <a:r>
                <a:rPr lang="en-US" sz="1000">
                  <a:solidFill>
                    <a:srgbClr val="FF0000"/>
                  </a:solidFill>
                  <a:latin typeface="Verdana" pitchFamily="34" charset="0"/>
                </a:rPr>
                <a:t> STATE</a:t>
              </a:r>
            </a:p>
          </p:txBody>
        </p:sp>
        <p:sp>
          <p:nvSpPr>
            <p:cNvPr id="27671" name="TextBox 47"/>
            <p:cNvSpPr txBox="1">
              <a:spLocks noChangeArrowheads="1"/>
            </p:cNvSpPr>
            <p:nvPr/>
          </p:nvSpPr>
          <p:spPr bwMode="auto">
            <a:xfrm>
              <a:off x="4401607" y="5346700"/>
              <a:ext cx="145627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C00000"/>
                  </a:solidFill>
                  <a:latin typeface="Verdana" pitchFamily="34" charset="0"/>
                </a:rPr>
                <a:t>FCCU_NCFE[0..3]</a:t>
              </a:r>
            </a:p>
          </p:txBody>
        </p:sp>
        <p:sp>
          <p:nvSpPr>
            <p:cNvPr id="27672" name="TextBox 50"/>
            <p:cNvSpPr txBox="1">
              <a:spLocks noChangeArrowheads="1"/>
            </p:cNvSpPr>
            <p:nvPr/>
          </p:nvSpPr>
          <p:spPr bwMode="auto">
            <a:xfrm>
              <a:off x="5700119" y="5753100"/>
              <a:ext cx="17294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00B0F0"/>
                  </a:solidFill>
                  <a:latin typeface="Verdana" pitchFamily="34" charset="0"/>
                </a:rPr>
                <a:t>FCCU_NCF_TOE[0..3]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A5B6CF-4545-4544-8E58-1E678D0CDF3B}" type="slidenum">
              <a:rPr lang="en-US" smtClean="0"/>
              <a:pPr/>
              <a:t>21</a:t>
            </a:fld>
            <a:endParaRPr 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state machine configuration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FCCU can NOT be disabled</a:t>
            </a:r>
          </a:p>
          <a:p>
            <a:pPr eaLnBrk="1" hangingPunct="1"/>
            <a:r>
              <a:rPr lang="en-US" dirty="0" smtClean="0"/>
              <a:t>in case of CF, FSM moves always to FAULT state</a:t>
            </a:r>
          </a:p>
          <a:p>
            <a:pPr eaLnBrk="1" hangingPunct="1"/>
            <a:r>
              <a:rPr lang="en-US" dirty="0" smtClean="0"/>
              <a:t>CF reaction must be configured</a:t>
            </a:r>
          </a:p>
          <a:p>
            <a:pPr lvl="1" eaLnBrk="1" hangingPunct="1"/>
            <a:r>
              <a:rPr lang="en-US" dirty="0" smtClean="0"/>
              <a:t>CF can’t be disabled</a:t>
            </a:r>
          </a:p>
          <a:p>
            <a:pPr eaLnBrk="1" hangingPunct="1"/>
            <a:r>
              <a:rPr lang="en-US" dirty="0" smtClean="0"/>
              <a:t>NCF reaction must be configured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698C76-482E-4994-8D92-505D5493F7BA}" type="slidenum">
              <a:rPr lang="en-US" smtClean="0"/>
              <a:pPr/>
              <a:t>22</a:t>
            </a:fld>
            <a:endParaRPr 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reaction to fault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Hereafter the potential FCCU reactions to faults: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RESET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SAFE mode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Error OUT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IRQ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NMI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smtClean="0"/>
          </a:p>
          <a:p>
            <a:pPr eaLnBrk="1" hangingPunct="1"/>
            <a:r>
              <a:rPr lang="en-US" smtClean="0"/>
              <a:t>The reaction to each CF and NCF can be configured independently of the other ones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Char char="ü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516B9E-5E6A-4978-B37D-77285B7A01EE}" type="slidenum">
              <a:rPr lang="en-US" smtClean="0"/>
              <a:pPr/>
              <a:t>23</a:t>
            </a:fld>
            <a:endParaRPr 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reaction to fault – RESET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Reset reaction is taken in FAULT state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no reset reaction in ALARM state</a:t>
            </a:r>
          </a:p>
          <a:p>
            <a:pPr eaLnBrk="1" hangingPunct="1"/>
            <a:r>
              <a:rPr lang="en-US" dirty="0" smtClean="0"/>
              <a:t>For each fault (NCF and CF) </a:t>
            </a:r>
            <a:r>
              <a:rPr lang="en-US" smtClean="0"/>
              <a:t>possible reset configurations </a:t>
            </a:r>
            <a:r>
              <a:rPr lang="en-US" dirty="0" smtClean="0"/>
              <a:t>are: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no reset reaction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Short functional reset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Long functional reset</a:t>
            </a:r>
          </a:p>
          <a:p>
            <a:pPr eaLnBrk="1" hangingPunct="1"/>
            <a:r>
              <a:rPr lang="en-US" dirty="0" smtClean="0"/>
              <a:t>Registers involved are: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FCCU_CFS_CFG[0..7] for CF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FCCU_NCFS_CFG[0..7] for NCF</a:t>
            </a:r>
          </a:p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09FED4-571D-486D-B483-274CC1258D8E}" type="slidenum">
              <a:rPr lang="en-US" smtClean="0"/>
              <a:pPr/>
              <a:t>24</a:t>
            </a:fld>
            <a:endParaRPr 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reaction to fault – SAFE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FCCU moves the device in SAFE state (MC_ME)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SAFE reaction is taken in FAULT state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no SAFE reaction in ALARM state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depending on both RGM and FCCU reset reaction, SAFE state can be reached after the reset of the device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smtClean="0"/>
          </a:p>
          <a:p>
            <a:pPr eaLnBrk="1" hangingPunct="1"/>
            <a:r>
              <a:rPr lang="en-US" smtClean="0"/>
              <a:t>SAFE reaction is not configurable and can’t be disabled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E5A7FC-6AE4-46F8-97BC-1185D2A7FBB9}" type="slidenum">
              <a:rPr lang="en-US" smtClean="0"/>
              <a:pPr/>
              <a:t>25</a:t>
            </a:fld>
            <a:endParaRPr 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reaction to fault – Error OUT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FAULT is signaled externally by 2 pins EOUT[0..1]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different protocol can be implemented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smtClean="0"/>
          </a:p>
          <a:p>
            <a:pPr lvl="1" eaLnBrk="1" hangingPunct="1">
              <a:buFont typeface="Wingdings" pitchFamily="2" charset="2"/>
              <a:buChar char="ü"/>
            </a:pPr>
            <a:endParaRPr lang="en-US" smtClean="0"/>
          </a:p>
          <a:p>
            <a:pPr eaLnBrk="1" hangingPunct="1"/>
            <a:r>
              <a:rPr lang="en-US" smtClean="0"/>
              <a:t>Error Out reaction can’t be disabled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protocol parameters must be configured according to the used external error our monitor device</a:t>
            </a:r>
          </a:p>
          <a:p>
            <a:pPr eaLnBrk="1" hangingPunct="1">
              <a:buFont typeface="Wingdings" pitchFamily="2" charset="2"/>
              <a:buChar char="ü"/>
            </a:pPr>
            <a:endParaRPr lang="en-US" sz="2500" smtClean="0"/>
          </a:p>
          <a:p>
            <a:pPr eaLnBrk="1" hangingPunct="1">
              <a:buFont typeface="Wingdings" pitchFamily="2" charset="2"/>
              <a:buNone/>
            </a:pPr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8957D3-7C66-4F56-A549-3D7491351A01}" type="slidenum">
              <a:rPr lang="en-US" smtClean="0"/>
              <a:pPr/>
              <a:t>26</a:t>
            </a:fld>
            <a:endParaRPr 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reaction to fault – NMI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FCCU triggers an NMI in FAULT state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this reaction can not be disabled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smtClean="0"/>
          </a:p>
          <a:p>
            <a:pPr eaLnBrk="1" hangingPunct="1"/>
            <a:r>
              <a:rPr lang="en-US" smtClean="0"/>
              <a:t>If the RGM resets the device the NMI line is masked until the first MODE TRANSITION REQUEST (MC_ME module)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if the RGM doesn’t reset the device the NMI is trigged as soon as the FCCU state machine reaches the FAULT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AA23DF0-0C87-4D08-815B-EE7BAA2BCAF6}" type="slidenum">
              <a:rPr lang="en-US" smtClean="0"/>
              <a:pPr/>
              <a:t>27</a:t>
            </a:fld>
            <a:endParaRPr 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reaction to fault – IRQ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FCCU triggers an IRQ in ALARM state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IRQ must be managed by the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2000" smtClean="0"/>
              <a:t>Interrupt </a:t>
            </a:r>
            <a:r>
              <a:rPr lang="en-US" sz="2000" dirty="0" smtClean="0"/>
              <a:t>controller (enabled)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2000" dirty="0" smtClean="0"/>
              <a:t>Interrupt vector table (handler)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1F6773-62A5-4200-9B9C-253D674E5228}" type="slidenum">
              <a:rPr lang="en-US" smtClean="0"/>
              <a:pPr/>
              <a:t>28</a:t>
            </a:fld>
            <a:endParaRPr lang="en-US" sz="1400" smtClean="0"/>
          </a:p>
        </p:txBody>
      </p:sp>
      <p:sp>
        <p:nvSpPr>
          <p:cNvPr id="35843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5844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2865D7B-A9FB-4872-AA34-FBB23C31D782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28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MCS Register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66725" y="990600"/>
            <a:ext cx="83216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000" kern="0" dirty="0">
                <a:latin typeface="+mn-lt"/>
                <a:ea typeface="+mn-ea"/>
              </a:rPr>
              <a:t>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000" kern="0" dirty="0">
              <a:latin typeface="+mn-lt"/>
              <a:ea typeface="+mn-ea"/>
            </a:endParaRPr>
          </a:p>
        </p:txBody>
      </p:sp>
      <p:sp>
        <p:nvSpPr>
          <p:cNvPr id="35847" name="Rectangle 3"/>
          <p:cNvSpPr>
            <a:spLocks noChangeArrowheads="1"/>
          </p:cNvSpPr>
          <p:nvPr/>
        </p:nvSpPr>
        <p:spPr bwMode="auto">
          <a:xfrm>
            <a:off x="323850" y="1139825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"/>
            </a:pPr>
            <a:r>
              <a:rPr lang="en-US" sz="2800"/>
              <a:t>The FCCU_MCS register contains a queue of the last 4 states of the MC.MCS0 is the latest one, while MCS3 is the oldest one.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"/>
            </a:pPr>
            <a:r>
              <a:rPr lang="en-US" sz="2800"/>
              <a:t>A qualifier indicates if the FCCU is in the FAULT state when the MC state has been captured.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"/>
            </a:pPr>
            <a:r>
              <a:rPr lang="en-US" sz="2800"/>
              <a:t>The MC state is synchronous to the system clock and provided by a different module while the FCCU state is synchronous to the safe clock, therefore some uncertainty must be considered regarding the FAULT state indication.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4593F6-E592-4D31-82A9-0F467689D96B}" type="slidenum">
              <a:rPr lang="en-US" smtClean="0"/>
              <a:pPr/>
              <a:t>29</a:t>
            </a:fld>
            <a:endParaRPr lang="en-US" sz="1400" smtClean="0"/>
          </a:p>
        </p:txBody>
      </p:sp>
      <p:pic>
        <p:nvPicPr>
          <p:cNvPr id="1028" name="Content Placeholder 30" descr="FCCU FSM.jpg"/>
          <p:cNvPicPr>
            <a:picLocks noChangeAspect="1"/>
          </p:cNvPicPr>
          <p:nvPr/>
        </p:nvPicPr>
        <p:blipFill>
          <a:blip r:embed="rId3" cstate="print"/>
          <a:srcRect r="36795" b="60252"/>
          <a:stretch>
            <a:fillRect/>
          </a:stretch>
        </p:blipFill>
        <p:spPr bwMode="auto">
          <a:xfrm>
            <a:off x="5210175" y="1341438"/>
            <a:ext cx="3698875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8C20C23-E249-4DB3-8B5F-9CEF3A4C928B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29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Timeout Register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12750" y="931863"/>
            <a:ext cx="83216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000" kern="0" dirty="0">
                <a:latin typeface="+mn-lt"/>
                <a:ea typeface="+mn-ea"/>
              </a:rPr>
              <a:t>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000" kern="0" dirty="0"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9875" y="1000108"/>
            <a:ext cx="4802191" cy="52292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  <a:ea typeface="+mn-ea"/>
              </a:rPr>
              <a:t>The FCCU_CFG_TO register defines the preset value of the watchdog timer for the recovery from the CONFIG </a:t>
            </a:r>
            <a:r>
              <a:rPr lang="en-US" sz="2000" kern="0" dirty="0" smtClean="0">
                <a:latin typeface="+mn-lt"/>
                <a:ea typeface="+mn-ea"/>
              </a:rPr>
              <a:t>state</a:t>
            </a:r>
            <a:endParaRPr lang="en-US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  <a:ea typeface="+mn-ea"/>
              </a:rPr>
              <a:t>If the configuration is not completed within the time-out, the FCCU moves automatically from the CONFIG state to the NORMAL state and the default values for the configuration register is </a:t>
            </a:r>
            <a:r>
              <a:rPr lang="en-US" sz="2000" kern="0" dirty="0" smtClean="0">
                <a:latin typeface="+mn-lt"/>
                <a:ea typeface="+mn-ea"/>
              </a:rPr>
              <a:t>restored</a:t>
            </a:r>
            <a:endParaRPr lang="en-US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  <a:ea typeface="+mn-ea"/>
              </a:rPr>
              <a:t>The </a:t>
            </a:r>
            <a:r>
              <a:rPr lang="en-US" sz="2000" kern="0" dirty="0" smtClean="0">
                <a:latin typeface="+mn-lt"/>
                <a:ea typeface="+mn-ea"/>
              </a:rPr>
              <a:t>watchdog </a:t>
            </a:r>
            <a:r>
              <a:rPr lang="en-US" sz="2000" kern="0" dirty="0">
                <a:latin typeface="+mn-lt"/>
                <a:ea typeface="+mn-ea"/>
              </a:rPr>
              <a:t>time-out is clocked with the RC oscillator clock (16 Mhz</a:t>
            </a:r>
            <a:r>
              <a:rPr lang="en-US" sz="2000" kern="0" dirty="0" smtClean="0">
                <a:latin typeface="+mn-lt"/>
                <a:ea typeface="+mn-ea"/>
              </a:rPr>
              <a:t>)</a:t>
            </a:r>
            <a:endParaRPr lang="en-US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  <a:ea typeface="+mn-ea"/>
              </a:rPr>
              <a:t>The default time-out value is 4,096 </a:t>
            </a:r>
            <a:r>
              <a:rPr lang="en-US" sz="2000" kern="0" dirty="0" smtClean="0">
                <a:latin typeface="+mn-lt"/>
                <a:ea typeface="+mn-ea"/>
              </a:rPr>
              <a:t>ms</a:t>
            </a:r>
            <a:endParaRPr lang="en-US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770563" y="3436938"/>
          <a:ext cx="3211512" cy="447675"/>
        </p:xfrm>
        <a:graphic>
          <a:graphicData uri="http://schemas.openxmlformats.org/presentationml/2006/ole">
            <p:oleObj spid="_x0000_s1026" name="Equation" r:id="rId5" imgW="1879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E1A6E6-5A52-413A-8CC0-8A74A2C383CE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Functional Safety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0" y="1143000"/>
            <a:ext cx="8580468" cy="49530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 smtClean="0"/>
              <a:t>Main features:</a:t>
            </a:r>
            <a:endParaRPr lang="en-US" sz="2500" dirty="0" smtClean="0"/>
          </a:p>
          <a:p>
            <a:pPr marL="347663" lvl="1" indent="-347663" eaLnBrk="1" hangingPunct="1">
              <a:lnSpc>
                <a:spcPct val="90000"/>
              </a:lnSpc>
            </a:pPr>
            <a:r>
              <a:rPr lang="en-US" dirty="0" smtClean="0"/>
              <a:t>independent module </a:t>
            </a:r>
          </a:p>
          <a:p>
            <a:pPr marL="631825" lvl="2" indent="-231775" eaLnBrk="1" hangingPunct="1">
              <a:lnSpc>
                <a:spcPct val="90000"/>
              </a:lnSpc>
            </a:pPr>
            <a:r>
              <a:rPr lang="en-US" dirty="0" smtClean="0"/>
              <a:t>if other control modules is misbehaving user still can trigger some actions to prevent critical situation.</a:t>
            </a:r>
          </a:p>
          <a:p>
            <a:pPr marL="406400" lvl="1" indent="-406400" eaLnBrk="1" hangingPunct="1">
              <a:lnSpc>
                <a:spcPct val="90000"/>
              </a:lnSpc>
            </a:pPr>
            <a:r>
              <a:rPr lang="en-US" dirty="0" smtClean="0"/>
              <a:t>reporting externally faults occurring on the SoC</a:t>
            </a:r>
          </a:p>
          <a:p>
            <a:pPr marL="631825" lvl="2" indent="-231775" eaLnBrk="1" hangingPunct="1">
              <a:lnSpc>
                <a:spcPct val="90000"/>
              </a:lnSpc>
            </a:pPr>
            <a:r>
              <a:rPr lang="en-US" dirty="0" smtClean="0"/>
              <a:t>Different output protocols are available</a:t>
            </a:r>
          </a:p>
          <a:p>
            <a:pPr marL="347663" lvl="1" indent="-347663" eaLnBrk="1" hangingPunct="1">
              <a:lnSpc>
                <a:spcPct val="90000"/>
              </a:lnSpc>
            </a:pPr>
            <a:r>
              <a:rPr lang="en-US" dirty="0" smtClean="0"/>
              <a:t>collection of faults is centralized</a:t>
            </a:r>
          </a:p>
          <a:p>
            <a:pPr marL="347663" lvl="1" indent="-347663" eaLnBrk="1" hangingPunct="1">
              <a:lnSpc>
                <a:spcPct val="90000"/>
              </a:lnSpc>
            </a:pPr>
            <a:r>
              <a:rPr lang="en-US" dirty="0" smtClean="0"/>
              <a:t>faults can be treated in a different way depending on the application needs</a:t>
            </a:r>
          </a:p>
          <a:p>
            <a:pPr marL="347663" lvl="1" indent="-347663" eaLnBrk="1" hangingPunct="1">
              <a:lnSpc>
                <a:spcPct val="90000"/>
              </a:lnSpc>
            </a:pPr>
            <a:r>
              <a:rPr lang="en-US" dirty="0" smtClean="0"/>
              <a:t>fser can inject fake faults during the initialization phase to test fault collection &amp; reporting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2A1E5F-761B-46BE-B234-6AFA18734BA8}" type="slidenum">
              <a:rPr lang="en-US" smtClean="0"/>
              <a:pPr/>
              <a:t>30</a:t>
            </a:fld>
            <a:endParaRPr lang="en-US" sz="1400" smtClean="0"/>
          </a:p>
        </p:txBody>
      </p:sp>
      <p:sp>
        <p:nvSpPr>
          <p:cNvPr id="2052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3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FCE3475-2206-45F8-9BF3-84D6A4759EEC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30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NCF Timeout Register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12750" y="931863"/>
            <a:ext cx="83216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000" kern="0" dirty="0">
                <a:latin typeface="+mn-lt"/>
                <a:ea typeface="+mn-ea"/>
              </a:rPr>
              <a:t>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000" kern="0" dirty="0"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908050"/>
            <a:ext cx="5035550" cy="52292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200" kern="0" dirty="0">
                <a:latin typeface="+mn-lt"/>
                <a:ea typeface="+mn-ea"/>
              </a:rPr>
              <a:t>The FCCU_NCF_TO register defines the preset value of the timer for the recovery of the non-critical faults (if enabled).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200" kern="0" dirty="0">
                <a:latin typeface="+mn-lt"/>
                <a:ea typeface="+mn-ea"/>
              </a:rPr>
              <a:t>Once FCCU enters in ALARM state, following the assertion of a non-critical fault enabled (</a:t>
            </a:r>
            <a:r>
              <a:rPr lang="en-US" sz="2200" kern="0" dirty="0" err="1">
                <a:latin typeface="+mn-lt"/>
                <a:ea typeface="+mn-ea"/>
              </a:rPr>
              <a:t>NCFEx</a:t>
            </a:r>
            <a:r>
              <a:rPr lang="en-US" sz="2200" kern="0" dirty="0">
                <a:latin typeface="+mn-lt"/>
                <a:ea typeface="+mn-ea"/>
              </a:rPr>
              <a:t> and </a:t>
            </a:r>
            <a:r>
              <a:rPr lang="en-US" sz="2200" kern="0" dirty="0" err="1">
                <a:latin typeface="+mn-lt"/>
                <a:ea typeface="+mn-ea"/>
              </a:rPr>
              <a:t>NCFTOEx</a:t>
            </a:r>
            <a:r>
              <a:rPr lang="en-US" sz="2200" kern="0" dirty="0">
                <a:latin typeface="+mn-lt"/>
                <a:ea typeface="+mn-ea"/>
              </a:rPr>
              <a:t> are set), the timer starts the count down.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200" kern="0" dirty="0">
                <a:latin typeface="+mn-lt"/>
                <a:ea typeface="+mn-ea"/>
              </a:rPr>
              <a:t>If the fault is not recovered within the time-out the FCCU moves from the ALARM state to the FAULT state.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200" kern="0" dirty="0">
              <a:latin typeface="+mn-lt"/>
              <a:ea typeface="+mn-ea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694363" y="3448050"/>
          <a:ext cx="3363912" cy="423863"/>
        </p:xfrm>
        <a:graphic>
          <a:graphicData uri="http://schemas.openxmlformats.org/presentationml/2006/ole">
            <p:oleObj spid="_x0000_s2050" name="Equation" r:id="rId3" imgW="1968480" imgH="228600" progId="Equation.3">
              <p:embed/>
            </p:oleObj>
          </a:graphicData>
        </a:graphic>
      </p:graphicFrame>
      <p:pic>
        <p:nvPicPr>
          <p:cNvPr id="2057" name="Content Placeholder 30" descr="FCCU FSM.jpg"/>
          <p:cNvPicPr>
            <a:picLocks noChangeAspect="1"/>
          </p:cNvPicPr>
          <p:nvPr/>
        </p:nvPicPr>
        <p:blipFill>
          <a:blip r:embed="rId4" cstate="print"/>
          <a:srcRect l="10767" t="65846" r="20146"/>
          <a:stretch>
            <a:fillRect/>
          </a:stretch>
        </p:blipFill>
        <p:spPr bwMode="auto">
          <a:xfrm>
            <a:off x="5018088" y="1552575"/>
            <a:ext cx="412591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BEC5D1-C432-443F-A38F-64F3B7B9898E}" type="slidenum">
              <a:rPr lang="en-US" smtClean="0"/>
              <a:pPr/>
              <a:t>31</a:t>
            </a:fld>
            <a:endParaRPr lang="en-US" sz="1400" smtClean="0"/>
          </a:p>
        </p:txBody>
      </p:sp>
      <p:sp>
        <p:nvSpPr>
          <p:cNvPr id="36867" name="Date Placeholder 3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868" name="Slide Number Placeholder 4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B4AB33-E3F0-4FF3-879B-BE0BC993D3A6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31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869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EOUT feature overview</a:t>
            </a:r>
            <a:endParaRPr lang="cs-CZ" sz="2300" b="0" smtClean="0"/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/>
              <a:t>Three EOUT (</a:t>
            </a:r>
            <a:r>
              <a:rPr lang="en-US" sz="2500" dirty="0" err="1" smtClean="0"/>
              <a:t>ErrorOUT</a:t>
            </a:r>
            <a:r>
              <a:rPr lang="en-US" sz="2500" dirty="0" smtClean="0"/>
              <a:t>) protocols supported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Dual-rail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Time switching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Bi-stable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500" dirty="0" smtClean="0"/>
              <a:t>Output frequency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Output signals derived from RC oscillator (16MHz ±15%)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Prescaler</a:t>
            </a:r>
            <a:r>
              <a:rPr lang="en-US" sz="2000" dirty="0" smtClean="0"/>
              <a:t> range from 2*1024*(1÷63)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500" dirty="0" smtClean="0"/>
              <a:t>Switching modes for Dual-rail and Time switching protocols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Slow switching mode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Fast switching mode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500" dirty="0" smtClean="0"/>
              <a:t>Output signal polarity is configurable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000" dirty="0" smtClean="0"/>
              <a:t>Single control bit for both EOUT signals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500" dirty="0" smtClean="0"/>
              <a:t>IO Pads configuration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Slow speed of 6-50ns fall/rise time on 50pF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Medium speed of 4-25ns fall/rise time on 50pF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6258B7-EF3F-4689-8BA3-6D15E60390E2}" type="slidenum">
              <a:rPr lang="en-US" smtClean="0"/>
              <a:pPr/>
              <a:t>32</a:t>
            </a:fld>
            <a:endParaRPr lang="en-US" sz="1400" smtClean="0"/>
          </a:p>
        </p:txBody>
      </p:sp>
      <p:sp>
        <p:nvSpPr>
          <p:cNvPr id="37891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892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276DF7F-B613-431C-8C54-C77C374ECB86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32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500" smtClean="0"/>
              <a:t>FCCU I/O control: EOUT pins</a:t>
            </a:r>
            <a:endParaRPr lang="en-US" sz="1900" smtClean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457200" y="990600"/>
            <a:ext cx="8305800" cy="4876800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r>
              <a:rPr lang="en-US" sz="2200"/>
              <a:t>The FCCU_EINOUT register allows I/O read/write operations, typically in NORMAL state:</a:t>
            </a:r>
          </a:p>
          <a:p>
            <a:pPr marL="342900" lvl="1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r>
              <a:rPr lang="en-US" sz="2200"/>
              <a:t>The Mode is set by FCCU_CFG.FOM bits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en-US" sz="22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en-US" sz="22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en-US" sz="22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en-US" sz="22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en-US" sz="2200"/>
          </a:p>
          <a:p>
            <a:pPr marL="342900" lvl="1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en-US" sz="2000"/>
          </a:p>
          <a:p>
            <a:pPr marL="342900" lvl="1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en-US" sz="2000"/>
          </a:p>
          <a:p>
            <a:pPr marL="342900" lvl="1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r>
              <a:rPr lang="en-US" sz="2200"/>
              <a:t>It’s not possible configure both EOUT pins as input</a:t>
            </a:r>
          </a:p>
          <a:p>
            <a:pPr marL="342900" lvl="1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r>
              <a:rPr lang="en-US" sz="2200"/>
              <a:t>Test mode are not used in normal mode</a:t>
            </a:r>
            <a:endParaRPr lang="en-US" sz="2000"/>
          </a:p>
          <a:p>
            <a:pPr marL="342900" lvl="1" indent="-342900">
              <a:spcBef>
                <a:spcPct val="2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en-US" sz="200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90550" y="2516188"/>
          <a:ext cx="7926388" cy="1754505"/>
        </p:xfrm>
        <a:graphic>
          <a:graphicData uri="http://schemas.openxmlformats.org/drawingml/2006/table">
            <a:tbl>
              <a:tblPr/>
              <a:tblGrid>
                <a:gridCol w="2641600"/>
                <a:gridCol w="2643188"/>
                <a:gridCol w="2641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Mode = FCCU_CFG.FOM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FCCU_EOUT[0]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FCCU_EOUT[1]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Test0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input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output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Test1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output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output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Test2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output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input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EBDD1A-A2C0-40DB-9F59-FB004C150D0C}" type="slidenum">
              <a:rPr lang="en-US" smtClean="0"/>
              <a:pPr/>
              <a:t>33</a:t>
            </a:fld>
            <a:endParaRPr lang="en-US" sz="1400" smtClean="0"/>
          </a:p>
        </p:txBody>
      </p:sp>
      <p:sp>
        <p:nvSpPr>
          <p:cNvPr id="3077" name="Date Placeholder 4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8" name="Slide Number Placeholder 5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0DCD5B8-F55B-4051-9615-D0ADD8EC1BFB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33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9" name="Rectangle 12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Dual-rail protocol</a:t>
            </a:r>
          </a:p>
        </p:txBody>
      </p:sp>
      <p:graphicFrame>
        <p:nvGraphicFramePr>
          <p:cNvPr id="71716" name="Group 36"/>
          <p:cNvGraphicFramePr>
            <a:graphicFrameLocks noGrp="1"/>
          </p:cNvGraphicFramePr>
          <p:nvPr>
            <p:ph sz="half" idx="4294967295"/>
          </p:nvPr>
        </p:nvGraphicFramePr>
        <p:xfrm>
          <a:off x="466725" y="1143000"/>
          <a:ext cx="7958138" cy="2823216"/>
        </p:xfrm>
        <a:graphic>
          <a:graphicData uri="http://schemas.openxmlformats.org/drawingml/2006/table">
            <a:tbl>
              <a:tblPr/>
              <a:tblGrid>
                <a:gridCol w="1595438"/>
                <a:gridCol w="3709987"/>
                <a:gridCol w="265271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Logical state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Dual rail encoding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F[1:0]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Non-faulty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(NORMAL, ALARM)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10, 01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Faulty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(ERROR)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00, 11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Configuration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(CONFIG)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High-Z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(FCCU_CFG.CM=0)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Non-faulty behavior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Toggling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(FCCU_CFG.CM=1)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Reset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High-Z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4" name="Object 129"/>
          <p:cNvGraphicFramePr>
            <a:graphicFrameLocks noChangeAspect="1"/>
          </p:cNvGraphicFramePr>
          <p:nvPr>
            <p:ph sz="half" idx="4294967295"/>
          </p:nvPr>
        </p:nvGraphicFramePr>
        <p:xfrm>
          <a:off x="4535488" y="4052888"/>
          <a:ext cx="4076700" cy="1774825"/>
        </p:xfrm>
        <a:graphic>
          <a:graphicData uri="http://schemas.openxmlformats.org/presentationml/2006/ole">
            <p:oleObj spid="_x0000_s3074" name="Visio" r:id="rId3" imgW="3141629" imgH="1319763" progId="Visio.Drawing.11">
              <p:embed/>
            </p:oleObj>
          </a:graphicData>
        </a:graphic>
      </p:graphicFrame>
      <p:graphicFrame>
        <p:nvGraphicFramePr>
          <p:cNvPr id="3075" name="Object 130"/>
          <p:cNvGraphicFramePr>
            <a:graphicFrameLocks noChangeAspect="1"/>
          </p:cNvGraphicFramePr>
          <p:nvPr>
            <p:ph sz="half" idx="4294967295"/>
          </p:nvPr>
        </p:nvGraphicFramePr>
        <p:xfrm>
          <a:off x="407988" y="4095750"/>
          <a:ext cx="3762375" cy="1733550"/>
        </p:xfrm>
        <a:graphic>
          <a:graphicData uri="http://schemas.openxmlformats.org/presentationml/2006/ole">
            <p:oleObj spid="_x0000_s3075" name="Visio" r:id="rId4" imgW="3147691" imgH="131976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7C0385-4AD7-4EEB-977F-40118A9ED85B}" type="slidenum">
              <a:rPr lang="en-US" smtClean="0"/>
              <a:pPr/>
              <a:t>34</a:t>
            </a:fld>
            <a:endParaRPr lang="en-US" sz="1400" smtClean="0"/>
          </a:p>
        </p:txBody>
      </p:sp>
      <p:sp>
        <p:nvSpPr>
          <p:cNvPr id="4101" name="Date Placeholder 4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02" name="Slide Number Placeholder 5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9AA3B66-FBCF-4A14-8980-479D5DA04D08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34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Time switching protocol</a:t>
            </a:r>
            <a:endParaRPr lang="cs-CZ" sz="2300" b="0" smtClean="0"/>
          </a:p>
        </p:txBody>
      </p:sp>
      <p:graphicFrame>
        <p:nvGraphicFramePr>
          <p:cNvPr id="72740" name="Group 36"/>
          <p:cNvGraphicFramePr>
            <a:graphicFrameLocks noGrp="1"/>
          </p:cNvGraphicFramePr>
          <p:nvPr>
            <p:ph sz="quarter" idx="4294967295"/>
          </p:nvPr>
        </p:nvGraphicFramePr>
        <p:xfrm>
          <a:off x="539750" y="1254125"/>
          <a:ext cx="7848600" cy="2823216"/>
        </p:xfrm>
        <a:graphic>
          <a:graphicData uri="http://schemas.openxmlformats.org/drawingml/2006/table">
            <a:tbl>
              <a:tblPr/>
              <a:tblGrid>
                <a:gridCol w="1571625"/>
                <a:gridCol w="3660775"/>
                <a:gridCol w="26162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Logical state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Time switching encoding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F[1:0]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Non-faulty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(NORMAL, ALARM)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10, 01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Faulty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(ERROR)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Configuration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(CONFIG)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(FCCU_CFG.CM=0)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Non-faulty behavior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Toggling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(FCCU_CFG.CM=1)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Reset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High-Z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" name="Object 282"/>
          <p:cNvGraphicFramePr>
            <a:graphicFrameLocks noChangeAspect="1"/>
          </p:cNvGraphicFramePr>
          <p:nvPr>
            <p:ph sz="half" idx="4294967295"/>
          </p:nvPr>
        </p:nvGraphicFramePr>
        <p:xfrm>
          <a:off x="406400" y="4241800"/>
          <a:ext cx="3763963" cy="1684338"/>
        </p:xfrm>
        <a:graphic>
          <a:graphicData uri="http://schemas.openxmlformats.org/presentationml/2006/ole">
            <p:oleObj spid="_x0000_s4098" name="Visio" r:id="rId4" imgW="3141629" imgH="1277385" progId="Visio.Drawing.11">
              <p:embed/>
            </p:oleObj>
          </a:graphicData>
        </a:graphic>
      </p:graphicFrame>
      <p:graphicFrame>
        <p:nvGraphicFramePr>
          <p:cNvPr id="4099" name="Object 283"/>
          <p:cNvGraphicFramePr>
            <a:graphicFrameLocks noChangeAspect="1"/>
          </p:cNvGraphicFramePr>
          <p:nvPr>
            <p:ph sz="half" idx="4294967295"/>
          </p:nvPr>
        </p:nvGraphicFramePr>
        <p:xfrm>
          <a:off x="4764088" y="4241800"/>
          <a:ext cx="3763962" cy="1684338"/>
        </p:xfrm>
        <a:graphic>
          <a:graphicData uri="http://schemas.openxmlformats.org/presentationml/2006/ole">
            <p:oleObj spid="_x0000_s4099" name="Visio" r:id="rId5" imgW="3141629" imgH="127738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CE494A-AB69-43DC-81C8-0FDCFCADA4EB}" type="slidenum">
              <a:rPr lang="en-US" smtClean="0"/>
              <a:pPr/>
              <a:t>35</a:t>
            </a:fld>
            <a:endParaRPr lang="en-US" sz="1400" smtClean="0"/>
          </a:p>
        </p:txBody>
      </p:sp>
      <p:sp>
        <p:nvSpPr>
          <p:cNvPr id="5125" name="Date Placeholder 4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126" name="Slide Number Placeholder 5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82A0320-4F86-4D8C-A9EA-ED7C42A6CACE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35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Bi-stable protocol</a:t>
            </a:r>
            <a:endParaRPr lang="cs-CZ" sz="2300" b="0" smtClean="0"/>
          </a:p>
        </p:txBody>
      </p:sp>
      <p:graphicFrame>
        <p:nvGraphicFramePr>
          <p:cNvPr id="74788" name="Group 36"/>
          <p:cNvGraphicFramePr>
            <a:graphicFrameLocks noGrp="1"/>
          </p:cNvGraphicFramePr>
          <p:nvPr>
            <p:ph sz="quarter" idx="4294967295"/>
          </p:nvPr>
        </p:nvGraphicFramePr>
        <p:xfrm>
          <a:off x="576263" y="1179513"/>
          <a:ext cx="7775575" cy="2823216"/>
        </p:xfrm>
        <a:graphic>
          <a:graphicData uri="http://schemas.openxmlformats.org/drawingml/2006/table">
            <a:tbl>
              <a:tblPr/>
              <a:tblGrid>
                <a:gridCol w="1557337"/>
                <a:gridCol w="3625850"/>
                <a:gridCol w="2592388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Logical state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Bi-stable encoding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F[1:0]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Pattern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Non-faulty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(NORMAL, ALARM)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Faulty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(ERROR)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Configuration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(CONFIG)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(FCCU_CFG.CM=0)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Non-faulty behavior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(FCCU_CFG.CM=1)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Reset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High-Z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 toggling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2" name="Object 143"/>
          <p:cNvGraphicFramePr>
            <a:graphicFrameLocks noChangeAspect="1"/>
          </p:cNvGraphicFramePr>
          <p:nvPr>
            <p:ph sz="half" idx="4294967295"/>
          </p:nvPr>
        </p:nvGraphicFramePr>
        <p:xfrm>
          <a:off x="442913" y="4205288"/>
          <a:ext cx="3763962" cy="1684337"/>
        </p:xfrm>
        <a:graphic>
          <a:graphicData uri="http://schemas.openxmlformats.org/presentationml/2006/ole">
            <p:oleObj spid="_x0000_s5122" name="Visio" r:id="rId4" imgW="3141629" imgH="1277385" progId="Visio.Drawing.11">
              <p:embed/>
            </p:oleObj>
          </a:graphicData>
        </a:graphic>
      </p:graphicFrame>
      <p:graphicFrame>
        <p:nvGraphicFramePr>
          <p:cNvPr id="5123" name="Object 144"/>
          <p:cNvGraphicFramePr>
            <a:graphicFrameLocks noChangeAspect="1"/>
          </p:cNvGraphicFramePr>
          <p:nvPr>
            <p:ph sz="half" idx="4294967295"/>
          </p:nvPr>
        </p:nvGraphicFramePr>
        <p:xfrm>
          <a:off x="4572000" y="4165600"/>
          <a:ext cx="4076700" cy="1719263"/>
        </p:xfrm>
        <a:graphic>
          <a:graphicData uri="http://schemas.openxmlformats.org/presentationml/2006/ole">
            <p:oleObj spid="_x0000_s5123" name="Visio" r:id="rId5" imgW="3141629" imgH="127738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3FAEF6-4337-451B-A789-FFEEA6D211FB}" type="slidenum">
              <a:rPr lang="en-US" smtClean="0"/>
              <a:pPr/>
              <a:t>36</a:t>
            </a:fld>
            <a:endParaRPr lang="en-US" sz="14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EOUT frequency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9250" y="1143000"/>
            <a:ext cx="8305800" cy="2397125"/>
          </a:xfrm>
        </p:spPr>
        <p:txBody>
          <a:bodyPr/>
          <a:lstStyle/>
          <a:p>
            <a:pPr eaLnBrk="1" hangingPunct="1"/>
            <a:r>
              <a:rPr lang="en-US" sz="2000" smtClean="0"/>
              <a:t>EOUT frequency is derived from RC Safe clock 16MHz</a:t>
            </a:r>
          </a:p>
          <a:p>
            <a:pPr lvl="1" eaLnBrk="1" hangingPunct="1"/>
            <a:r>
              <a:rPr lang="en-US" sz="2000" smtClean="0"/>
              <a:t>Worst case RC clock tolerance is ±15%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/>
              <a:t>EOUT frequency setup uses two prescalers</a:t>
            </a:r>
          </a:p>
          <a:p>
            <a:pPr lvl="1" eaLnBrk="1" hangingPunct="1"/>
            <a:r>
              <a:rPr lang="en-US" sz="2000" smtClean="0"/>
              <a:t>10bit fixed prescaler</a:t>
            </a:r>
          </a:p>
          <a:p>
            <a:pPr lvl="1" eaLnBrk="1" hangingPunct="1"/>
            <a:r>
              <a:rPr lang="en-US" sz="2000" smtClean="0"/>
              <a:t>6bit user configurable prescaler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/>
              <a:t>EOUT protocol frequency setting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EOUT</a:t>
            </a:r>
            <a:r>
              <a:rPr lang="en-US" sz="2000" baseline="-25000" smtClean="0"/>
              <a:t>freq</a:t>
            </a:r>
            <a:r>
              <a:rPr lang="en-US" sz="2000" smtClean="0"/>
              <a:t> = RC</a:t>
            </a:r>
            <a:r>
              <a:rPr lang="en-US" sz="2000" baseline="-25000" smtClean="0"/>
              <a:t>16MHz</a:t>
            </a:r>
            <a:r>
              <a:rPr lang="en-US" sz="2000" smtClean="0"/>
              <a:t> / ((FOP+1)*2*1024)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</p:txBody>
      </p:sp>
      <p:sp>
        <p:nvSpPr>
          <p:cNvPr id="6150" name="Date Placeholder 4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51" name="Slide Number Placeholder 5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5F0A4B0-B5CC-46F6-83BB-49BB0EB4B736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36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graphicFrame>
        <p:nvGraphicFramePr>
          <p:cNvPr id="6146" name="Object 20"/>
          <p:cNvGraphicFramePr>
            <a:graphicFrameLocks noChangeAspect="1"/>
          </p:cNvGraphicFramePr>
          <p:nvPr/>
        </p:nvGraphicFramePr>
        <p:xfrm>
          <a:off x="2166938" y="3757613"/>
          <a:ext cx="4491037" cy="2044700"/>
        </p:xfrm>
        <a:graphic>
          <a:graphicData uri="http://schemas.openxmlformats.org/presentationml/2006/ole">
            <p:oleObj spid="_x0000_s6146" name="Visio" r:id="rId4" imgW="3351453" imgH="140821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B63B6F-16CA-4C10-BAA9-52A98C1086CC}" type="slidenum">
              <a:rPr lang="en-US" smtClean="0"/>
              <a:pPr/>
              <a:t>37</a:t>
            </a:fld>
            <a:endParaRPr lang="en-US" sz="1400" smtClean="0"/>
          </a:p>
        </p:txBody>
      </p:sp>
      <p:sp>
        <p:nvSpPr>
          <p:cNvPr id="7173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174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87C9232-D4B3-4360-807F-C63543D4C9A6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37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Phase transition behavior</a:t>
            </a:r>
          </a:p>
        </p:txBody>
      </p:sp>
      <p:sp>
        <p:nvSpPr>
          <p:cNvPr id="717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9250" y="1143000"/>
            <a:ext cx="45100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Two modes of transition behavior available in </a:t>
            </a:r>
            <a:r>
              <a:rPr lang="en-US" sz="1600" b="1" smtClean="0"/>
              <a:t>Dual-rail</a:t>
            </a:r>
            <a:r>
              <a:rPr lang="en-US" sz="1600" smtClean="0"/>
              <a:t> and </a:t>
            </a:r>
            <a:r>
              <a:rPr lang="en-US" sz="1600" b="1" smtClean="0"/>
              <a:t>Time switching</a:t>
            </a:r>
            <a:r>
              <a:rPr lang="en-US" sz="1600" smtClean="0"/>
              <a:t>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Slow switching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Fast switching mode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1600" smtClean="0"/>
              <a:t>Slow switching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The EOUT protocol transition occurs on EOUT time period boundary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No EOUT frequency violation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Delay of mode change signaling possible (max one EOUT time period)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1600" smtClean="0"/>
              <a:t>Fast switching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The EOUT protocol transition occurs immediately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 pulse with the minimum duration corresponding to 16MHz/1024 period can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EOUT frequency can be violated</a:t>
            </a:r>
          </a:p>
        </p:txBody>
      </p:sp>
      <p:graphicFrame>
        <p:nvGraphicFramePr>
          <p:cNvPr id="7170" name="Object 1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887913" y="1236663"/>
          <a:ext cx="4076700" cy="2208212"/>
        </p:xfrm>
        <a:graphic>
          <a:graphicData uri="http://schemas.openxmlformats.org/presentationml/2006/ole">
            <p:oleObj spid="_x0000_s7170" name="Visio" r:id="rId3" imgW="3141629" imgH="1641632" progId="Visio.Drawing.11">
              <p:embed/>
            </p:oleObj>
          </a:graphicData>
        </a:graphic>
      </p:graphicFrame>
      <p:graphicFrame>
        <p:nvGraphicFramePr>
          <p:cNvPr id="7171" name="Object 1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891088" y="3698875"/>
          <a:ext cx="4067175" cy="2397125"/>
        </p:xfrm>
        <a:graphic>
          <a:graphicData uri="http://schemas.openxmlformats.org/presentationml/2006/ole">
            <p:oleObj spid="_x0000_s7171" name="Visio" r:id="rId4" imgW="3033518" imgH="17260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FF81E4-2C16-4E7B-97A3-42252A41C553}" type="slidenum">
              <a:rPr lang="en-US" smtClean="0"/>
              <a:pPr/>
              <a:t>38</a:t>
            </a:fld>
            <a:endParaRPr lang="en-US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commands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use FCCU some fixed procedures must be performed: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Config state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Normal state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Lock FCCU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NVM Load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Read CFSx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Clear CFSx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Read NCFSx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Clear NCFSx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...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These action are explained in the next slides ...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smtClean="0"/>
          </a:p>
          <a:p>
            <a:pPr lvl="1" eaLnBrk="1" hangingPunct="1">
              <a:buFont typeface="Wingdings" pitchFamily="2" charset="2"/>
              <a:buChar char="ü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37C8B5-A76B-47F1-9BF7-2BDA3B473D53}" type="slidenum">
              <a:rPr lang="en-US" smtClean="0"/>
              <a:pPr/>
              <a:t>39</a:t>
            </a:fld>
            <a:endParaRPr lang="en-US" sz="1400" smtClean="0"/>
          </a:p>
        </p:txBody>
      </p:sp>
      <p:sp>
        <p:nvSpPr>
          <p:cNvPr id="39939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9940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15C59FB-9520-4C48-BCC3-06F83B7C4EB6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39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FCCU: Control Command </a:t>
            </a:r>
          </a:p>
        </p:txBody>
      </p:sp>
      <p:grpSp>
        <p:nvGrpSpPr>
          <p:cNvPr id="39942" name="Group 100"/>
          <p:cNvGrpSpPr>
            <a:grpSpLocks/>
          </p:cNvGrpSpPr>
          <p:nvPr/>
        </p:nvGrpSpPr>
        <p:grpSpPr bwMode="auto">
          <a:xfrm>
            <a:off x="504825" y="1050925"/>
            <a:ext cx="3684588" cy="2560638"/>
            <a:chOff x="547001" y="817469"/>
            <a:chExt cx="3991381" cy="2560418"/>
          </a:xfrm>
        </p:grpSpPr>
        <p:sp>
          <p:nvSpPr>
            <p:cNvPr id="56" name="Rectangle 55"/>
            <p:cNvSpPr/>
            <p:nvPr/>
          </p:nvSpPr>
          <p:spPr bwMode="auto">
            <a:xfrm>
              <a:off x="547001" y="817469"/>
              <a:ext cx="3991381" cy="2560418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sz="1600" b="1" dirty="0"/>
                <a:t>CONFIG</a:t>
              </a:r>
              <a:r>
                <a:rPr lang="en-US" sz="1600" dirty="0"/>
                <a:t> State (OP1)</a:t>
              </a:r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962" name="Rectangle 72"/>
            <p:cNvSpPr>
              <a:spLocks noChangeArrowheads="1"/>
            </p:cNvSpPr>
            <p:nvPr/>
          </p:nvSpPr>
          <p:spPr bwMode="auto">
            <a:xfrm>
              <a:off x="1747653" y="1152351"/>
              <a:ext cx="2065282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FCCU_CFK = 0x913756AF</a:t>
              </a:r>
            </a:p>
          </p:txBody>
        </p:sp>
        <p:sp>
          <p:nvSpPr>
            <p:cNvPr id="39963" name="Diamond 73"/>
            <p:cNvSpPr>
              <a:spLocks noChangeArrowheads="1"/>
            </p:cNvSpPr>
            <p:nvPr/>
          </p:nvSpPr>
          <p:spPr bwMode="auto">
            <a:xfrm>
              <a:off x="1605841" y="1903663"/>
              <a:ext cx="2346405" cy="684191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Verdana" pitchFamily="34" charset="0"/>
                </a:rPr>
                <a:t>FCCU_CTRL.OPS = SUCCESSFUL </a:t>
              </a:r>
              <a:endParaRPr lang="en-US">
                <a:latin typeface="Verdana" pitchFamily="34" charset="0"/>
              </a:endParaRPr>
            </a:p>
          </p:txBody>
        </p:sp>
        <p:cxnSp>
          <p:nvCxnSpPr>
            <p:cNvPr id="39964" name="Straight Arrow Connector 74"/>
            <p:cNvCxnSpPr>
              <a:cxnSpLocks noChangeShapeType="1"/>
              <a:stCxn id="39963" idx="2"/>
              <a:endCxn id="39971" idx="0"/>
            </p:cNvCxnSpPr>
            <p:nvPr/>
          </p:nvCxnSpPr>
          <p:spPr bwMode="auto">
            <a:xfrm rot="5400000">
              <a:off x="2687518" y="2671666"/>
              <a:ext cx="175338" cy="77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9965" name="TextBox 75"/>
            <p:cNvSpPr txBox="1">
              <a:spLocks noChangeArrowheads="1"/>
            </p:cNvSpPr>
            <p:nvPr/>
          </p:nvSpPr>
          <p:spPr bwMode="auto">
            <a:xfrm>
              <a:off x="2495026" y="2550686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Y</a:t>
              </a:r>
            </a:p>
          </p:txBody>
        </p:sp>
        <p:sp>
          <p:nvSpPr>
            <p:cNvPr id="39966" name="TextBox 76"/>
            <p:cNvSpPr txBox="1">
              <a:spLocks noChangeArrowheads="1"/>
            </p:cNvSpPr>
            <p:nvPr/>
          </p:nvSpPr>
          <p:spPr bwMode="auto">
            <a:xfrm>
              <a:off x="1482106" y="2043933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N</a:t>
              </a:r>
            </a:p>
          </p:txBody>
        </p:sp>
        <p:cxnSp>
          <p:nvCxnSpPr>
            <p:cNvPr id="39967" name="Straight Connector 85"/>
            <p:cNvCxnSpPr>
              <a:cxnSpLocks noChangeShapeType="1"/>
              <a:stCxn id="39963" idx="0"/>
              <a:endCxn id="39968" idx="2"/>
            </p:cNvCxnSpPr>
            <p:nvPr/>
          </p:nvCxnSpPr>
          <p:spPr bwMode="auto">
            <a:xfrm rot="5400000" flipH="1" flipV="1">
              <a:off x="2707954" y="1831323"/>
              <a:ext cx="143431" cy="12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8" name="Rectangle 89"/>
            <p:cNvSpPr>
              <a:spLocks noChangeArrowheads="1"/>
            </p:cNvSpPr>
            <p:nvPr/>
          </p:nvSpPr>
          <p:spPr bwMode="auto">
            <a:xfrm>
              <a:off x="1832392" y="1508138"/>
              <a:ext cx="1895804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FCCU_CTRL.OPR = OP1</a:t>
              </a:r>
            </a:p>
          </p:txBody>
        </p:sp>
        <p:cxnSp>
          <p:nvCxnSpPr>
            <p:cNvPr id="39969" name="Straight Connector 92"/>
            <p:cNvCxnSpPr>
              <a:cxnSpLocks noChangeShapeType="1"/>
              <a:stCxn id="39962" idx="2"/>
              <a:endCxn id="39968" idx="0"/>
            </p:cNvCxnSpPr>
            <p:nvPr/>
          </p:nvCxnSpPr>
          <p:spPr bwMode="auto">
            <a:xfrm rot="5400000">
              <a:off x="2728448" y="1456291"/>
              <a:ext cx="10369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70" name="Shape 98"/>
            <p:cNvCxnSpPr>
              <a:cxnSpLocks noChangeShapeType="1"/>
              <a:stCxn id="39963" idx="1"/>
              <a:endCxn id="39963" idx="0"/>
            </p:cNvCxnSpPr>
            <p:nvPr/>
          </p:nvCxnSpPr>
          <p:spPr bwMode="auto">
            <a:xfrm rot="10800000" flipH="1">
              <a:off x="1605840" y="1903663"/>
              <a:ext cx="1173203" cy="342096"/>
            </a:xfrm>
            <a:prstGeom prst="curvedConnector4">
              <a:avLst>
                <a:gd name="adj1" fmla="val -75648"/>
                <a:gd name="adj2" fmla="val 13144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9971" name="Rectangle 105"/>
            <p:cNvSpPr>
              <a:spLocks noChangeArrowheads="1"/>
            </p:cNvSpPr>
            <p:nvPr/>
          </p:nvSpPr>
          <p:spPr bwMode="auto">
            <a:xfrm>
              <a:off x="1823428" y="2763192"/>
              <a:ext cx="1895804" cy="55987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Start the WDG timer for the recovery from the CONFIG state</a:t>
              </a:r>
            </a:p>
          </p:txBody>
        </p:sp>
      </p:grpSp>
      <p:grpSp>
        <p:nvGrpSpPr>
          <p:cNvPr id="39943" name="Group 101"/>
          <p:cNvGrpSpPr>
            <a:grpSpLocks/>
          </p:cNvGrpSpPr>
          <p:nvPr/>
        </p:nvGrpSpPr>
        <p:grpSpPr bwMode="auto">
          <a:xfrm>
            <a:off x="4754563" y="1000125"/>
            <a:ext cx="3829050" cy="2687638"/>
            <a:chOff x="5150883" y="797669"/>
            <a:chExt cx="4147480" cy="2688105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217614" y="848846"/>
              <a:ext cx="4022756" cy="2560418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sz="1600" b="1" dirty="0"/>
                <a:t>NORMAL</a:t>
              </a:r>
              <a:r>
                <a:rPr lang="en-US" sz="1600" dirty="0"/>
                <a:t> State (OP2)</a:t>
              </a:r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949" name="Rectangle 33"/>
            <p:cNvSpPr>
              <a:spLocks noChangeArrowheads="1"/>
            </p:cNvSpPr>
            <p:nvPr/>
          </p:nvSpPr>
          <p:spPr bwMode="auto">
            <a:xfrm>
              <a:off x="6422748" y="1183728"/>
              <a:ext cx="2065282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FCCU_CFK = 0x825A132B</a:t>
              </a:r>
            </a:p>
          </p:txBody>
        </p:sp>
        <p:sp>
          <p:nvSpPr>
            <p:cNvPr id="39950" name="Diamond 34"/>
            <p:cNvSpPr>
              <a:spLocks noChangeArrowheads="1"/>
            </p:cNvSpPr>
            <p:nvPr/>
          </p:nvSpPr>
          <p:spPr bwMode="auto">
            <a:xfrm>
              <a:off x="6280936" y="1935040"/>
              <a:ext cx="2346405" cy="684191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Verdana" pitchFamily="34" charset="0"/>
                </a:rPr>
                <a:t>FCCU_CTRL.OPS = SUCCESSFUL </a:t>
              </a:r>
              <a:endParaRPr lang="en-US">
                <a:latin typeface="Verdana" pitchFamily="34" charset="0"/>
              </a:endParaRPr>
            </a:p>
          </p:txBody>
        </p:sp>
        <p:cxnSp>
          <p:nvCxnSpPr>
            <p:cNvPr id="39951" name="Straight Arrow Connector 35"/>
            <p:cNvCxnSpPr>
              <a:cxnSpLocks noChangeShapeType="1"/>
              <a:stCxn id="39950" idx="2"/>
              <a:endCxn id="39958" idx="0"/>
            </p:cNvCxnSpPr>
            <p:nvPr/>
          </p:nvCxnSpPr>
          <p:spPr bwMode="auto">
            <a:xfrm rot="5400000">
              <a:off x="7362613" y="2703043"/>
              <a:ext cx="175338" cy="77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9952" name="TextBox 36"/>
            <p:cNvSpPr txBox="1">
              <a:spLocks noChangeArrowheads="1"/>
            </p:cNvSpPr>
            <p:nvPr/>
          </p:nvSpPr>
          <p:spPr bwMode="auto">
            <a:xfrm>
              <a:off x="7170121" y="2582063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Y</a:t>
              </a:r>
            </a:p>
          </p:txBody>
        </p:sp>
        <p:sp>
          <p:nvSpPr>
            <p:cNvPr id="39953" name="TextBox 37"/>
            <p:cNvSpPr txBox="1">
              <a:spLocks noChangeArrowheads="1"/>
            </p:cNvSpPr>
            <p:nvPr/>
          </p:nvSpPr>
          <p:spPr bwMode="auto">
            <a:xfrm>
              <a:off x="6157201" y="2075310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N</a:t>
              </a:r>
            </a:p>
          </p:txBody>
        </p:sp>
        <p:cxnSp>
          <p:nvCxnSpPr>
            <p:cNvPr id="39954" name="Straight Connector 38"/>
            <p:cNvCxnSpPr>
              <a:cxnSpLocks noChangeShapeType="1"/>
              <a:stCxn id="39950" idx="0"/>
              <a:endCxn id="39955" idx="2"/>
            </p:cNvCxnSpPr>
            <p:nvPr/>
          </p:nvCxnSpPr>
          <p:spPr bwMode="auto">
            <a:xfrm rot="5400000" flipH="1" flipV="1">
              <a:off x="7383049" y="1862700"/>
              <a:ext cx="143431" cy="12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55" name="Rectangle 39"/>
            <p:cNvSpPr>
              <a:spLocks noChangeArrowheads="1"/>
            </p:cNvSpPr>
            <p:nvPr/>
          </p:nvSpPr>
          <p:spPr bwMode="auto">
            <a:xfrm>
              <a:off x="6507487" y="1539515"/>
              <a:ext cx="1895804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FCCU_CTRL.OPR = OP2</a:t>
              </a:r>
            </a:p>
          </p:txBody>
        </p:sp>
        <p:cxnSp>
          <p:nvCxnSpPr>
            <p:cNvPr id="39956" name="Straight Connector 40"/>
            <p:cNvCxnSpPr>
              <a:cxnSpLocks noChangeShapeType="1"/>
              <a:stCxn id="39949" idx="2"/>
              <a:endCxn id="39955" idx="0"/>
            </p:cNvCxnSpPr>
            <p:nvPr/>
          </p:nvCxnSpPr>
          <p:spPr bwMode="auto">
            <a:xfrm rot="5400000">
              <a:off x="7403543" y="1487668"/>
              <a:ext cx="10369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57" name="Shape 41"/>
            <p:cNvCxnSpPr>
              <a:cxnSpLocks noChangeShapeType="1"/>
              <a:stCxn id="39950" idx="1"/>
              <a:endCxn id="39950" idx="0"/>
            </p:cNvCxnSpPr>
            <p:nvPr/>
          </p:nvCxnSpPr>
          <p:spPr bwMode="auto">
            <a:xfrm rot="10800000" flipH="1">
              <a:off x="6280935" y="1935040"/>
              <a:ext cx="1173203" cy="342096"/>
            </a:xfrm>
            <a:prstGeom prst="curvedConnector4">
              <a:avLst>
                <a:gd name="adj1" fmla="val -75648"/>
                <a:gd name="adj2" fmla="val 13144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9958" name="Rectangle 42"/>
            <p:cNvSpPr>
              <a:spLocks noChangeArrowheads="1"/>
            </p:cNvSpPr>
            <p:nvPr/>
          </p:nvSpPr>
          <p:spPr bwMode="auto">
            <a:xfrm>
              <a:off x="6498911" y="2794954"/>
              <a:ext cx="1895287" cy="2603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code</a:t>
              </a:r>
            </a:p>
          </p:txBody>
        </p:sp>
      </p:grp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69900" y="3849688"/>
            <a:ext cx="3830638" cy="2144712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BB034"/>
              </a:buClr>
              <a:buFont typeface="Wingdings" pitchFamily="2" charset="2"/>
              <a:buChar char="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FCCU enter in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ＭＳ Ｐゴシック"/>
              </a:rPr>
              <a:t>CONFIG</a:t>
            </a: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 State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737100" y="3843338"/>
            <a:ext cx="3830638" cy="21431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  <a:ea typeface="+mn-ea"/>
              </a:rPr>
              <a:t>FCCU enter in </a:t>
            </a:r>
            <a:r>
              <a:rPr lang="en-US" sz="2000" b="1" kern="0" dirty="0">
                <a:latin typeface="+mn-lt"/>
                <a:ea typeface="+mn-ea"/>
              </a:rPr>
              <a:t>NORMAL</a:t>
            </a:r>
            <a:r>
              <a:rPr lang="en-US" sz="2000" kern="0" dirty="0">
                <a:latin typeface="+mn-lt"/>
                <a:ea typeface="+mn-ea"/>
              </a:rPr>
              <a:t> State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8DA316-629E-46CC-9794-A9A68D939032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723063" y="3562350"/>
            <a:ext cx="114300" cy="133350"/>
          </a:xfrm>
          <a:prstGeom prst="rect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Verdana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719888" y="3778250"/>
            <a:ext cx="115887" cy="133350"/>
          </a:xfrm>
          <a:prstGeom prst="rect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Verdana" pitchFamily="34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79438" y="1728788"/>
            <a:ext cx="6142037" cy="31162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/>
          <a:lstStyle/>
          <a:p>
            <a:r>
              <a:rPr lang="de-DE"/>
              <a:t>Leopard</a:t>
            </a:r>
            <a:endParaRPr lang="en-US"/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0"/>
            <a:ext cx="7999412" cy="765175"/>
          </a:xfrm>
        </p:spPr>
        <p:txBody>
          <a:bodyPr anchor="ctr"/>
          <a:lstStyle/>
          <a:p>
            <a:pPr eaLnBrk="1" hangingPunct="1"/>
            <a:r>
              <a:rPr lang="en-US" sz="2400" smtClean="0"/>
              <a:t>Fault Collection and Control Unit (FCCU) Architecture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905125" y="3219450"/>
            <a:ext cx="2651125" cy="792163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de-DE" sz="2800">
                <a:solidFill>
                  <a:srgbClr val="131205"/>
                </a:solidFill>
              </a:rPr>
              <a:t>FCCU</a:t>
            </a:r>
            <a:endParaRPr lang="en-US" sz="2800">
              <a:solidFill>
                <a:srgbClr val="131205"/>
              </a:solidFill>
            </a:endParaRP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2017713" y="1820863"/>
            <a:ext cx="3211512" cy="941387"/>
          </a:xfrm>
          <a:prstGeom prst="rect">
            <a:avLst/>
          </a:prstGeom>
          <a:solidFill>
            <a:srgbClr val="DDDDDD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1200" b="1">
                <a:latin typeface="Arial Unicode MS" pitchFamily="34" charset="-128"/>
              </a:rPr>
              <a:t>Power, Clock, </a:t>
            </a:r>
          </a:p>
          <a:p>
            <a:pPr eaLnBrk="1" hangingPunct="1"/>
            <a:r>
              <a:rPr lang="de-DE" sz="1200" b="1">
                <a:latin typeface="Arial Unicode MS" pitchFamily="34" charset="-128"/>
              </a:rPr>
              <a:t>Run Modes</a:t>
            </a:r>
          </a:p>
          <a:p>
            <a:pPr eaLnBrk="1" hangingPunct="1"/>
            <a:r>
              <a:rPr lang="de-DE" sz="1200" b="1">
                <a:latin typeface="Arial Unicode MS" pitchFamily="34" charset="-128"/>
              </a:rPr>
              <a:t>Control Module</a:t>
            </a:r>
            <a:endParaRPr lang="en-US" sz="1200" b="1">
              <a:latin typeface="Arial Unicode MS" pitchFamily="34" charset="-128"/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3348038" y="1928813"/>
            <a:ext cx="620712" cy="466725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8080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de-DE" sz="1200" b="1">
                <a:latin typeface="Arial Unicode MS" pitchFamily="34" charset="-128"/>
              </a:rPr>
              <a:t>Mode</a:t>
            </a:r>
          </a:p>
          <a:p>
            <a:pPr eaLnBrk="1" hangingPunct="1"/>
            <a:r>
              <a:rPr lang="de-DE" sz="1200" b="1">
                <a:latin typeface="Arial Unicode MS" pitchFamily="34" charset="-128"/>
              </a:rPr>
              <a:t>Entry</a:t>
            </a:r>
            <a:endParaRPr lang="en-US" sz="1200" b="1">
              <a:latin typeface="Arial Unicode MS" pitchFamily="34" charset="-128"/>
            </a:endParaRP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198938" y="1922463"/>
            <a:ext cx="933450" cy="6492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80808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eaLnBrk="1" hangingPunct="1"/>
            <a:r>
              <a:rPr lang="de-DE" sz="1200" b="1">
                <a:latin typeface="Arial Unicode MS" pitchFamily="34" charset="-128"/>
              </a:rPr>
              <a:t>Reset Generation Module</a:t>
            </a:r>
            <a:endParaRPr lang="en-US" sz="1200" b="1">
              <a:latin typeface="Arial Unicode MS" pitchFamily="34" charset="-128"/>
            </a:endParaRP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5664200" y="2098675"/>
            <a:ext cx="869950" cy="466725"/>
          </a:xfrm>
          <a:prstGeom prst="rect">
            <a:avLst/>
          </a:prstGeom>
          <a:solidFill>
            <a:srgbClr val="3399FF"/>
          </a:solidFill>
          <a:ln w="12700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de-DE" sz="1200" b="1">
                <a:solidFill>
                  <a:srgbClr val="13120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Interrupt </a:t>
            </a:r>
          </a:p>
          <a:p>
            <a:pPr algn="ctr"/>
            <a:r>
              <a:rPr lang="de-DE" sz="1200" b="1">
                <a:solidFill>
                  <a:srgbClr val="13120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Controller</a:t>
            </a:r>
            <a:endParaRPr lang="en-US" sz="1200" b="1">
              <a:solidFill>
                <a:srgbClr val="131205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7353300" y="3554413"/>
            <a:ext cx="114300" cy="133350"/>
          </a:xfrm>
          <a:prstGeom prst="rect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Verdana" pitchFamily="34" charset="0"/>
            </a:endParaRPr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7350125" y="3770313"/>
            <a:ext cx="115888" cy="133350"/>
          </a:xfrm>
          <a:prstGeom prst="rect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Verdana" pitchFamily="34" charset="0"/>
            </a:endParaRP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7458075" y="2832100"/>
            <a:ext cx="1055688" cy="12207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80808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/>
            <a:r>
              <a:rPr lang="de-DE" sz="1400">
                <a:solidFill>
                  <a:srgbClr val="080808"/>
                </a:solidFill>
                <a:latin typeface="Arial Unicode MS" pitchFamily="34" charset="-128"/>
              </a:rPr>
              <a:t>External Device</a:t>
            </a:r>
            <a:endParaRPr lang="en-US" sz="1400">
              <a:solidFill>
                <a:srgbClr val="080808"/>
              </a:solidFill>
              <a:latin typeface="Arial Unicode MS" pitchFamily="34" charset="-128"/>
            </a:endParaRP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2319338" y="4248150"/>
            <a:ext cx="1279525" cy="508000"/>
          </a:xfrm>
          <a:prstGeom prst="rect">
            <a:avLst/>
          </a:prstGeom>
          <a:solidFill>
            <a:srgbClr val="0000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de-DE" sz="1200" b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Module</a:t>
            </a:r>
            <a:endParaRPr lang="en-US" sz="1200" b="1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2970213" y="4327525"/>
            <a:ext cx="568325" cy="349250"/>
          </a:xfrm>
          <a:prstGeom prst="rect">
            <a:avLst/>
          </a:prstGeom>
          <a:solidFill>
            <a:srgbClr val="00006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de-DE" sz="1000" b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HW</a:t>
            </a:r>
          </a:p>
          <a:p>
            <a:pPr algn="ctr"/>
            <a:r>
              <a:rPr lang="de-DE" sz="1000" b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checker</a:t>
            </a:r>
            <a:endParaRPr lang="en-US" sz="1000" b="1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1857375" y="3867150"/>
            <a:ext cx="1028700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2403475" y="3671888"/>
            <a:ext cx="455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rgbClr val="080808"/>
                </a:solidFill>
                <a:latin typeface="Arial Unicode MS" pitchFamily="34" charset="-128"/>
              </a:rPr>
              <a:t>error</a:t>
            </a:r>
            <a:endParaRPr lang="en-US" sz="1000" b="1">
              <a:solidFill>
                <a:srgbClr val="080808"/>
              </a:solidFill>
              <a:latin typeface="Arial Unicode MS" pitchFamily="34" charset="-128"/>
            </a:endParaRPr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1854200" y="3578225"/>
            <a:ext cx="1028700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2400300" y="3382963"/>
            <a:ext cx="455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rgbClr val="080808"/>
                </a:solidFill>
                <a:latin typeface="Arial Unicode MS" pitchFamily="34" charset="-128"/>
              </a:rPr>
              <a:t>error</a:t>
            </a:r>
            <a:endParaRPr lang="en-US" sz="1000" b="1">
              <a:solidFill>
                <a:srgbClr val="080808"/>
              </a:solidFill>
              <a:latin typeface="Arial Unicode MS" pitchFamily="34" charset="-128"/>
            </a:endParaRPr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1851025" y="3317875"/>
            <a:ext cx="1028700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2397125" y="3122613"/>
            <a:ext cx="455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rgbClr val="080808"/>
                </a:solidFill>
                <a:latin typeface="Arial Unicode MS" pitchFamily="34" charset="-128"/>
              </a:rPr>
              <a:t>error</a:t>
            </a:r>
            <a:endParaRPr lang="en-US" sz="1000" b="1">
              <a:solidFill>
                <a:srgbClr val="080808"/>
              </a:solidFill>
              <a:latin typeface="Arial Unicode MS" pitchFamily="34" charset="-128"/>
            </a:endParaRP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1030288" y="3065463"/>
            <a:ext cx="854075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400">
                <a:solidFill>
                  <a:schemeClr val="bg1"/>
                </a:solidFill>
                <a:latin typeface="Arial Unicode MS" pitchFamily="34" charset="-128"/>
              </a:rPr>
              <a:t>Module</a:t>
            </a:r>
            <a:endParaRPr lang="en-US" sz="1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1023938" y="3432175"/>
            <a:ext cx="854075" cy="3048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400">
                <a:solidFill>
                  <a:schemeClr val="bg1"/>
                </a:solidFill>
                <a:latin typeface="Arial Unicode MS" pitchFamily="34" charset="-128"/>
              </a:rPr>
              <a:t>Module</a:t>
            </a:r>
            <a:endParaRPr lang="en-US" sz="1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1022350" y="3803650"/>
            <a:ext cx="854075" cy="304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400">
                <a:solidFill>
                  <a:schemeClr val="bg1"/>
                </a:solidFill>
                <a:latin typeface="Arial Unicode MS" pitchFamily="34" charset="-128"/>
              </a:rPr>
              <a:t>Module</a:t>
            </a:r>
            <a:endParaRPr lang="en-US" sz="1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3338" name="Freeform 25"/>
          <p:cNvSpPr>
            <a:spLocks/>
          </p:cNvSpPr>
          <p:nvPr/>
        </p:nvSpPr>
        <p:spPr bwMode="auto">
          <a:xfrm>
            <a:off x="3605213" y="4010025"/>
            <a:ext cx="1163637" cy="533400"/>
          </a:xfrm>
          <a:custGeom>
            <a:avLst/>
            <a:gdLst>
              <a:gd name="T0" fmla="*/ 0 w 733"/>
              <a:gd name="T1" fmla="*/ 2147483647 h 336"/>
              <a:gd name="T2" fmla="*/ 2147483647 w 733"/>
              <a:gd name="T3" fmla="*/ 2147483647 h 336"/>
              <a:gd name="T4" fmla="*/ 2147483647 w 733"/>
              <a:gd name="T5" fmla="*/ 0 h 336"/>
              <a:gd name="T6" fmla="*/ 0 60000 65536"/>
              <a:gd name="T7" fmla="*/ 0 60000 65536"/>
              <a:gd name="T8" fmla="*/ 0 60000 65536"/>
              <a:gd name="T9" fmla="*/ 0 w 733"/>
              <a:gd name="T10" fmla="*/ 0 h 336"/>
              <a:gd name="T11" fmla="*/ 733 w 733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3" h="336">
                <a:moveTo>
                  <a:pt x="0" y="336"/>
                </a:moveTo>
                <a:lnTo>
                  <a:pt x="733" y="336"/>
                </a:lnTo>
                <a:lnTo>
                  <a:pt x="733" y="0"/>
                </a:lnTo>
              </a:path>
            </a:pathLst>
          </a:custGeom>
          <a:noFill/>
          <a:ln w="9525">
            <a:solidFill>
              <a:srgbClr val="080808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3608388" y="4519613"/>
            <a:ext cx="2101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rgbClr val="080808"/>
                </a:solidFill>
                <a:latin typeface="Arial Unicode MS" pitchFamily="34" charset="-128"/>
              </a:rPr>
              <a:t>test result (treated as error signal)</a:t>
            </a:r>
            <a:endParaRPr lang="en-US" sz="1000" b="1">
              <a:solidFill>
                <a:srgbClr val="080808"/>
              </a:solidFill>
              <a:latin typeface="Arial Unicode MS" pitchFamily="34" charset="-128"/>
            </a:endParaRP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6072188" y="2668588"/>
            <a:ext cx="504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rgbClr val="080808"/>
                </a:solidFill>
                <a:latin typeface="Arial Unicode MS" pitchFamily="34" charset="-128"/>
              </a:rPr>
              <a:t>alarm</a:t>
            </a:r>
            <a:endParaRPr lang="en-US" sz="1000" b="1">
              <a:solidFill>
                <a:srgbClr val="080808"/>
              </a:solidFill>
              <a:latin typeface="Arial Unicode MS" pitchFamily="34" charset="-128"/>
            </a:endParaRPr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>
            <a:off x="3862388" y="2395538"/>
            <a:ext cx="0" cy="8159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3368675" y="3019425"/>
            <a:ext cx="523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rgbClr val="009900"/>
                </a:solidFill>
                <a:latin typeface="Arial Unicode MS" pitchFamily="34" charset="-128"/>
              </a:rPr>
              <a:t>status</a:t>
            </a:r>
            <a:endParaRPr lang="en-US" sz="1000" b="1">
              <a:solidFill>
                <a:srgbClr val="009900"/>
              </a:solidFill>
              <a:latin typeface="Arial Unicode MS" pitchFamily="34" charset="-128"/>
            </a:endParaRPr>
          </a:p>
        </p:txBody>
      </p:sp>
      <p:sp>
        <p:nvSpPr>
          <p:cNvPr id="13343" name="Freeform 30"/>
          <p:cNvSpPr>
            <a:spLocks/>
          </p:cNvSpPr>
          <p:nvPr/>
        </p:nvSpPr>
        <p:spPr bwMode="auto">
          <a:xfrm>
            <a:off x="5407025" y="2571750"/>
            <a:ext cx="647700" cy="630238"/>
          </a:xfrm>
          <a:custGeom>
            <a:avLst/>
            <a:gdLst>
              <a:gd name="T0" fmla="*/ 0 w 408"/>
              <a:gd name="T1" fmla="*/ 2147483647 h 397"/>
              <a:gd name="T2" fmla="*/ 0 w 408"/>
              <a:gd name="T3" fmla="*/ 2147483647 h 397"/>
              <a:gd name="T4" fmla="*/ 2147483647 w 408"/>
              <a:gd name="T5" fmla="*/ 2147483647 h 397"/>
              <a:gd name="T6" fmla="*/ 2147483647 w 408"/>
              <a:gd name="T7" fmla="*/ 0 h 397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397"/>
              <a:gd name="T14" fmla="*/ 408 w 408"/>
              <a:gd name="T15" fmla="*/ 397 h 3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397">
                <a:moveTo>
                  <a:pt x="0" y="397"/>
                </a:moveTo>
                <a:lnTo>
                  <a:pt x="0" y="213"/>
                </a:lnTo>
                <a:lnTo>
                  <a:pt x="408" y="213"/>
                </a:lnTo>
                <a:lnTo>
                  <a:pt x="408" y="0"/>
                </a:lnTo>
              </a:path>
            </a:pathLst>
          </a:custGeom>
          <a:noFill/>
          <a:ln w="9525">
            <a:solidFill>
              <a:srgbClr val="080808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Line 31"/>
          <p:cNvSpPr>
            <a:spLocks noChangeShapeType="1"/>
          </p:cNvSpPr>
          <p:nvPr/>
        </p:nvSpPr>
        <p:spPr bwMode="auto">
          <a:xfrm>
            <a:off x="4494213" y="2566988"/>
            <a:ext cx="1587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5" name="Line 32"/>
          <p:cNvSpPr>
            <a:spLocks noChangeShapeType="1"/>
          </p:cNvSpPr>
          <p:nvPr/>
        </p:nvSpPr>
        <p:spPr bwMode="auto">
          <a:xfrm>
            <a:off x="4795838" y="2573338"/>
            <a:ext cx="1587" cy="6477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6" name="Text Box 33"/>
          <p:cNvSpPr txBox="1">
            <a:spLocks noChangeArrowheads="1"/>
          </p:cNvSpPr>
          <p:nvPr/>
        </p:nvSpPr>
        <p:spPr bwMode="auto">
          <a:xfrm>
            <a:off x="3902075" y="2708275"/>
            <a:ext cx="6397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rgbClr val="FF0000"/>
                </a:solidFill>
                <a:latin typeface="Arial Unicode MS" pitchFamily="34" charset="-128"/>
              </a:rPr>
              <a:t>hard</a:t>
            </a:r>
          </a:p>
          <a:p>
            <a:pPr algn="ctr" eaLnBrk="1" hangingPunct="1"/>
            <a:r>
              <a:rPr lang="de-DE" sz="1000" b="1">
                <a:solidFill>
                  <a:srgbClr val="FF0000"/>
                </a:solidFill>
                <a:latin typeface="Arial Unicode MS" pitchFamily="34" charset="-128"/>
              </a:rPr>
              <a:t>reaction</a:t>
            </a:r>
          </a:p>
          <a:p>
            <a:pPr algn="ctr" eaLnBrk="1" hangingPunct="1"/>
            <a:r>
              <a:rPr lang="de-DE" sz="1000" b="1">
                <a:solidFill>
                  <a:srgbClr val="FF0000"/>
                </a:solidFill>
                <a:latin typeface="Arial Unicode MS" pitchFamily="34" charset="-128"/>
              </a:rPr>
              <a:t>request</a:t>
            </a:r>
            <a:endParaRPr lang="en-US" sz="1000" b="1">
              <a:solidFill>
                <a:srgbClr val="FF0000"/>
              </a:solidFill>
              <a:latin typeface="Arial Unicode MS" pitchFamily="34" charset="-128"/>
            </a:endParaRPr>
          </a:p>
        </p:txBody>
      </p:sp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4725988" y="2708275"/>
            <a:ext cx="6397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chemeClr val="accent1"/>
                </a:solidFill>
                <a:latin typeface="Arial Unicode MS" pitchFamily="34" charset="-128"/>
              </a:rPr>
              <a:t>soft</a:t>
            </a:r>
          </a:p>
          <a:p>
            <a:pPr algn="ctr" eaLnBrk="1" hangingPunct="1"/>
            <a:r>
              <a:rPr lang="de-DE" sz="1000" b="1">
                <a:solidFill>
                  <a:schemeClr val="accent1"/>
                </a:solidFill>
                <a:latin typeface="Arial Unicode MS" pitchFamily="34" charset="-128"/>
              </a:rPr>
              <a:t>reaction</a:t>
            </a:r>
          </a:p>
          <a:p>
            <a:pPr algn="ctr" eaLnBrk="1" hangingPunct="1"/>
            <a:r>
              <a:rPr lang="de-DE" sz="1000" b="1">
                <a:solidFill>
                  <a:schemeClr val="accent1"/>
                </a:solidFill>
                <a:latin typeface="Arial Unicode MS" pitchFamily="34" charset="-128"/>
              </a:rPr>
              <a:t>request</a:t>
            </a:r>
            <a:endParaRPr lang="en-US" sz="1000" b="1">
              <a:solidFill>
                <a:schemeClr val="accent1"/>
              </a:solidFill>
              <a:latin typeface="Arial Unicode MS" pitchFamily="34" charset="-128"/>
            </a:endParaRPr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>
            <a:off x="5548313" y="3624263"/>
            <a:ext cx="117157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>
            <a:off x="5545138" y="3821113"/>
            <a:ext cx="117157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>
            <a:off x="6845300" y="3619500"/>
            <a:ext cx="514350" cy="0"/>
          </a:xfrm>
          <a:prstGeom prst="line">
            <a:avLst/>
          </a:prstGeom>
          <a:noFill/>
          <a:ln w="19050">
            <a:solidFill>
              <a:srgbClr val="080808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Line 38"/>
          <p:cNvSpPr>
            <a:spLocks noChangeShapeType="1"/>
          </p:cNvSpPr>
          <p:nvPr/>
        </p:nvSpPr>
        <p:spPr bwMode="auto">
          <a:xfrm>
            <a:off x="6832600" y="3835400"/>
            <a:ext cx="514350" cy="0"/>
          </a:xfrm>
          <a:prstGeom prst="line">
            <a:avLst/>
          </a:prstGeom>
          <a:noFill/>
          <a:ln w="19050">
            <a:solidFill>
              <a:srgbClr val="080808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52" name="Text Box 10"/>
          <p:cNvSpPr txBox="1">
            <a:spLocks noChangeArrowheads="1"/>
          </p:cNvSpPr>
          <p:nvPr/>
        </p:nvSpPr>
        <p:spPr bwMode="auto">
          <a:xfrm>
            <a:off x="5718175" y="4106863"/>
            <a:ext cx="869950" cy="466725"/>
          </a:xfrm>
          <a:prstGeom prst="rect">
            <a:avLst/>
          </a:prstGeom>
          <a:solidFill>
            <a:srgbClr val="FF9999"/>
          </a:solidFill>
          <a:ln w="12700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de-DE" sz="1200" b="1">
                <a:solidFill>
                  <a:srgbClr val="13120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CPU</a:t>
            </a:r>
            <a:endParaRPr lang="en-US" sz="1200" b="1">
              <a:solidFill>
                <a:srgbClr val="131205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3353" name="Elbow Connector 40"/>
          <p:cNvCxnSpPr>
            <a:cxnSpLocks noChangeShapeType="1"/>
            <a:endCxn id="13352" idx="1"/>
          </p:cNvCxnSpPr>
          <p:nvPr/>
        </p:nvCxnSpPr>
        <p:spPr bwMode="auto">
          <a:xfrm>
            <a:off x="5781675" y="4006850"/>
            <a:ext cx="412750" cy="3333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54" name="Text Box 27"/>
          <p:cNvSpPr txBox="1">
            <a:spLocks noChangeArrowheads="1"/>
          </p:cNvSpPr>
          <p:nvPr/>
        </p:nvSpPr>
        <p:spPr bwMode="auto">
          <a:xfrm>
            <a:off x="5167313" y="4071938"/>
            <a:ext cx="385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000" b="1">
                <a:solidFill>
                  <a:srgbClr val="080808"/>
                </a:solidFill>
                <a:latin typeface="Arial Unicode MS" pitchFamily="34" charset="-128"/>
              </a:rPr>
              <a:t>NMI</a:t>
            </a:r>
            <a:endParaRPr lang="en-US" sz="1000" b="1">
              <a:solidFill>
                <a:srgbClr val="080808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A25243-BE24-4760-82CD-8A8021356EFE}" type="slidenum">
              <a:rPr lang="en-US" smtClean="0"/>
              <a:pPr/>
              <a:t>40</a:t>
            </a:fld>
            <a:endParaRPr lang="en-US" sz="1400" smtClean="0"/>
          </a:p>
        </p:txBody>
      </p:sp>
      <p:sp>
        <p:nvSpPr>
          <p:cNvPr id="40963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0964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4C892E7-F620-4985-915A-82346C7BB3BD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40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FCCU: Control Command </a:t>
            </a:r>
          </a:p>
        </p:txBody>
      </p:sp>
      <p:grpSp>
        <p:nvGrpSpPr>
          <p:cNvPr id="40966" name="Group 102"/>
          <p:cNvGrpSpPr>
            <a:grpSpLocks/>
          </p:cNvGrpSpPr>
          <p:nvPr/>
        </p:nvGrpSpPr>
        <p:grpSpPr bwMode="auto">
          <a:xfrm>
            <a:off x="4830763" y="1257300"/>
            <a:ext cx="3684587" cy="2314575"/>
            <a:chOff x="5233302" y="3618940"/>
            <a:chExt cx="3991381" cy="2314197"/>
          </a:xfrm>
        </p:grpSpPr>
        <p:sp>
          <p:nvSpPr>
            <p:cNvPr id="69" name="Rectangle 68"/>
            <p:cNvSpPr/>
            <p:nvPr/>
          </p:nvSpPr>
          <p:spPr bwMode="auto">
            <a:xfrm>
              <a:off x="5233302" y="3618940"/>
              <a:ext cx="3991381" cy="231419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sz="1600" b="1" dirty="0"/>
                <a:t>NVM </a:t>
              </a:r>
              <a:r>
                <a:rPr lang="en-US" sz="1600" dirty="0"/>
                <a:t>Load (OP31) </a:t>
              </a:r>
              <a:endParaRPr lang="en-US" sz="800" dirty="0"/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986" name="Rectangle 69"/>
            <p:cNvSpPr>
              <a:spLocks noChangeArrowheads="1"/>
            </p:cNvSpPr>
            <p:nvPr/>
          </p:nvSpPr>
          <p:spPr bwMode="auto">
            <a:xfrm>
              <a:off x="6458606" y="3953822"/>
              <a:ext cx="2065282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FCCU_CFK = 0x29AF8752</a:t>
              </a:r>
            </a:p>
          </p:txBody>
        </p:sp>
        <p:sp>
          <p:nvSpPr>
            <p:cNvPr id="40987" name="Diamond 70"/>
            <p:cNvSpPr>
              <a:spLocks noChangeArrowheads="1"/>
            </p:cNvSpPr>
            <p:nvPr/>
          </p:nvSpPr>
          <p:spPr bwMode="auto">
            <a:xfrm>
              <a:off x="6316794" y="4705134"/>
              <a:ext cx="2346405" cy="684191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Verdana" pitchFamily="34" charset="0"/>
                </a:rPr>
                <a:t>FCCU_CTRL.OPS = SUCCESSFUL </a:t>
              </a:r>
              <a:endParaRPr lang="en-US">
                <a:latin typeface="Verdana" pitchFamily="34" charset="0"/>
              </a:endParaRPr>
            </a:p>
          </p:txBody>
        </p:sp>
        <p:cxnSp>
          <p:nvCxnSpPr>
            <p:cNvPr id="40988" name="Straight Arrow Connector 71"/>
            <p:cNvCxnSpPr>
              <a:cxnSpLocks noChangeShapeType="1"/>
              <a:stCxn id="40987" idx="2"/>
              <a:endCxn id="40995" idx="0"/>
            </p:cNvCxnSpPr>
            <p:nvPr/>
          </p:nvCxnSpPr>
          <p:spPr bwMode="auto">
            <a:xfrm rot="5400000">
              <a:off x="7398471" y="5473137"/>
              <a:ext cx="175338" cy="77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989" name="TextBox 77"/>
            <p:cNvSpPr txBox="1">
              <a:spLocks noChangeArrowheads="1"/>
            </p:cNvSpPr>
            <p:nvPr/>
          </p:nvSpPr>
          <p:spPr bwMode="auto">
            <a:xfrm>
              <a:off x="7205979" y="5352157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Y</a:t>
              </a:r>
            </a:p>
          </p:txBody>
        </p:sp>
        <p:sp>
          <p:nvSpPr>
            <p:cNvPr id="40990" name="TextBox 78"/>
            <p:cNvSpPr txBox="1">
              <a:spLocks noChangeArrowheads="1"/>
            </p:cNvSpPr>
            <p:nvPr/>
          </p:nvSpPr>
          <p:spPr bwMode="auto">
            <a:xfrm>
              <a:off x="6193059" y="4845404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N</a:t>
              </a:r>
            </a:p>
          </p:txBody>
        </p:sp>
        <p:cxnSp>
          <p:nvCxnSpPr>
            <p:cNvPr id="40991" name="Straight Connector 79"/>
            <p:cNvCxnSpPr>
              <a:cxnSpLocks noChangeShapeType="1"/>
              <a:stCxn id="40987" idx="0"/>
              <a:endCxn id="40992" idx="2"/>
            </p:cNvCxnSpPr>
            <p:nvPr/>
          </p:nvCxnSpPr>
          <p:spPr bwMode="auto">
            <a:xfrm rot="5400000" flipH="1" flipV="1">
              <a:off x="7418907" y="4632794"/>
              <a:ext cx="143431" cy="12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92" name="Rectangle 80"/>
            <p:cNvSpPr>
              <a:spLocks noChangeArrowheads="1"/>
            </p:cNvSpPr>
            <p:nvPr/>
          </p:nvSpPr>
          <p:spPr bwMode="auto">
            <a:xfrm>
              <a:off x="6543345" y="4309609"/>
              <a:ext cx="1895804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FCCU_CTRL.OPR = OP31</a:t>
              </a:r>
            </a:p>
          </p:txBody>
        </p:sp>
        <p:cxnSp>
          <p:nvCxnSpPr>
            <p:cNvPr id="40993" name="Straight Connector 81"/>
            <p:cNvCxnSpPr>
              <a:cxnSpLocks noChangeShapeType="1"/>
              <a:stCxn id="40986" idx="2"/>
              <a:endCxn id="40992" idx="0"/>
            </p:cNvCxnSpPr>
            <p:nvPr/>
          </p:nvCxnSpPr>
          <p:spPr bwMode="auto">
            <a:xfrm rot="5400000">
              <a:off x="7439401" y="4257762"/>
              <a:ext cx="10369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94" name="Shape 82"/>
            <p:cNvCxnSpPr>
              <a:cxnSpLocks noChangeShapeType="1"/>
              <a:stCxn id="40987" idx="1"/>
              <a:endCxn id="40987" idx="0"/>
            </p:cNvCxnSpPr>
            <p:nvPr/>
          </p:nvCxnSpPr>
          <p:spPr bwMode="auto">
            <a:xfrm rot="10800000" flipH="1">
              <a:off x="6316793" y="4705134"/>
              <a:ext cx="1173203" cy="342096"/>
            </a:xfrm>
            <a:prstGeom prst="curvedConnector4">
              <a:avLst>
                <a:gd name="adj1" fmla="val -75648"/>
                <a:gd name="adj2" fmla="val 13144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995" name="Rectangle 83"/>
            <p:cNvSpPr>
              <a:spLocks noChangeArrowheads="1"/>
            </p:cNvSpPr>
            <p:nvPr/>
          </p:nvSpPr>
          <p:spPr bwMode="auto">
            <a:xfrm>
              <a:off x="6534381" y="5564663"/>
              <a:ext cx="1895804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code</a:t>
              </a:r>
            </a:p>
          </p:txBody>
        </p:sp>
      </p:grpSp>
      <p:grpSp>
        <p:nvGrpSpPr>
          <p:cNvPr id="40967" name="Group 103"/>
          <p:cNvGrpSpPr>
            <a:grpSpLocks/>
          </p:cNvGrpSpPr>
          <p:nvPr/>
        </p:nvGrpSpPr>
        <p:grpSpPr bwMode="auto">
          <a:xfrm>
            <a:off x="515938" y="1257300"/>
            <a:ext cx="3663950" cy="2314575"/>
            <a:chOff x="558207" y="3569635"/>
            <a:chExt cx="3968969" cy="2314197"/>
          </a:xfrm>
        </p:grpSpPr>
        <p:sp>
          <p:nvSpPr>
            <p:cNvPr id="85" name="Rectangle 84"/>
            <p:cNvSpPr/>
            <p:nvPr/>
          </p:nvSpPr>
          <p:spPr bwMode="auto">
            <a:xfrm>
              <a:off x="558207" y="3569635"/>
              <a:ext cx="3968969" cy="231419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sz="1600" b="1" dirty="0"/>
                <a:t>LOCK </a:t>
              </a:r>
              <a:r>
                <a:rPr lang="en-US" sz="1600" dirty="0"/>
                <a:t>FCCU(OP16)</a:t>
              </a:r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973" name="Rectangle 86"/>
            <p:cNvSpPr>
              <a:spLocks noChangeArrowheads="1"/>
            </p:cNvSpPr>
            <p:nvPr/>
          </p:nvSpPr>
          <p:spPr bwMode="auto">
            <a:xfrm>
              <a:off x="1770065" y="3944858"/>
              <a:ext cx="2065282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FCCU_CFK = 0x7ACB32F0</a:t>
              </a:r>
            </a:p>
          </p:txBody>
        </p:sp>
        <p:sp>
          <p:nvSpPr>
            <p:cNvPr id="40974" name="Diamond 87"/>
            <p:cNvSpPr>
              <a:spLocks noChangeArrowheads="1"/>
            </p:cNvSpPr>
            <p:nvPr/>
          </p:nvSpPr>
          <p:spPr bwMode="auto">
            <a:xfrm>
              <a:off x="1628253" y="4696170"/>
              <a:ext cx="2346405" cy="684191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Verdana" pitchFamily="34" charset="0"/>
                </a:rPr>
                <a:t>FCCU_CTRL.OPS = SUCCESSFUL </a:t>
              </a:r>
              <a:endParaRPr lang="en-US">
                <a:latin typeface="Verdana" pitchFamily="34" charset="0"/>
              </a:endParaRPr>
            </a:p>
          </p:txBody>
        </p:sp>
        <p:cxnSp>
          <p:nvCxnSpPr>
            <p:cNvPr id="40975" name="Straight Arrow Connector 88"/>
            <p:cNvCxnSpPr>
              <a:cxnSpLocks noChangeShapeType="1"/>
              <a:stCxn id="40974" idx="2"/>
              <a:endCxn id="40982" idx="0"/>
            </p:cNvCxnSpPr>
            <p:nvPr/>
          </p:nvCxnSpPr>
          <p:spPr bwMode="auto">
            <a:xfrm rot="5400000">
              <a:off x="2709930" y="5464173"/>
              <a:ext cx="175338" cy="77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976" name="TextBox 90"/>
            <p:cNvSpPr txBox="1">
              <a:spLocks noChangeArrowheads="1"/>
            </p:cNvSpPr>
            <p:nvPr/>
          </p:nvSpPr>
          <p:spPr bwMode="auto">
            <a:xfrm>
              <a:off x="2517438" y="5343193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Y</a:t>
              </a:r>
            </a:p>
          </p:txBody>
        </p:sp>
        <p:sp>
          <p:nvSpPr>
            <p:cNvPr id="40977" name="TextBox 91"/>
            <p:cNvSpPr txBox="1">
              <a:spLocks noChangeArrowheads="1"/>
            </p:cNvSpPr>
            <p:nvPr/>
          </p:nvSpPr>
          <p:spPr bwMode="auto">
            <a:xfrm>
              <a:off x="1504518" y="4836440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N</a:t>
              </a:r>
            </a:p>
          </p:txBody>
        </p:sp>
        <p:cxnSp>
          <p:nvCxnSpPr>
            <p:cNvPr id="40978" name="Straight Connector 93"/>
            <p:cNvCxnSpPr>
              <a:cxnSpLocks noChangeShapeType="1"/>
              <a:stCxn id="40974" idx="0"/>
              <a:endCxn id="40979" idx="2"/>
            </p:cNvCxnSpPr>
            <p:nvPr/>
          </p:nvCxnSpPr>
          <p:spPr bwMode="auto">
            <a:xfrm rot="5400000" flipH="1" flipV="1">
              <a:off x="2730366" y="4623830"/>
              <a:ext cx="143431" cy="12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79" name="Rectangle 94"/>
            <p:cNvSpPr>
              <a:spLocks noChangeArrowheads="1"/>
            </p:cNvSpPr>
            <p:nvPr/>
          </p:nvSpPr>
          <p:spPr bwMode="auto">
            <a:xfrm>
              <a:off x="1854804" y="4300645"/>
              <a:ext cx="1895804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FCCU_CTRL.OPR = OP16</a:t>
              </a:r>
            </a:p>
          </p:txBody>
        </p:sp>
        <p:cxnSp>
          <p:nvCxnSpPr>
            <p:cNvPr id="40980" name="Straight Connector 95"/>
            <p:cNvCxnSpPr>
              <a:cxnSpLocks noChangeShapeType="1"/>
              <a:stCxn id="40973" idx="2"/>
              <a:endCxn id="40979" idx="0"/>
            </p:cNvCxnSpPr>
            <p:nvPr/>
          </p:nvCxnSpPr>
          <p:spPr bwMode="auto">
            <a:xfrm rot="5400000">
              <a:off x="2750860" y="4248798"/>
              <a:ext cx="10369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1" name="Shape 96"/>
            <p:cNvCxnSpPr>
              <a:cxnSpLocks noChangeShapeType="1"/>
              <a:stCxn id="40974" idx="1"/>
              <a:endCxn id="40974" idx="0"/>
            </p:cNvCxnSpPr>
            <p:nvPr/>
          </p:nvCxnSpPr>
          <p:spPr bwMode="auto">
            <a:xfrm rot="10800000" flipH="1">
              <a:off x="1628252" y="4696170"/>
              <a:ext cx="1173203" cy="342096"/>
            </a:xfrm>
            <a:prstGeom prst="curvedConnector4">
              <a:avLst>
                <a:gd name="adj1" fmla="val -75648"/>
                <a:gd name="adj2" fmla="val 13144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982" name="Rectangle 97"/>
            <p:cNvSpPr>
              <a:spLocks noChangeArrowheads="1"/>
            </p:cNvSpPr>
            <p:nvPr/>
          </p:nvSpPr>
          <p:spPr bwMode="auto">
            <a:xfrm>
              <a:off x="1845840" y="5555699"/>
              <a:ext cx="1895804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code</a:t>
              </a:r>
            </a:p>
          </p:txBody>
        </p: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84188" y="3849688"/>
            <a:ext cx="3830637" cy="2144712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BB034"/>
              </a:buClr>
              <a:buFont typeface="Wingdings" pitchFamily="2" charset="2"/>
              <a:buChar char=""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ＭＳ Ｐゴシック"/>
              </a:rPr>
              <a:t>LOCK</a:t>
            </a: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 FCCU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/>
              <a:t>The content of the configuration registers can be locked by the OP16 operation.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/>
              <a:t>The configuration lock can be disabled only by a global reset of the FCCU.)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14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751388" y="3843338"/>
            <a:ext cx="3830637" cy="214312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BB034"/>
              </a:buClr>
              <a:buFont typeface="Wingdings" pitchFamily="2" charset="2"/>
              <a:buChar char=""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ＭＳ Ｐゴシック"/>
              </a:rPr>
              <a:t>NVM</a:t>
            </a: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 Load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>
                <a:latin typeface="+mn-lt"/>
                <a:ea typeface="+mn-ea"/>
              </a:rPr>
              <a:t>The initial values, after the reset phase, of the FCCU_CFG.CM, FCCU_CFG.SM, FCCU_CFG.PS, FCCU_CFG.FOP, FCCU_CFG.FOM registers are set by the NVM (</a:t>
            </a:r>
            <a:r>
              <a:rPr lang="en-US" sz="1400" b="1" kern="0" dirty="0">
                <a:latin typeface="+mn-lt"/>
                <a:ea typeface="+mn-ea"/>
              </a:rPr>
              <a:t>Non Volatile Memory</a:t>
            </a:r>
            <a:r>
              <a:rPr lang="en-US" sz="1400" kern="0" dirty="0">
                <a:latin typeface="+mn-lt"/>
                <a:ea typeface="+mn-ea"/>
              </a:rPr>
              <a:t>) interface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14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2010C3-2670-4770-AA0D-2320716F1DC0}" type="slidenum">
              <a:rPr lang="en-US" smtClean="0"/>
              <a:pPr/>
              <a:t>41</a:t>
            </a:fld>
            <a:endParaRPr lang="en-US" sz="1400" smtClean="0"/>
          </a:p>
        </p:txBody>
      </p:sp>
      <p:sp>
        <p:nvSpPr>
          <p:cNvPr id="41987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45093CA-D676-4042-939F-97F71A7C9A2A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41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Critical Fault STATUS    Reg. </a:t>
            </a:r>
          </a:p>
        </p:txBody>
      </p:sp>
      <p:grpSp>
        <p:nvGrpSpPr>
          <p:cNvPr id="41989" name="Group 49"/>
          <p:cNvGrpSpPr>
            <a:grpSpLocks/>
          </p:cNvGrpSpPr>
          <p:nvPr/>
        </p:nvGrpSpPr>
        <p:grpSpPr bwMode="auto">
          <a:xfrm>
            <a:off x="4694238" y="1073150"/>
            <a:ext cx="4156075" cy="2682875"/>
            <a:chOff x="5098831" y="1019176"/>
            <a:chExt cx="4502370" cy="2683529"/>
          </a:xfrm>
        </p:grpSpPr>
        <p:sp>
          <p:nvSpPr>
            <p:cNvPr id="56" name="Rectangle 55"/>
            <p:cNvSpPr/>
            <p:nvPr/>
          </p:nvSpPr>
          <p:spPr bwMode="auto">
            <a:xfrm>
              <a:off x="5098831" y="1019176"/>
              <a:ext cx="4502370" cy="2683529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dirty="0"/>
                <a:t>Clear </a:t>
              </a:r>
              <a:r>
                <a:rPr lang="en-US" b="1" dirty="0" err="1"/>
                <a:t>CFSx</a:t>
              </a:r>
              <a:r>
                <a:rPr lang="en-US" dirty="0"/>
                <a:t> Reg.</a:t>
              </a:r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009" name="Rectangle 72"/>
            <p:cNvSpPr>
              <a:spLocks noChangeArrowheads="1"/>
            </p:cNvSpPr>
            <p:nvPr/>
          </p:nvSpPr>
          <p:spPr bwMode="auto">
            <a:xfrm>
              <a:off x="6306207" y="1488528"/>
              <a:ext cx="2065282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FCCU_CFK = 0x618B7A50</a:t>
              </a:r>
            </a:p>
          </p:txBody>
        </p:sp>
        <p:sp>
          <p:nvSpPr>
            <p:cNvPr id="42010" name="Diamond 73"/>
            <p:cNvSpPr>
              <a:spLocks noChangeArrowheads="1"/>
            </p:cNvSpPr>
            <p:nvPr/>
          </p:nvSpPr>
          <p:spPr bwMode="auto">
            <a:xfrm>
              <a:off x="6164395" y="2333969"/>
              <a:ext cx="2346405" cy="684191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Verdana" pitchFamily="34" charset="0"/>
                </a:rPr>
                <a:t>FCCU_CTRL.OPS = SUCCESSFUL </a:t>
              </a:r>
              <a:endParaRPr lang="en-US">
                <a:latin typeface="Verdana" pitchFamily="34" charset="0"/>
              </a:endParaRPr>
            </a:p>
          </p:txBody>
        </p:sp>
        <p:cxnSp>
          <p:nvCxnSpPr>
            <p:cNvPr id="42011" name="Straight Arrow Connector 74"/>
            <p:cNvCxnSpPr>
              <a:cxnSpLocks noChangeShapeType="1"/>
              <a:stCxn id="42010" idx="2"/>
              <a:endCxn id="42018" idx="0"/>
            </p:cNvCxnSpPr>
            <p:nvPr/>
          </p:nvCxnSpPr>
          <p:spPr bwMode="auto">
            <a:xfrm rot="5400000">
              <a:off x="7199008" y="3149036"/>
              <a:ext cx="269467" cy="77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12" name="TextBox 75"/>
            <p:cNvSpPr txBox="1">
              <a:spLocks noChangeArrowheads="1"/>
            </p:cNvSpPr>
            <p:nvPr/>
          </p:nvSpPr>
          <p:spPr bwMode="auto">
            <a:xfrm>
              <a:off x="6999792" y="2980992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Y</a:t>
              </a:r>
            </a:p>
          </p:txBody>
        </p:sp>
        <p:sp>
          <p:nvSpPr>
            <p:cNvPr id="42013" name="TextBox 76"/>
            <p:cNvSpPr txBox="1">
              <a:spLocks noChangeArrowheads="1"/>
            </p:cNvSpPr>
            <p:nvPr/>
          </p:nvSpPr>
          <p:spPr bwMode="auto">
            <a:xfrm>
              <a:off x="6040660" y="2460792"/>
              <a:ext cx="1900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N</a:t>
              </a:r>
            </a:p>
          </p:txBody>
        </p:sp>
        <p:cxnSp>
          <p:nvCxnSpPr>
            <p:cNvPr id="42014" name="Straight Connector 85"/>
            <p:cNvCxnSpPr>
              <a:cxnSpLocks noChangeShapeType="1"/>
              <a:stCxn id="42010" idx="0"/>
              <a:endCxn id="42015" idx="2"/>
            </p:cNvCxnSpPr>
            <p:nvPr/>
          </p:nvCxnSpPr>
          <p:spPr bwMode="auto">
            <a:xfrm rot="5400000" flipH="1" flipV="1">
              <a:off x="7246337" y="2241458"/>
              <a:ext cx="183772" cy="12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5" name="Rectangle 89"/>
            <p:cNvSpPr>
              <a:spLocks noChangeArrowheads="1"/>
            </p:cNvSpPr>
            <p:nvPr/>
          </p:nvSpPr>
          <p:spPr bwMode="auto">
            <a:xfrm>
              <a:off x="6390946" y="1898103"/>
              <a:ext cx="1895804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Clear FCCU CFSx Reg.</a:t>
              </a:r>
            </a:p>
          </p:txBody>
        </p:sp>
        <p:cxnSp>
          <p:nvCxnSpPr>
            <p:cNvPr id="42016" name="Straight Connector 92"/>
            <p:cNvCxnSpPr>
              <a:cxnSpLocks noChangeShapeType="1"/>
              <a:stCxn id="42009" idx="2"/>
              <a:endCxn id="42015" idx="0"/>
            </p:cNvCxnSpPr>
            <p:nvPr/>
          </p:nvCxnSpPr>
          <p:spPr bwMode="auto">
            <a:xfrm rot="5400000">
              <a:off x="7260108" y="1819362"/>
              <a:ext cx="157481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7" name="Shape 98"/>
            <p:cNvCxnSpPr>
              <a:cxnSpLocks noChangeShapeType="1"/>
              <a:stCxn id="42010" idx="1"/>
              <a:endCxn id="42010" idx="0"/>
            </p:cNvCxnSpPr>
            <p:nvPr/>
          </p:nvCxnSpPr>
          <p:spPr bwMode="auto">
            <a:xfrm rot="10800000" flipH="1">
              <a:off x="6164394" y="2333969"/>
              <a:ext cx="1173203" cy="342096"/>
            </a:xfrm>
            <a:prstGeom prst="curvedConnector4">
              <a:avLst>
                <a:gd name="adj1" fmla="val -42218"/>
                <a:gd name="adj2" fmla="val 16403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18" name="Rectangle 105"/>
            <p:cNvSpPr>
              <a:spLocks noChangeArrowheads="1"/>
            </p:cNvSpPr>
            <p:nvPr/>
          </p:nvSpPr>
          <p:spPr bwMode="auto">
            <a:xfrm>
              <a:off x="6381982" y="3287627"/>
              <a:ext cx="1895804" cy="2520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Read FCCU </a:t>
              </a:r>
              <a:r>
                <a:rPr lang="en-US" sz="1000" b="1">
                  <a:latin typeface="Verdana" pitchFamily="34" charset="0"/>
                </a:rPr>
                <a:t>CFSx</a:t>
              </a:r>
              <a:r>
                <a:rPr lang="en-US" sz="1000">
                  <a:latin typeface="Verdana" pitchFamily="34" charset="0"/>
                </a:rPr>
                <a:t> Reg.</a:t>
              </a:r>
            </a:p>
          </p:txBody>
        </p:sp>
      </p:grpSp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255588" y="1006475"/>
            <a:ext cx="4273550" cy="2833688"/>
            <a:chOff x="161" y="634"/>
            <a:chExt cx="2692" cy="1785"/>
          </a:xfrm>
        </p:grpSpPr>
        <p:sp>
          <p:nvSpPr>
            <p:cNvPr id="119" name="Rectangle 118"/>
            <p:cNvSpPr/>
            <p:nvPr/>
          </p:nvSpPr>
          <p:spPr bwMode="auto">
            <a:xfrm>
              <a:off x="199" y="679"/>
              <a:ext cx="2618" cy="169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dirty="0"/>
                <a:t>Read </a:t>
              </a:r>
              <a:r>
                <a:rPr lang="en-US" b="1" dirty="0" err="1"/>
                <a:t>CFSx</a:t>
              </a:r>
              <a:r>
                <a:rPr lang="en-US" dirty="0"/>
                <a:t> Reg.</a:t>
              </a:r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996" name="Rectangle 119"/>
            <p:cNvSpPr>
              <a:spLocks noChangeArrowheads="1"/>
            </p:cNvSpPr>
            <p:nvPr/>
          </p:nvSpPr>
          <p:spPr bwMode="auto">
            <a:xfrm>
              <a:off x="901" y="975"/>
              <a:ext cx="1201" cy="1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FCCU_CTRL.OPR = OP9</a:t>
              </a:r>
            </a:p>
          </p:txBody>
        </p:sp>
        <p:sp>
          <p:nvSpPr>
            <p:cNvPr id="41997" name="Diamond 120"/>
            <p:cNvSpPr>
              <a:spLocks noChangeArrowheads="1"/>
            </p:cNvSpPr>
            <p:nvPr/>
          </p:nvSpPr>
          <p:spPr bwMode="auto">
            <a:xfrm>
              <a:off x="819" y="1521"/>
              <a:ext cx="1364" cy="376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Verdana" pitchFamily="34" charset="0"/>
                </a:rPr>
                <a:t>FCCU_CTRL.OPS = SUCCESSFUL </a:t>
              </a:r>
              <a:endParaRPr lang="en-US">
                <a:latin typeface="Verdana" pitchFamily="34" charset="0"/>
              </a:endParaRPr>
            </a:p>
          </p:txBody>
        </p:sp>
        <p:cxnSp>
          <p:nvCxnSpPr>
            <p:cNvPr id="41998" name="Straight Arrow Connector 121"/>
            <p:cNvCxnSpPr>
              <a:cxnSpLocks noChangeShapeType="1"/>
              <a:stCxn id="41997" idx="2"/>
              <a:endCxn id="42005" idx="0"/>
            </p:cNvCxnSpPr>
            <p:nvPr/>
          </p:nvCxnSpPr>
          <p:spPr bwMode="auto">
            <a:xfrm flipH="1">
              <a:off x="1496" y="1897"/>
              <a:ext cx="5" cy="2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999" name="TextBox 122"/>
            <p:cNvSpPr txBox="1">
              <a:spLocks noChangeArrowheads="1"/>
            </p:cNvSpPr>
            <p:nvPr/>
          </p:nvSpPr>
          <p:spPr bwMode="auto">
            <a:xfrm>
              <a:off x="1301" y="1914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Y</a:t>
              </a:r>
            </a:p>
          </p:txBody>
        </p:sp>
        <p:sp>
          <p:nvSpPr>
            <p:cNvPr id="42000" name="TextBox 123"/>
            <p:cNvSpPr txBox="1">
              <a:spLocks noChangeArrowheads="1"/>
            </p:cNvSpPr>
            <p:nvPr/>
          </p:nvSpPr>
          <p:spPr bwMode="auto">
            <a:xfrm>
              <a:off x="747" y="1587"/>
              <a:ext cx="1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N</a:t>
              </a:r>
            </a:p>
          </p:txBody>
        </p:sp>
        <p:cxnSp>
          <p:nvCxnSpPr>
            <p:cNvPr id="42001" name="Straight Connector 124"/>
            <p:cNvCxnSpPr>
              <a:cxnSpLocks noChangeShapeType="1"/>
            </p:cNvCxnSpPr>
            <p:nvPr/>
          </p:nvCxnSpPr>
          <p:spPr bwMode="auto">
            <a:xfrm flipV="1">
              <a:off x="1494" y="1135"/>
              <a:ext cx="7" cy="3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4" name="Shape 127"/>
            <p:cNvCxnSpPr>
              <a:cxnSpLocks noChangeShapeType="1"/>
              <a:stCxn id="41997" idx="1"/>
              <a:endCxn id="41997" idx="0"/>
            </p:cNvCxnSpPr>
            <p:nvPr/>
          </p:nvCxnSpPr>
          <p:spPr bwMode="auto">
            <a:xfrm rot="10800000" flipH="1">
              <a:off x="819" y="1521"/>
              <a:ext cx="682" cy="188"/>
            </a:xfrm>
            <a:prstGeom prst="curvedConnector4">
              <a:avLst>
                <a:gd name="adj1" fmla="val -21116"/>
                <a:gd name="adj2" fmla="val 17659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05" name="Rectangle 128"/>
            <p:cNvSpPr>
              <a:spLocks noChangeArrowheads="1"/>
            </p:cNvSpPr>
            <p:nvPr/>
          </p:nvSpPr>
          <p:spPr bwMode="auto">
            <a:xfrm>
              <a:off x="945" y="2108"/>
              <a:ext cx="1102" cy="1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X = </a:t>
              </a:r>
              <a:r>
                <a:rPr lang="en-US" sz="1000" b="1">
                  <a:latin typeface="Verdana" pitchFamily="34" charset="0"/>
                </a:rPr>
                <a:t>FCCU_CFS[x].R</a:t>
              </a:r>
              <a:endParaRPr lang="en-US" sz="1000">
                <a:latin typeface="Verdana" pitchFamily="34" charset="0"/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84188" y="3849688"/>
            <a:ext cx="3830637" cy="2144712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BB034"/>
              </a:buClr>
              <a:buFont typeface="Wingdings" pitchFamily="2" charset="2"/>
              <a:buChar char=""/>
              <a:defRPr/>
            </a:pPr>
            <a:r>
              <a:rPr lang="en-US" sz="2000" kern="0" dirty="0">
                <a:latin typeface="+mn-lt"/>
                <a:ea typeface="+mn-ea"/>
              </a:rPr>
              <a:t>Read</a:t>
            </a:r>
            <a:r>
              <a:rPr lang="en-US" sz="2000" b="1" kern="0" dirty="0">
                <a:latin typeface="+mn-lt"/>
                <a:ea typeface="+mn-ea"/>
              </a:rPr>
              <a:t> </a:t>
            </a:r>
            <a:r>
              <a:rPr lang="en-US" sz="2000" b="1" kern="0" dirty="0" err="1">
                <a:latin typeface="+mn-lt"/>
                <a:ea typeface="+mn-ea"/>
              </a:rPr>
              <a:t>CFSx</a:t>
            </a:r>
            <a:r>
              <a:rPr lang="en-US" sz="2000" b="1" kern="0" dirty="0">
                <a:latin typeface="+mn-lt"/>
                <a:ea typeface="+mn-ea"/>
              </a:rPr>
              <a:t> </a:t>
            </a:r>
            <a:r>
              <a:rPr lang="en-US" sz="2000" kern="0" dirty="0">
                <a:latin typeface="+mn-lt"/>
                <a:ea typeface="+mn-ea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>
                <a:latin typeface="+mn-lt"/>
                <a:ea typeface="+mn-ea"/>
              </a:rPr>
              <a:t>The </a:t>
            </a:r>
            <a:r>
              <a:rPr lang="en-US" sz="1400" kern="0" dirty="0" err="1">
                <a:latin typeface="+mn-lt"/>
                <a:ea typeface="+mn-ea"/>
              </a:rPr>
              <a:t>FCCU_CFSx</a:t>
            </a:r>
            <a:r>
              <a:rPr lang="en-US" sz="1400" kern="0" dirty="0">
                <a:latin typeface="+mn-lt"/>
                <a:ea typeface="+mn-ea"/>
              </a:rPr>
              <a:t> register contains the latched fault indication collected from the critical fault sources.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>
                <a:latin typeface="+mn-lt"/>
                <a:ea typeface="+mn-ea"/>
              </a:rPr>
              <a:t>No reactions are executed until the FCCU moves in the NORMAL state.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14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1400" kern="0" dirty="0">
              <a:latin typeface="+mn-lt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51388" y="3843338"/>
            <a:ext cx="4178300" cy="214312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BB034"/>
              </a:buClr>
              <a:buFont typeface="Wingdings" pitchFamily="2" charset="2"/>
              <a:buChar char=""/>
              <a:defRPr/>
            </a:pPr>
            <a:r>
              <a:rPr lang="en-US" sz="2000" kern="0" dirty="0">
                <a:latin typeface="Verdana" pitchFamily="34" charset="0"/>
                <a:ea typeface="+mn-ea"/>
              </a:rPr>
              <a:t>Clear </a:t>
            </a:r>
            <a:r>
              <a:rPr lang="en-US" sz="2000" b="1" kern="0" dirty="0" err="1">
                <a:latin typeface="Verdana" pitchFamily="34" charset="0"/>
                <a:ea typeface="+mn-ea"/>
              </a:rPr>
              <a:t>CFSx</a:t>
            </a:r>
            <a:r>
              <a:rPr lang="en-US" sz="2000" b="1" kern="0" dirty="0">
                <a:latin typeface="Verdana" pitchFamily="34" charset="0"/>
                <a:ea typeface="+mn-ea"/>
              </a:rPr>
              <a:t> </a:t>
            </a:r>
            <a:r>
              <a:rPr lang="en-US" sz="2000" kern="0" dirty="0">
                <a:latin typeface="Verdana" pitchFamily="34" charset="0"/>
                <a:ea typeface="+mn-ea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>
                <a:latin typeface="+mn-lt"/>
                <a:ea typeface="+mn-ea"/>
              </a:rPr>
              <a:t>The status bits of the </a:t>
            </a:r>
            <a:r>
              <a:rPr lang="en-US" sz="1400" kern="0" dirty="0" err="1">
                <a:latin typeface="+mn-lt"/>
                <a:ea typeface="+mn-ea"/>
              </a:rPr>
              <a:t>FCCU_CFSx</a:t>
            </a:r>
            <a:r>
              <a:rPr lang="en-US" sz="1400" kern="0" dirty="0">
                <a:latin typeface="+mn-lt"/>
                <a:ea typeface="+mn-ea"/>
              </a:rPr>
              <a:t> register (configured as SW recoverable faults) can be cleared by the above locked sequence.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14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7FBD2B-C637-4FFF-9ABB-F8948FFFFE84}" type="slidenum">
              <a:rPr lang="en-US" smtClean="0"/>
              <a:pPr/>
              <a:t>42</a:t>
            </a:fld>
            <a:endParaRPr lang="en-US" sz="1400" smtClean="0"/>
          </a:p>
        </p:txBody>
      </p:sp>
      <p:sp>
        <p:nvSpPr>
          <p:cNvPr id="43011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Non-Critical Fault STATUS    Reg. </a:t>
            </a:r>
          </a:p>
        </p:txBody>
      </p:sp>
      <p:grpSp>
        <p:nvGrpSpPr>
          <p:cNvPr id="43045" name="Group 37"/>
          <p:cNvGrpSpPr>
            <a:grpSpLocks/>
          </p:cNvGrpSpPr>
          <p:nvPr/>
        </p:nvGrpSpPr>
        <p:grpSpPr bwMode="auto">
          <a:xfrm>
            <a:off x="4632325" y="1000125"/>
            <a:ext cx="4273550" cy="2833688"/>
            <a:chOff x="2918" y="630"/>
            <a:chExt cx="2692" cy="1785"/>
          </a:xfrm>
        </p:grpSpPr>
        <p:sp>
          <p:nvSpPr>
            <p:cNvPr id="56" name="Rectangle 55"/>
            <p:cNvSpPr/>
            <p:nvPr/>
          </p:nvSpPr>
          <p:spPr bwMode="auto">
            <a:xfrm>
              <a:off x="2957" y="676"/>
              <a:ext cx="2618" cy="169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dirty="0"/>
                <a:t>Clear </a:t>
              </a:r>
              <a:r>
                <a:rPr lang="en-US" b="1" dirty="0" err="1"/>
                <a:t>NCFSx</a:t>
              </a:r>
              <a:r>
                <a:rPr lang="en-US" dirty="0"/>
                <a:t> Reg.</a:t>
              </a:r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033" name="Rectangle 72"/>
            <p:cNvSpPr>
              <a:spLocks noChangeArrowheads="1"/>
            </p:cNvSpPr>
            <p:nvPr/>
          </p:nvSpPr>
          <p:spPr bwMode="auto">
            <a:xfrm>
              <a:off x="3635" y="972"/>
              <a:ext cx="1262" cy="1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FCCU_NCFK = 0xAB3498FE</a:t>
              </a:r>
            </a:p>
          </p:txBody>
        </p:sp>
        <p:sp>
          <p:nvSpPr>
            <p:cNvPr id="43034" name="Diamond 73"/>
            <p:cNvSpPr>
              <a:spLocks noChangeArrowheads="1"/>
            </p:cNvSpPr>
            <p:nvPr/>
          </p:nvSpPr>
          <p:spPr bwMode="auto">
            <a:xfrm>
              <a:off x="3577" y="1518"/>
              <a:ext cx="1364" cy="376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Verdana" pitchFamily="34" charset="0"/>
                </a:rPr>
                <a:t>FCCU_CTRL.OPS = SUCCESSFUL </a:t>
              </a:r>
              <a:endParaRPr lang="en-US">
                <a:latin typeface="Verdana" pitchFamily="34" charset="0"/>
              </a:endParaRPr>
            </a:p>
          </p:txBody>
        </p:sp>
        <p:cxnSp>
          <p:nvCxnSpPr>
            <p:cNvPr id="43035" name="Straight Arrow Connector 74"/>
            <p:cNvCxnSpPr>
              <a:cxnSpLocks noChangeShapeType="1"/>
              <a:stCxn id="43034" idx="2"/>
              <a:endCxn id="43042" idx="0"/>
            </p:cNvCxnSpPr>
            <p:nvPr/>
          </p:nvCxnSpPr>
          <p:spPr bwMode="auto">
            <a:xfrm flipH="1">
              <a:off x="4254" y="1894"/>
              <a:ext cx="5" cy="2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36" name="TextBox 75"/>
            <p:cNvSpPr txBox="1">
              <a:spLocks noChangeArrowheads="1"/>
            </p:cNvSpPr>
            <p:nvPr/>
          </p:nvSpPr>
          <p:spPr bwMode="auto">
            <a:xfrm>
              <a:off x="4059" y="1911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Y</a:t>
              </a:r>
            </a:p>
          </p:txBody>
        </p:sp>
        <p:sp>
          <p:nvSpPr>
            <p:cNvPr id="43037" name="TextBox 76"/>
            <p:cNvSpPr txBox="1">
              <a:spLocks noChangeArrowheads="1"/>
            </p:cNvSpPr>
            <p:nvPr/>
          </p:nvSpPr>
          <p:spPr bwMode="auto">
            <a:xfrm>
              <a:off x="3505" y="1584"/>
              <a:ext cx="1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N</a:t>
              </a:r>
            </a:p>
          </p:txBody>
        </p:sp>
        <p:cxnSp>
          <p:nvCxnSpPr>
            <p:cNvPr id="43038" name="Straight Connector 85"/>
            <p:cNvCxnSpPr>
              <a:cxnSpLocks noChangeShapeType="1"/>
              <a:stCxn id="43034" idx="0"/>
              <a:endCxn id="43039" idx="2"/>
            </p:cNvCxnSpPr>
            <p:nvPr/>
          </p:nvCxnSpPr>
          <p:spPr bwMode="auto">
            <a:xfrm flipV="1">
              <a:off x="4259" y="1394"/>
              <a:ext cx="1" cy="1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39" name="Rectangle 89"/>
            <p:cNvSpPr>
              <a:spLocks noChangeArrowheads="1"/>
            </p:cNvSpPr>
            <p:nvPr/>
          </p:nvSpPr>
          <p:spPr bwMode="auto">
            <a:xfrm>
              <a:off x="3708" y="1230"/>
              <a:ext cx="1103" cy="1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Clear FCCU NCFSx Reg.</a:t>
              </a:r>
            </a:p>
          </p:txBody>
        </p:sp>
        <p:cxnSp>
          <p:nvCxnSpPr>
            <p:cNvPr id="43040" name="Straight Connector 92"/>
            <p:cNvCxnSpPr>
              <a:cxnSpLocks noChangeShapeType="1"/>
              <a:stCxn id="43033" idx="2"/>
              <a:endCxn id="43039" idx="0"/>
            </p:cNvCxnSpPr>
            <p:nvPr/>
          </p:nvCxnSpPr>
          <p:spPr bwMode="auto">
            <a:xfrm flipH="1">
              <a:off x="4260" y="1136"/>
              <a:ext cx="6" cy="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41" name="Shape 98"/>
            <p:cNvCxnSpPr>
              <a:cxnSpLocks noChangeShapeType="1"/>
              <a:stCxn id="43034" idx="1"/>
              <a:endCxn id="43034" idx="0"/>
            </p:cNvCxnSpPr>
            <p:nvPr/>
          </p:nvCxnSpPr>
          <p:spPr bwMode="auto">
            <a:xfrm rot="10800000" flipH="1">
              <a:off x="3577" y="1518"/>
              <a:ext cx="682" cy="188"/>
            </a:xfrm>
            <a:prstGeom prst="curvedConnector4">
              <a:avLst>
                <a:gd name="adj1" fmla="val -21116"/>
                <a:gd name="adj2" fmla="val 17659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42" name="Rectangle 105"/>
            <p:cNvSpPr>
              <a:spLocks noChangeArrowheads="1"/>
            </p:cNvSpPr>
            <p:nvPr/>
          </p:nvSpPr>
          <p:spPr bwMode="auto">
            <a:xfrm>
              <a:off x="3703" y="2105"/>
              <a:ext cx="1102" cy="2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Read FCCU </a:t>
              </a:r>
              <a:r>
                <a:rPr lang="en-US" sz="1000" b="1">
                  <a:latin typeface="Verdana" pitchFamily="34" charset="0"/>
                </a:rPr>
                <a:t>NCFSx</a:t>
              </a:r>
              <a:r>
                <a:rPr lang="en-US" sz="1000">
                  <a:latin typeface="Verdana" pitchFamily="34" charset="0"/>
                </a:rPr>
                <a:t> Reg.</a:t>
              </a:r>
            </a:p>
          </p:txBody>
        </p:sp>
      </p:grpSp>
      <p:grpSp>
        <p:nvGrpSpPr>
          <p:cNvPr id="43044" name="Group 36"/>
          <p:cNvGrpSpPr>
            <a:grpSpLocks/>
          </p:cNvGrpSpPr>
          <p:nvPr/>
        </p:nvGrpSpPr>
        <p:grpSpPr bwMode="auto">
          <a:xfrm>
            <a:off x="255588" y="1006475"/>
            <a:ext cx="4273550" cy="2833688"/>
            <a:chOff x="161" y="634"/>
            <a:chExt cx="2692" cy="1785"/>
          </a:xfrm>
        </p:grpSpPr>
        <p:sp>
          <p:nvSpPr>
            <p:cNvPr id="119" name="Rectangle 118"/>
            <p:cNvSpPr/>
            <p:nvPr/>
          </p:nvSpPr>
          <p:spPr bwMode="auto">
            <a:xfrm>
              <a:off x="199" y="679"/>
              <a:ext cx="2618" cy="169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dirty="0"/>
                <a:t>Read </a:t>
              </a:r>
              <a:r>
                <a:rPr lang="en-US" b="1" dirty="0" err="1"/>
                <a:t>NCFSx</a:t>
              </a:r>
              <a:r>
                <a:rPr lang="en-US" dirty="0"/>
                <a:t> Reg.</a:t>
              </a:r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020" name="Rectangle 119"/>
            <p:cNvSpPr>
              <a:spLocks noChangeArrowheads="1"/>
            </p:cNvSpPr>
            <p:nvPr/>
          </p:nvSpPr>
          <p:spPr bwMode="auto">
            <a:xfrm>
              <a:off x="901" y="975"/>
              <a:ext cx="1201" cy="1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FCCU_CTRL.OPR = OP10</a:t>
              </a:r>
            </a:p>
          </p:txBody>
        </p:sp>
        <p:sp>
          <p:nvSpPr>
            <p:cNvPr id="43021" name="Diamond 120"/>
            <p:cNvSpPr>
              <a:spLocks noChangeArrowheads="1"/>
            </p:cNvSpPr>
            <p:nvPr/>
          </p:nvSpPr>
          <p:spPr bwMode="auto">
            <a:xfrm>
              <a:off x="819" y="1521"/>
              <a:ext cx="1364" cy="376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Verdana" pitchFamily="34" charset="0"/>
                </a:rPr>
                <a:t>FCCU_CTRL.OPS = SUCCESSFUL </a:t>
              </a:r>
              <a:endParaRPr lang="en-US">
                <a:latin typeface="Verdana" pitchFamily="34" charset="0"/>
              </a:endParaRPr>
            </a:p>
          </p:txBody>
        </p:sp>
        <p:cxnSp>
          <p:nvCxnSpPr>
            <p:cNvPr id="43022" name="Straight Arrow Connector 121"/>
            <p:cNvCxnSpPr>
              <a:cxnSpLocks noChangeShapeType="1"/>
              <a:stCxn id="43021" idx="2"/>
              <a:endCxn id="43029" idx="0"/>
            </p:cNvCxnSpPr>
            <p:nvPr/>
          </p:nvCxnSpPr>
          <p:spPr bwMode="auto">
            <a:xfrm flipH="1">
              <a:off x="1496" y="1897"/>
              <a:ext cx="5" cy="2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23" name="TextBox 122"/>
            <p:cNvSpPr txBox="1">
              <a:spLocks noChangeArrowheads="1"/>
            </p:cNvSpPr>
            <p:nvPr/>
          </p:nvSpPr>
          <p:spPr bwMode="auto">
            <a:xfrm>
              <a:off x="1301" y="1914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Y</a:t>
              </a:r>
            </a:p>
          </p:txBody>
        </p:sp>
        <p:sp>
          <p:nvSpPr>
            <p:cNvPr id="43024" name="TextBox 123"/>
            <p:cNvSpPr txBox="1">
              <a:spLocks noChangeArrowheads="1"/>
            </p:cNvSpPr>
            <p:nvPr/>
          </p:nvSpPr>
          <p:spPr bwMode="auto">
            <a:xfrm>
              <a:off x="747" y="1587"/>
              <a:ext cx="1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latin typeface="Verdana" pitchFamily="34" charset="0"/>
                </a:rPr>
                <a:t>N</a:t>
              </a:r>
            </a:p>
          </p:txBody>
        </p:sp>
        <p:cxnSp>
          <p:nvCxnSpPr>
            <p:cNvPr id="43025" name="Straight Connector 124"/>
            <p:cNvCxnSpPr>
              <a:cxnSpLocks noChangeShapeType="1"/>
            </p:cNvCxnSpPr>
            <p:nvPr/>
          </p:nvCxnSpPr>
          <p:spPr bwMode="auto">
            <a:xfrm flipV="1">
              <a:off x="1494" y="1143"/>
              <a:ext cx="7" cy="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Shape 127"/>
            <p:cNvCxnSpPr>
              <a:cxnSpLocks noChangeShapeType="1"/>
              <a:stCxn id="43021" idx="1"/>
              <a:endCxn id="43021" idx="0"/>
            </p:cNvCxnSpPr>
            <p:nvPr/>
          </p:nvCxnSpPr>
          <p:spPr bwMode="auto">
            <a:xfrm rot="10800000" flipH="1">
              <a:off x="819" y="1521"/>
              <a:ext cx="682" cy="188"/>
            </a:xfrm>
            <a:prstGeom prst="curvedConnector4">
              <a:avLst>
                <a:gd name="adj1" fmla="val -21116"/>
                <a:gd name="adj2" fmla="val 17659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29" name="Rectangle 128"/>
            <p:cNvSpPr>
              <a:spLocks noChangeArrowheads="1"/>
            </p:cNvSpPr>
            <p:nvPr/>
          </p:nvSpPr>
          <p:spPr bwMode="auto">
            <a:xfrm>
              <a:off x="945" y="2108"/>
              <a:ext cx="1102" cy="1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1000">
                  <a:latin typeface="Verdana" pitchFamily="34" charset="0"/>
                </a:rPr>
                <a:t>X = </a:t>
              </a:r>
              <a:r>
                <a:rPr lang="en-US" sz="1000" b="1">
                  <a:latin typeface="Verdana" pitchFamily="34" charset="0"/>
                </a:rPr>
                <a:t>FCCU_NCFS[x].R</a:t>
              </a:r>
              <a:endParaRPr lang="en-US" sz="1000">
                <a:latin typeface="Verdana" pitchFamily="34" charset="0"/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3857625"/>
            <a:ext cx="4087813" cy="2144713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BB034"/>
              </a:buClr>
              <a:buFont typeface="Wingdings" pitchFamily="2" charset="2"/>
              <a:buChar char="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Read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NCFSx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Register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>
                <a:latin typeface="+mn-lt"/>
                <a:ea typeface="+mn-ea"/>
              </a:rPr>
              <a:t>The </a:t>
            </a:r>
            <a:r>
              <a:rPr lang="en-US" sz="1400" kern="0" dirty="0" err="1">
                <a:latin typeface="+mn-lt"/>
                <a:ea typeface="+mn-ea"/>
              </a:rPr>
              <a:t>FCCU_NCFSx</a:t>
            </a:r>
            <a:r>
              <a:rPr lang="en-US" sz="1400" kern="0" dirty="0">
                <a:latin typeface="+mn-lt"/>
                <a:ea typeface="+mn-ea"/>
              </a:rPr>
              <a:t> register contains the latched fault indication collected from the non-critical fault sources.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>
                <a:latin typeface="+mn-lt"/>
                <a:ea typeface="+mn-ea"/>
              </a:rPr>
              <a:t>No reactions are executed until the FCCU moves in the NORMAL state.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1400" kern="0" dirty="0">
              <a:latin typeface="+mn-lt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0" y="3857625"/>
            <a:ext cx="4572000" cy="214312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BB034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Clear </a:t>
            </a:r>
            <a:r>
              <a:rPr lang="en-US" sz="20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NCFSx</a:t>
            </a: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 Register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400" kern="0" dirty="0">
                <a:latin typeface="+mn-lt"/>
                <a:ea typeface="+mn-ea"/>
              </a:rPr>
              <a:t>The status bits of the </a:t>
            </a:r>
            <a:r>
              <a:rPr lang="en-US" sz="1400" kern="0" dirty="0" err="1">
                <a:latin typeface="+mn-lt"/>
                <a:ea typeface="+mn-ea"/>
              </a:rPr>
              <a:t>FCCU_NCFSx</a:t>
            </a:r>
            <a:r>
              <a:rPr lang="en-US" sz="1400" kern="0" dirty="0">
                <a:latin typeface="+mn-lt"/>
                <a:ea typeface="+mn-ea"/>
              </a:rPr>
              <a:t> register (configured as SW recoverable faults) can be cleared by the above locked sequence.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2EE870-F3EC-4A11-BAAA-1A43C53242BF}" type="slidenum">
              <a:rPr lang="en-US" smtClean="0"/>
              <a:pPr/>
              <a:t>43</a:t>
            </a:fld>
            <a:endParaRPr 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2800" smtClean="0"/>
              <a:t>FCCU example of configuration and usage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052513"/>
            <a:ext cx="8686800" cy="4876800"/>
          </a:xfrm>
        </p:spPr>
        <p:txBody>
          <a:bodyPr/>
          <a:lstStyle/>
          <a:p>
            <a:pPr eaLnBrk="1" hangingPunct="1"/>
            <a:r>
              <a:rPr lang="en-US" smtClean="0"/>
              <a:t>Some example of how to configure and use the CPU are showed: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Reaction CF -&gt;</a:t>
            </a:r>
            <a:r>
              <a:rPr lang="en-US" smtClean="0">
                <a:hlinkClick r:id="rId2" action="ppaction://hlinksldjump"/>
              </a:rPr>
              <a:t>with RESET</a:t>
            </a: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hlinkClick r:id="rId3" action="ppaction://hlinksldjump"/>
              </a:rPr>
              <a:t>Fault management</a:t>
            </a:r>
            <a:endParaRPr lang="en-US" smtClean="0">
              <a:hlinkClick r:id="rId4" action="ppaction://hlinksldjump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Reaction CF -&gt;</a:t>
            </a:r>
            <a:r>
              <a:rPr lang="en-US" smtClean="0">
                <a:hlinkClick r:id="rId5" action="ppaction://hlinksldjump"/>
              </a:rPr>
              <a:t>without RESET</a:t>
            </a:r>
            <a:endParaRPr lang="en-US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hlinkClick r:id="rId3" action="ppaction://hlinksldjump"/>
              </a:rPr>
              <a:t>Fault management</a:t>
            </a: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Reaction NCF -&gt; ALARM -&gt; </a:t>
            </a:r>
            <a:r>
              <a:rPr lang="en-US" smtClean="0">
                <a:hlinkClick r:id="rId6" action="ppaction://hlinksldjump"/>
              </a:rPr>
              <a:t>ALARM_ISR </a:t>
            </a:r>
            <a:r>
              <a:rPr lang="en-US" sz="1400" smtClean="0">
                <a:hlinkClick r:id="rId6" action="ppaction://hlinksldjump"/>
              </a:rPr>
              <a:t>(not RESET generation by NCF 8-24)</a:t>
            </a:r>
            <a:endParaRPr lang="en-US" sz="1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Reaction NCF -&gt; ALARM -&gt; </a:t>
            </a:r>
            <a:r>
              <a:rPr lang="en-US" smtClean="0">
                <a:hlinkClick r:id="rId7" action="ppaction://hlinksldjump"/>
              </a:rPr>
              <a:t>ALARM_ISR</a:t>
            </a:r>
            <a:r>
              <a:rPr lang="en-US" sz="1400" smtClean="0">
                <a:hlinkClick r:id="rId7" action="ppaction://hlinksldjump"/>
              </a:rPr>
              <a:t>(time-out) </a:t>
            </a:r>
            <a:r>
              <a:rPr lang="en-US" smtClean="0">
                <a:hlinkClick r:id="rId7" action="ppaction://hlinksldjump"/>
              </a:rPr>
              <a:t>+ NMI_ISR</a:t>
            </a:r>
            <a:endParaRPr lang="en-US" sz="1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EOUT Pins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...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118224-D447-468B-AA7F-AB5140EF238D}" type="slidenum">
              <a:rPr lang="en-US" smtClean="0"/>
              <a:pPr/>
              <a:t>44</a:t>
            </a:fld>
            <a:endParaRPr lang="en-US" sz="1400" smtClean="0"/>
          </a:p>
        </p:txBody>
      </p:sp>
      <p:sp>
        <p:nvSpPr>
          <p:cNvPr id="45059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C0F02F8-63C3-4E2A-9F8B-813747CF02D6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44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CF reaction: with RESET by RGM</a:t>
            </a:r>
            <a:endParaRPr lang="en-US" sz="1900" smtClean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280988" y="979488"/>
            <a:ext cx="5199062" cy="1441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/>
              <a:t>FCCU Init: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FCCU_CONFIG_STATE();	</a:t>
            </a:r>
            <a:r>
              <a:rPr lang="en-US" sz="900" kern="0" dirty="0">
                <a:solidFill>
                  <a:srgbClr val="00B050"/>
                </a:solidFill>
              </a:rPr>
              <a:t>/* CONFIG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FCCU.CFG.B.SM = 1; 	</a:t>
            </a:r>
            <a:r>
              <a:rPr lang="en-US" sz="900" kern="0" dirty="0">
                <a:solidFill>
                  <a:srgbClr val="00B050"/>
                </a:solidFill>
              </a:rPr>
              <a:t>/* EOUT protocol fast switching mode*/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FCCU.CFG.B.PS = 1; 	</a:t>
            </a:r>
            <a:r>
              <a:rPr lang="en-US" sz="900" kern="0" dirty="0">
                <a:solidFill>
                  <a:srgbClr val="00B050"/>
                </a:solidFill>
              </a:rPr>
              <a:t>/* </a:t>
            </a:r>
            <a:r>
              <a:rPr lang="en-US" sz="900" kern="0" dirty="0" err="1">
                <a:solidFill>
                  <a:srgbClr val="00B050"/>
                </a:solidFill>
              </a:rPr>
              <a:t>fcc_eout</a:t>
            </a:r>
            <a:r>
              <a:rPr lang="en-US" sz="900" kern="0" dirty="0">
                <a:solidFill>
                  <a:srgbClr val="00B050"/>
                </a:solidFill>
              </a:rPr>
              <a:t>[1] active low, </a:t>
            </a:r>
            <a:r>
              <a:rPr lang="en-US" sz="900" kern="0" dirty="0" err="1">
                <a:solidFill>
                  <a:srgbClr val="00B050"/>
                </a:solidFill>
              </a:rPr>
              <a:t>fcc_eout</a:t>
            </a:r>
            <a:r>
              <a:rPr lang="en-US" sz="900" kern="0" dirty="0">
                <a:solidFill>
                  <a:srgbClr val="00B050"/>
                </a:solidFill>
              </a:rPr>
              <a:t>[0] active low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 err="1"/>
              <a:t>FCCU_CFG_FOM_Config</a:t>
            </a:r>
            <a:r>
              <a:rPr lang="en-US" sz="900" kern="0" dirty="0"/>
              <a:t>(CFG_FOM0); </a:t>
            </a:r>
            <a:r>
              <a:rPr lang="en-US" sz="900" kern="0" dirty="0">
                <a:solidFill>
                  <a:srgbClr val="00B050"/>
                </a:solidFill>
              </a:rPr>
              <a:t>/* CFG_FOM0 = Dual-Rail [</a:t>
            </a:r>
            <a:r>
              <a:rPr lang="en-US" sz="900" kern="0" dirty="0" err="1">
                <a:solidFill>
                  <a:srgbClr val="00B050"/>
                </a:solidFill>
              </a:rPr>
              <a:t>fccu_eout</a:t>
            </a:r>
            <a:r>
              <a:rPr lang="en-US" sz="900" kern="0" dirty="0">
                <a:solidFill>
                  <a:srgbClr val="00B050"/>
                </a:solidFill>
              </a:rPr>
              <a:t>[1:0]= outputs]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 err="1"/>
              <a:t>FCCU_CFG_FOP_Config</a:t>
            </a:r>
            <a:r>
              <a:rPr lang="en-US" sz="900" kern="0" dirty="0"/>
              <a:t>(0); 	</a:t>
            </a:r>
            <a:r>
              <a:rPr lang="en-US" sz="900" kern="0" dirty="0">
                <a:solidFill>
                  <a:srgbClr val="00B050"/>
                </a:solidFill>
              </a:rPr>
              <a:t>/* Fault Output </a:t>
            </a:r>
            <a:r>
              <a:rPr lang="en-US" sz="900" kern="0" dirty="0" err="1">
                <a:solidFill>
                  <a:srgbClr val="00B050"/>
                </a:solidFill>
              </a:rPr>
              <a:t>Prescaler</a:t>
            </a:r>
            <a:r>
              <a:rPr lang="en-US" sz="900" kern="0" dirty="0">
                <a:solidFill>
                  <a:srgbClr val="00B050"/>
                </a:solidFill>
              </a:rPr>
              <a:t>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FCCU_NORMAL_STATE();	</a:t>
            </a:r>
            <a:r>
              <a:rPr lang="en-US" sz="900" kern="0" dirty="0">
                <a:solidFill>
                  <a:srgbClr val="00B050"/>
                </a:solidFill>
              </a:rPr>
              <a:t>/* NORMAL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…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900" kern="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900" kern="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900" kern="0" dirty="0"/>
          </a:p>
        </p:txBody>
      </p:sp>
      <p:sp>
        <p:nvSpPr>
          <p:cNvPr id="45062" name="TextBox 34"/>
          <p:cNvSpPr txBox="1">
            <a:spLocks noChangeArrowheads="1"/>
          </p:cNvSpPr>
          <p:nvPr/>
        </p:nvSpPr>
        <p:spPr bwMode="auto">
          <a:xfrm>
            <a:off x="8124825" y="5876925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Verdana" pitchFamily="34" charset="0"/>
                <a:hlinkClick r:id="rId2" action="ppaction://hlinksldjump"/>
              </a:rPr>
              <a:t>Back</a:t>
            </a:r>
            <a:endParaRPr lang="en-US" sz="1000">
              <a:latin typeface="Verdana" pitchFamily="34" charset="0"/>
            </a:endParaRPr>
          </a:p>
        </p:txBody>
      </p:sp>
      <p:grpSp>
        <p:nvGrpSpPr>
          <p:cNvPr id="45063" name="Group 63"/>
          <p:cNvGrpSpPr>
            <a:grpSpLocks/>
          </p:cNvGrpSpPr>
          <p:nvPr/>
        </p:nvGrpSpPr>
        <p:grpSpPr bwMode="auto">
          <a:xfrm>
            <a:off x="2786063" y="2359025"/>
            <a:ext cx="5892800" cy="3468688"/>
            <a:chOff x="3224213" y="2359025"/>
            <a:chExt cx="5892800" cy="3468688"/>
          </a:xfrm>
        </p:grpSpPr>
        <p:sp>
          <p:nvSpPr>
            <p:cNvPr id="45064" name="Oval 5"/>
            <p:cNvSpPr>
              <a:spLocks noChangeArrowheads="1"/>
            </p:cNvSpPr>
            <p:nvPr/>
          </p:nvSpPr>
          <p:spPr bwMode="auto">
            <a:xfrm>
              <a:off x="6589713" y="2359025"/>
              <a:ext cx="736600" cy="31115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/>
                <a:t>Reset</a:t>
              </a:r>
            </a:p>
          </p:txBody>
        </p:sp>
        <p:sp>
          <p:nvSpPr>
            <p:cNvPr id="45065" name="Oval 6"/>
            <p:cNvSpPr>
              <a:spLocks noChangeArrowheads="1"/>
            </p:cNvSpPr>
            <p:nvPr/>
          </p:nvSpPr>
          <p:spPr bwMode="auto">
            <a:xfrm>
              <a:off x="6589713" y="4660900"/>
              <a:ext cx="736600" cy="4841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 b="1"/>
                <a:t>FCCU Init</a:t>
              </a:r>
            </a:p>
          </p:txBody>
        </p:sp>
        <p:sp>
          <p:nvSpPr>
            <p:cNvPr id="45066" name="Lightning Bolt 9"/>
            <p:cNvSpPr>
              <a:spLocks noChangeArrowheads="1"/>
            </p:cNvSpPr>
            <p:nvPr/>
          </p:nvSpPr>
          <p:spPr bwMode="auto">
            <a:xfrm>
              <a:off x="3224213" y="3475038"/>
              <a:ext cx="1611312" cy="692150"/>
            </a:xfrm>
            <a:prstGeom prst="lightningBol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endParaRPr lang="en-US" sz="800"/>
            </a:p>
          </p:txBody>
        </p:sp>
        <p:sp>
          <p:nvSpPr>
            <p:cNvPr id="45067" name="Rounded Rectangle 11"/>
            <p:cNvSpPr>
              <a:spLocks noChangeArrowheads="1"/>
            </p:cNvSpPr>
            <p:nvPr/>
          </p:nvSpPr>
          <p:spPr bwMode="auto">
            <a:xfrm>
              <a:off x="4576763" y="4521200"/>
              <a:ext cx="1089025" cy="5175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 b="1"/>
                <a:t>FCCU: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Lacth Fault 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EOUT signaling</a:t>
              </a:r>
            </a:p>
          </p:txBody>
        </p:sp>
        <p:cxnSp>
          <p:nvCxnSpPr>
            <p:cNvPr id="45068" name="Curved Connector 13"/>
            <p:cNvCxnSpPr>
              <a:cxnSpLocks noChangeShapeType="1"/>
              <a:stCxn id="45064" idx="4"/>
              <a:endCxn id="45072" idx="0"/>
            </p:cNvCxnSpPr>
            <p:nvPr/>
          </p:nvCxnSpPr>
          <p:spPr bwMode="auto">
            <a:xfrm rot="5400000">
              <a:off x="6881019" y="2747169"/>
              <a:ext cx="155575" cy="1587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69" name="Shape 17"/>
            <p:cNvCxnSpPr>
              <a:cxnSpLocks noChangeShapeType="1"/>
              <a:stCxn id="45079" idx="2"/>
              <a:endCxn id="45066" idx="0"/>
            </p:cNvCxnSpPr>
            <p:nvPr/>
          </p:nvCxnSpPr>
          <p:spPr bwMode="auto">
            <a:xfrm rot="5400000" flipH="1">
              <a:off x="4230688" y="3100388"/>
              <a:ext cx="2352675" cy="3101975"/>
            </a:xfrm>
            <a:prstGeom prst="curvedConnector5">
              <a:avLst>
                <a:gd name="adj1" fmla="val -9722"/>
                <a:gd name="adj2" fmla="val 33449"/>
                <a:gd name="adj3" fmla="val 10972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70" name="Curved Connector 19"/>
            <p:cNvCxnSpPr>
              <a:cxnSpLocks noChangeShapeType="1"/>
              <a:stCxn id="45066" idx="4"/>
              <a:endCxn id="45088" idx="0"/>
            </p:cNvCxnSpPr>
            <p:nvPr/>
          </p:nvCxnSpPr>
          <p:spPr bwMode="auto">
            <a:xfrm rot="5400000">
              <a:off x="4223544" y="3915569"/>
              <a:ext cx="360362" cy="8636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71" name="Curved Connector 23"/>
            <p:cNvCxnSpPr>
              <a:cxnSpLocks noChangeShapeType="1"/>
              <a:stCxn id="45066" idx="4"/>
              <a:endCxn id="45067" idx="0"/>
            </p:cNvCxnSpPr>
            <p:nvPr/>
          </p:nvCxnSpPr>
          <p:spPr bwMode="auto">
            <a:xfrm rot="16200000" flipH="1">
              <a:off x="4801394" y="4201319"/>
              <a:ext cx="354012" cy="28575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72" name="Oval 32"/>
            <p:cNvSpPr>
              <a:spLocks noChangeArrowheads="1"/>
            </p:cNvSpPr>
            <p:nvPr/>
          </p:nvSpPr>
          <p:spPr bwMode="auto">
            <a:xfrm>
              <a:off x="6589713" y="2825750"/>
              <a:ext cx="736600" cy="31115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/>
                <a:t>main</a:t>
              </a:r>
            </a:p>
          </p:txBody>
        </p:sp>
        <p:sp>
          <p:nvSpPr>
            <p:cNvPr id="45073" name="Rounded Rectangle 36"/>
            <p:cNvSpPr>
              <a:spLocks noChangeArrowheads="1"/>
            </p:cNvSpPr>
            <p:nvPr/>
          </p:nvSpPr>
          <p:spPr bwMode="auto">
            <a:xfrm>
              <a:off x="6283325" y="4146550"/>
              <a:ext cx="1349375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GENERAL SETTING</a:t>
              </a:r>
            </a:p>
          </p:txBody>
        </p:sp>
        <p:sp>
          <p:nvSpPr>
            <p:cNvPr id="45074" name="Diamond 38"/>
            <p:cNvSpPr>
              <a:spLocks noChangeArrowheads="1"/>
            </p:cNvSpPr>
            <p:nvPr/>
          </p:nvSpPr>
          <p:spPr bwMode="auto">
            <a:xfrm>
              <a:off x="6364288" y="3303588"/>
              <a:ext cx="1187450" cy="684212"/>
            </a:xfrm>
            <a:prstGeom prst="diamond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SAFE Mode</a:t>
              </a:r>
              <a:endParaRPr lang="en-US"/>
            </a:p>
          </p:txBody>
        </p:sp>
        <p:sp>
          <p:nvSpPr>
            <p:cNvPr id="45075" name="Rounded Rectangle 39"/>
            <p:cNvSpPr>
              <a:spLocks noChangeArrowheads="1"/>
            </p:cNvSpPr>
            <p:nvPr/>
          </p:nvSpPr>
          <p:spPr bwMode="auto">
            <a:xfrm>
              <a:off x="7861300" y="3384550"/>
              <a:ext cx="1255713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Fault Management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</p:txBody>
        </p:sp>
        <p:cxnSp>
          <p:nvCxnSpPr>
            <p:cNvPr id="45076" name="Straight Arrow Connector 42"/>
            <p:cNvCxnSpPr>
              <a:cxnSpLocks noChangeShapeType="1"/>
              <a:stCxn id="45074" idx="3"/>
              <a:endCxn id="45075" idx="1"/>
            </p:cNvCxnSpPr>
            <p:nvPr/>
          </p:nvCxnSpPr>
          <p:spPr bwMode="auto">
            <a:xfrm flipV="1">
              <a:off x="7551738" y="3643313"/>
              <a:ext cx="3095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77" name="TextBox 45"/>
            <p:cNvSpPr txBox="1">
              <a:spLocks noChangeArrowheads="1"/>
            </p:cNvSpPr>
            <p:nvPr/>
          </p:nvSpPr>
          <p:spPr bwMode="auto">
            <a:xfrm>
              <a:off x="7456488" y="3451225"/>
              <a:ext cx="1889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Y</a:t>
              </a:r>
            </a:p>
          </p:txBody>
        </p:sp>
        <p:sp>
          <p:nvSpPr>
            <p:cNvPr id="45078" name="TextBox 46"/>
            <p:cNvSpPr txBox="1">
              <a:spLocks noChangeArrowheads="1"/>
            </p:cNvSpPr>
            <p:nvPr/>
          </p:nvSpPr>
          <p:spPr bwMode="auto">
            <a:xfrm>
              <a:off x="7021513" y="3876675"/>
              <a:ext cx="1889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N</a:t>
              </a:r>
            </a:p>
          </p:txBody>
        </p:sp>
        <p:sp>
          <p:nvSpPr>
            <p:cNvPr id="45079" name="Rounded Rectangle 47"/>
            <p:cNvSpPr>
              <a:spLocks noChangeArrowheads="1"/>
            </p:cNvSpPr>
            <p:nvPr/>
          </p:nvSpPr>
          <p:spPr bwMode="auto">
            <a:xfrm>
              <a:off x="6369050" y="5310188"/>
              <a:ext cx="1179513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code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</p:txBody>
        </p:sp>
        <p:cxnSp>
          <p:nvCxnSpPr>
            <p:cNvPr id="45080" name="Straight Arrow Connector 52"/>
            <p:cNvCxnSpPr>
              <a:cxnSpLocks noChangeShapeType="1"/>
              <a:stCxn id="45074" idx="2"/>
              <a:endCxn id="45073" idx="0"/>
            </p:cNvCxnSpPr>
            <p:nvPr/>
          </p:nvCxnSpPr>
          <p:spPr bwMode="auto">
            <a:xfrm rot="16200000" flipH="1">
              <a:off x="6878638" y="4067175"/>
              <a:ext cx="1587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1" name="Curved Connector 69"/>
            <p:cNvCxnSpPr>
              <a:cxnSpLocks noChangeShapeType="1"/>
              <a:stCxn id="45072" idx="4"/>
              <a:endCxn id="45074" idx="0"/>
            </p:cNvCxnSpPr>
            <p:nvPr/>
          </p:nvCxnSpPr>
          <p:spPr bwMode="auto">
            <a:xfrm rot="5400000">
              <a:off x="6875463" y="3219450"/>
              <a:ext cx="166688" cy="1587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2" name="Curved Connector 70"/>
            <p:cNvCxnSpPr>
              <a:cxnSpLocks noChangeShapeType="1"/>
              <a:stCxn id="45073" idx="2"/>
              <a:endCxn id="45065" idx="0"/>
            </p:cNvCxnSpPr>
            <p:nvPr/>
          </p:nvCxnSpPr>
          <p:spPr bwMode="auto">
            <a:xfrm rot="5400000">
              <a:off x="6891338" y="4594225"/>
              <a:ext cx="133350" cy="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5" name="Cloud 54"/>
            <p:cNvSpPr/>
            <p:nvPr/>
          </p:nvSpPr>
          <p:spPr bwMode="auto">
            <a:xfrm>
              <a:off x="6205538" y="3881438"/>
              <a:ext cx="676275" cy="336550"/>
            </a:xfrm>
            <a:prstGeom prst="cloud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RUN</a:t>
              </a:r>
              <a:endParaRPr lang="en-US" dirty="0"/>
            </a:p>
          </p:txBody>
        </p:sp>
        <p:sp>
          <p:nvSpPr>
            <p:cNvPr id="56" name="Cloud 55"/>
            <p:cNvSpPr/>
            <p:nvPr/>
          </p:nvSpPr>
          <p:spPr bwMode="auto">
            <a:xfrm>
              <a:off x="7267575" y="3135313"/>
              <a:ext cx="738188" cy="336550"/>
            </a:xfrm>
            <a:prstGeom prst="cloud">
              <a:avLst/>
            </a:prstGeom>
            <a:solidFill>
              <a:srgbClr val="FF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SAFE</a:t>
              </a:r>
              <a:endParaRPr lang="en-US" dirty="0"/>
            </a:p>
          </p:txBody>
        </p:sp>
        <p:sp>
          <p:nvSpPr>
            <p:cNvPr id="57" name="Cloud 56"/>
            <p:cNvSpPr/>
            <p:nvPr/>
          </p:nvSpPr>
          <p:spPr bwMode="auto">
            <a:xfrm>
              <a:off x="4732338" y="3900488"/>
              <a:ext cx="738187" cy="338137"/>
            </a:xfrm>
            <a:prstGeom prst="cloud">
              <a:avLst/>
            </a:prstGeom>
            <a:solidFill>
              <a:srgbClr val="FF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SAFE</a:t>
              </a:r>
              <a:endParaRPr lang="en-US" dirty="0"/>
            </a:p>
          </p:txBody>
        </p:sp>
        <p:sp>
          <p:nvSpPr>
            <p:cNvPr id="45086" name="TextBox 37"/>
            <p:cNvSpPr txBox="1">
              <a:spLocks noChangeArrowheads="1"/>
            </p:cNvSpPr>
            <p:nvPr/>
          </p:nvSpPr>
          <p:spPr bwMode="auto">
            <a:xfrm>
              <a:off x="4165600" y="3594100"/>
              <a:ext cx="7350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CF Fault</a:t>
              </a:r>
            </a:p>
          </p:txBody>
        </p:sp>
        <p:cxnSp>
          <p:nvCxnSpPr>
            <p:cNvPr id="45087" name="Curved Connector 49"/>
            <p:cNvCxnSpPr>
              <a:cxnSpLocks noChangeShapeType="1"/>
              <a:stCxn id="45065" idx="4"/>
              <a:endCxn id="45079" idx="0"/>
            </p:cNvCxnSpPr>
            <p:nvPr/>
          </p:nvCxnSpPr>
          <p:spPr bwMode="auto">
            <a:xfrm rot="16200000" flipH="1">
              <a:off x="6875463" y="5227638"/>
              <a:ext cx="165100" cy="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88" name="Rounded Rectangle 10"/>
            <p:cNvSpPr>
              <a:spLocks noChangeArrowheads="1"/>
            </p:cNvSpPr>
            <p:nvPr/>
          </p:nvSpPr>
          <p:spPr bwMode="auto">
            <a:xfrm>
              <a:off x="3484563" y="4527550"/>
              <a:ext cx="976312" cy="5175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 b="1"/>
                <a:t>RGM: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SAFE State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RESET</a:t>
              </a:r>
            </a:p>
          </p:txBody>
        </p:sp>
        <p:sp>
          <p:nvSpPr>
            <p:cNvPr id="45089" name="Oval 141"/>
            <p:cNvSpPr>
              <a:spLocks noChangeArrowheads="1"/>
            </p:cNvSpPr>
            <p:nvPr/>
          </p:nvSpPr>
          <p:spPr bwMode="auto">
            <a:xfrm>
              <a:off x="3597275" y="5337175"/>
              <a:ext cx="736600" cy="31115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/>
                <a:t>Reset</a:t>
              </a:r>
            </a:p>
          </p:txBody>
        </p:sp>
        <p:cxnSp>
          <p:nvCxnSpPr>
            <p:cNvPr id="45090" name="Straight Arrow Connector 143"/>
            <p:cNvCxnSpPr>
              <a:cxnSpLocks noChangeShapeType="1"/>
              <a:stCxn id="45088" idx="2"/>
              <a:endCxn id="45089" idx="0"/>
            </p:cNvCxnSpPr>
            <p:nvPr/>
          </p:nvCxnSpPr>
          <p:spPr bwMode="auto">
            <a:xfrm rot="5400000">
              <a:off x="3822700" y="5187950"/>
              <a:ext cx="292100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91" name="Shape 17"/>
            <p:cNvCxnSpPr>
              <a:cxnSpLocks noChangeShapeType="1"/>
              <a:stCxn id="45089" idx="2"/>
              <a:endCxn id="45072" idx="1"/>
            </p:cNvCxnSpPr>
            <p:nvPr/>
          </p:nvCxnSpPr>
          <p:spPr bwMode="auto">
            <a:xfrm rot="10800000" flipH="1">
              <a:off x="3597275" y="2871788"/>
              <a:ext cx="3100388" cy="2620962"/>
            </a:xfrm>
            <a:prstGeom prst="curvedConnector4">
              <a:avLst>
                <a:gd name="adj1" fmla="val -17653"/>
                <a:gd name="adj2" fmla="val 110458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E760F7-B558-4635-8688-6030EA84D861}" type="slidenum">
              <a:rPr lang="en-US" smtClean="0"/>
              <a:pPr/>
              <a:t>45</a:t>
            </a:fld>
            <a:endParaRPr lang="en-US" sz="1400" smtClean="0"/>
          </a:p>
        </p:txBody>
      </p:sp>
      <p:sp>
        <p:nvSpPr>
          <p:cNvPr id="46083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E7F321E-EBA3-4C47-A132-D4FF0143272E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45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FAULT management</a:t>
            </a:r>
            <a:endParaRPr lang="en-US" sz="1900" smtClean="0"/>
          </a:p>
        </p:txBody>
      </p:sp>
      <p:sp>
        <p:nvSpPr>
          <p:cNvPr id="46085" name="TextBox 34"/>
          <p:cNvSpPr txBox="1">
            <a:spLocks noChangeArrowheads="1"/>
          </p:cNvSpPr>
          <p:nvPr/>
        </p:nvSpPr>
        <p:spPr bwMode="auto">
          <a:xfrm>
            <a:off x="8124825" y="5876925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Verdana" pitchFamily="34" charset="0"/>
                <a:hlinkClick r:id="rId3" action="ppaction://hlinksldjump"/>
              </a:rPr>
              <a:t>Back</a:t>
            </a:r>
            <a:endParaRPr lang="en-US" sz="1000">
              <a:latin typeface="Verdana" pitchFamily="34" charset="0"/>
            </a:endParaRPr>
          </a:p>
        </p:txBody>
      </p:sp>
      <p:sp>
        <p:nvSpPr>
          <p:cNvPr id="46087" name="Rounded Rectangle 35"/>
          <p:cNvSpPr>
            <a:spLocks noChangeArrowheads="1"/>
          </p:cNvSpPr>
          <p:nvPr/>
        </p:nvSpPr>
        <p:spPr bwMode="auto">
          <a:xfrm>
            <a:off x="2597150" y="1116013"/>
            <a:ext cx="1165225" cy="242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FAULT Management</a:t>
            </a:r>
          </a:p>
        </p:txBody>
      </p:sp>
      <p:sp>
        <p:nvSpPr>
          <p:cNvPr id="46089" name="Rounded Rectangle 41"/>
          <p:cNvSpPr>
            <a:spLocks noChangeArrowheads="1"/>
          </p:cNvSpPr>
          <p:nvPr/>
        </p:nvSpPr>
        <p:spPr bwMode="auto">
          <a:xfrm>
            <a:off x="4356100" y="2017713"/>
            <a:ext cx="188277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/>
              <a:t>MODE TRANSITION REQUEST (MC_ME module)</a:t>
            </a:r>
            <a:endParaRPr lang="en-US" sz="800">
              <a:solidFill>
                <a:srgbClr val="000000"/>
              </a:solidFill>
            </a:endParaRPr>
          </a:p>
        </p:txBody>
      </p:sp>
      <p:cxnSp>
        <p:nvCxnSpPr>
          <p:cNvPr id="46090" name="Straight Arrow Connector 43"/>
          <p:cNvCxnSpPr>
            <a:cxnSpLocks noChangeShapeType="1"/>
            <a:stCxn id="46087" idx="2"/>
            <a:endCxn id="46089" idx="1"/>
          </p:cNvCxnSpPr>
          <p:nvPr/>
        </p:nvCxnSpPr>
        <p:spPr bwMode="auto">
          <a:xfrm>
            <a:off x="3179763" y="1358900"/>
            <a:ext cx="1176337" cy="849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46091" name="TextBox 44"/>
          <p:cNvSpPr txBox="1">
            <a:spLocks noChangeArrowheads="1"/>
          </p:cNvSpPr>
          <p:nvPr/>
        </p:nvSpPr>
        <p:spPr bwMode="auto">
          <a:xfrm>
            <a:off x="3667125" y="1985963"/>
            <a:ext cx="190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Y</a:t>
            </a:r>
          </a:p>
        </p:txBody>
      </p:sp>
      <p:sp>
        <p:nvSpPr>
          <p:cNvPr id="46092" name="TextBox 49"/>
          <p:cNvSpPr txBox="1">
            <a:spLocks noChangeArrowheads="1"/>
          </p:cNvSpPr>
          <p:nvPr/>
        </p:nvSpPr>
        <p:spPr bwMode="auto">
          <a:xfrm>
            <a:off x="3106738" y="2497138"/>
            <a:ext cx="19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2362200" y="2940050"/>
            <a:ext cx="1635125" cy="2428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recovering code</a:t>
            </a:r>
          </a:p>
        </p:txBody>
      </p:sp>
      <p:cxnSp>
        <p:nvCxnSpPr>
          <p:cNvPr id="46094" name="Straight Arrow Connector 56"/>
          <p:cNvCxnSpPr>
            <a:cxnSpLocks noChangeShapeType="1"/>
            <a:stCxn id="46087" idx="2"/>
            <a:endCxn id="34" idx="0"/>
          </p:cNvCxnSpPr>
          <p:nvPr/>
        </p:nvCxnSpPr>
        <p:spPr bwMode="auto">
          <a:xfrm>
            <a:off x="3179763" y="1358900"/>
            <a:ext cx="0" cy="158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6" name="Cloud 35"/>
          <p:cNvSpPr/>
          <p:nvPr/>
        </p:nvSpPr>
        <p:spPr bwMode="auto">
          <a:xfrm>
            <a:off x="4484688" y="2419350"/>
            <a:ext cx="738187" cy="295275"/>
          </a:xfrm>
          <a:prstGeom prst="cloud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SAFE</a:t>
            </a:r>
            <a:endParaRPr lang="en-US" dirty="0"/>
          </a:p>
        </p:txBody>
      </p:sp>
      <p:cxnSp>
        <p:nvCxnSpPr>
          <p:cNvPr id="46097" name="Shape 84"/>
          <p:cNvCxnSpPr>
            <a:cxnSpLocks noChangeShapeType="1"/>
            <a:stCxn id="46089" idx="0"/>
            <a:endCxn id="46089" idx="3"/>
          </p:cNvCxnSpPr>
          <p:nvPr/>
        </p:nvCxnSpPr>
        <p:spPr bwMode="auto">
          <a:xfrm rot="16200000" flipH="1">
            <a:off x="5672932" y="1642269"/>
            <a:ext cx="190500" cy="941387"/>
          </a:xfrm>
          <a:prstGeom prst="curvedConnector4">
            <a:avLst>
              <a:gd name="adj1" fmla="val -119977"/>
              <a:gd name="adj2" fmla="val 12427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098" name="TextBox 85"/>
          <p:cNvSpPr txBox="1">
            <a:spLocks noChangeArrowheads="1"/>
          </p:cNvSpPr>
          <p:nvPr/>
        </p:nvSpPr>
        <p:spPr bwMode="auto">
          <a:xfrm>
            <a:off x="5738813" y="1571625"/>
            <a:ext cx="19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1</a:t>
            </a:r>
          </a:p>
        </p:txBody>
      </p:sp>
      <p:cxnSp>
        <p:nvCxnSpPr>
          <p:cNvPr id="46099" name="Straight Arrow Connector 98"/>
          <p:cNvCxnSpPr>
            <a:cxnSpLocks noChangeShapeType="1"/>
            <a:stCxn id="34" idx="2"/>
            <a:endCxn id="46107" idx="0"/>
          </p:cNvCxnSpPr>
          <p:nvPr/>
        </p:nvCxnSpPr>
        <p:spPr bwMode="auto">
          <a:xfrm>
            <a:off x="3179763" y="3182938"/>
            <a:ext cx="7937" cy="1150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" name="Cloud 40"/>
          <p:cNvSpPr/>
          <p:nvPr/>
        </p:nvSpPr>
        <p:spPr bwMode="auto">
          <a:xfrm>
            <a:off x="3779838" y="1125538"/>
            <a:ext cx="739775" cy="295275"/>
          </a:xfrm>
          <a:prstGeom prst="cloud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SAFE</a:t>
            </a:r>
            <a:endParaRPr lang="en-US" dirty="0"/>
          </a:p>
        </p:txBody>
      </p:sp>
      <p:sp>
        <p:nvSpPr>
          <p:cNvPr id="46101" name="Horizontal Scroll 134"/>
          <p:cNvSpPr>
            <a:spLocks noChangeArrowheads="1"/>
          </p:cNvSpPr>
          <p:nvPr/>
        </p:nvSpPr>
        <p:spPr bwMode="auto">
          <a:xfrm>
            <a:off x="5354638" y="2752725"/>
            <a:ext cx="904875" cy="271463"/>
          </a:xfrm>
          <a:prstGeom prst="horizontalScroll">
            <a:avLst>
              <a:gd name="adj" fmla="val 1250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Unmask NMI</a:t>
            </a:r>
            <a:endParaRPr lang="en-US" sz="800">
              <a:solidFill>
                <a:srgbClr val="000000"/>
              </a:solidFill>
            </a:endParaRPr>
          </a:p>
        </p:txBody>
      </p:sp>
      <p:cxnSp>
        <p:nvCxnSpPr>
          <p:cNvPr id="46102" name="Straight Arrow Connector 57"/>
          <p:cNvCxnSpPr>
            <a:cxnSpLocks noChangeShapeType="1"/>
            <a:stCxn id="45" idx="2"/>
            <a:endCxn id="46103" idx="0"/>
          </p:cNvCxnSpPr>
          <p:nvPr/>
        </p:nvCxnSpPr>
        <p:spPr bwMode="auto">
          <a:xfrm>
            <a:off x="5297488" y="3556000"/>
            <a:ext cx="1587" cy="719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103" name="Rounded Rectangle 58"/>
          <p:cNvSpPr>
            <a:spLocks noChangeArrowheads="1"/>
          </p:cNvSpPr>
          <p:nvPr/>
        </p:nvSpPr>
        <p:spPr bwMode="auto">
          <a:xfrm>
            <a:off x="4446588" y="4275138"/>
            <a:ext cx="1703387" cy="674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800">
                <a:solidFill>
                  <a:srgbClr val="000000"/>
                </a:solidFill>
              </a:rPr>
              <a:t>Clear FCCU Status flag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5" name="Flowchart: Predefined Process 44"/>
          <p:cNvSpPr/>
          <p:nvPr/>
        </p:nvSpPr>
        <p:spPr bwMode="auto">
          <a:xfrm>
            <a:off x="4370388" y="3203575"/>
            <a:ext cx="1854200" cy="352425"/>
          </a:xfrm>
          <a:prstGeom prst="flowChartPredefined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</a:rPr>
              <a:t>recovering code</a:t>
            </a:r>
            <a:r>
              <a:rPr lang="en-US" sz="80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  <a:endParaRPr lang="en-US"/>
          </a:p>
        </p:txBody>
      </p:sp>
      <p:sp>
        <p:nvSpPr>
          <p:cNvPr id="46" name="Cloud 45"/>
          <p:cNvSpPr/>
          <p:nvPr/>
        </p:nvSpPr>
        <p:spPr bwMode="auto">
          <a:xfrm>
            <a:off x="4538663" y="3698875"/>
            <a:ext cx="677862" cy="295275"/>
          </a:xfrm>
          <a:prstGeom prst="cloud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RUN</a:t>
            </a:r>
            <a:endParaRPr lang="en-US" dirty="0"/>
          </a:p>
        </p:txBody>
      </p:sp>
      <p:cxnSp>
        <p:nvCxnSpPr>
          <p:cNvPr id="46106" name="Straight Arrow Connector 57"/>
          <p:cNvCxnSpPr>
            <a:cxnSpLocks noChangeShapeType="1"/>
            <a:stCxn id="46089" idx="2"/>
            <a:endCxn id="45" idx="0"/>
          </p:cNvCxnSpPr>
          <p:nvPr/>
        </p:nvCxnSpPr>
        <p:spPr bwMode="auto">
          <a:xfrm>
            <a:off x="5297488" y="2398713"/>
            <a:ext cx="0" cy="804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107" name="Rounded Rectangle 58"/>
          <p:cNvSpPr>
            <a:spLocks noChangeArrowheads="1"/>
          </p:cNvSpPr>
          <p:nvPr/>
        </p:nvSpPr>
        <p:spPr bwMode="auto">
          <a:xfrm>
            <a:off x="2522538" y="4333875"/>
            <a:ext cx="1330325" cy="527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800">
                <a:solidFill>
                  <a:srgbClr val="000000"/>
                </a:solidFill>
              </a:rPr>
              <a:t>Clear FCCU Status flag 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372225" y="246697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NMI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86C975-7077-40F3-B731-69E7E55C596D}" type="slidenum">
              <a:rPr lang="en-US" smtClean="0"/>
              <a:pPr/>
              <a:t>46</a:t>
            </a:fld>
            <a:endParaRPr lang="en-US" sz="1400" smtClean="0"/>
          </a:p>
        </p:txBody>
      </p:sp>
      <p:sp>
        <p:nvSpPr>
          <p:cNvPr id="47107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7108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1C73CC1-6B08-4DFC-8D67-454E117A052C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46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3500" smtClean="0"/>
              <a:t>CF reaction: without RESET </a:t>
            </a:r>
            <a:endParaRPr lang="en-US" sz="1900" smtClean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280988" y="979488"/>
            <a:ext cx="5180012" cy="2305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>
                <a:solidFill>
                  <a:srgbClr val="000000"/>
                </a:solidFill>
                <a:latin typeface="Verdana" pitchFamily="34" charset="0"/>
              </a:rPr>
              <a:t>FCCU Init: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FCCU_CONFIG_STATE();	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CONFIG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FCCU.NCFE[0].R = 0xFFFFFFFF;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  </a:t>
            </a: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Enable FCCU to move to ALARM or FAULT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FCCU.NCF_TOE[0].R = 0;	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FCCU moves into the FAULT state if the respective fault is enabled (NCFEx is set) */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FCCU.CFG.B.SM = 1; 	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EOUT protocol fast switching mode*/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FCCU.CFG.B.PS = 1; 	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fcc_eout[1] active low, fcc_eout[0] active low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FCCU_CFG_FOM_Config(CFG_FOM0); 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CFG_FOM0 = Dual-Rail [fccu_eout[1:0]= outputs]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FCCU_CFG_FOP_Config(0); 	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Fault Output Prescaler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FCCU.IRQ_EN.B.CFG_TO_IEN = 1;  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FCCU IRQ Enable Register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FCCU.CFS_CFG[0].R = 0; 	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No reset reaction */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FCCU_NORMAL_STATE();	</a:t>
            </a:r>
            <a:r>
              <a:rPr lang="en-US" sz="900">
                <a:solidFill>
                  <a:srgbClr val="00B050"/>
                </a:solidFill>
                <a:latin typeface="Verdana" pitchFamily="34" charset="0"/>
              </a:rPr>
              <a:t>/* NORMAL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…</a:t>
            </a:r>
          </a:p>
        </p:txBody>
      </p:sp>
      <p:sp>
        <p:nvSpPr>
          <p:cNvPr id="47111" name="TextBox 25"/>
          <p:cNvSpPr txBox="1">
            <a:spLocks noChangeArrowheads="1"/>
          </p:cNvSpPr>
          <p:nvPr/>
        </p:nvSpPr>
        <p:spPr bwMode="auto">
          <a:xfrm>
            <a:off x="8124825" y="5876925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Verdana" pitchFamily="34" charset="0"/>
                <a:hlinkClick r:id="rId2" action="ppaction://hlinksldjump"/>
              </a:rPr>
              <a:t>Back</a:t>
            </a:r>
            <a:endParaRPr lang="en-US" sz="1000">
              <a:latin typeface="Verdana" pitchFamily="34" charset="0"/>
            </a:endParaRPr>
          </a:p>
        </p:txBody>
      </p:sp>
      <p:grpSp>
        <p:nvGrpSpPr>
          <p:cNvPr id="47112" name="Group 50"/>
          <p:cNvGrpSpPr>
            <a:grpSpLocks/>
          </p:cNvGrpSpPr>
          <p:nvPr/>
        </p:nvGrpSpPr>
        <p:grpSpPr bwMode="auto">
          <a:xfrm>
            <a:off x="2928938" y="1600200"/>
            <a:ext cx="5945187" cy="4329113"/>
            <a:chOff x="3351213" y="1474788"/>
            <a:chExt cx="5945187" cy="4329112"/>
          </a:xfrm>
        </p:grpSpPr>
        <p:sp>
          <p:nvSpPr>
            <p:cNvPr id="47113" name="Oval 5"/>
            <p:cNvSpPr>
              <a:spLocks noChangeArrowheads="1"/>
            </p:cNvSpPr>
            <p:nvPr/>
          </p:nvSpPr>
          <p:spPr bwMode="auto">
            <a:xfrm>
              <a:off x="6691313" y="1474788"/>
              <a:ext cx="736600" cy="31115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/>
                <a:t>Reset</a:t>
              </a:r>
            </a:p>
          </p:txBody>
        </p:sp>
        <p:sp>
          <p:nvSpPr>
            <p:cNvPr id="47114" name="Oval 6"/>
            <p:cNvSpPr>
              <a:spLocks noChangeArrowheads="1"/>
            </p:cNvSpPr>
            <p:nvPr/>
          </p:nvSpPr>
          <p:spPr bwMode="auto">
            <a:xfrm>
              <a:off x="6691313" y="3327400"/>
              <a:ext cx="736600" cy="4841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 b="1"/>
                <a:t>FCCU Init</a:t>
              </a:r>
            </a:p>
          </p:txBody>
        </p:sp>
        <p:sp>
          <p:nvSpPr>
            <p:cNvPr id="47115" name="Lightning Bolt 9"/>
            <p:cNvSpPr>
              <a:spLocks noChangeArrowheads="1"/>
            </p:cNvSpPr>
            <p:nvPr/>
          </p:nvSpPr>
          <p:spPr bwMode="auto">
            <a:xfrm flipH="1">
              <a:off x="5703888" y="4748213"/>
              <a:ext cx="2179637" cy="385762"/>
            </a:xfrm>
            <a:prstGeom prst="lightningBol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 sz="800"/>
            </a:p>
          </p:txBody>
        </p:sp>
        <p:sp>
          <p:nvSpPr>
            <p:cNvPr id="47116" name="Rounded Rectangle 11"/>
            <p:cNvSpPr>
              <a:spLocks noChangeArrowheads="1"/>
            </p:cNvSpPr>
            <p:nvPr/>
          </p:nvSpPr>
          <p:spPr bwMode="auto">
            <a:xfrm>
              <a:off x="3613150" y="3476625"/>
              <a:ext cx="1330325" cy="6540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 b="1"/>
                <a:t>FCCU: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NMI assert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Lacth Fault 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EOUT signaling</a:t>
              </a:r>
            </a:p>
          </p:txBody>
        </p:sp>
        <p:cxnSp>
          <p:nvCxnSpPr>
            <p:cNvPr id="47117" name="Curved Connector 13"/>
            <p:cNvCxnSpPr>
              <a:cxnSpLocks noChangeShapeType="1"/>
              <a:stCxn id="47113" idx="4"/>
              <a:endCxn id="47120" idx="0"/>
            </p:cNvCxnSpPr>
            <p:nvPr/>
          </p:nvCxnSpPr>
          <p:spPr bwMode="auto">
            <a:xfrm rot="5400000">
              <a:off x="6959600" y="1887538"/>
              <a:ext cx="201613" cy="1587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8" name="Curved Connector 19"/>
            <p:cNvCxnSpPr>
              <a:cxnSpLocks noChangeShapeType="1"/>
              <a:stCxn id="47116" idx="2"/>
              <a:endCxn id="46" idx="0"/>
            </p:cNvCxnSpPr>
            <p:nvPr/>
          </p:nvCxnSpPr>
          <p:spPr bwMode="auto">
            <a:xfrm rot="5400000">
              <a:off x="4168775" y="4240213"/>
              <a:ext cx="219075" cy="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9" name="Curved Connector 23"/>
            <p:cNvCxnSpPr>
              <a:cxnSpLocks noChangeShapeType="1"/>
              <a:stCxn id="47115" idx="4"/>
              <a:endCxn id="47116" idx="0"/>
            </p:cNvCxnSpPr>
            <p:nvPr/>
          </p:nvCxnSpPr>
          <p:spPr bwMode="auto">
            <a:xfrm rot="5400000" flipH="1">
              <a:off x="4162426" y="3592512"/>
              <a:ext cx="1657350" cy="1425575"/>
            </a:xfrm>
            <a:prstGeom prst="curvedConnector5">
              <a:avLst>
                <a:gd name="adj1" fmla="val -13801"/>
                <a:gd name="adj2" fmla="val 26648"/>
                <a:gd name="adj3" fmla="val 11380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7120" name="Oval 32"/>
            <p:cNvSpPr>
              <a:spLocks noChangeArrowheads="1"/>
            </p:cNvSpPr>
            <p:nvPr/>
          </p:nvSpPr>
          <p:spPr bwMode="auto">
            <a:xfrm>
              <a:off x="6691313" y="1987550"/>
              <a:ext cx="736600" cy="31115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/>
                <a:t>main</a:t>
              </a:r>
            </a:p>
          </p:txBody>
        </p:sp>
        <p:sp>
          <p:nvSpPr>
            <p:cNvPr id="47121" name="Rounded Rectangle 36"/>
            <p:cNvSpPr>
              <a:spLocks noChangeArrowheads="1"/>
            </p:cNvSpPr>
            <p:nvPr/>
          </p:nvSpPr>
          <p:spPr bwMode="auto">
            <a:xfrm>
              <a:off x="6134100" y="2476500"/>
              <a:ext cx="1852613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GENERAL SETTING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  <a:endParaRPr lang="en-US"/>
            </a:p>
          </p:txBody>
        </p:sp>
        <p:cxnSp>
          <p:nvCxnSpPr>
            <p:cNvPr id="47122" name="Straight Arrow Connector 42"/>
            <p:cNvCxnSpPr>
              <a:cxnSpLocks noChangeShapeType="1"/>
              <a:stCxn id="46" idx="2"/>
              <a:endCxn id="47129" idx="0"/>
            </p:cNvCxnSpPr>
            <p:nvPr/>
          </p:nvCxnSpPr>
          <p:spPr bwMode="auto">
            <a:xfrm rot="16200000" flipH="1">
              <a:off x="4044157" y="5052219"/>
              <a:ext cx="46831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23" name="Curved Connector 69"/>
            <p:cNvCxnSpPr>
              <a:cxnSpLocks noChangeShapeType="1"/>
              <a:stCxn id="47114" idx="4"/>
              <a:endCxn id="47127" idx="0"/>
            </p:cNvCxnSpPr>
            <p:nvPr/>
          </p:nvCxnSpPr>
          <p:spPr bwMode="auto">
            <a:xfrm rot="16200000" flipH="1">
              <a:off x="6946107" y="3925094"/>
              <a:ext cx="227012" cy="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24" name="Curved Connector 70"/>
            <p:cNvCxnSpPr>
              <a:cxnSpLocks noChangeShapeType="1"/>
              <a:stCxn id="47121" idx="2"/>
              <a:endCxn id="47114" idx="0"/>
            </p:cNvCxnSpPr>
            <p:nvPr/>
          </p:nvCxnSpPr>
          <p:spPr bwMode="auto">
            <a:xfrm rot="5400000">
              <a:off x="6893719" y="3159919"/>
              <a:ext cx="333375" cy="1587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25" name="Curved Connector 71"/>
            <p:cNvCxnSpPr>
              <a:cxnSpLocks noChangeShapeType="1"/>
              <a:stCxn id="47120" idx="4"/>
              <a:endCxn id="47121" idx="0"/>
            </p:cNvCxnSpPr>
            <p:nvPr/>
          </p:nvCxnSpPr>
          <p:spPr bwMode="auto">
            <a:xfrm rot="16200000" flipH="1">
              <a:off x="6971507" y="2386806"/>
              <a:ext cx="177800" cy="1587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" name="Cloud 41"/>
            <p:cNvSpPr/>
            <p:nvPr/>
          </p:nvSpPr>
          <p:spPr bwMode="auto">
            <a:xfrm>
              <a:off x="5689600" y="5160962"/>
              <a:ext cx="738188" cy="336550"/>
            </a:xfrm>
            <a:prstGeom prst="cloud">
              <a:avLst/>
            </a:prstGeom>
            <a:solidFill>
              <a:srgbClr val="FF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SAFE</a:t>
              </a:r>
              <a:endParaRPr lang="en-US" dirty="0"/>
            </a:p>
          </p:txBody>
        </p:sp>
        <p:sp>
          <p:nvSpPr>
            <p:cNvPr id="47127" name="Rounded Rectangle 35"/>
            <p:cNvSpPr>
              <a:spLocks noChangeArrowheads="1"/>
            </p:cNvSpPr>
            <p:nvPr/>
          </p:nvSpPr>
          <p:spPr bwMode="auto">
            <a:xfrm>
              <a:off x="6470650" y="4038600"/>
              <a:ext cx="1179513" cy="5159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code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</p:txBody>
        </p:sp>
        <p:cxnSp>
          <p:nvCxnSpPr>
            <p:cNvPr id="47128" name="Straight Arrow Connector 40"/>
            <p:cNvCxnSpPr>
              <a:cxnSpLocks noChangeShapeType="1"/>
              <a:stCxn id="47127" idx="2"/>
              <a:endCxn id="47115" idx="0"/>
            </p:cNvCxnSpPr>
            <p:nvPr/>
          </p:nvCxnSpPr>
          <p:spPr bwMode="auto">
            <a:xfrm rot="5400000">
              <a:off x="6946900" y="4635501"/>
              <a:ext cx="193675" cy="31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7129" name="Rounded Rectangle 57"/>
            <p:cNvSpPr>
              <a:spLocks noChangeArrowheads="1"/>
            </p:cNvSpPr>
            <p:nvPr/>
          </p:nvSpPr>
          <p:spPr bwMode="auto">
            <a:xfrm>
              <a:off x="3689350" y="5286375"/>
              <a:ext cx="1179513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code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46" name="Flowchart: Predefined Process 45"/>
            <p:cNvSpPr/>
            <p:nvPr/>
          </p:nvSpPr>
          <p:spPr bwMode="auto">
            <a:xfrm>
              <a:off x="3351213" y="4349750"/>
              <a:ext cx="1854200" cy="468312"/>
            </a:xfrm>
            <a:prstGeom prst="flowChartPredefinedProcess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000000"/>
                  </a:solidFill>
                </a:rPr>
                <a:t>NMI ISR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Clear FCCU Status flag 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…</a:t>
              </a:r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 bwMode="auto">
            <a:xfrm>
              <a:off x="4249738" y="4827587"/>
              <a:ext cx="676275" cy="336550"/>
            </a:xfrm>
            <a:prstGeom prst="cloud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RUN</a:t>
              </a:r>
              <a:endParaRPr lang="en-US" dirty="0"/>
            </a:p>
          </p:txBody>
        </p:sp>
        <p:sp>
          <p:nvSpPr>
            <p:cNvPr id="47132" name="Horizontal Scroll 91"/>
            <p:cNvSpPr>
              <a:spLocks noChangeArrowheads="1"/>
            </p:cNvSpPr>
            <p:nvPr/>
          </p:nvSpPr>
          <p:spPr bwMode="auto">
            <a:xfrm>
              <a:off x="7315200" y="5080000"/>
              <a:ext cx="1981200" cy="458788"/>
            </a:xfrm>
            <a:prstGeom prst="horizontalScroll">
              <a:avLst>
                <a:gd name="adj" fmla="val 12500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Only for the fault connected to FCCU and not to the RGM.</a:t>
              </a:r>
            </a:p>
          </p:txBody>
        </p:sp>
        <p:sp>
          <p:nvSpPr>
            <p:cNvPr id="47133" name="TextBox 26"/>
            <p:cNvSpPr txBox="1">
              <a:spLocks noChangeArrowheads="1"/>
            </p:cNvSpPr>
            <p:nvPr/>
          </p:nvSpPr>
          <p:spPr bwMode="auto">
            <a:xfrm>
              <a:off x="7286625" y="4848225"/>
              <a:ext cx="873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Fault CF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001EF1-69A2-4C6D-B7E3-8D755344E380}" type="slidenum">
              <a:rPr lang="en-US" smtClean="0"/>
              <a:pPr/>
              <a:t>47</a:t>
            </a:fld>
            <a:endParaRPr lang="en-US" sz="1400" smtClean="0"/>
          </a:p>
        </p:txBody>
      </p:sp>
      <p:sp>
        <p:nvSpPr>
          <p:cNvPr id="48131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8132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BF28113-D630-4B70-831A-9EDAA6473CC2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47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500" smtClean="0"/>
              <a:t>ALARM_ISR </a:t>
            </a:r>
            <a:r>
              <a:rPr lang="en-US" sz="1900" smtClean="0"/>
              <a:t>(not RESET generation by NCF 8-24)</a:t>
            </a:r>
            <a:endParaRPr lang="en-US" sz="3500" smtClean="0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 bwMode="auto">
          <a:xfrm>
            <a:off x="228600" y="954088"/>
            <a:ext cx="7796213" cy="2189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/>
              <a:t>FCCU Init: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FCCU_CONFIG_STATE();	</a:t>
            </a:r>
            <a:r>
              <a:rPr lang="en-US" sz="900" kern="0" dirty="0">
                <a:solidFill>
                  <a:srgbClr val="00B050"/>
                </a:solidFill>
              </a:rPr>
              <a:t>/* CONFIG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FCCU.NCFS_CFG[0].R = 0xFFFFFFFF; </a:t>
            </a:r>
            <a:r>
              <a:rPr lang="en-US" sz="900" kern="0" dirty="0">
                <a:solidFill>
                  <a:srgbClr val="00B050"/>
                </a:solidFill>
              </a:rPr>
              <a:t>/* NCF   No reset reaction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FCCU.NCFE[0].R = 0xFFFFFFFF; </a:t>
            </a:r>
            <a:r>
              <a:rPr lang="en-US" sz="900" kern="0" dirty="0">
                <a:solidFill>
                  <a:srgbClr val="00B050"/>
                </a:solidFill>
              </a:rPr>
              <a:t>/* Enable FCCU to move to ALARM or FAULT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FCCU.NCF_TOE[0].R = 0xFFFFFFFF;  </a:t>
            </a:r>
            <a:r>
              <a:rPr lang="en-US" sz="900" kern="0" dirty="0">
                <a:solidFill>
                  <a:srgbClr val="00B050"/>
                </a:solidFill>
              </a:rPr>
              <a:t>/* FCCU moves into the ALARM state if the respective fault is enabled (</a:t>
            </a:r>
            <a:r>
              <a:rPr lang="en-US" sz="900" kern="0" dirty="0" err="1">
                <a:solidFill>
                  <a:srgbClr val="00B050"/>
                </a:solidFill>
              </a:rPr>
              <a:t>NCFEx</a:t>
            </a:r>
            <a:r>
              <a:rPr lang="en-US" sz="900" kern="0" dirty="0">
                <a:solidFill>
                  <a:srgbClr val="00B050"/>
                </a:solidFill>
              </a:rPr>
              <a:t> is set)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FCCU.NCF_TO.R = 0x00F42400 ;     </a:t>
            </a:r>
            <a:r>
              <a:rPr lang="en-US" sz="900" kern="0" dirty="0">
                <a:solidFill>
                  <a:srgbClr val="00B050"/>
                </a:solidFill>
              </a:rPr>
              <a:t>/* Non-critical fault timeout (1.0 sec)*/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FCCU.CFG.B.SM = 1; 	  </a:t>
            </a:r>
            <a:r>
              <a:rPr lang="en-US" sz="900" kern="0" dirty="0">
                <a:solidFill>
                  <a:srgbClr val="00B050"/>
                </a:solidFill>
              </a:rPr>
              <a:t>/* EOUT protocol fast switching mode*/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FCCU.CFG.B.PS = 1; 	  </a:t>
            </a:r>
            <a:r>
              <a:rPr lang="en-US" sz="900" kern="0" dirty="0">
                <a:solidFill>
                  <a:srgbClr val="00B050"/>
                </a:solidFill>
              </a:rPr>
              <a:t>/* </a:t>
            </a:r>
            <a:r>
              <a:rPr lang="en-US" sz="900" kern="0" dirty="0" err="1">
                <a:solidFill>
                  <a:srgbClr val="00B050"/>
                </a:solidFill>
              </a:rPr>
              <a:t>fcc_eout</a:t>
            </a:r>
            <a:r>
              <a:rPr lang="en-US" sz="900" kern="0" dirty="0">
                <a:solidFill>
                  <a:srgbClr val="00B050"/>
                </a:solidFill>
              </a:rPr>
              <a:t>[1] active low, </a:t>
            </a:r>
            <a:r>
              <a:rPr lang="en-US" sz="900" kern="0" dirty="0" err="1">
                <a:solidFill>
                  <a:srgbClr val="00B050"/>
                </a:solidFill>
              </a:rPr>
              <a:t>fcc_eout</a:t>
            </a:r>
            <a:r>
              <a:rPr lang="en-US" sz="900" kern="0" dirty="0">
                <a:solidFill>
                  <a:srgbClr val="00B050"/>
                </a:solidFill>
              </a:rPr>
              <a:t>[0] active low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 err="1"/>
              <a:t>FCCU_CFG_FOM_Config</a:t>
            </a:r>
            <a:r>
              <a:rPr lang="en-US" sz="900" kern="0" dirty="0"/>
              <a:t>(CFG_FOM0); </a:t>
            </a:r>
            <a:r>
              <a:rPr lang="en-US" sz="900" kern="0" dirty="0">
                <a:solidFill>
                  <a:srgbClr val="00B050"/>
                </a:solidFill>
              </a:rPr>
              <a:t>/* CFG_FOM0 = Dual-Rail [</a:t>
            </a:r>
            <a:r>
              <a:rPr lang="en-US" sz="900" kern="0" dirty="0" err="1">
                <a:solidFill>
                  <a:srgbClr val="00B050"/>
                </a:solidFill>
              </a:rPr>
              <a:t>fccu_eout</a:t>
            </a:r>
            <a:r>
              <a:rPr lang="en-US" sz="900" kern="0" dirty="0">
                <a:solidFill>
                  <a:srgbClr val="00B050"/>
                </a:solidFill>
              </a:rPr>
              <a:t>[1:0]= outputs]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 err="1"/>
              <a:t>FCCU_CFG_FOP_Config</a:t>
            </a:r>
            <a:r>
              <a:rPr lang="en-US" sz="900" kern="0" dirty="0"/>
              <a:t>(0); 	          </a:t>
            </a:r>
            <a:r>
              <a:rPr lang="en-US" sz="900" kern="0" dirty="0">
                <a:solidFill>
                  <a:srgbClr val="00B050"/>
                </a:solidFill>
              </a:rPr>
              <a:t>/* Fault Output </a:t>
            </a:r>
            <a:r>
              <a:rPr lang="en-US" sz="900" kern="0" dirty="0" err="1">
                <a:solidFill>
                  <a:srgbClr val="00B050"/>
                </a:solidFill>
              </a:rPr>
              <a:t>Prescaler</a:t>
            </a:r>
            <a:r>
              <a:rPr lang="en-US" sz="900" kern="0" dirty="0">
                <a:solidFill>
                  <a:srgbClr val="00B050"/>
                </a:solidFill>
              </a:rPr>
              <a:t>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FCCU.IRQ_EN.B.CFG_TO_IEN = 1;      </a:t>
            </a:r>
            <a:r>
              <a:rPr lang="en-US" sz="900" kern="0" dirty="0">
                <a:solidFill>
                  <a:srgbClr val="00B050"/>
                </a:solidFill>
              </a:rPr>
              <a:t>/* FCCU IRQ Enable Register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FCCU.CFS_CFG[0].R = 0; 	          </a:t>
            </a:r>
            <a:r>
              <a:rPr lang="en-US" sz="900" kern="0" dirty="0">
                <a:solidFill>
                  <a:srgbClr val="00B050"/>
                </a:solidFill>
              </a:rPr>
              <a:t>/* No reset reaction */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FCCU_NORMAL_STATE();	          </a:t>
            </a:r>
            <a:r>
              <a:rPr lang="en-US" sz="900" kern="0" dirty="0">
                <a:solidFill>
                  <a:srgbClr val="00B050"/>
                </a:solidFill>
              </a:rPr>
              <a:t>/* NORMAL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…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900" kern="0" dirty="0"/>
          </a:p>
        </p:txBody>
      </p:sp>
      <p:sp>
        <p:nvSpPr>
          <p:cNvPr id="48135" name="TextBox 28"/>
          <p:cNvSpPr txBox="1">
            <a:spLocks noChangeArrowheads="1"/>
          </p:cNvSpPr>
          <p:nvPr/>
        </p:nvSpPr>
        <p:spPr bwMode="auto">
          <a:xfrm>
            <a:off x="8124825" y="5876925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Verdana" pitchFamily="34" charset="0"/>
                <a:hlinkClick r:id="rId2" action="ppaction://hlinksldjump"/>
              </a:rPr>
              <a:t>Back</a:t>
            </a:r>
            <a:endParaRPr lang="en-US" sz="1000">
              <a:latin typeface="Verdana" pitchFamily="34" charset="0"/>
            </a:endParaRPr>
          </a:p>
        </p:txBody>
      </p:sp>
      <p:grpSp>
        <p:nvGrpSpPr>
          <p:cNvPr id="48136" name="Group 48"/>
          <p:cNvGrpSpPr>
            <a:grpSpLocks/>
          </p:cNvGrpSpPr>
          <p:nvPr/>
        </p:nvGrpSpPr>
        <p:grpSpPr bwMode="auto">
          <a:xfrm>
            <a:off x="249238" y="3236913"/>
            <a:ext cx="8132762" cy="2773362"/>
            <a:chOff x="249238" y="3236913"/>
            <a:chExt cx="8132774" cy="2773362"/>
          </a:xfrm>
        </p:grpSpPr>
        <p:sp>
          <p:nvSpPr>
            <p:cNvPr id="48137" name="Oval 5"/>
            <p:cNvSpPr>
              <a:spLocks noChangeArrowheads="1"/>
            </p:cNvSpPr>
            <p:nvPr/>
          </p:nvSpPr>
          <p:spPr bwMode="auto">
            <a:xfrm>
              <a:off x="249238" y="3240088"/>
              <a:ext cx="736600" cy="31115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/>
                <a:t>Reset</a:t>
              </a:r>
            </a:p>
          </p:txBody>
        </p:sp>
        <p:sp>
          <p:nvSpPr>
            <p:cNvPr id="48138" name="Oval 6"/>
            <p:cNvSpPr>
              <a:spLocks noChangeArrowheads="1"/>
            </p:cNvSpPr>
            <p:nvPr/>
          </p:nvSpPr>
          <p:spPr bwMode="auto">
            <a:xfrm>
              <a:off x="1835150" y="4662488"/>
              <a:ext cx="736600" cy="48418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 b="1"/>
                <a:t>FCCU Init</a:t>
              </a:r>
            </a:p>
          </p:txBody>
        </p:sp>
        <p:sp>
          <p:nvSpPr>
            <p:cNvPr id="48139" name="Lightning Bolt 9"/>
            <p:cNvSpPr>
              <a:spLocks noChangeArrowheads="1"/>
            </p:cNvSpPr>
            <p:nvPr/>
          </p:nvSpPr>
          <p:spPr bwMode="auto">
            <a:xfrm>
              <a:off x="3260725" y="4110038"/>
              <a:ext cx="2262188" cy="384175"/>
            </a:xfrm>
            <a:prstGeom prst="lightningBol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 sz="800"/>
            </a:p>
          </p:txBody>
        </p:sp>
        <p:sp>
          <p:nvSpPr>
            <p:cNvPr id="48140" name="Rounded Rectangle 11"/>
            <p:cNvSpPr>
              <a:spLocks noChangeArrowheads="1"/>
            </p:cNvSpPr>
            <p:nvPr/>
          </p:nvSpPr>
          <p:spPr bwMode="auto">
            <a:xfrm>
              <a:off x="6605619" y="3600450"/>
              <a:ext cx="1330325" cy="6524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 b="1"/>
                <a:t>FCCU: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ALARM ISR assert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Lacth Fault </a:t>
              </a:r>
            </a:p>
            <a:p>
              <a:pPr>
                <a:buFont typeface="Arial" charset="0"/>
                <a:buChar char="•"/>
              </a:pPr>
              <a:r>
                <a:rPr lang="en-US" sz="800"/>
                <a:t>EOUT signaling</a:t>
              </a:r>
            </a:p>
          </p:txBody>
        </p:sp>
        <p:cxnSp>
          <p:nvCxnSpPr>
            <p:cNvPr id="48141" name="Curved Connector 13"/>
            <p:cNvCxnSpPr>
              <a:cxnSpLocks noChangeShapeType="1"/>
              <a:stCxn id="48137" idx="6"/>
              <a:endCxn id="48144" idx="2"/>
            </p:cNvCxnSpPr>
            <p:nvPr/>
          </p:nvCxnSpPr>
          <p:spPr bwMode="auto">
            <a:xfrm flipV="1">
              <a:off x="985838" y="3392488"/>
              <a:ext cx="263525" cy="317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8142" name="Curved Connector 19"/>
            <p:cNvCxnSpPr>
              <a:cxnSpLocks noChangeShapeType="1"/>
              <a:stCxn id="48140" idx="2"/>
            </p:cNvCxnSpPr>
            <p:nvPr/>
          </p:nvCxnSpPr>
          <p:spPr bwMode="auto">
            <a:xfrm rot="5400000">
              <a:off x="7132669" y="4391026"/>
              <a:ext cx="276225" cy="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8143" name="Curved Connector 23"/>
            <p:cNvCxnSpPr>
              <a:cxnSpLocks noChangeShapeType="1"/>
              <a:stCxn id="48139" idx="4"/>
              <a:endCxn id="48140" idx="0"/>
            </p:cNvCxnSpPr>
            <p:nvPr/>
          </p:nvCxnSpPr>
          <p:spPr bwMode="auto">
            <a:xfrm rot="5400000" flipH="1" flipV="1">
              <a:off x="5949965" y="3173397"/>
              <a:ext cx="893763" cy="1747869"/>
            </a:xfrm>
            <a:prstGeom prst="curvedConnector5">
              <a:avLst>
                <a:gd name="adj1" fmla="val 407"/>
                <a:gd name="adj2" fmla="val 30972"/>
                <a:gd name="adj3" fmla="val 12557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8144" name="Oval 32"/>
            <p:cNvSpPr>
              <a:spLocks noChangeArrowheads="1"/>
            </p:cNvSpPr>
            <p:nvPr/>
          </p:nvSpPr>
          <p:spPr bwMode="auto">
            <a:xfrm>
              <a:off x="1249363" y="3236913"/>
              <a:ext cx="736600" cy="31115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/>
                <a:t>main</a:t>
              </a:r>
            </a:p>
          </p:txBody>
        </p:sp>
        <p:sp>
          <p:nvSpPr>
            <p:cNvPr id="48145" name="Rounded Rectangle 36"/>
            <p:cNvSpPr>
              <a:spLocks noChangeArrowheads="1"/>
            </p:cNvSpPr>
            <p:nvPr/>
          </p:nvSpPr>
          <p:spPr bwMode="auto">
            <a:xfrm>
              <a:off x="693738" y="3822700"/>
              <a:ext cx="1852612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GENERAL SETTING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  <a:endParaRPr lang="en-US"/>
            </a:p>
          </p:txBody>
        </p:sp>
        <p:cxnSp>
          <p:nvCxnSpPr>
            <p:cNvPr id="48146" name="Straight Arrow Connector 42"/>
            <p:cNvCxnSpPr>
              <a:cxnSpLocks noChangeShapeType="1"/>
              <a:endCxn id="48152" idx="0"/>
            </p:cNvCxnSpPr>
            <p:nvPr/>
          </p:nvCxnSpPr>
          <p:spPr bwMode="auto">
            <a:xfrm rot="16200000" flipH="1">
              <a:off x="7028688" y="5237957"/>
              <a:ext cx="496887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8147" name="Curved Connector 69"/>
            <p:cNvCxnSpPr>
              <a:cxnSpLocks noChangeShapeType="1"/>
              <a:stCxn id="48138" idx="6"/>
              <a:endCxn id="48150" idx="1"/>
            </p:cNvCxnSpPr>
            <p:nvPr/>
          </p:nvCxnSpPr>
          <p:spPr bwMode="auto">
            <a:xfrm flipV="1">
              <a:off x="2571750" y="3614738"/>
              <a:ext cx="981075" cy="128905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8148" name="Curved Connector 70"/>
            <p:cNvCxnSpPr>
              <a:cxnSpLocks noChangeShapeType="1"/>
              <a:stCxn id="48145" idx="2"/>
              <a:endCxn id="48138" idx="2"/>
            </p:cNvCxnSpPr>
            <p:nvPr/>
          </p:nvCxnSpPr>
          <p:spPr bwMode="auto">
            <a:xfrm rot="16200000" flipH="1">
              <a:off x="1445418" y="4514057"/>
              <a:ext cx="563563" cy="2159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8149" name="Curved Connector 71"/>
            <p:cNvCxnSpPr>
              <a:cxnSpLocks noChangeShapeType="1"/>
              <a:stCxn id="48144" idx="4"/>
              <a:endCxn id="48145" idx="0"/>
            </p:cNvCxnSpPr>
            <p:nvPr/>
          </p:nvCxnSpPr>
          <p:spPr bwMode="auto">
            <a:xfrm rot="16200000" flipH="1">
              <a:off x="1481138" y="3684588"/>
              <a:ext cx="274637" cy="1587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8150" name="Rounded Rectangle 35"/>
            <p:cNvSpPr>
              <a:spLocks noChangeArrowheads="1"/>
            </p:cNvSpPr>
            <p:nvPr/>
          </p:nvSpPr>
          <p:spPr bwMode="auto">
            <a:xfrm>
              <a:off x="3552825" y="3355975"/>
              <a:ext cx="1179513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code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</p:txBody>
        </p:sp>
        <p:cxnSp>
          <p:nvCxnSpPr>
            <p:cNvPr id="48151" name="Straight Arrow Connector 40"/>
            <p:cNvCxnSpPr>
              <a:cxnSpLocks noChangeShapeType="1"/>
              <a:stCxn id="48150" idx="2"/>
              <a:endCxn id="48139" idx="0"/>
            </p:cNvCxnSpPr>
            <p:nvPr/>
          </p:nvCxnSpPr>
          <p:spPr bwMode="auto">
            <a:xfrm rot="16200000" flipH="1">
              <a:off x="4027488" y="3989387"/>
              <a:ext cx="236538" cy="47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8152" name="Rounded Rectangle 57"/>
            <p:cNvSpPr>
              <a:spLocks noChangeArrowheads="1"/>
            </p:cNvSpPr>
            <p:nvPr/>
          </p:nvSpPr>
          <p:spPr bwMode="auto">
            <a:xfrm>
              <a:off x="6692932" y="5492750"/>
              <a:ext cx="1179512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code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44" name="Flowchart: Predefined Process 43"/>
            <p:cNvSpPr/>
            <p:nvPr/>
          </p:nvSpPr>
          <p:spPr bwMode="auto">
            <a:xfrm>
              <a:off x="6286509" y="4529138"/>
              <a:ext cx="2095503" cy="466725"/>
            </a:xfrm>
            <a:prstGeom prst="flowChartPredefinedProcess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000000"/>
                  </a:solidFill>
                </a:rPr>
                <a:t>ALARM ISR (ISR 250)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Clear FCCU Status flag 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…</a:t>
              </a:r>
              <a:endParaRPr lang="en-US" dirty="0"/>
            </a:p>
          </p:txBody>
        </p:sp>
        <p:sp>
          <p:nvSpPr>
            <p:cNvPr id="45" name="Cloud 44"/>
            <p:cNvSpPr/>
            <p:nvPr/>
          </p:nvSpPr>
          <p:spPr bwMode="auto">
            <a:xfrm>
              <a:off x="7332673" y="5008563"/>
              <a:ext cx="677863" cy="338137"/>
            </a:xfrm>
            <a:prstGeom prst="cloud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7256" tIns="48628" rIns="97256" bIns="48628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RUN</a:t>
              </a:r>
              <a:endParaRPr lang="en-US" dirty="0"/>
            </a:p>
          </p:txBody>
        </p:sp>
        <p:sp>
          <p:nvSpPr>
            <p:cNvPr id="48155" name="Horizontal Scroll 91"/>
            <p:cNvSpPr>
              <a:spLocks noChangeArrowheads="1"/>
            </p:cNvSpPr>
            <p:nvPr/>
          </p:nvSpPr>
          <p:spPr bwMode="auto">
            <a:xfrm>
              <a:off x="4164013" y="4638675"/>
              <a:ext cx="1473200" cy="458788"/>
            </a:xfrm>
            <a:prstGeom prst="horizontalScroll">
              <a:avLst>
                <a:gd name="adj" fmla="val 12500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7256" tIns="48628" rIns="97256" bIns="48628">
              <a:spAutoFit/>
            </a:bodyPr>
            <a:lstStyle/>
            <a:p>
              <a:r>
                <a:rPr lang="en-US" sz="800"/>
                <a:t>not RESET generation by NCF 8-24</a:t>
              </a: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8156" name="TextBox 27"/>
            <p:cNvSpPr txBox="1">
              <a:spLocks noChangeArrowheads="1"/>
            </p:cNvSpPr>
            <p:nvPr/>
          </p:nvSpPr>
          <p:spPr bwMode="auto">
            <a:xfrm>
              <a:off x="4441825" y="3984625"/>
              <a:ext cx="8747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Fault NCF</a:t>
              </a:r>
              <a:br>
                <a:rPr lang="en-US" sz="800">
                  <a:solidFill>
                    <a:srgbClr val="000000"/>
                  </a:solidFill>
                </a:rPr>
              </a:br>
              <a:r>
                <a:rPr lang="en-US" sz="800">
                  <a:solidFill>
                    <a:srgbClr val="000000"/>
                  </a:solidFill>
                </a:rPr>
                <a:t>       N.12</a:t>
              </a: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5DEEA4-262F-44E9-B9CD-DB55D6952582}" type="slidenum">
              <a:rPr lang="en-US" smtClean="0"/>
              <a:pPr/>
              <a:t>48</a:t>
            </a:fld>
            <a:endParaRPr lang="en-US" sz="1400" smtClean="0"/>
          </a:p>
        </p:txBody>
      </p:sp>
      <p:sp>
        <p:nvSpPr>
          <p:cNvPr id="50179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0180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9FB31F4-A4BC-4371-A791-9BAF0F2BB7BC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48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500" smtClean="0"/>
              <a:t>ALARM_ISR</a:t>
            </a:r>
            <a:r>
              <a:rPr lang="en-US" sz="1900" smtClean="0"/>
              <a:t>(time-out) </a:t>
            </a:r>
            <a:r>
              <a:rPr lang="en-US" sz="3500" smtClean="0"/>
              <a:t>+ NMI_ISR</a:t>
            </a:r>
            <a:endParaRPr lang="en-US" sz="1900" smtClean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280988" y="901700"/>
            <a:ext cx="7116762" cy="2170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/>
              <a:t>FCCU Init: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FCCU_CONFIG_STATE();	</a:t>
            </a:r>
            <a:r>
              <a:rPr lang="en-US" sz="900" kern="0" dirty="0">
                <a:solidFill>
                  <a:srgbClr val="00B050"/>
                </a:solidFill>
              </a:rPr>
              <a:t>/* CONFIG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FCCU.NCFS_CFG[0].R = 0xFFFFFFFF; </a:t>
            </a:r>
            <a:r>
              <a:rPr lang="en-US" sz="900" kern="0" dirty="0">
                <a:solidFill>
                  <a:srgbClr val="00B050"/>
                </a:solidFill>
              </a:rPr>
              <a:t>/* NCF   No reset reaction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FCCU.NCFE[0].R = 0xFFFFFFFF; </a:t>
            </a:r>
            <a:r>
              <a:rPr lang="en-US" sz="900" kern="0" dirty="0">
                <a:solidFill>
                  <a:srgbClr val="00B050"/>
                </a:solidFill>
              </a:rPr>
              <a:t>/* Enable FCCU to move to ALARM or FAULT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FCCU.NCF_TOE[0].R = 0xFFFFFFFF;   </a:t>
            </a:r>
            <a:r>
              <a:rPr lang="en-US" sz="900" kern="0" dirty="0">
                <a:solidFill>
                  <a:srgbClr val="00B050"/>
                </a:solidFill>
              </a:rPr>
              <a:t>/* FCCU moves into the ALARM state if the respective fault is enabled (</a:t>
            </a:r>
            <a:r>
              <a:rPr lang="en-US" sz="900" kern="0" dirty="0" err="1">
                <a:solidFill>
                  <a:srgbClr val="00B050"/>
                </a:solidFill>
              </a:rPr>
              <a:t>NCFEx</a:t>
            </a:r>
            <a:r>
              <a:rPr lang="en-US" sz="900" kern="0" dirty="0">
                <a:solidFill>
                  <a:srgbClr val="00B050"/>
                </a:solidFill>
              </a:rPr>
              <a:t> is set)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FCCU.NCF_TO.R = 0x00F42400; </a:t>
            </a:r>
            <a:r>
              <a:rPr lang="en-US" sz="900" kern="0" dirty="0">
                <a:solidFill>
                  <a:srgbClr val="00B050"/>
                </a:solidFill>
              </a:rPr>
              <a:t>/* Non-critical fault timeout (1.0 sec)*/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FCCU.CFG.B.SM = 1; 	  </a:t>
            </a:r>
            <a:r>
              <a:rPr lang="en-US" sz="900" kern="0" dirty="0">
                <a:solidFill>
                  <a:srgbClr val="00B050"/>
                </a:solidFill>
              </a:rPr>
              <a:t>/* EOUT protocol fast switching mode*/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FCCU.CFG.B.PS = 1; 	  </a:t>
            </a:r>
            <a:r>
              <a:rPr lang="en-US" sz="900" kern="0" dirty="0">
                <a:solidFill>
                  <a:srgbClr val="00B050"/>
                </a:solidFill>
              </a:rPr>
              <a:t>/* </a:t>
            </a:r>
            <a:r>
              <a:rPr lang="en-US" sz="900" kern="0" dirty="0" err="1">
                <a:solidFill>
                  <a:srgbClr val="00B050"/>
                </a:solidFill>
              </a:rPr>
              <a:t>fcc_eout</a:t>
            </a:r>
            <a:r>
              <a:rPr lang="en-US" sz="900" kern="0" dirty="0">
                <a:solidFill>
                  <a:srgbClr val="00B050"/>
                </a:solidFill>
              </a:rPr>
              <a:t>[1] active low, </a:t>
            </a:r>
            <a:r>
              <a:rPr lang="en-US" sz="900" kern="0" dirty="0" err="1">
                <a:solidFill>
                  <a:srgbClr val="00B050"/>
                </a:solidFill>
              </a:rPr>
              <a:t>fcc_eout</a:t>
            </a:r>
            <a:r>
              <a:rPr lang="en-US" sz="900" kern="0" dirty="0">
                <a:solidFill>
                  <a:srgbClr val="00B050"/>
                </a:solidFill>
              </a:rPr>
              <a:t>[0] active low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 err="1"/>
              <a:t>FCCU_CFG_FOM_Config</a:t>
            </a:r>
            <a:r>
              <a:rPr lang="en-US" sz="900" kern="0" dirty="0"/>
              <a:t>(CFG_FOM0); </a:t>
            </a:r>
            <a:r>
              <a:rPr lang="en-US" sz="900" kern="0" dirty="0">
                <a:solidFill>
                  <a:srgbClr val="00B050"/>
                </a:solidFill>
              </a:rPr>
              <a:t>/* CFG_FOM0 = Dual-Rail [</a:t>
            </a:r>
            <a:r>
              <a:rPr lang="en-US" sz="900" kern="0" dirty="0" err="1">
                <a:solidFill>
                  <a:srgbClr val="00B050"/>
                </a:solidFill>
              </a:rPr>
              <a:t>fccu_eout</a:t>
            </a:r>
            <a:r>
              <a:rPr lang="en-US" sz="900" kern="0" dirty="0">
                <a:solidFill>
                  <a:srgbClr val="00B050"/>
                </a:solidFill>
              </a:rPr>
              <a:t>[1:0]= outputs]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 err="1"/>
              <a:t>FCCU_CFG_FOP_Config</a:t>
            </a:r>
            <a:r>
              <a:rPr lang="en-US" sz="900" kern="0" dirty="0"/>
              <a:t>(0); 	          </a:t>
            </a:r>
            <a:r>
              <a:rPr lang="en-US" sz="900" kern="0" dirty="0">
                <a:solidFill>
                  <a:srgbClr val="00B050"/>
                </a:solidFill>
              </a:rPr>
              <a:t>/* Fault Output </a:t>
            </a:r>
            <a:r>
              <a:rPr lang="en-US" sz="900" kern="0" dirty="0" err="1">
                <a:solidFill>
                  <a:srgbClr val="00B050"/>
                </a:solidFill>
              </a:rPr>
              <a:t>Prescaler</a:t>
            </a:r>
            <a:r>
              <a:rPr lang="en-US" sz="900" kern="0" dirty="0">
                <a:solidFill>
                  <a:srgbClr val="00B050"/>
                </a:solidFill>
              </a:rPr>
              <a:t>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FCCU.IRQ_EN.B.CFG_TO_IEN = 1;      </a:t>
            </a:r>
            <a:r>
              <a:rPr lang="en-US" sz="900" kern="0" dirty="0">
                <a:solidFill>
                  <a:srgbClr val="00B050"/>
                </a:solidFill>
              </a:rPr>
              <a:t>/* FCCU IRQ Enable Register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FCCU.CFS_CFG[0].R = 0; 	          </a:t>
            </a:r>
            <a:r>
              <a:rPr lang="en-US" sz="900" kern="0" dirty="0">
                <a:solidFill>
                  <a:srgbClr val="00B050"/>
                </a:solidFill>
              </a:rPr>
              <a:t>/* No reset reaction */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FCCU_NORMAL_STATE();	          </a:t>
            </a:r>
            <a:r>
              <a:rPr lang="en-US" sz="900" kern="0" dirty="0">
                <a:solidFill>
                  <a:srgbClr val="00B050"/>
                </a:solidFill>
              </a:rPr>
              <a:t>/* NORMAL state */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kern="0" dirty="0"/>
              <a:t>…</a:t>
            </a:r>
          </a:p>
        </p:txBody>
      </p:sp>
      <p:sp>
        <p:nvSpPr>
          <p:cNvPr id="50183" name="TextBox 25"/>
          <p:cNvSpPr txBox="1">
            <a:spLocks noChangeArrowheads="1"/>
          </p:cNvSpPr>
          <p:nvPr/>
        </p:nvSpPr>
        <p:spPr bwMode="auto">
          <a:xfrm>
            <a:off x="8124825" y="5876925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Verdana" pitchFamily="34" charset="0"/>
                <a:hlinkClick r:id="rId2" action="ppaction://hlinksldjump"/>
              </a:rPr>
              <a:t>Back</a:t>
            </a:r>
            <a:endParaRPr lang="en-US" sz="1000">
              <a:latin typeface="Verdana" pitchFamily="34" charset="0"/>
            </a:endParaRPr>
          </a:p>
        </p:txBody>
      </p:sp>
      <p:sp>
        <p:nvSpPr>
          <p:cNvPr id="50185" name="Oval 5"/>
          <p:cNvSpPr>
            <a:spLocks noChangeArrowheads="1"/>
          </p:cNvSpPr>
          <p:nvPr/>
        </p:nvSpPr>
        <p:spPr bwMode="auto">
          <a:xfrm>
            <a:off x="284163" y="3171825"/>
            <a:ext cx="738187" cy="28098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Reset</a:t>
            </a:r>
          </a:p>
        </p:txBody>
      </p:sp>
      <p:sp>
        <p:nvSpPr>
          <p:cNvPr id="50186" name="Oval 6"/>
          <p:cNvSpPr>
            <a:spLocks noChangeArrowheads="1"/>
          </p:cNvSpPr>
          <p:nvPr/>
        </p:nvSpPr>
        <p:spPr bwMode="auto">
          <a:xfrm>
            <a:off x="1347788" y="5218113"/>
            <a:ext cx="738187" cy="454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 b="1"/>
              <a:t>FCCU Init</a:t>
            </a:r>
          </a:p>
        </p:txBody>
      </p:sp>
      <p:sp>
        <p:nvSpPr>
          <p:cNvPr id="50187" name="Lightning Bolt 9"/>
          <p:cNvSpPr>
            <a:spLocks noChangeArrowheads="1"/>
          </p:cNvSpPr>
          <p:nvPr/>
        </p:nvSpPr>
        <p:spPr bwMode="auto">
          <a:xfrm>
            <a:off x="3451225" y="3825875"/>
            <a:ext cx="793750" cy="395288"/>
          </a:xfrm>
          <a:prstGeom prst="lightningBol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 sz="800"/>
          </a:p>
        </p:txBody>
      </p:sp>
      <p:sp>
        <p:nvSpPr>
          <p:cNvPr id="50188" name="Rounded Rectangle 11"/>
          <p:cNvSpPr>
            <a:spLocks noChangeArrowheads="1"/>
          </p:cNvSpPr>
          <p:nvPr/>
        </p:nvSpPr>
        <p:spPr bwMode="auto">
          <a:xfrm>
            <a:off x="3105150" y="4425950"/>
            <a:ext cx="1328738" cy="649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 b="1"/>
              <a:t>FCCU:</a:t>
            </a:r>
          </a:p>
          <a:p>
            <a:pPr>
              <a:buFont typeface="Arial" charset="0"/>
              <a:buChar char="•"/>
            </a:pPr>
            <a:r>
              <a:rPr lang="en-US" sz="800"/>
              <a:t>ALARM ISR assert</a:t>
            </a:r>
          </a:p>
          <a:p>
            <a:pPr>
              <a:buFont typeface="Arial" charset="0"/>
              <a:buChar char="•"/>
            </a:pPr>
            <a:r>
              <a:rPr lang="en-US" sz="800"/>
              <a:t>Lacth Fault </a:t>
            </a:r>
          </a:p>
          <a:p>
            <a:pPr>
              <a:buFont typeface="Arial" charset="0"/>
              <a:buChar char="•"/>
            </a:pPr>
            <a:r>
              <a:rPr lang="en-US" sz="800"/>
              <a:t>EOUT signaling</a:t>
            </a:r>
          </a:p>
        </p:txBody>
      </p:sp>
      <p:cxnSp>
        <p:nvCxnSpPr>
          <p:cNvPr id="50189" name="Curved Connector 13"/>
          <p:cNvCxnSpPr>
            <a:cxnSpLocks noChangeShapeType="1"/>
            <a:stCxn id="50185" idx="6"/>
            <a:endCxn id="50192" idx="2"/>
          </p:cNvCxnSpPr>
          <p:nvPr/>
        </p:nvCxnSpPr>
        <p:spPr bwMode="auto">
          <a:xfrm flipV="1">
            <a:off x="1022350" y="3309938"/>
            <a:ext cx="203200" cy="3175"/>
          </a:xfrm>
          <a:prstGeom prst="curvedConnector3">
            <a:avLst>
              <a:gd name="adj1" fmla="val 4921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190" name="Curved Connector 19"/>
          <p:cNvCxnSpPr>
            <a:cxnSpLocks noChangeShapeType="1"/>
            <a:stCxn id="50188" idx="2"/>
            <a:endCxn id="54" idx="0"/>
          </p:cNvCxnSpPr>
          <p:nvPr/>
        </p:nvCxnSpPr>
        <p:spPr bwMode="auto">
          <a:xfrm rot="16200000" flipH="1">
            <a:off x="3703638" y="5141913"/>
            <a:ext cx="288925" cy="155575"/>
          </a:xfrm>
          <a:prstGeom prst="curvedConnector3">
            <a:avLst>
              <a:gd name="adj1" fmla="val 4944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191" name="Curved Connector 23"/>
          <p:cNvCxnSpPr>
            <a:cxnSpLocks noChangeShapeType="1"/>
            <a:stCxn id="50187" idx="4"/>
            <a:endCxn id="50188" idx="0"/>
          </p:cNvCxnSpPr>
          <p:nvPr/>
        </p:nvCxnSpPr>
        <p:spPr bwMode="auto">
          <a:xfrm rot="5400000">
            <a:off x="3905250" y="4086226"/>
            <a:ext cx="204787" cy="474662"/>
          </a:xfrm>
          <a:prstGeom prst="curvedConnector3">
            <a:avLst>
              <a:gd name="adj1" fmla="val 4961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92" name="Oval 32"/>
          <p:cNvSpPr>
            <a:spLocks noChangeArrowheads="1"/>
          </p:cNvSpPr>
          <p:nvPr/>
        </p:nvSpPr>
        <p:spPr bwMode="auto">
          <a:xfrm>
            <a:off x="1225550" y="3168650"/>
            <a:ext cx="738188" cy="2809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/>
              <a:t>main</a:t>
            </a:r>
          </a:p>
        </p:txBody>
      </p:sp>
      <p:sp>
        <p:nvSpPr>
          <p:cNvPr id="50193" name="Rounded Rectangle 36"/>
          <p:cNvSpPr>
            <a:spLocks noChangeArrowheads="1"/>
          </p:cNvSpPr>
          <p:nvPr/>
        </p:nvSpPr>
        <p:spPr bwMode="auto">
          <a:xfrm>
            <a:off x="428625" y="4071938"/>
            <a:ext cx="1852613" cy="514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GENERAL SETTING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  <a:endParaRPr lang="en-US"/>
          </a:p>
        </p:txBody>
      </p:sp>
      <p:cxnSp>
        <p:nvCxnSpPr>
          <p:cNvPr id="50194" name="Curved Connector 69"/>
          <p:cNvCxnSpPr>
            <a:cxnSpLocks noChangeShapeType="1"/>
            <a:stCxn id="50186" idx="6"/>
            <a:endCxn id="50197" idx="1"/>
          </p:cNvCxnSpPr>
          <p:nvPr/>
        </p:nvCxnSpPr>
        <p:spPr bwMode="auto">
          <a:xfrm flipV="1">
            <a:off x="2085975" y="3417888"/>
            <a:ext cx="1096963" cy="2027237"/>
          </a:xfrm>
          <a:prstGeom prst="curvedConnector3">
            <a:avLst>
              <a:gd name="adj1" fmla="val 4992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195" name="Curved Connector 70"/>
          <p:cNvCxnSpPr>
            <a:cxnSpLocks noChangeShapeType="1"/>
            <a:stCxn id="50193" idx="2"/>
            <a:endCxn id="50186" idx="2"/>
          </p:cNvCxnSpPr>
          <p:nvPr/>
        </p:nvCxnSpPr>
        <p:spPr bwMode="auto">
          <a:xfrm rot="5400000">
            <a:off x="922338" y="5011738"/>
            <a:ext cx="858837" cy="7937"/>
          </a:xfrm>
          <a:prstGeom prst="curvedConnector4">
            <a:avLst>
              <a:gd name="adj1" fmla="val 36782"/>
              <a:gd name="adj2" fmla="val 298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196" name="Curved Connector 71"/>
          <p:cNvCxnSpPr>
            <a:cxnSpLocks noChangeShapeType="1"/>
            <a:stCxn id="50192" idx="4"/>
            <a:endCxn id="50193" idx="0"/>
          </p:cNvCxnSpPr>
          <p:nvPr/>
        </p:nvCxnSpPr>
        <p:spPr bwMode="auto">
          <a:xfrm rot="5400000">
            <a:off x="1164432" y="3640931"/>
            <a:ext cx="622300" cy="239713"/>
          </a:xfrm>
          <a:prstGeom prst="curvedConnector3">
            <a:avLst>
              <a:gd name="adj1" fmla="val 4974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97" name="Rounded Rectangle 35"/>
          <p:cNvSpPr>
            <a:spLocks noChangeArrowheads="1"/>
          </p:cNvSpPr>
          <p:nvPr/>
        </p:nvSpPr>
        <p:spPr bwMode="auto">
          <a:xfrm>
            <a:off x="3182938" y="3160713"/>
            <a:ext cx="1179512" cy="514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code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0198" name="Straight Arrow Connector 40"/>
          <p:cNvCxnSpPr>
            <a:cxnSpLocks noChangeShapeType="1"/>
            <a:stCxn id="50197" idx="2"/>
            <a:endCxn id="50187" idx="0"/>
          </p:cNvCxnSpPr>
          <p:nvPr/>
        </p:nvCxnSpPr>
        <p:spPr bwMode="auto">
          <a:xfrm flipH="1">
            <a:off x="3762375" y="3675063"/>
            <a:ext cx="11113" cy="150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Flowchart: Predefined Process 53"/>
          <p:cNvSpPr/>
          <p:nvPr/>
        </p:nvSpPr>
        <p:spPr bwMode="auto">
          <a:xfrm>
            <a:off x="2878138" y="5364163"/>
            <a:ext cx="2095500" cy="474662"/>
          </a:xfrm>
          <a:prstGeom prst="flowChartPredefined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…</a:t>
            </a:r>
          </a:p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ALARM ISR (ISR 250)</a:t>
            </a:r>
          </a:p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0200" name="Horizontal Scroll 91"/>
          <p:cNvSpPr>
            <a:spLocks noChangeArrowheads="1"/>
          </p:cNvSpPr>
          <p:nvPr/>
        </p:nvSpPr>
        <p:spPr bwMode="auto">
          <a:xfrm>
            <a:off x="4403725" y="3678238"/>
            <a:ext cx="1538288" cy="433387"/>
          </a:xfrm>
          <a:prstGeom prst="horizontalScroll">
            <a:avLst>
              <a:gd name="adj" fmla="val 1250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not RESET generation by NCF 8-24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50201" name="TextBox 30"/>
          <p:cNvSpPr txBox="1">
            <a:spLocks noChangeArrowheads="1"/>
          </p:cNvSpPr>
          <p:nvPr/>
        </p:nvSpPr>
        <p:spPr bwMode="auto">
          <a:xfrm>
            <a:off x="3862388" y="3708400"/>
            <a:ext cx="584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Fault NCF</a:t>
            </a:r>
          </a:p>
        </p:txBody>
      </p:sp>
      <p:cxnSp>
        <p:nvCxnSpPr>
          <p:cNvPr id="50203" name="Straight Arrow Connector 83"/>
          <p:cNvCxnSpPr>
            <a:cxnSpLocks noChangeShapeType="1"/>
            <a:stCxn id="50218" idx="2"/>
            <a:endCxn id="66" idx="0"/>
          </p:cNvCxnSpPr>
          <p:nvPr/>
        </p:nvCxnSpPr>
        <p:spPr bwMode="auto">
          <a:xfrm flipH="1">
            <a:off x="7488238" y="3952875"/>
            <a:ext cx="6350" cy="544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205" name="TextBox 85"/>
          <p:cNvSpPr txBox="1">
            <a:spLocks noChangeArrowheads="1"/>
          </p:cNvSpPr>
          <p:nvPr/>
        </p:nvSpPr>
        <p:spPr bwMode="auto">
          <a:xfrm>
            <a:off x="6488113" y="3633788"/>
            <a:ext cx="19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50206" name="Rounded Rectangle 86"/>
          <p:cNvSpPr>
            <a:spLocks noChangeArrowheads="1"/>
          </p:cNvSpPr>
          <p:nvPr/>
        </p:nvSpPr>
        <p:spPr bwMode="auto">
          <a:xfrm>
            <a:off x="6889750" y="5411788"/>
            <a:ext cx="1179513" cy="514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code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0207" name="Straight Arrow Connector 90"/>
          <p:cNvCxnSpPr>
            <a:cxnSpLocks noChangeShapeType="1"/>
            <a:stCxn id="66" idx="2"/>
            <a:endCxn id="50206" idx="0"/>
          </p:cNvCxnSpPr>
          <p:nvPr/>
        </p:nvCxnSpPr>
        <p:spPr bwMode="auto">
          <a:xfrm flipH="1">
            <a:off x="7480300" y="4972050"/>
            <a:ext cx="7938" cy="439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3" name="Cloud 62"/>
          <p:cNvSpPr/>
          <p:nvPr/>
        </p:nvSpPr>
        <p:spPr bwMode="auto">
          <a:xfrm>
            <a:off x="7642225" y="4070350"/>
            <a:ext cx="738188" cy="295275"/>
          </a:xfrm>
          <a:prstGeom prst="cloud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SAFE</a:t>
            </a:r>
            <a:endParaRPr lang="en-US" dirty="0"/>
          </a:p>
        </p:txBody>
      </p:sp>
      <p:sp>
        <p:nvSpPr>
          <p:cNvPr id="64" name="Cloud 63"/>
          <p:cNvSpPr/>
          <p:nvPr/>
        </p:nvSpPr>
        <p:spPr bwMode="auto">
          <a:xfrm>
            <a:off x="7529513" y="4972050"/>
            <a:ext cx="677862" cy="295275"/>
          </a:xfrm>
          <a:prstGeom prst="cloud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RUN</a:t>
            </a:r>
            <a:endParaRPr lang="en-US" dirty="0"/>
          </a:p>
        </p:txBody>
      </p:sp>
      <p:cxnSp>
        <p:nvCxnSpPr>
          <p:cNvPr id="50210" name="Shape 98"/>
          <p:cNvCxnSpPr>
            <a:cxnSpLocks noChangeShapeType="1"/>
            <a:stCxn id="54" idx="3"/>
            <a:endCxn id="50218" idx="0"/>
          </p:cNvCxnSpPr>
          <p:nvPr/>
        </p:nvCxnSpPr>
        <p:spPr bwMode="auto">
          <a:xfrm flipV="1">
            <a:off x="4973638" y="3627438"/>
            <a:ext cx="2520950" cy="1974850"/>
          </a:xfrm>
          <a:prstGeom prst="curvedConnector4">
            <a:avLst>
              <a:gd name="adj1" fmla="val 36838"/>
              <a:gd name="adj2" fmla="val 11431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6" name="Flowchart: Predefined Process 65"/>
          <p:cNvSpPr/>
          <p:nvPr/>
        </p:nvSpPr>
        <p:spPr bwMode="auto">
          <a:xfrm>
            <a:off x="6570663" y="4497388"/>
            <a:ext cx="1833562" cy="474662"/>
          </a:xfrm>
          <a:prstGeom prst="flowChartPredefined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NMI ISR</a:t>
            </a:r>
          </a:p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Clear FCCU Status flag </a:t>
            </a:r>
          </a:p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50215" name="Horizontal Scroll 91"/>
          <p:cNvSpPr>
            <a:spLocks noChangeArrowheads="1"/>
          </p:cNvSpPr>
          <p:nvPr/>
        </p:nvSpPr>
        <p:spPr bwMode="auto">
          <a:xfrm>
            <a:off x="4719638" y="4911725"/>
            <a:ext cx="1331912" cy="433388"/>
          </a:xfrm>
          <a:prstGeom prst="horizontalScroll">
            <a:avLst>
              <a:gd name="adj" fmla="val 1250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NCF not solved before the time out expires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50218" name="Horizontal Scroll 91"/>
          <p:cNvSpPr>
            <a:spLocks noChangeArrowheads="1"/>
          </p:cNvSpPr>
          <p:nvPr/>
        </p:nvSpPr>
        <p:spPr bwMode="auto">
          <a:xfrm>
            <a:off x="6831013" y="3573463"/>
            <a:ext cx="1327150" cy="433387"/>
          </a:xfrm>
          <a:prstGeom prst="horizontalScroll">
            <a:avLst>
              <a:gd name="adj" fmla="val 1250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Wait ALARM – Timeout</a:t>
            </a:r>
          </a:p>
          <a:p>
            <a:endParaRPr lang="en-US" sz="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C9CD9C-806B-4BBA-B108-F79CBEFCBF34}" type="slidenum">
              <a:rPr lang="en-US" smtClean="0"/>
              <a:pPr/>
              <a:t>49</a:t>
            </a:fld>
            <a:endParaRPr 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Example N. 1: NOT Critical Fault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052513"/>
            <a:ext cx="8686800" cy="4876800"/>
          </a:xfrm>
        </p:spPr>
        <p:txBody>
          <a:bodyPr/>
          <a:lstStyle/>
          <a:p>
            <a:pPr eaLnBrk="1" hangingPunct="1"/>
            <a:r>
              <a:rPr lang="en-US" b="1" smtClean="0"/>
              <a:t>NOT Critical Fault: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KEY1: to inject asynchronous EXTERNAL IRQ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Blinking LED1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EXTERNAL IRQ: Fake NCF (ALARM IRQ)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ALARM IRQ: wait </a:t>
            </a:r>
            <a:r>
              <a:rPr lang="en-US" b="1" smtClean="0"/>
              <a:t>timeout </a:t>
            </a:r>
            <a:r>
              <a:rPr lang="en-US" smtClean="0"/>
              <a:t>(5 sec) or check </a:t>
            </a:r>
            <a:r>
              <a:rPr lang="en-US" b="1" smtClean="0"/>
              <a:t>External pushbutton </a:t>
            </a:r>
            <a:r>
              <a:rPr lang="en-US" smtClean="0"/>
              <a:t>(KEY2)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If TIMEOUT: NMI IRQ (without RESET)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NMI IRQ: </a:t>
            </a:r>
          </a:p>
          <a:p>
            <a:pPr lvl="4" eaLnBrk="1" hangingPunct="1">
              <a:lnSpc>
                <a:spcPct val="90000"/>
              </a:lnSpc>
            </a:pPr>
            <a:r>
              <a:rPr lang="en-US" smtClean="0"/>
              <a:t>LED1 off</a:t>
            </a:r>
          </a:p>
          <a:p>
            <a:pPr lvl="4" eaLnBrk="1" hangingPunct="1">
              <a:lnSpc>
                <a:spcPct val="90000"/>
              </a:lnSpc>
            </a:pPr>
            <a:r>
              <a:rPr lang="en-US" smtClean="0"/>
              <a:t>Clear FCCU FAULT and return to main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If KEY2 pressed: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LED1 off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Clear FCCU FAULT and return to main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4779ED-7789-4D55-8896-89BB3DEA1A08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14339" name="Slide Number Placeholder 1"/>
          <p:cNvSpPr txBox="1">
            <a:spLocks noGrp="1"/>
          </p:cNvSpPr>
          <p:nvPr/>
        </p:nvSpPr>
        <p:spPr bwMode="auto">
          <a:xfrm>
            <a:off x="7250113" y="61563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19ABB23-3478-4D94-A200-AD7E252C521B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5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340" name="Titolo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Role of FCCU During Reset/Boot</a:t>
            </a:r>
            <a:endParaRPr lang="it-IT" smtClean="0"/>
          </a:p>
        </p:txBody>
      </p:sp>
      <p:sp>
        <p:nvSpPr>
          <p:cNvPr id="14341" name="Segnaposto contenuto 2"/>
          <p:cNvSpPr>
            <a:spLocks noGrp="1"/>
          </p:cNvSpPr>
          <p:nvPr>
            <p:ph idx="4294967295"/>
          </p:nvPr>
        </p:nvSpPr>
        <p:spPr>
          <a:xfrm>
            <a:off x="349250" y="1143000"/>
            <a:ext cx="8326438" cy="4953000"/>
          </a:xfrm>
        </p:spPr>
        <p:txBody>
          <a:bodyPr/>
          <a:lstStyle/>
          <a:p>
            <a:pPr marL="225425" indent="-225425" eaLnBrk="1" hangingPunct="1"/>
            <a:r>
              <a:rPr lang="en-US" dirty="0" smtClean="0"/>
              <a:t>FCCU reset and test is executed during start-up</a:t>
            </a:r>
          </a:p>
          <a:p>
            <a:pPr marL="625475" lvl="1" indent="-225425" eaLnBrk="1" hangingPunct="1"/>
            <a:r>
              <a:rPr lang="en-GB" dirty="0" smtClean="0"/>
              <a:t>functional reset does NOT reset the FCCU</a:t>
            </a:r>
            <a:endParaRPr lang="en-US" dirty="0" smtClean="0"/>
          </a:p>
          <a:p>
            <a:pPr marL="225425" indent="-225425" eaLnBrk="1" hangingPunct="1"/>
            <a:r>
              <a:rPr lang="en-US" dirty="0" smtClean="0"/>
              <a:t>During the device reset/boot phase, FCCU monitors of off-line (power on self test) tests execution</a:t>
            </a:r>
          </a:p>
          <a:p>
            <a:pPr marL="922338" lvl="2" eaLnBrk="1" hangingPunct="1"/>
            <a:r>
              <a:rPr lang="en-US" dirty="0" smtClean="0"/>
              <a:t>Record test execution</a:t>
            </a:r>
          </a:p>
          <a:p>
            <a:pPr marL="922338" lvl="2" eaLnBrk="1" hangingPunct="1"/>
            <a:r>
              <a:rPr lang="en-US" dirty="0" smtClean="0"/>
              <a:t>Record test result (i.e. pass/fail)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D6666E-F35E-487C-9753-64EFE50AC9F8}" type="slidenum">
              <a:rPr lang="en-US" smtClean="0"/>
              <a:pPr/>
              <a:t>50</a:t>
            </a:fld>
            <a:endParaRPr lang="en-US" sz="1400" smtClean="0"/>
          </a:p>
        </p:txBody>
      </p:sp>
      <p:sp>
        <p:nvSpPr>
          <p:cNvPr id="52227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7A9E4A5-1707-4374-A068-6B7DC01EE9F3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50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152400"/>
            <a:ext cx="7937500" cy="685800"/>
          </a:xfrm>
        </p:spPr>
        <p:txBody>
          <a:bodyPr anchor="ctr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500" smtClean="0"/>
              <a:t>Example N. 1: NOT Critical Fault </a:t>
            </a:r>
            <a:r>
              <a:rPr lang="en-US" sz="2000" smtClean="0"/>
              <a:t>(flow)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462088" y="928688"/>
            <a:ext cx="736600" cy="311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Reset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462088" y="3286125"/>
            <a:ext cx="736600" cy="4841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 b="1"/>
              <a:t>FCCU Init</a:t>
            </a:r>
          </a:p>
        </p:txBody>
      </p:sp>
      <p:sp>
        <p:nvSpPr>
          <p:cNvPr id="52231" name="Lightning Bolt 9"/>
          <p:cNvSpPr>
            <a:spLocks noChangeArrowheads="1"/>
          </p:cNvSpPr>
          <p:nvPr/>
        </p:nvSpPr>
        <p:spPr bwMode="auto">
          <a:xfrm>
            <a:off x="1522413" y="5643563"/>
            <a:ext cx="792162" cy="384175"/>
          </a:xfrm>
          <a:prstGeom prst="lightningBol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 sz="800"/>
          </a:p>
        </p:txBody>
      </p:sp>
      <p:sp>
        <p:nvSpPr>
          <p:cNvPr id="52232" name="Oval 32"/>
          <p:cNvSpPr>
            <a:spLocks noChangeArrowheads="1"/>
          </p:cNvSpPr>
          <p:nvPr/>
        </p:nvSpPr>
        <p:spPr bwMode="auto">
          <a:xfrm>
            <a:off x="1462088" y="1714500"/>
            <a:ext cx="736600" cy="311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/>
              <a:t>main</a:t>
            </a:r>
          </a:p>
        </p:txBody>
      </p:sp>
      <p:sp>
        <p:nvSpPr>
          <p:cNvPr id="52233" name="Rounded Rectangle 36"/>
          <p:cNvSpPr>
            <a:spLocks noChangeArrowheads="1"/>
          </p:cNvSpPr>
          <p:nvPr/>
        </p:nvSpPr>
        <p:spPr bwMode="auto">
          <a:xfrm>
            <a:off x="1009650" y="2571750"/>
            <a:ext cx="1643063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GENERAL SETTING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  <a:endParaRPr lang="en-US"/>
          </a:p>
        </p:txBody>
      </p:sp>
      <p:cxnSp>
        <p:nvCxnSpPr>
          <p:cNvPr id="52234" name="Curved Connector 69"/>
          <p:cNvCxnSpPr>
            <a:cxnSpLocks noChangeShapeType="1"/>
            <a:stCxn id="52230" idx="4"/>
            <a:endCxn id="52237" idx="0"/>
          </p:cNvCxnSpPr>
          <p:nvPr/>
        </p:nvCxnSpPr>
        <p:spPr bwMode="auto">
          <a:xfrm rot="5400000">
            <a:off x="1679576" y="3921125"/>
            <a:ext cx="303212" cy="15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35" name="Curved Connector 70"/>
          <p:cNvCxnSpPr>
            <a:cxnSpLocks noChangeShapeType="1"/>
            <a:stCxn id="52233" idx="2"/>
            <a:endCxn id="52230" idx="0"/>
          </p:cNvCxnSpPr>
          <p:nvPr/>
        </p:nvCxnSpPr>
        <p:spPr bwMode="auto">
          <a:xfrm rot="5400000">
            <a:off x="1732757" y="3186906"/>
            <a:ext cx="196850" cy="15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36" name="Curved Connector 71"/>
          <p:cNvCxnSpPr>
            <a:cxnSpLocks noChangeShapeType="1"/>
            <a:stCxn id="52232" idx="4"/>
            <a:endCxn id="52233" idx="0"/>
          </p:cNvCxnSpPr>
          <p:nvPr/>
        </p:nvCxnSpPr>
        <p:spPr bwMode="auto">
          <a:xfrm rot="5400000">
            <a:off x="1558926" y="2298700"/>
            <a:ext cx="544512" cy="15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7" name="Rounded Rectangle 35"/>
          <p:cNvSpPr>
            <a:spLocks noChangeArrowheads="1"/>
          </p:cNvSpPr>
          <p:nvPr/>
        </p:nvSpPr>
        <p:spPr bwMode="auto">
          <a:xfrm>
            <a:off x="1241425" y="4071938"/>
            <a:ext cx="1179513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code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2238" name="Straight Arrow Connector 40"/>
          <p:cNvCxnSpPr>
            <a:cxnSpLocks noChangeShapeType="1"/>
            <a:endCxn id="52231" idx="0"/>
          </p:cNvCxnSpPr>
          <p:nvPr/>
        </p:nvCxnSpPr>
        <p:spPr bwMode="auto">
          <a:xfrm rot="16200000" flipH="1">
            <a:off x="1654175" y="5465763"/>
            <a:ext cx="3540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39" name="TextBox 30"/>
          <p:cNvSpPr txBox="1">
            <a:spLocks noChangeArrowheads="1"/>
          </p:cNvSpPr>
          <p:nvPr/>
        </p:nvSpPr>
        <p:spPr bwMode="auto">
          <a:xfrm>
            <a:off x="2009775" y="5572125"/>
            <a:ext cx="584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External IRQ</a:t>
            </a:r>
          </a:p>
        </p:txBody>
      </p:sp>
      <p:pic>
        <p:nvPicPr>
          <p:cNvPr id="52240" name="Picture 73" descr="imag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4857750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2241" name="Straight Arrow Connector 40"/>
          <p:cNvCxnSpPr>
            <a:cxnSpLocks noChangeShapeType="1"/>
            <a:stCxn id="52237" idx="2"/>
          </p:cNvCxnSpPr>
          <p:nvPr/>
        </p:nvCxnSpPr>
        <p:spPr bwMode="auto">
          <a:xfrm rot="5400000">
            <a:off x="1697038" y="4724400"/>
            <a:ext cx="2682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7" name="Flowchart: Predefined Process 86"/>
          <p:cNvSpPr/>
          <p:nvPr/>
        </p:nvSpPr>
        <p:spPr bwMode="auto">
          <a:xfrm>
            <a:off x="4000500" y="1071563"/>
            <a:ext cx="2095500" cy="468312"/>
          </a:xfrm>
          <a:prstGeom prst="flowChartPredefined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EXTERNAL IRQ (ISR  41)</a:t>
            </a:r>
          </a:p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FAKE NOT CRITICAL FAULT</a:t>
            </a:r>
          </a:p>
        </p:txBody>
      </p:sp>
      <p:sp>
        <p:nvSpPr>
          <p:cNvPr id="135" name="Cloud 134"/>
          <p:cNvSpPr/>
          <p:nvPr/>
        </p:nvSpPr>
        <p:spPr bwMode="auto">
          <a:xfrm>
            <a:off x="1879600" y="2000250"/>
            <a:ext cx="676275" cy="336550"/>
          </a:xfrm>
          <a:prstGeom prst="cloud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RUN</a:t>
            </a:r>
            <a:endParaRPr lang="en-US" dirty="0"/>
          </a:p>
        </p:txBody>
      </p:sp>
      <p:cxnSp>
        <p:nvCxnSpPr>
          <p:cNvPr id="52244" name="Straight Arrow Connector 134"/>
          <p:cNvCxnSpPr>
            <a:cxnSpLocks noChangeShapeType="1"/>
            <a:stCxn id="52229" idx="4"/>
            <a:endCxn id="52232" idx="0"/>
          </p:cNvCxnSpPr>
          <p:nvPr/>
        </p:nvCxnSpPr>
        <p:spPr bwMode="auto">
          <a:xfrm rot="5400000">
            <a:off x="1593851" y="1476375"/>
            <a:ext cx="4746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45" name="TextBox 30"/>
          <p:cNvSpPr txBox="1">
            <a:spLocks noChangeArrowheads="1"/>
          </p:cNvSpPr>
          <p:nvPr/>
        </p:nvSpPr>
        <p:spPr bwMode="auto">
          <a:xfrm>
            <a:off x="1938338" y="4857750"/>
            <a:ext cx="584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KEY1</a:t>
            </a:r>
          </a:p>
        </p:txBody>
      </p:sp>
      <p:sp>
        <p:nvSpPr>
          <p:cNvPr id="52246" name="Horizontal Scroll 91"/>
          <p:cNvSpPr>
            <a:spLocks noChangeArrowheads="1"/>
          </p:cNvSpPr>
          <p:nvPr/>
        </p:nvSpPr>
        <p:spPr bwMode="auto">
          <a:xfrm>
            <a:off x="6286500" y="2214563"/>
            <a:ext cx="1928813" cy="293687"/>
          </a:xfrm>
          <a:prstGeom prst="horizontalScroll">
            <a:avLst>
              <a:gd name="adj" fmla="val 1250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NCF </a:t>
            </a:r>
            <a:r>
              <a:rPr lang="en-US" sz="800">
                <a:sym typeface="Wingdings" pitchFamily="2" charset="2"/>
              </a:rPr>
              <a:t></a:t>
            </a:r>
            <a:r>
              <a:rPr lang="en-US" sz="800"/>
              <a:t>not RESET reaction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52247" name="Diamond 81"/>
          <p:cNvSpPr>
            <a:spLocks noChangeArrowheads="1"/>
          </p:cNvSpPr>
          <p:nvPr/>
        </p:nvSpPr>
        <p:spPr bwMode="auto">
          <a:xfrm>
            <a:off x="4286250" y="3232150"/>
            <a:ext cx="1627188" cy="684213"/>
          </a:xfrm>
          <a:prstGeom prst="diamond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ALARM</a:t>
            </a:r>
            <a:br>
              <a:rPr lang="en-US" sz="800">
                <a:solidFill>
                  <a:srgbClr val="000000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Time Out</a:t>
            </a:r>
            <a:endParaRPr lang="en-US"/>
          </a:p>
        </p:txBody>
      </p:sp>
      <p:cxnSp>
        <p:nvCxnSpPr>
          <p:cNvPr id="52248" name="Straight Arrow Connector 83"/>
          <p:cNvCxnSpPr>
            <a:cxnSpLocks noChangeShapeType="1"/>
            <a:stCxn id="52247" idx="2"/>
            <a:endCxn id="56" idx="0"/>
          </p:cNvCxnSpPr>
          <p:nvPr/>
        </p:nvCxnSpPr>
        <p:spPr bwMode="auto">
          <a:xfrm rot="5400000">
            <a:off x="4941888" y="4065588"/>
            <a:ext cx="306387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49" name="TextBox 84"/>
          <p:cNvSpPr txBox="1">
            <a:spLocks noChangeArrowheads="1"/>
          </p:cNvSpPr>
          <p:nvPr/>
        </p:nvSpPr>
        <p:spPr bwMode="auto">
          <a:xfrm>
            <a:off x="5053013" y="3916363"/>
            <a:ext cx="1889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Y</a:t>
            </a:r>
          </a:p>
        </p:txBody>
      </p:sp>
      <p:sp>
        <p:nvSpPr>
          <p:cNvPr id="52250" name="TextBox 85"/>
          <p:cNvSpPr txBox="1">
            <a:spLocks noChangeArrowheads="1"/>
          </p:cNvSpPr>
          <p:nvPr/>
        </p:nvSpPr>
        <p:spPr bwMode="auto">
          <a:xfrm>
            <a:off x="5715000" y="3303588"/>
            <a:ext cx="19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52251" name="Rounded Rectangle 86"/>
          <p:cNvSpPr>
            <a:spLocks noChangeArrowheads="1"/>
          </p:cNvSpPr>
          <p:nvPr/>
        </p:nvSpPr>
        <p:spPr bwMode="auto">
          <a:xfrm>
            <a:off x="4502150" y="5697538"/>
            <a:ext cx="1179513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code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3" name="Cloud 52"/>
          <p:cNvSpPr/>
          <p:nvPr/>
        </p:nvSpPr>
        <p:spPr bwMode="auto">
          <a:xfrm>
            <a:off x="5246688" y="3789363"/>
            <a:ext cx="738187" cy="336550"/>
          </a:xfrm>
          <a:prstGeom prst="cloud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SAFE</a:t>
            </a:r>
            <a:endParaRPr lang="en-US" dirty="0"/>
          </a:p>
        </p:txBody>
      </p:sp>
      <p:sp>
        <p:nvSpPr>
          <p:cNvPr id="54" name="Cloud 53"/>
          <p:cNvSpPr/>
          <p:nvPr/>
        </p:nvSpPr>
        <p:spPr bwMode="auto">
          <a:xfrm>
            <a:off x="5135563" y="4691063"/>
            <a:ext cx="676275" cy="336550"/>
          </a:xfrm>
          <a:prstGeom prst="cloud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RUN</a:t>
            </a:r>
            <a:endParaRPr lang="en-US" dirty="0"/>
          </a:p>
        </p:txBody>
      </p:sp>
      <p:sp>
        <p:nvSpPr>
          <p:cNvPr id="56" name="Flowchart: Predefined Process 55"/>
          <p:cNvSpPr/>
          <p:nvPr/>
        </p:nvSpPr>
        <p:spPr bwMode="auto">
          <a:xfrm>
            <a:off x="4175125" y="4222750"/>
            <a:ext cx="1833563" cy="466725"/>
          </a:xfrm>
          <a:prstGeom prst="flowChartPredefined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NMI ISR</a:t>
            </a:r>
          </a:p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Clear FCCU Status flag </a:t>
            </a:r>
          </a:p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52255" name="Flowchart: Connector 128"/>
          <p:cNvSpPr>
            <a:spLocks noChangeArrowheads="1"/>
          </p:cNvSpPr>
          <p:nvPr/>
        </p:nvSpPr>
        <p:spPr bwMode="auto">
          <a:xfrm>
            <a:off x="5033963" y="2911475"/>
            <a:ext cx="119062" cy="106363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endParaRPr lang="en-US"/>
          </a:p>
        </p:txBody>
      </p:sp>
      <p:sp>
        <p:nvSpPr>
          <p:cNvPr id="61" name="Flowchart: Predefined Process 60"/>
          <p:cNvSpPr/>
          <p:nvPr/>
        </p:nvSpPr>
        <p:spPr bwMode="auto">
          <a:xfrm>
            <a:off x="4064000" y="2232025"/>
            <a:ext cx="2095500" cy="466725"/>
          </a:xfrm>
          <a:prstGeom prst="flowChartPredefined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…</a:t>
            </a:r>
          </a:p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ALARM ISR (ISR 250)</a:t>
            </a:r>
          </a:p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2257" name="Lightning Bolt 9"/>
          <p:cNvSpPr>
            <a:spLocks noChangeArrowheads="1"/>
          </p:cNvSpPr>
          <p:nvPr/>
        </p:nvSpPr>
        <p:spPr bwMode="auto">
          <a:xfrm>
            <a:off x="4740275" y="1731963"/>
            <a:ext cx="792163" cy="384175"/>
          </a:xfrm>
          <a:prstGeom prst="lightningBol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 sz="800"/>
          </a:p>
        </p:txBody>
      </p:sp>
      <p:sp>
        <p:nvSpPr>
          <p:cNvPr id="52258" name="TextBox 30"/>
          <p:cNvSpPr txBox="1">
            <a:spLocks noChangeArrowheads="1"/>
          </p:cNvSpPr>
          <p:nvPr/>
        </p:nvSpPr>
        <p:spPr bwMode="auto">
          <a:xfrm>
            <a:off x="5202238" y="1660525"/>
            <a:ext cx="584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ALARM IRQ</a:t>
            </a:r>
          </a:p>
        </p:txBody>
      </p:sp>
      <p:cxnSp>
        <p:nvCxnSpPr>
          <p:cNvPr id="52259" name="Straight Arrow Connector 40"/>
          <p:cNvCxnSpPr>
            <a:cxnSpLocks noChangeShapeType="1"/>
            <a:stCxn id="52257" idx="3"/>
            <a:endCxn id="61" idx="0"/>
          </p:cNvCxnSpPr>
          <p:nvPr/>
        </p:nvCxnSpPr>
        <p:spPr bwMode="auto">
          <a:xfrm rot="10800000" flipH="1" flipV="1">
            <a:off x="5106988" y="1997075"/>
            <a:ext cx="4762" cy="234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60" name="Straight Arrow Connector 40"/>
          <p:cNvCxnSpPr>
            <a:cxnSpLocks noChangeShapeType="1"/>
            <a:stCxn id="87" idx="2"/>
            <a:endCxn id="52257" idx="0"/>
          </p:cNvCxnSpPr>
          <p:nvPr/>
        </p:nvCxnSpPr>
        <p:spPr bwMode="auto">
          <a:xfrm rot="16200000" flipH="1">
            <a:off x="4953794" y="1634331"/>
            <a:ext cx="1920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61" name="Straight Arrow Connector 40"/>
          <p:cNvCxnSpPr>
            <a:cxnSpLocks noChangeShapeType="1"/>
            <a:stCxn id="52255" idx="4"/>
            <a:endCxn id="52247" idx="0"/>
          </p:cNvCxnSpPr>
          <p:nvPr/>
        </p:nvCxnSpPr>
        <p:spPr bwMode="auto">
          <a:xfrm rot="16200000" flipH="1">
            <a:off x="4989513" y="3122613"/>
            <a:ext cx="214312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62" name="Straight Arrow Connector 40"/>
          <p:cNvCxnSpPr>
            <a:cxnSpLocks noChangeShapeType="1"/>
            <a:stCxn id="52247" idx="3"/>
          </p:cNvCxnSpPr>
          <p:nvPr/>
        </p:nvCxnSpPr>
        <p:spPr bwMode="auto">
          <a:xfrm>
            <a:off x="5913438" y="3575050"/>
            <a:ext cx="868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63" name="Straight Arrow Connector 40"/>
          <p:cNvCxnSpPr>
            <a:cxnSpLocks noChangeShapeType="1"/>
            <a:endCxn id="52266" idx="0"/>
          </p:cNvCxnSpPr>
          <p:nvPr/>
        </p:nvCxnSpPr>
        <p:spPr bwMode="auto">
          <a:xfrm rot="5400000">
            <a:off x="6949281" y="3912394"/>
            <a:ext cx="242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2264" name="Picture 94" descr="imag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359150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65" name="TextBox 30"/>
          <p:cNvSpPr txBox="1">
            <a:spLocks noChangeArrowheads="1"/>
          </p:cNvSpPr>
          <p:nvPr/>
        </p:nvSpPr>
        <p:spPr bwMode="auto">
          <a:xfrm>
            <a:off x="7215188" y="3446463"/>
            <a:ext cx="584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KEY2</a:t>
            </a:r>
          </a:p>
        </p:txBody>
      </p:sp>
      <p:sp>
        <p:nvSpPr>
          <p:cNvPr id="52266" name="Diamond 81"/>
          <p:cNvSpPr>
            <a:spLocks noChangeArrowheads="1"/>
          </p:cNvSpPr>
          <p:nvPr/>
        </p:nvSpPr>
        <p:spPr bwMode="auto">
          <a:xfrm>
            <a:off x="6462713" y="4033838"/>
            <a:ext cx="1214437" cy="684212"/>
          </a:xfrm>
          <a:prstGeom prst="diamond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KEY2</a:t>
            </a:r>
            <a:br>
              <a:rPr lang="en-US" sz="800">
                <a:solidFill>
                  <a:srgbClr val="000000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Pressed</a:t>
            </a:r>
            <a:endParaRPr lang="en-US"/>
          </a:p>
        </p:txBody>
      </p:sp>
      <p:sp>
        <p:nvSpPr>
          <p:cNvPr id="52267" name="TextBox 84"/>
          <p:cNvSpPr txBox="1">
            <a:spLocks noChangeArrowheads="1"/>
          </p:cNvSpPr>
          <p:nvPr/>
        </p:nvSpPr>
        <p:spPr bwMode="auto">
          <a:xfrm>
            <a:off x="7051675" y="4643438"/>
            <a:ext cx="188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Y</a:t>
            </a:r>
          </a:p>
        </p:txBody>
      </p:sp>
      <p:sp>
        <p:nvSpPr>
          <p:cNvPr id="52268" name="TextBox 85"/>
          <p:cNvSpPr txBox="1">
            <a:spLocks noChangeArrowheads="1"/>
          </p:cNvSpPr>
          <p:nvPr/>
        </p:nvSpPr>
        <p:spPr bwMode="auto">
          <a:xfrm>
            <a:off x="7572375" y="4159250"/>
            <a:ext cx="19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N</a:t>
            </a:r>
          </a:p>
        </p:txBody>
      </p:sp>
      <p:cxnSp>
        <p:nvCxnSpPr>
          <p:cNvPr id="52269" name="Straight Arrow Connector 40"/>
          <p:cNvCxnSpPr>
            <a:cxnSpLocks noChangeShapeType="1"/>
            <a:stCxn id="61" idx="2"/>
            <a:endCxn id="52255" idx="0"/>
          </p:cNvCxnSpPr>
          <p:nvPr/>
        </p:nvCxnSpPr>
        <p:spPr bwMode="auto">
          <a:xfrm rot="5400000">
            <a:off x="4996656" y="2796382"/>
            <a:ext cx="212725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70" name="Rounded Rectangle 36"/>
          <p:cNvSpPr>
            <a:spLocks noChangeArrowheads="1"/>
          </p:cNvSpPr>
          <p:nvPr/>
        </p:nvSpPr>
        <p:spPr bwMode="auto">
          <a:xfrm>
            <a:off x="6261100" y="5021263"/>
            <a:ext cx="1643063" cy="244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Clear FCCU Status flag </a:t>
            </a:r>
          </a:p>
        </p:txBody>
      </p:sp>
      <p:cxnSp>
        <p:nvCxnSpPr>
          <p:cNvPr id="52271" name="Straight Arrow Connector 83"/>
          <p:cNvCxnSpPr>
            <a:cxnSpLocks noChangeShapeType="1"/>
            <a:stCxn id="52266" idx="2"/>
            <a:endCxn id="52270" idx="0"/>
          </p:cNvCxnSpPr>
          <p:nvPr/>
        </p:nvCxnSpPr>
        <p:spPr bwMode="auto">
          <a:xfrm rot="16200000" flipH="1">
            <a:off x="6925468" y="4863307"/>
            <a:ext cx="303213" cy="12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72" name="Flowchart: Connector 128"/>
          <p:cNvSpPr>
            <a:spLocks noChangeArrowheads="1"/>
          </p:cNvSpPr>
          <p:nvPr/>
        </p:nvSpPr>
        <p:spPr bwMode="auto">
          <a:xfrm>
            <a:off x="5032375" y="5394325"/>
            <a:ext cx="119063" cy="106363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endParaRPr lang="en-US"/>
          </a:p>
        </p:txBody>
      </p:sp>
      <p:cxnSp>
        <p:nvCxnSpPr>
          <p:cNvPr id="52273" name="Straight Arrow Connector 40"/>
          <p:cNvCxnSpPr>
            <a:cxnSpLocks noChangeShapeType="1"/>
            <a:stCxn id="52272" idx="4"/>
            <a:endCxn id="52251" idx="0"/>
          </p:cNvCxnSpPr>
          <p:nvPr/>
        </p:nvCxnSpPr>
        <p:spPr bwMode="auto">
          <a:xfrm rot="16200000" flipH="1">
            <a:off x="4992688" y="5599113"/>
            <a:ext cx="1968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74" name="Straight Arrow Connector 40"/>
          <p:cNvCxnSpPr>
            <a:cxnSpLocks noChangeShapeType="1"/>
            <a:stCxn id="56" idx="2"/>
            <a:endCxn id="52272" idx="0"/>
          </p:cNvCxnSpPr>
          <p:nvPr/>
        </p:nvCxnSpPr>
        <p:spPr bwMode="auto">
          <a:xfrm rot="5400000">
            <a:off x="4739482" y="5042694"/>
            <a:ext cx="7048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0" name="Cloud 149"/>
          <p:cNvSpPr/>
          <p:nvPr/>
        </p:nvSpPr>
        <p:spPr bwMode="auto">
          <a:xfrm>
            <a:off x="7215188" y="5307013"/>
            <a:ext cx="676275" cy="336550"/>
          </a:xfrm>
          <a:prstGeom prst="cloud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RUN</a:t>
            </a:r>
            <a:endParaRPr lang="en-US" dirty="0"/>
          </a:p>
        </p:txBody>
      </p:sp>
      <p:cxnSp>
        <p:nvCxnSpPr>
          <p:cNvPr id="52276" name="Shape 159"/>
          <p:cNvCxnSpPr>
            <a:cxnSpLocks noChangeShapeType="1"/>
            <a:stCxn id="52270" idx="2"/>
            <a:endCxn id="52272" idx="6"/>
          </p:cNvCxnSpPr>
          <p:nvPr/>
        </p:nvCxnSpPr>
        <p:spPr bwMode="auto">
          <a:xfrm rot="5400000">
            <a:off x="6026151" y="4391025"/>
            <a:ext cx="182562" cy="19319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77" name="Shape 162"/>
          <p:cNvCxnSpPr>
            <a:cxnSpLocks noChangeShapeType="1"/>
            <a:stCxn id="52231" idx="4"/>
            <a:endCxn id="87" idx="0"/>
          </p:cNvCxnSpPr>
          <p:nvPr/>
        </p:nvCxnSpPr>
        <p:spPr bwMode="auto">
          <a:xfrm rot="5400000" flipH="1" flipV="1">
            <a:off x="1203325" y="2182813"/>
            <a:ext cx="4956175" cy="2733675"/>
          </a:xfrm>
          <a:prstGeom prst="bentConnector5">
            <a:avLst>
              <a:gd name="adj1" fmla="val -2134"/>
              <a:gd name="adj2" fmla="val 30843"/>
              <a:gd name="adj3" fmla="val 10268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278" name="Elbow Connector 165"/>
          <p:cNvCxnSpPr>
            <a:cxnSpLocks noChangeShapeType="1"/>
            <a:stCxn id="52266" idx="3"/>
            <a:endCxn id="52255" idx="6"/>
          </p:cNvCxnSpPr>
          <p:nvPr/>
        </p:nvCxnSpPr>
        <p:spPr bwMode="auto">
          <a:xfrm flipH="1" flipV="1">
            <a:off x="5153025" y="2965450"/>
            <a:ext cx="2524125" cy="1409700"/>
          </a:xfrm>
          <a:prstGeom prst="bentConnector3">
            <a:avLst>
              <a:gd name="adj1" fmla="val -905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6372225" y="1052513"/>
            <a:ext cx="2592388" cy="8540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Mother Board Connection</a:t>
            </a:r>
            <a:r>
              <a:rPr lang="en-US" sz="1000"/>
              <a:t> (connect the two buttons ):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000"/>
              <a:t> J8 pin 1B to PJ9 pin 1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000"/>
              <a:t> J8 pin 2B to PJ9 pin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EE01E2-4EBE-45D5-9B67-88E74E14F85C}" type="slidenum">
              <a:rPr lang="en-US" smtClean="0"/>
              <a:pPr/>
              <a:t>51</a:t>
            </a:fld>
            <a:endParaRPr lang="en-US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Example N. 2: Critical Fault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052513"/>
            <a:ext cx="8686800" cy="4876800"/>
          </a:xfrm>
        </p:spPr>
        <p:txBody>
          <a:bodyPr/>
          <a:lstStyle/>
          <a:p>
            <a:pPr eaLnBrk="1" hangingPunct="1"/>
            <a:r>
              <a:rPr lang="en-US" b="1" smtClean="0"/>
              <a:t>Critical Fault: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Blinking LED1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KEY1: to inject asynchronous EXTERNAL IRQ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EXTERNAL IRQ: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Fake CF: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LED1 off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SAFE STATE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RESET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After RESET: unmask NMI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/>
              <a:t>NMI IRQ: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Clear FCCU FAULT and return to main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8A7448-C7A3-4A08-B76A-52C2BD1B08AF}" type="slidenum">
              <a:rPr lang="en-US" smtClean="0"/>
              <a:pPr/>
              <a:t>52</a:t>
            </a:fld>
            <a:endParaRPr lang="en-US" sz="1400" smtClean="0"/>
          </a:p>
        </p:txBody>
      </p:sp>
      <p:sp>
        <p:nvSpPr>
          <p:cNvPr id="54275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4276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B61DC4C-020E-4810-BDB0-8E84B1E05D5D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52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500" smtClean="0"/>
              <a:t>Example N. 2: Critical Fault </a:t>
            </a:r>
            <a:r>
              <a:rPr lang="en-US" sz="1800" smtClean="0"/>
              <a:t>(flow)</a:t>
            </a:r>
            <a:endParaRPr lang="en-US" sz="1900" smtClean="0"/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2228850" y="928688"/>
            <a:ext cx="736600" cy="311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Reset</a:t>
            </a:r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2227263" y="3286125"/>
            <a:ext cx="736600" cy="4841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 b="1"/>
              <a:t>FCCU Init</a:t>
            </a:r>
          </a:p>
        </p:txBody>
      </p:sp>
      <p:sp>
        <p:nvSpPr>
          <p:cNvPr id="54280" name="Lightning Bolt 9"/>
          <p:cNvSpPr>
            <a:spLocks noChangeArrowheads="1"/>
          </p:cNvSpPr>
          <p:nvPr/>
        </p:nvSpPr>
        <p:spPr bwMode="auto">
          <a:xfrm>
            <a:off x="2286000" y="5643563"/>
            <a:ext cx="792163" cy="384175"/>
          </a:xfrm>
          <a:prstGeom prst="lightningBol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 sz="800"/>
          </a:p>
        </p:txBody>
      </p:sp>
      <p:sp>
        <p:nvSpPr>
          <p:cNvPr id="54281" name="Oval 32"/>
          <p:cNvSpPr>
            <a:spLocks noChangeArrowheads="1"/>
          </p:cNvSpPr>
          <p:nvPr/>
        </p:nvSpPr>
        <p:spPr bwMode="auto">
          <a:xfrm>
            <a:off x="2228850" y="1833563"/>
            <a:ext cx="736600" cy="311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/>
              <a:t>main</a:t>
            </a:r>
          </a:p>
        </p:txBody>
      </p:sp>
      <p:sp>
        <p:nvSpPr>
          <p:cNvPr id="54282" name="Rounded Rectangle 36"/>
          <p:cNvSpPr>
            <a:spLocks noChangeArrowheads="1"/>
          </p:cNvSpPr>
          <p:nvPr/>
        </p:nvSpPr>
        <p:spPr bwMode="auto">
          <a:xfrm>
            <a:off x="1773238" y="2571750"/>
            <a:ext cx="1643062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GENERAL SETTING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  <a:endParaRPr lang="en-US"/>
          </a:p>
        </p:txBody>
      </p:sp>
      <p:cxnSp>
        <p:nvCxnSpPr>
          <p:cNvPr id="54283" name="Curved Connector 69"/>
          <p:cNvCxnSpPr>
            <a:cxnSpLocks noChangeShapeType="1"/>
            <a:stCxn id="54279" idx="4"/>
            <a:endCxn id="54285" idx="0"/>
          </p:cNvCxnSpPr>
          <p:nvPr/>
        </p:nvCxnSpPr>
        <p:spPr bwMode="auto">
          <a:xfrm rot="5400000">
            <a:off x="2443163" y="3921125"/>
            <a:ext cx="303212" cy="15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284" name="Curved Connector 70"/>
          <p:cNvCxnSpPr>
            <a:cxnSpLocks noChangeShapeType="1"/>
            <a:stCxn id="54282" idx="2"/>
            <a:endCxn id="54279" idx="0"/>
          </p:cNvCxnSpPr>
          <p:nvPr/>
        </p:nvCxnSpPr>
        <p:spPr bwMode="auto">
          <a:xfrm rot="5400000">
            <a:off x="2496344" y="3186906"/>
            <a:ext cx="196850" cy="15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285" name="Rounded Rectangle 35"/>
          <p:cNvSpPr>
            <a:spLocks noChangeArrowheads="1"/>
          </p:cNvSpPr>
          <p:nvPr/>
        </p:nvSpPr>
        <p:spPr bwMode="auto">
          <a:xfrm>
            <a:off x="2005013" y="4071938"/>
            <a:ext cx="1179512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code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54286" name="Straight Arrow Connector 40"/>
          <p:cNvCxnSpPr>
            <a:cxnSpLocks noChangeShapeType="1"/>
            <a:endCxn id="54280" idx="0"/>
          </p:cNvCxnSpPr>
          <p:nvPr/>
        </p:nvCxnSpPr>
        <p:spPr bwMode="auto">
          <a:xfrm rot="16200000" flipH="1">
            <a:off x="2419350" y="5465763"/>
            <a:ext cx="3540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287" name="TextBox 30"/>
          <p:cNvSpPr txBox="1">
            <a:spLocks noChangeArrowheads="1"/>
          </p:cNvSpPr>
          <p:nvPr/>
        </p:nvSpPr>
        <p:spPr bwMode="auto">
          <a:xfrm>
            <a:off x="2773363" y="5572125"/>
            <a:ext cx="584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External IRQ</a:t>
            </a:r>
          </a:p>
        </p:txBody>
      </p:sp>
      <p:pic>
        <p:nvPicPr>
          <p:cNvPr id="54288" name="Picture 73" descr="imag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6638" y="485775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289" name="Straight Arrow Connector 40"/>
          <p:cNvCxnSpPr>
            <a:cxnSpLocks noChangeShapeType="1"/>
            <a:stCxn id="54285" idx="2"/>
          </p:cNvCxnSpPr>
          <p:nvPr/>
        </p:nvCxnSpPr>
        <p:spPr bwMode="auto">
          <a:xfrm rot="5400000">
            <a:off x="2460625" y="4724400"/>
            <a:ext cx="2682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7" name="Flowchart: Predefined Process 86"/>
          <p:cNvSpPr/>
          <p:nvPr/>
        </p:nvSpPr>
        <p:spPr bwMode="auto">
          <a:xfrm>
            <a:off x="4424363" y="1714500"/>
            <a:ext cx="2095500" cy="344488"/>
          </a:xfrm>
          <a:prstGeom prst="flowChartPredefined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EXTERNAL IRQ (ISR  41)</a:t>
            </a:r>
          </a:p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FAKE CRITICAL FAULT</a:t>
            </a:r>
          </a:p>
        </p:txBody>
      </p:sp>
      <p:sp>
        <p:nvSpPr>
          <p:cNvPr id="54291" name="Oval 5"/>
          <p:cNvSpPr>
            <a:spLocks noChangeArrowheads="1"/>
          </p:cNvSpPr>
          <p:nvPr/>
        </p:nvSpPr>
        <p:spPr bwMode="auto">
          <a:xfrm>
            <a:off x="5103813" y="2357438"/>
            <a:ext cx="736600" cy="311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Reset</a:t>
            </a:r>
          </a:p>
        </p:txBody>
      </p:sp>
      <p:cxnSp>
        <p:nvCxnSpPr>
          <p:cNvPr id="54292" name="Curved Connector 13"/>
          <p:cNvCxnSpPr>
            <a:cxnSpLocks noChangeShapeType="1"/>
            <a:stCxn id="54291" idx="4"/>
            <a:endCxn id="54294" idx="0"/>
          </p:cNvCxnSpPr>
          <p:nvPr/>
        </p:nvCxnSpPr>
        <p:spPr bwMode="auto">
          <a:xfrm rot="5400000">
            <a:off x="5376863" y="2762250"/>
            <a:ext cx="188912" cy="15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293" name="Curved Connector 13"/>
          <p:cNvCxnSpPr>
            <a:cxnSpLocks noChangeShapeType="1"/>
            <a:stCxn id="87" idx="2"/>
            <a:endCxn id="54291" idx="0"/>
          </p:cNvCxnSpPr>
          <p:nvPr/>
        </p:nvCxnSpPr>
        <p:spPr bwMode="auto">
          <a:xfrm rot="5400000">
            <a:off x="5322094" y="2207419"/>
            <a:ext cx="298450" cy="15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294" name="Oval 32"/>
          <p:cNvSpPr>
            <a:spLocks noChangeArrowheads="1"/>
          </p:cNvSpPr>
          <p:nvPr/>
        </p:nvSpPr>
        <p:spPr bwMode="auto">
          <a:xfrm>
            <a:off x="5103813" y="2857500"/>
            <a:ext cx="736600" cy="311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/>
              <a:t>main</a:t>
            </a:r>
          </a:p>
        </p:txBody>
      </p:sp>
      <p:sp>
        <p:nvSpPr>
          <p:cNvPr id="54295" name="Rounded Rectangle 36"/>
          <p:cNvSpPr>
            <a:spLocks noChangeArrowheads="1"/>
          </p:cNvSpPr>
          <p:nvPr/>
        </p:nvSpPr>
        <p:spPr bwMode="auto">
          <a:xfrm>
            <a:off x="4649788" y="3429000"/>
            <a:ext cx="1643062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GENERAL SETTING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UNMASK NMI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…</a:t>
            </a:r>
            <a:endParaRPr lang="en-US"/>
          </a:p>
        </p:txBody>
      </p:sp>
      <p:cxnSp>
        <p:nvCxnSpPr>
          <p:cNvPr id="54296" name="Curved Connector 71"/>
          <p:cNvCxnSpPr>
            <a:cxnSpLocks noChangeShapeType="1"/>
            <a:stCxn id="54294" idx="4"/>
            <a:endCxn id="54295" idx="0"/>
          </p:cNvCxnSpPr>
          <p:nvPr/>
        </p:nvCxnSpPr>
        <p:spPr bwMode="auto">
          <a:xfrm rot="5400000">
            <a:off x="5341938" y="3298825"/>
            <a:ext cx="258762" cy="15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" name="Cloud 103"/>
          <p:cNvSpPr/>
          <p:nvPr/>
        </p:nvSpPr>
        <p:spPr bwMode="auto">
          <a:xfrm>
            <a:off x="5638800" y="2071688"/>
            <a:ext cx="738188" cy="336550"/>
          </a:xfrm>
          <a:prstGeom prst="cloud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SAFE</a:t>
            </a:r>
            <a:endParaRPr lang="en-US" dirty="0"/>
          </a:p>
        </p:txBody>
      </p:sp>
      <p:sp>
        <p:nvSpPr>
          <p:cNvPr id="111" name="Cloud 110"/>
          <p:cNvSpPr/>
          <p:nvPr/>
        </p:nvSpPr>
        <p:spPr bwMode="auto">
          <a:xfrm>
            <a:off x="5567363" y="5715000"/>
            <a:ext cx="676275" cy="336550"/>
          </a:xfrm>
          <a:prstGeom prst="cloud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RUN</a:t>
            </a:r>
            <a:endParaRPr lang="en-US" dirty="0"/>
          </a:p>
        </p:txBody>
      </p:sp>
      <p:sp>
        <p:nvSpPr>
          <p:cNvPr id="112" name="Flowchart: Predefined Process 111"/>
          <p:cNvSpPr/>
          <p:nvPr/>
        </p:nvSpPr>
        <p:spPr bwMode="auto">
          <a:xfrm>
            <a:off x="4587875" y="5214938"/>
            <a:ext cx="1833563" cy="466725"/>
          </a:xfrm>
          <a:prstGeom prst="flowChartPredefined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</a:rPr>
              <a:t>NMI ISR</a:t>
            </a:r>
          </a:p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Clear FCCU Status flag </a:t>
            </a:r>
          </a:p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cxnSp>
        <p:nvCxnSpPr>
          <p:cNvPr id="54300" name="Straight Arrow Connector 83"/>
          <p:cNvCxnSpPr>
            <a:cxnSpLocks noChangeShapeType="1"/>
            <a:stCxn id="54305" idx="3"/>
            <a:endCxn id="112" idx="0"/>
          </p:cNvCxnSpPr>
          <p:nvPr/>
        </p:nvCxnSpPr>
        <p:spPr bwMode="auto">
          <a:xfrm rot="10800000" flipV="1">
            <a:off x="5503863" y="4694238"/>
            <a:ext cx="1587" cy="520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5" name="Cloud 134"/>
          <p:cNvSpPr/>
          <p:nvPr/>
        </p:nvSpPr>
        <p:spPr bwMode="auto">
          <a:xfrm>
            <a:off x="2714625" y="2119313"/>
            <a:ext cx="676275" cy="336550"/>
          </a:xfrm>
          <a:prstGeom prst="cloud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7256" tIns="48628" rIns="97256" bIns="48628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RUN</a:t>
            </a:r>
            <a:endParaRPr lang="en-US" dirty="0"/>
          </a:p>
        </p:txBody>
      </p:sp>
      <p:cxnSp>
        <p:nvCxnSpPr>
          <p:cNvPr id="54302" name="Straight Arrow Connector 134"/>
          <p:cNvCxnSpPr>
            <a:cxnSpLocks noChangeShapeType="1"/>
            <a:stCxn id="54278" idx="4"/>
            <a:endCxn id="54303" idx="0"/>
          </p:cNvCxnSpPr>
          <p:nvPr/>
        </p:nvCxnSpPr>
        <p:spPr bwMode="auto">
          <a:xfrm rot="5400000">
            <a:off x="2449513" y="1387475"/>
            <a:ext cx="2968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303" name="Flowchart: Connector 128"/>
          <p:cNvSpPr>
            <a:spLocks noChangeArrowheads="1"/>
          </p:cNvSpPr>
          <p:nvPr/>
        </p:nvSpPr>
        <p:spPr bwMode="auto">
          <a:xfrm>
            <a:off x="2538413" y="1536700"/>
            <a:ext cx="119062" cy="106363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endParaRPr lang="en-US"/>
          </a:p>
        </p:txBody>
      </p:sp>
      <p:sp>
        <p:nvSpPr>
          <p:cNvPr id="54304" name="Horizontal Scroll 91"/>
          <p:cNvSpPr>
            <a:spLocks noChangeArrowheads="1"/>
          </p:cNvSpPr>
          <p:nvPr/>
        </p:nvSpPr>
        <p:spPr bwMode="auto">
          <a:xfrm>
            <a:off x="6353175" y="3571875"/>
            <a:ext cx="1076325" cy="293688"/>
          </a:xfrm>
          <a:prstGeom prst="horizontalScroll">
            <a:avLst>
              <a:gd name="adj" fmla="val 1250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r>
              <a:rPr lang="en-US" sz="800"/>
              <a:t>UNMASK NMI 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54305" name="Lightning Bolt 9"/>
          <p:cNvSpPr>
            <a:spLocks noChangeArrowheads="1"/>
          </p:cNvSpPr>
          <p:nvPr/>
        </p:nvSpPr>
        <p:spPr bwMode="auto">
          <a:xfrm>
            <a:off x="5138738" y="4429125"/>
            <a:ext cx="792162" cy="384175"/>
          </a:xfrm>
          <a:prstGeom prst="lightningBol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 sz="800"/>
          </a:p>
        </p:txBody>
      </p:sp>
      <p:cxnSp>
        <p:nvCxnSpPr>
          <p:cNvPr id="54306" name="Straight Arrow Connector 40"/>
          <p:cNvCxnSpPr>
            <a:cxnSpLocks noChangeShapeType="1"/>
            <a:stCxn id="54295" idx="2"/>
            <a:endCxn id="54305" idx="0"/>
          </p:cNvCxnSpPr>
          <p:nvPr/>
        </p:nvCxnSpPr>
        <p:spPr bwMode="auto">
          <a:xfrm rot="5400000">
            <a:off x="5287169" y="4244181"/>
            <a:ext cx="346075" cy="23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307" name="TextBox 30"/>
          <p:cNvSpPr txBox="1">
            <a:spLocks noChangeArrowheads="1"/>
          </p:cNvSpPr>
          <p:nvPr/>
        </p:nvSpPr>
        <p:spPr bwMode="auto">
          <a:xfrm>
            <a:off x="5567363" y="4395788"/>
            <a:ext cx="58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NMI IRQ</a:t>
            </a:r>
          </a:p>
        </p:txBody>
      </p:sp>
      <p:sp>
        <p:nvSpPr>
          <p:cNvPr id="54308" name="TextBox 30"/>
          <p:cNvSpPr txBox="1">
            <a:spLocks noChangeArrowheads="1"/>
          </p:cNvSpPr>
          <p:nvPr/>
        </p:nvSpPr>
        <p:spPr bwMode="auto">
          <a:xfrm>
            <a:off x="2701925" y="4857750"/>
            <a:ext cx="584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KEY1</a:t>
            </a:r>
          </a:p>
        </p:txBody>
      </p:sp>
      <p:cxnSp>
        <p:nvCxnSpPr>
          <p:cNvPr id="54309" name="Shape 186"/>
          <p:cNvCxnSpPr>
            <a:cxnSpLocks noChangeShapeType="1"/>
            <a:stCxn id="54280" idx="4"/>
            <a:endCxn id="87" idx="0"/>
          </p:cNvCxnSpPr>
          <p:nvPr/>
        </p:nvCxnSpPr>
        <p:spPr bwMode="auto">
          <a:xfrm rot="5400000" flipH="1" flipV="1">
            <a:off x="2118519" y="2674144"/>
            <a:ext cx="4313238" cy="2393950"/>
          </a:xfrm>
          <a:prstGeom prst="bentConnector5">
            <a:avLst>
              <a:gd name="adj1" fmla="val -1819"/>
              <a:gd name="adj2" fmla="val 28111"/>
              <a:gd name="adj3" fmla="val 10530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310" name="Shape 189"/>
          <p:cNvCxnSpPr>
            <a:cxnSpLocks noChangeShapeType="1"/>
            <a:stCxn id="112" idx="2"/>
            <a:endCxn id="54303" idx="2"/>
          </p:cNvCxnSpPr>
          <p:nvPr/>
        </p:nvCxnSpPr>
        <p:spPr bwMode="auto">
          <a:xfrm rot="5400000" flipH="1">
            <a:off x="1974850" y="2152651"/>
            <a:ext cx="4092575" cy="2965450"/>
          </a:xfrm>
          <a:prstGeom prst="bentConnector4">
            <a:avLst>
              <a:gd name="adj1" fmla="val -13593"/>
              <a:gd name="adj2" fmla="val 13623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311" name="Straight Arrow Connector 193"/>
          <p:cNvCxnSpPr>
            <a:cxnSpLocks noChangeShapeType="1"/>
            <a:stCxn id="54303" idx="4"/>
            <a:endCxn id="54281" idx="0"/>
          </p:cNvCxnSpPr>
          <p:nvPr/>
        </p:nvCxnSpPr>
        <p:spPr bwMode="auto">
          <a:xfrm rot="5400000">
            <a:off x="2502694" y="1737519"/>
            <a:ext cx="1905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312" name="Straight Arrow Connector 195"/>
          <p:cNvCxnSpPr>
            <a:cxnSpLocks noChangeShapeType="1"/>
            <a:stCxn id="54281" idx="4"/>
            <a:endCxn id="54282" idx="0"/>
          </p:cNvCxnSpPr>
          <p:nvPr/>
        </p:nvCxnSpPr>
        <p:spPr bwMode="auto">
          <a:xfrm rot="5400000">
            <a:off x="2382838" y="2357438"/>
            <a:ext cx="4270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6372225" y="1052513"/>
            <a:ext cx="2592388" cy="625475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Mother Board Connection</a:t>
            </a:r>
            <a:r>
              <a:rPr lang="en-US" sz="1000"/>
              <a:t> (connect the ones buttons ):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000"/>
              <a:t> J8 pin 1B to PJ9 pin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4081CF-521D-439E-9978-6D12E7AF98C4}" type="slidenum">
              <a:rPr lang="en-US" smtClean="0"/>
              <a:pPr/>
              <a:t>53</a:t>
            </a:fld>
            <a:endParaRPr lang="en-US" sz="1400" smtClean="0"/>
          </a:p>
        </p:txBody>
      </p:sp>
      <p:sp>
        <p:nvSpPr>
          <p:cNvPr id="55299" name="Slide Number Placeholder 1"/>
          <p:cNvSpPr txBox="1">
            <a:spLocks noGrp="1"/>
          </p:cNvSpPr>
          <p:nvPr/>
        </p:nvSpPr>
        <p:spPr bwMode="auto">
          <a:xfrm>
            <a:off x="7250113" y="61563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2DE5817-73BB-4E57-8390-E0E244A11908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53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332038" y="2628900"/>
            <a:ext cx="132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Verdana" pitchFamily="34" charset="0"/>
              </a:rPr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6A4948-6F18-45AC-8167-AD64F3B87D2A}" type="slidenum">
              <a:rPr lang="en-US" smtClean="0"/>
              <a:pPr/>
              <a:t>54</a:t>
            </a:fld>
            <a:endParaRPr lang="en-US" sz="1400" smtClean="0"/>
          </a:p>
        </p:txBody>
      </p:sp>
      <p:sp>
        <p:nvSpPr>
          <p:cNvPr id="56323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FAABD25-979A-47D4-A810-DC88D17F1917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54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FCCU registers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7963" y="925513"/>
          <a:ext cx="4198937" cy="4804414"/>
        </p:xfrm>
        <a:graphic>
          <a:graphicData uri="http://schemas.openxmlformats.org/drawingml/2006/table">
            <a:tbl>
              <a:tblPr/>
              <a:tblGrid>
                <a:gridCol w="2092325"/>
                <a:gridCol w="706437"/>
                <a:gridCol w="730250"/>
                <a:gridCol w="669925"/>
              </a:tblGrid>
              <a:tr h="555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Register Name</a:t>
                      </a: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Address Offset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(ips_addr[8:0])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Reset Value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Access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(WR) state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Control Register (FCCU_CTRL)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CTRL Key Register (FCCU_CTRLK)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004h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Configuration Register (FCCU_CFG)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CF Configuration Register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(FCCU_CF_CFG0..3)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00Ch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018h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CF_CFG[] static parameter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NCF Configuration Register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(FCCU_NCF_CFG0..3)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01Ch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028h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NCF_CFG[] static parameter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CFS Configuration Register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(FCCU_CFS_CFG0..7)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02Ch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048h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CFS_CFG[] static parameter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NCFS Configuration Register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(FCCU_NCFS_CFG0..7)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04Ch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068h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NCFS_CFG[] static parameter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CF Status Register (FCCU_CFS0..3)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06Ch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078h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CF Key Register (FCCU_CFK)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07Ch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NCF Status Register (FCCU_NCFS0..3)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080h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08Ch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62475" y="912813"/>
          <a:ext cx="4360863" cy="4905383"/>
        </p:xfrm>
        <a:graphic>
          <a:graphicData uri="http://schemas.openxmlformats.org/drawingml/2006/table">
            <a:tbl>
              <a:tblPr/>
              <a:tblGrid>
                <a:gridCol w="2173288"/>
                <a:gridCol w="733425"/>
                <a:gridCol w="758825"/>
                <a:gridCol w="695325"/>
              </a:tblGrid>
              <a:tr h="415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Register Name</a:t>
                      </a: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Address Offset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(ips_addr[8:0])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Reset Value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Access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(WR) state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NCF Key Register (FCCU_NCFK)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090h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NCF Enable Register (FCCU_NCFE0..3)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094h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0A0h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NCF_EN[] static parameter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NCF Time-out Enable Register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(FCCU_NCF_TOE0..3)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0A4h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0B0h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NCF_TOEN[] static parameter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NCF Time-out Register (FCCU_NCF_TO)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0B4h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0000FFFFh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CFG Timeout Register (FCCU_CFG_TO)</a:t>
                      </a: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0B8h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00000006h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!CONFIG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IO Control Register (FCCU_EINOUT)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0BCh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000000X0h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Status Register (FCCU_STAT)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0C0h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read-only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NA Freeze Status Register (FCCU_NAFS)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0C4h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AF Freeze Status Register (FCCU_AFFS)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0C8h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NF Freeze Status Register (FCCU_NFFS)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0CCh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FA Freeze Status Register (FCCU_FAFS)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0D0h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SC Freeze Status Register (FCCU_SCFS)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0D4h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CF Fake Register (FCCU_CFF)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0D8h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NCF Fake Register (FCCU_NCFF)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0DCh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IRQ Status Register (FCCU_IRQ_STAT)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0E0h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IRQ Enable Register (FCCU_IRQ_EN)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0E4h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XTMR Register (FCCU_XTMR)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0E8h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FCCU MCS Register (FCCU_MCS)</a:t>
                      </a: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0ECh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00000000h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read-only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12AF6A-5761-4DA8-94F6-DEE1A72A3A9B}" type="slidenum">
              <a:rPr lang="en-US" smtClean="0"/>
              <a:pPr/>
              <a:t>55</a:t>
            </a:fld>
            <a:endParaRPr lang="en-US" sz="1400" smtClean="0"/>
          </a:p>
        </p:txBody>
      </p:sp>
      <p:sp>
        <p:nvSpPr>
          <p:cNvPr id="57347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7348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2FE992A-5794-422E-AA06-C0BFC33CFC1A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55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52400"/>
            <a:ext cx="7929562" cy="685800"/>
          </a:xfrm>
        </p:spPr>
        <p:txBody>
          <a:bodyPr anchor="ctr"/>
          <a:lstStyle/>
          <a:p>
            <a:pPr eaLnBrk="1" hangingPunct="1"/>
            <a:r>
              <a:rPr lang="en-US" smtClean="0"/>
              <a:t>FCCU: Critical FAULT recovery </a:t>
            </a:r>
            <a:r>
              <a:rPr lang="en-US" sz="1600" smtClean="0"/>
              <a:t>(SW recovery)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12750" y="976313"/>
            <a:ext cx="83216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000" kern="0" dirty="0">
                <a:latin typeface="+mn-lt"/>
                <a:ea typeface="+mn-ea"/>
              </a:rPr>
              <a:t>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000" kern="0" dirty="0">
              <a:latin typeface="+mn-lt"/>
              <a:ea typeface="+mn-ea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052736"/>
            <a:ext cx="8532440" cy="514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2AA861B-D50A-44D5-A524-2F96BF3B43E1}" type="slidenum">
              <a:rPr lang="en-US" smtClean="0"/>
              <a:pPr/>
              <a:t>56</a:t>
            </a:fld>
            <a:endParaRPr lang="en-US" sz="1400" smtClean="0"/>
          </a:p>
        </p:txBody>
      </p:sp>
      <p:sp>
        <p:nvSpPr>
          <p:cNvPr id="59395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9396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585F323-3C39-466C-AA41-F180AD7A6DBC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56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939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52400"/>
            <a:ext cx="8072437" cy="685800"/>
          </a:xfrm>
        </p:spPr>
        <p:txBody>
          <a:bodyPr anchor="ctr"/>
          <a:lstStyle/>
          <a:p>
            <a:pPr eaLnBrk="1" hangingPunct="1"/>
            <a:r>
              <a:rPr lang="en-US" sz="2800" smtClean="0"/>
              <a:t>FCCU: Not-Critical FAULT recovery </a:t>
            </a:r>
            <a:r>
              <a:rPr lang="en-US" sz="1400" smtClean="0"/>
              <a:t>(SW recovery)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12750" y="976313"/>
            <a:ext cx="83216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000" kern="0" dirty="0">
                <a:latin typeface="+mn-lt"/>
                <a:ea typeface="+mn-ea"/>
              </a:rPr>
              <a:t>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000" kern="0" dirty="0">
              <a:latin typeface="+mn-lt"/>
              <a:ea typeface="+mn-ea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53" y="1412775"/>
            <a:ext cx="8825443" cy="421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580E07-384B-410F-A56F-46A681BF5594}" type="slidenum">
              <a:rPr lang="en-US" smtClean="0"/>
              <a:pPr/>
              <a:t>57</a:t>
            </a:fld>
            <a:endParaRPr lang="en-US" sz="1400" smtClean="0"/>
          </a:p>
        </p:txBody>
      </p:sp>
      <p:sp>
        <p:nvSpPr>
          <p:cNvPr id="61443" name="Date Placeholder 5"/>
          <p:cNvSpPr txBox="1">
            <a:spLocks noGrp="1"/>
          </p:cNvSpPr>
          <p:nvPr/>
        </p:nvSpPr>
        <p:spPr bwMode="auto">
          <a:xfrm>
            <a:off x="6300788" y="6116638"/>
            <a:ext cx="10795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800" b="1">
                <a:solidFill>
                  <a:schemeClr val="bg1"/>
                </a:solidFill>
                <a:latin typeface="Verdana" pitchFamily="34" charset="0"/>
              </a:rPr>
              <a:t>Version 1.0</a:t>
            </a:r>
            <a:endParaRPr lang="it-IT" sz="9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44" name="Slide Number Placeholder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FBF3BF9-34C5-4F96-9C77-5B794EAE688E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57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152400"/>
            <a:ext cx="8001000" cy="685800"/>
          </a:xfrm>
        </p:spPr>
        <p:txBody>
          <a:bodyPr anchor="ctr"/>
          <a:lstStyle/>
          <a:p>
            <a:pPr eaLnBrk="1" hangingPunct="1"/>
            <a:r>
              <a:rPr lang="en-US" sz="2400" smtClean="0"/>
              <a:t>FCCU: Not-Critical FAULT </a:t>
            </a:r>
            <a:r>
              <a:rPr lang="en-US" sz="1800" smtClean="0"/>
              <a:t>(ALARM-&gt;FAULT)</a:t>
            </a:r>
            <a:r>
              <a:rPr lang="en-US" sz="2400" smtClean="0"/>
              <a:t> recovery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029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NMI Mask</a:t>
            </a:r>
          </a:p>
        </p:txBody>
      </p:sp>
      <p:pic>
        <p:nvPicPr>
          <p:cNvPr id="97303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3500438"/>
            <a:ext cx="5859463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304" name="Rectangle 3"/>
          <p:cNvSpPr>
            <a:spLocks noChangeArrowheads="1"/>
          </p:cNvSpPr>
          <p:nvPr/>
        </p:nvSpPr>
        <p:spPr bwMode="auto">
          <a:xfrm>
            <a:off x="214313" y="1052513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b="1"/>
              <a:t>The NMI signal internally generated by FCCU is masked when: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/>
              <a:t>FCCU asynchronous reset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/>
              <a:t>MC’s current mode (mc_state[3:0]) = RESET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b="1"/>
              <a:t>and un-masked when: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/>
              <a:t>a SW change request of the MC state is triggered (sw_mode_change_req = 1)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 sz="2000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out synchro</a:t>
            </a:r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900113" y="2924175"/>
            <a:ext cx="734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1403350" y="29241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835150" y="2565400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1835150" y="2565400"/>
            <a:ext cx="433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268538" y="2565400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2268538" y="29241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V="1">
            <a:off x="2700338" y="2565400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2700338" y="2565400"/>
            <a:ext cx="433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3133725" y="2565400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3132138" y="29241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V="1">
            <a:off x="3563938" y="2565400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3563938" y="2565400"/>
            <a:ext cx="433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3997325" y="2565400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3995738" y="29241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V="1">
            <a:off x="4427538" y="2565400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4427538" y="2565400"/>
            <a:ext cx="433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4860925" y="2565400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4859338" y="29241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1835150" y="23495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1692275" y="1989138"/>
            <a:ext cx="666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100us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203B35-5913-4C8D-A71A-CEFA0CCE5B99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15363" name="Slide Number Placeholder 1"/>
          <p:cNvSpPr txBox="1">
            <a:spLocks noGrp="1"/>
          </p:cNvSpPr>
          <p:nvPr/>
        </p:nvSpPr>
        <p:spPr bwMode="auto">
          <a:xfrm>
            <a:off x="7250113" y="61563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0C9DEA3-3298-4229-899F-E7471C7E882B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6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364" name="Titolo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Role of FCCU During Reset/Boot</a:t>
            </a:r>
            <a:endParaRPr lang="it-IT" smtClean="0"/>
          </a:p>
        </p:txBody>
      </p:sp>
      <p:sp>
        <p:nvSpPr>
          <p:cNvPr id="15365" name="Segnaposto contenuto 2"/>
          <p:cNvSpPr>
            <a:spLocks noGrp="1"/>
          </p:cNvSpPr>
          <p:nvPr>
            <p:ph idx="4294967295"/>
          </p:nvPr>
        </p:nvSpPr>
        <p:spPr>
          <a:xfrm>
            <a:off x="349250" y="1143000"/>
            <a:ext cx="8326438" cy="4953000"/>
          </a:xfrm>
        </p:spPr>
        <p:txBody>
          <a:bodyPr/>
          <a:lstStyle/>
          <a:p>
            <a:pPr marL="225425" indent="-225425" eaLnBrk="1" hangingPunct="1"/>
            <a:r>
              <a:rPr lang="en-US" dirty="0" smtClean="0"/>
              <a:t>Set of start-up tests to be executed is defined through the test flash time</a:t>
            </a:r>
          </a:p>
          <a:p>
            <a:pPr marL="565150" lvl="1" indent="-225425" eaLnBrk="1" hangingPunct="1"/>
            <a:r>
              <a:rPr lang="en-US" dirty="0" smtClean="0"/>
              <a:t>In case of error (i.e. test fail or test non-executed) the FCCU moves to ALARM/FAULT state according to its configuration</a:t>
            </a:r>
          </a:p>
          <a:p>
            <a:pPr marL="225425" indent="-225425" eaLnBrk="1" hangingPunct="1"/>
            <a:r>
              <a:rPr lang="en-US" dirty="0" smtClean="0"/>
              <a:t>After boot the “logged” reset status is fully available to SW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E6411E-721E-4FCE-9750-AFB3CD2658FE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16387" name="Slide Number Placeholder 1"/>
          <p:cNvSpPr txBox="1">
            <a:spLocks noGrp="1"/>
          </p:cNvSpPr>
          <p:nvPr/>
        </p:nvSpPr>
        <p:spPr bwMode="auto">
          <a:xfrm>
            <a:off x="7250113" y="61563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B384939-F13D-4467-A9FA-F5963689BF77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7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6388" name="Titolo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Run-time Error Collection</a:t>
            </a:r>
            <a:endParaRPr lang="it-IT" smtClean="0"/>
          </a:p>
        </p:txBody>
      </p:sp>
      <p:sp>
        <p:nvSpPr>
          <p:cNvPr id="16389" name="Segnaposto contenut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225425" indent="-225425" eaLnBrk="1" hangingPunct="1"/>
            <a:r>
              <a:rPr lang="en-US" smtClean="0"/>
              <a:t>Run-time errors</a:t>
            </a:r>
          </a:p>
          <a:p>
            <a:pPr marL="565150" lvl="1" indent="-225425" eaLnBrk="1" hangingPunct="1"/>
            <a:r>
              <a:rPr lang="en-US" smtClean="0"/>
              <a:t>Store error indications coming from monitoring elements and react accordingly</a:t>
            </a:r>
          </a:p>
          <a:p>
            <a:pPr marL="565150" lvl="1" indent="-225425" eaLnBrk="1" hangingPunct="1"/>
            <a:r>
              <a:rPr lang="en-US" smtClean="0"/>
              <a:t>Store (and react to) erroneous activation of off-line tests</a:t>
            </a: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C48A5F-862B-4A30-9D1F-C9FC4F972FA8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17411" name="Slide Number Placeholder 1"/>
          <p:cNvSpPr txBox="1">
            <a:spLocks noGrp="1"/>
          </p:cNvSpPr>
          <p:nvPr/>
        </p:nvSpPr>
        <p:spPr bwMode="auto">
          <a:xfrm>
            <a:off x="7250113" y="61563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A99C7D0-BE65-4A13-BA30-CF33121209E2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8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graphicFrame>
        <p:nvGraphicFramePr>
          <p:cNvPr id="109721" name="Group 153"/>
          <p:cNvGraphicFramePr>
            <a:graphicFrameLocks noGrp="1"/>
          </p:cNvGraphicFramePr>
          <p:nvPr/>
        </p:nvGraphicFramePr>
        <p:xfrm>
          <a:off x="539750" y="939800"/>
          <a:ext cx="4103688" cy="3479356"/>
        </p:xfrm>
        <a:graphic>
          <a:graphicData uri="http://schemas.openxmlformats.org/drawingml/2006/table">
            <a:tbl>
              <a:tblPr/>
              <a:tblGrid>
                <a:gridCol w="1709738"/>
                <a:gridCol w="954087"/>
                <a:gridCol w="182563"/>
                <a:gridCol w="12573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FCCU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RGM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LVD 1.2 V self test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HVD 1.2 V self test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LVD VREG self  test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LVD IO self test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LVD Flash self test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MC_ME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LR, SR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Core_0 watchdog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LR, SR, SM, IRQ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Core_1 watchdog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LR, SR, SM, IRQ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FMPLL_0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LR, SR, SM, IRQ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FMPLL_1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LR, SR, SM, IRQ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CMU_0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LR, SR, SM, IRQ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CMU_1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LR, SR, SM, IRQ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CMU_2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LR, SR, SM, IRQ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FlexRay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720" name="Group 152"/>
          <p:cNvGraphicFramePr>
            <a:graphicFrameLocks noGrp="1"/>
          </p:cNvGraphicFramePr>
          <p:nvPr/>
        </p:nvGraphicFramePr>
        <p:xfrm>
          <a:off x="4975225" y="939800"/>
          <a:ext cx="3827463" cy="3468624"/>
        </p:xfrm>
        <a:graphic>
          <a:graphicData uri="http://schemas.openxmlformats.org/drawingml/2006/table">
            <a:tbl>
              <a:tblPr/>
              <a:tblGrid>
                <a:gridCol w="1504950"/>
                <a:gridCol w="900113"/>
                <a:gridCol w="1422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FCCU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RGM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CFLASH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DFLASH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MCM_0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MCM_1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RCCU0_[6:0]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RCCU1_[6:0]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STCU 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STCU 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MCM_0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MCM_1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ADC_0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ADC_1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SWT_0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SWT_1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CF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LR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17545" name="Rectangle 4"/>
          <p:cNvSpPr>
            <a:spLocks noChangeArrowheads="1"/>
          </p:cNvSpPr>
          <p:nvPr/>
        </p:nvSpPr>
        <p:spPr bwMode="auto">
          <a:xfrm>
            <a:off x="352425" y="214313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FCCU faults sources</a:t>
            </a:r>
          </a:p>
        </p:txBody>
      </p:sp>
      <p:sp>
        <p:nvSpPr>
          <p:cNvPr id="17546" name="Text Box 136"/>
          <p:cNvSpPr txBox="1">
            <a:spLocks noChangeArrowheads="1"/>
          </p:cNvSpPr>
          <p:nvPr/>
        </p:nvSpPr>
        <p:spPr bwMode="auto">
          <a:xfrm>
            <a:off x="4957763" y="4911725"/>
            <a:ext cx="39830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Verdana" pitchFamily="34" charset="0"/>
              </a:rPr>
              <a:t>Some fault are connected only to the </a:t>
            </a:r>
            <a:r>
              <a:rPr lang="en-US" sz="1800" b="1">
                <a:latin typeface="Verdana" pitchFamily="34" charset="0"/>
              </a:rPr>
              <a:t>RGM</a:t>
            </a:r>
            <a:r>
              <a:rPr lang="en-US" sz="1800">
                <a:latin typeface="Verdana" pitchFamily="34" charset="0"/>
              </a:rPr>
              <a:t> and generates a destructive reset  (i.e. low/high voltage detected, ...)</a:t>
            </a:r>
          </a:p>
        </p:txBody>
      </p:sp>
      <p:sp>
        <p:nvSpPr>
          <p:cNvPr id="17547" name="Segnaposto contenuto 20"/>
          <p:cNvSpPr txBox="1">
            <a:spLocks/>
          </p:cNvSpPr>
          <p:nvPr/>
        </p:nvSpPr>
        <p:spPr bwMode="auto">
          <a:xfrm>
            <a:off x="223838" y="4652963"/>
            <a:ext cx="3621087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dirty="0">
                <a:latin typeface="+mn-lt"/>
                <a:ea typeface="+mn-ea"/>
              </a:rPr>
              <a:t>Legend: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Verdana" pitchFamily="34" charset="0"/>
              </a:rPr>
              <a:t>CF = Critical Fault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Verdana" pitchFamily="34" charset="0"/>
              </a:rPr>
              <a:t>NCF = Not Critical Fault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Verdana" pitchFamily="34" charset="0"/>
              </a:rPr>
              <a:t>LR = Long Functional Reset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Verdana" pitchFamily="34" charset="0"/>
              </a:rPr>
              <a:t>SR = Short Functional Reset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Verdana" pitchFamily="34" charset="0"/>
              </a:rPr>
              <a:t>SM = Safe Mode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200" dirty="0">
                <a:latin typeface="Verdana" pitchFamily="34" charset="0"/>
              </a:rPr>
              <a:t>IRQ = Interrupt Request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/>
            </a:pP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1402B8-FAC8-4A25-8CA1-CD217C11077C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18435" name="Titolo 1"/>
          <p:cNvSpPr>
            <a:spLocks noGrp="1"/>
          </p:cNvSpPr>
          <p:nvPr>
            <p:ph type="title" idx="4294967295"/>
          </p:nvPr>
        </p:nvSpPr>
        <p:spPr>
          <a:xfrm>
            <a:off x="349250" y="152400"/>
            <a:ext cx="8183563" cy="685800"/>
          </a:xfrm>
        </p:spPr>
        <p:txBody>
          <a:bodyPr anchor="ctr"/>
          <a:lstStyle/>
          <a:p>
            <a:pPr eaLnBrk="1" hangingPunct="1"/>
            <a:r>
              <a:rPr lang="en-US" sz="2800" smtClean="0"/>
              <a:t>Path Redundancy on Critical Error Reaction</a:t>
            </a:r>
          </a:p>
        </p:txBody>
      </p:sp>
      <p:sp>
        <p:nvSpPr>
          <p:cNvPr id="18436" name="Segnaposto contenuto 20"/>
          <p:cNvSpPr>
            <a:spLocks noGrp="1"/>
          </p:cNvSpPr>
          <p:nvPr>
            <p:ph idx="4294967295"/>
          </p:nvPr>
        </p:nvSpPr>
        <p:spPr>
          <a:xfrm>
            <a:off x="0" y="908050"/>
            <a:ext cx="4519613" cy="4511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Detected critical errors are forwarded independently by each channel to two different modules: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Reset Generation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Fault Collection and Control Unit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Additionally: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The state of the RGM is forwarded to the FCCU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The FCCU forward an additional reset request to the RGM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This strategy is used to drastically decrease the common mode failure on the Reset path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Safety concept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The RGM should be set to trap the same critical faults as the FCCU</a:t>
            </a:r>
          </a:p>
        </p:txBody>
      </p:sp>
      <p:sp>
        <p:nvSpPr>
          <p:cNvPr id="5" name="Rettangolo 4"/>
          <p:cNvSpPr/>
          <p:nvPr/>
        </p:nvSpPr>
        <p:spPr bwMode="auto">
          <a:xfrm>
            <a:off x="5607050" y="2187575"/>
            <a:ext cx="1066800" cy="78105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CPUA</a:t>
            </a:r>
          </a:p>
        </p:txBody>
      </p:sp>
      <p:sp>
        <p:nvSpPr>
          <p:cNvPr id="6" name="Rettangolo 5"/>
          <p:cNvSpPr/>
          <p:nvPr/>
        </p:nvSpPr>
        <p:spPr bwMode="auto">
          <a:xfrm>
            <a:off x="6927850" y="2193925"/>
            <a:ext cx="1066800" cy="78105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CPUB</a:t>
            </a: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6413500" y="3197225"/>
            <a:ext cx="730250" cy="2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Checker</a:t>
            </a:r>
          </a:p>
        </p:txBody>
      </p:sp>
      <p:sp>
        <p:nvSpPr>
          <p:cNvPr id="10" name="Rettangolo 9"/>
          <p:cNvSpPr/>
          <p:nvPr/>
        </p:nvSpPr>
        <p:spPr bwMode="auto">
          <a:xfrm>
            <a:off x="5124450" y="4365625"/>
            <a:ext cx="457200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RGM</a:t>
            </a:r>
          </a:p>
        </p:txBody>
      </p:sp>
      <p:sp>
        <p:nvSpPr>
          <p:cNvPr id="11" name="Rettangolo 10"/>
          <p:cNvSpPr/>
          <p:nvPr/>
        </p:nvSpPr>
        <p:spPr bwMode="auto">
          <a:xfrm>
            <a:off x="8032750" y="4378325"/>
            <a:ext cx="457200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FCCU</a:t>
            </a:r>
          </a:p>
        </p:txBody>
      </p:sp>
      <p:cxnSp>
        <p:nvCxnSpPr>
          <p:cNvPr id="18442" name="Connettore 2 24"/>
          <p:cNvCxnSpPr>
            <a:cxnSpLocks noChangeShapeType="1"/>
            <a:stCxn id="11" idx="2"/>
          </p:cNvCxnSpPr>
          <p:nvPr/>
        </p:nvCxnSpPr>
        <p:spPr bwMode="auto">
          <a:xfrm rot="5400000">
            <a:off x="8029576" y="5029200"/>
            <a:ext cx="463550" cy="3175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</p:spPr>
      </p:cxnSp>
      <p:sp>
        <p:nvSpPr>
          <p:cNvPr id="18443" name="Rettangolo 27"/>
          <p:cNvSpPr>
            <a:spLocks noChangeArrowheads="1"/>
          </p:cNvSpPr>
          <p:nvPr/>
        </p:nvSpPr>
        <p:spPr bwMode="auto">
          <a:xfrm>
            <a:off x="4789488" y="1457325"/>
            <a:ext cx="4095750" cy="3536950"/>
          </a:xfrm>
          <a:prstGeom prst="rect">
            <a:avLst/>
          </a:prstGeom>
          <a:noFill/>
          <a:ln w="571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Verdana" pitchFamily="34" charset="0"/>
            </a:endParaRPr>
          </a:p>
        </p:txBody>
      </p:sp>
      <p:cxnSp>
        <p:nvCxnSpPr>
          <p:cNvPr id="18444" name="Connettore 2 40"/>
          <p:cNvCxnSpPr>
            <a:cxnSpLocks noChangeShapeType="1"/>
          </p:cNvCxnSpPr>
          <p:nvPr/>
        </p:nvCxnSpPr>
        <p:spPr bwMode="auto">
          <a:xfrm rot="10800000">
            <a:off x="5554663" y="4625975"/>
            <a:ext cx="2451100" cy="127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</p:spPr>
      </p:cxnSp>
      <p:cxnSp>
        <p:nvCxnSpPr>
          <p:cNvPr id="18445" name="Connettore 2 42"/>
          <p:cNvCxnSpPr>
            <a:cxnSpLocks noChangeShapeType="1"/>
          </p:cNvCxnSpPr>
          <p:nvPr/>
        </p:nvCxnSpPr>
        <p:spPr bwMode="auto">
          <a:xfrm>
            <a:off x="5576888" y="4478338"/>
            <a:ext cx="2451100" cy="127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23" name="CasellaDiTesto 22"/>
          <p:cNvSpPr txBox="1"/>
          <p:nvPr/>
        </p:nvSpPr>
        <p:spPr>
          <a:xfrm>
            <a:off x="7500958" y="5286388"/>
            <a:ext cx="144460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External </a:t>
            </a:r>
          </a:p>
          <a:p>
            <a:pPr algn="ctr">
              <a:defRPr/>
            </a:pPr>
            <a:r>
              <a:rPr lang="en-US" dirty="0"/>
              <a:t>Device</a:t>
            </a:r>
          </a:p>
        </p:txBody>
      </p:sp>
      <p:sp>
        <p:nvSpPr>
          <p:cNvPr id="18447" name="Segnaposto numero diapositiva 6"/>
          <p:cNvSpPr txBox="1">
            <a:spLocks noGrp="1"/>
          </p:cNvSpPr>
          <p:nvPr/>
        </p:nvSpPr>
        <p:spPr bwMode="auto">
          <a:xfrm>
            <a:off x="7380288" y="6092825"/>
            <a:ext cx="60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896390B-7D12-4E76-8AA9-A11EA8A50E77}" type="slidenum">
              <a:rPr lang="it-IT" sz="1100" b="1">
                <a:solidFill>
                  <a:schemeClr val="bg1"/>
                </a:solidFill>
                <a:latin typeface="Verdana" pitchFamily="34" charset="0"/>
              </a:rPr>
              <a:pPr algn="r"/>
              <a:t>9</a:t>
            </a:fld>
            <a:endParaRPr lang="it-IT" sz="1200" b="1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18448" name="Group 15"/>
          <p:cNvGrpSpPr>
            <a:grpSpLocks/>
          </p:cNvGrpSpPr>
          <p:nvPr/>
        </p:nvGrpSpPr>
        <p:grpSpPr bwMode="auto">
          <a:xfrm>
            <a:off x="7135813" y="2978150"/>
            <a:ext cx="344487" cy="319088"/>
            <a:chOff x="4870" y="1876"/>
            <a:chExt cx="235" cy="201"/>
          </a:xfrm>
        </p:grpSpPr>
        <p:sp>
          <p:nvSpPr>
            <p:cNvPr id="18454" name="Line 16"/>
            <p:cNvSpPr>
              <a:spLocks noChangeShapeType="1"/>
            </p:cNvSpPr>
            <p:nvPr/>
          </p:nvSpPr>
          <p:spPr bwMode="auto">
            <a:xfrm>
              <a:off x="5105" y="1876"/>
              <a:ext cx="0" cy="2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17"/>
            <p:cNvSpPr>
              <a:spLocks noChangeShapeType="1"/>
            </p:cNvSpPr>
            <p:nvPr/>
          </p:nvSpPr>
          <p:spPr bwMode="auto">
            <a:xfrm flipH="1">
              <a:off x="4870" y="2077"/>
              <a:ext cx="23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9" name="Group 18"/>
          <p:cNvGrpSpPr>
            <a:grpSpLocks/>
          </p:cNvGrpSpPr>
          <p:nvPr/>
        </p:nvGrpSpPr>
        <p:grpSpPr bwMode="auto">
          <a:xfrm flipH="1">
            <a:off x="6056313" y="2986088"/>
            <a:ext cx="344487" cy="319087"/>
            <a:chOff x="4870" y="1876"/>
            <a:chExt cx="235" cy="201"/>
          </a:xfrm>
        </p:grpSpPr>
        <p:sp>
          <p:nvSpPr>
            <p:cNvPr id="18452" name="Line 19"/>
            <p:cNvSpPr>
              <a:spLocks noChangeShapeType="1"/>
            </p:cNvSpPr>
            <p:nvPr/>
          </p:nvSpPr>
          <p:spPr bwMode="auto">
            <a:xfrm>
              <a:off x="5105" y="1876"/>
              <a:ext cx="0" cy="2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 flipH="1">
              <a:off x="4870" y="2077"/>
              <a:ext cx="23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0" name="Line 21"/>
          <p:cNvSpPr>
            <a:spLocks noChangeShapeType="1"/>
          </p:cNvSpPr>
          <p:nvPr/>
        </p:nvSpPr>
        <p:spPr bwMode="auto">
          <a:xfrm>
            <a:off x="6791325" y="3408363"/>
            <a:ext cx="1470025" cy="969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2"/>
          <p:cNvSpPr>
            <a:spLocks noChangeShapeType="1"/>
          </p:cNvSpPr>
          <p:nvPr/>
        </p:nvSpPr>
        <p:spPr bwMode="auto">
          <a:xfrm flipH="1">
            <a:off x="5370513" y="3422650"/>
            <a:ext cx="1420812" cy="927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ज़ॴॉॲ१ॹॹ९६९५४"/>
  <p:tag name="DATETIME" val="हवषवसशषशददषऻीशऽॖ॓दम्॓ग़ऱषीशय"/>
  <p:tag name="DONEBY" val="ख़ग़ॢ॔९३ॵॲॵदॊॏळॖॏेॠॠे"/>
  <p:tag name="IPADDRESS" val="३ॺॴशशशिहि"/>
  <p:tag name="APPVER" val="हऴश"/>
  <p:tag name="RANDOM" val="6"/>
  <p:tag name="CHECKSUM" val="ऺाषस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528E"/>
      </a:dk2>
      <a:lt2>
        <a:srgbClr val="CECFD0"/>
      </a:lt2>
      <a:accent1>
        <a:srgbClr val="8799C1"/>
      </a:accent1>
      <a:accent2>
        <a:srgbClr val="FBB034"/>
      </a:accent2>
      <a:accent3>
        <a:srgbClr val="FFFFFF"/>
      </a:accent3>
      <a:accent4>
        <a:srgbClr val="000000"/>
      </a:accent4>
      <a:accent5>
        <a:srgbClr val="C3CADD"/>
      </a:accent5>
      <a:accent6>
        <a:srgbClr val="E39F2E"/>
      </a:accent6>
      <a:hlink>
        <a:srgbClr val="F3D89D"/>
      </a:hlink>
      <a:folHlink>
        <a:srgbClr val="0089C6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528E"/>
        </a:dk2>
        <a:lt2>
          <a:srgbClr val="CECFD0"/>
        </a:lt2>
        <a:accent1>
          <a:srgbClr val="8799C1"/>
        </a:accent1>
        <a:accent2>
          <a:srgbClr val="FBB034"/>
        </a:accent2>
        <a:accent3>
          <a:srgbClr val="FFFFFF"/>
        </a:accent3>
        <a:accent4>
          <a:srgbClr val="000000"/>
        </a:accent4>
        <a:accent5>
          <a:srgbClr val="C3CADD"/>
        </a:accent5>
        <a:accent6>
          <a:srgbClr val="E39F2E"/>
        </a:accent6>
        <a:hlink>
          <a:srgbClr val="F3D89D"/>
        </a:hlink>
        <a:folHlink>
          <a:srgbClr val="0089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2662</TotalTime>
  <Words>4151</Words>
  <Application>Microsoft Office PowerPoint</Application>
  <PresentationFormat>On-screen Show (4:3)</PresentationFormat>
  <Paragraphs>1307</Paragraphs>
  <Slides>59</Slides>
  <Notes>15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blank</vt:lpstr>
      <vt:lpstr>Equation</vt:lpstr>
      <vt:lpstr>Visio</vt:lpstr>
      <vt:lpstr>SPC564ELx Leopard  FCCU</vt:lpstr>
      <vt:lpstr>Introduction</vt:lpstr>
      <vt:lpstr>Functional Safety</vt:lpstr>
      <vt:lpstr>Fault Collection and Control Unit (FCCU) Architecture</vt:lpstr>
      <vt:lpstr>Role of FCCU During Reset/Boot</vt:lpstr>
      <vt:lpstr>Role of FCCU During Reset/Boot</vt:lpstr>
      <vt:lpstr>Run-time Error Collection</vt:lpstr>
      <vt:lpstr>Slide 8</vt:lpstr>
      <vt:lpstr>Path Redundancy on Critical Error Reaction</vt:lpstr>
      <vt:lpstr>Slide 10</vt:lpstr>
      <vt:lpstr>MC_ME Mode Diagram  </vt:lpstr>
      <vt:lpstr>MC_ME System Modes Description  </vt:lpstr>
      <vt:lpstr>MC_RGM System Modes Description  </vt:lpstr>
      <vt:lpstr>MC_RGM:RGM_FES (Functional Event Status Register)</vt:lpstr>
      <vt:lpstr>RGM/FCCU example – no dual path</vt:lpstr>
      <vt:lpstr>RGM/FCCU example – dual path (CF)</vt:lpstr>
      <vt:lpstr>RGM/FCCU example – dual path (NCF)</vt:lpstr>
      <vt:lpstr>FSM and Graded Reaction to Error Conditions</vt:lpstr>
      <vt:lpstr>FSM and Graded Reaction to Error Conditions</vt:lpstr>
      <vt:lpstr>NCF machine configuration</vt:lpstr>
      <vt:lpstr>FCCU state machine configuration</vt:lpstr>
      <vt:lpstr>FCCU reaction to fault</vt:lpstr>
      <vt:lpstr>FCCU reaction to fault – RESET</vt:lpstr>
      <vt:lpstr>FCCU reaction to fault – SAFE</vt:lpstr>
      <vt:lpstr>FCCU reaction to fault – Error OUT</vt:lpstr>
      <vt:lpstr>FCCU reaction to fault – NMI</vt:lpstr>
      <vt:lpstr>FCCU reaction to fault – IRQ</vt:lpstr>
      <vt:lpstr>FCCU MCS Register</vt:lpstr>
      <vt:lpstr>FCCU Timeout Register</vt:lpstr>
      <vt:lpstr>FCCU NCF Timeout Register</vt:lpstr>
      <vt:lpstr>EOUT feature overview</vt:lpstr>
      <vt:lpstr>FCCU I/O control: EOUT pins</vt:lpstr>
      <vt:lpstr>Dual-rail protocol</vt:lpstr>
      <vt:lpstr>Time switching protocol</vt:lpstr>
      <vt:lpstr>Bi-stable protocol</vt:lpstr>
      <vt:lpstr>EOUT frequency</vt:lpstr>
      <vt:lpstr>Phase transition behavior</vt:lpstr>
      <vt:lpstr>FCCU commands</vt:lpstr>
      <vt:lpstr>FCCU: Control Command </vt:lpstr>
      <vt:lpstr>FCCU: Control Command </vt:lpstr>
      <vt:lpstr>Critical Fault STATUS    Reg. </vt:lpstr>
      <vt:lpstr>Non-Critical Fault STATUS    Reg. </vt:lpstr>
      <vt:lpstr>FCCU example of configuration and usage</vt:lpstr>
      <vt:lpstr>CF reaction: with RESET by RGM</vt:lpstr>
      <vt:lpstr>FAULT management</vt:lpstr>
      <vt:lpstr>CF reaction: without RESET </vt:lpstr>
      <vt:lpstr>ALARM_ISR (not RESET generation by NCF 8-24)</vt:lpstr>
      <vt:lpstr>ALARM_ISR(time-out) + NMI_ISR</vt:lpstr>
      <vt:lpstr>Example N. 1: NOT Critical Fault</vt:lpstr>
      <vt:lpstr>Example N. 1: NOT Critical Fault (flow)</vt:lpstr>
      <vt:lpstr>Example N. 2: Critical Fault</vt:lpstr>
      <vt:lpstr>Example N. 2: Critical Fault (flow)</vt:lpstr>
      <vt:lpstr>Slide 53</vt:lpstr>
      <vt:lpstr>FCCU registers</vt:lpstr>
      <vt:lpstr>FCCU: Critical FAULT recovery (SW recovery)</vt:lpstr>
      <vt:lpstr>FCCU: Not-Critical FAULT recovery (SW recovery)</vt:lpstr>
      <vt:lpstr>FCCU: Not-Critical FAULT (ALARM-&gt;FAULT) recovery</vt:lpstr>
      <vt:lpstr>NMI Mask</vt:lpstr>
      <vt:lpstr>Error out synchro</vt:lpstr>
    </vt:vector>
  </TitlesOfParts>
  <Company>STMicroelectronics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SPC564ELx Leopard  FCCU</dc:title>
  <dc:creator>Nicolo' Di Piazza</dc:creator>
  <cp:lastModifiedBy>rosario martorana</cp:lastModifiedBy>
  <cp:revision>152</cp:revision>
  <cp:lastPrinted>2009-12-10T10:33:55Z</cp:lastPrinted>
  <dcterms:created xsi:type="dcterms:W3CDTF">2010-02-26T13:50:55Z</dcterms:created>
  <dcterms:modified xsi:type="dcterms:W3CDTF">2012-05-22T23:49:30Z</dcterms:modified>
</cp:coreProperties>
</file>