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74" r:id="rId2"/>
  </p:sldMasterIdLst>
  <p:notesMasterIdLst>
    <p:notesMasterId r:id="rId9"/>
  </p:notesMasterIdLst>
  <p:handoutMasterIdLst>
    <p:handoutMasterId r:id="rId10"/>
  </p:handoutMasterIdLst>
  <p:sldIdLst>
    <p:sldId id="331" r:id="rId3"/>
    <p:sldId id="373" r:id="rId4"/>
    <p:sldId id="376" r:id="rId5"/>
    <p:sldId id="377" r:id="rId6"/>
    <p:sldId id="379" r:id="rId7"/>
    <p:sldId id="378" r:id="rId8"/>
  </p:sldIdLst>
  <p:sldSz cx="9144000" cy="6858000" type="screen4x3"/>
  <p:notesSz cx="7099300" cy="10234613"/>
  <p:custDataLst>
    <p:tags r:id="rId11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FFFF00"/>
    <a:srgbClr val="33CC33"/>
    <a:srgbClr val="66FF33"/>
    <a:srgbClr val="FFFF99"/>
    <a:srgbClr val="3399FF"/>
    <a:srgbClr val="FF66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19" autoAdjust="0"/>
    <p:restoredTop sz="72264" autoAdjust="0"/>
  </p:normalViewPr>
  <p:slideViewPr>
    <p:cSldViewPr snapToGrid="0">
      <p:cViewPr varScale="1">
        <p:scale>
          <a:sx n="59" d="100"/>
          <a:sy n="59" d="100"/>
        </p:scale>
        <p:origin x="-240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en-US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158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en-US"/>
          </a:p>
        </p:txBody>
      </p:sp>
      <p:sp>
        <p:nvSpPr>
          <p:cNvPr id="158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0D0D201F-739D-42CE-9B87-AAECE1EDF8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773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37" tIns="47618" rIns="95237" bIns="47618" numCol="1" anchor="t" anchorCtr="0" compatLnSpc="1">
            <a:prstTxWarp prst="textNoShape">
              <a:avLst/>
            </a:prstTxWarp>
          </a:bodyPr>
          <a:lstStyle>
            <a:lvl1pPr algn="l" defTabSz="950913">
              <a:defRPr sz="1200" b="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37" tIns="47618" rIns="95237" bIns="47618" numCol="1" anchor="t" anchorCtr="0" compatLnSpc="1">
            <a:prstTxWarp prst="textNoShape">
              <a:avLst/>
            </a:prstTxWarp>
          </a:bodyPr>
          <a:lstStyle>
            <a:lvl1pPr algn="r" defTabSz="950913">
              <a:defRPr sz="1200" b="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37" tIns="47618" rIns="95237" bIns="476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37" tIns="47618" rIns="95237" bIns="47618" numCol="1" anchor="b" anchorCtr="0" compatLnSpc="1">
            <a:prstTxWarp prst="textNoShape">
              <a:avLst/>
            </a:prstTxWarp>
          </a:bodyPr>
          <a:lstStyle>
            <a:lvl1pPr algn="l" defTabSz="950913">
              <a:defRPr sz="1200" b="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37" tIns="47618" rIns="95237" bIns="47618" numCol="1" anchor="b" anchorCtr="0" compatLnSpc="1">
            <a:prstTxWarp prst="textNoShape">
              <a:avLst/>
            </a:prstTxWarp>
          </a:bodyPr>
          <a:lstStyle>
            <a:lvl1pPr algn="r" defTabSz="950913">
              <a:defRPr sz="1200" b="0"/>
            </a:lvl1pPr>
          </a:lstStyle>
          <a:p>
            <a:fld id="{BE5264E8-6B2B-4131-BDD5-D0C04981C1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080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236184-5873-4FA9-A63A-5728B805AB1D}" type="slidenum">
              <a:rPr lang="en-US"/>
              <a:pPr/>
              <a:t>1</a:t>
            </a:fld>
            <a:endParaRPr lang="en-US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A29E5C-2F88-43A1-9F8C-C52D7822C5BF}" type="slidenum">
              <a:rPr lang="en-US"/>
              <a:pPr/>
              <a:t>2</a:t>
            </a:fld>
            <a:endParaRPr lang="en-US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4862513"/>
            <a:ext cx="5676900" cy="4603750"/>
          </a:xfrm>
        </p:spPr>
        <p:txBody>
          <a:bodyPr/>
          <a:lstStyle/>
          <a:p>
            <a:r>
              <a:rPr lang="en-US" dirty="0" smtClean="0"/>
              <a:t>4 timers</a:t>
            </a:r>
            <a:r>
              <a:rPr lang="en-US" baseline="0" dirty="0" smtClean="0"/>
              <a:t> share the same register interface</a:t>
            </a:r>
          </a:p>
          <a:p>
            <a:r>
              <a:rPr lang="en-US" baseline="0" dirty="0" smtClean="0"/>
              <a:t>they trigger different interrupt/DMA request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2552E4-6CF7-4E67-B8F8-49B4D473A157}" type="slidenum">
              <a:rPr lang="en-US"/>
              <a:pPr/>
              <a:t>3</a:t>
            </a:fld>
            <a:endParaRPr lang="en-US"/>
          </a:p>
        </p:txBody>
      </p:sp>
      <p:sp>
        <p:nvSpPr>
          <p:cNvPr id="28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4862513"/>
            <a:ext cx="5676900" cy="4603750"/>
          </a:xfrm>
        </p:spPr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slide shows the functionality of the PIT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Trigger means</a:t>
            </a:r>
            <a:r>
              <a:rPr lang="en-US" baseline="0" dirty="0" smtClean="0"/>
              <a:t> either interrupt or DMA transfer request.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A656B2-1863-412D-8A38-1C92D6F3E30B}" type="slidenum">
              <a:rPr lang="en-US"/>
              <a:pPr/>
              <a:t>4</a:t>
            </a:fld>
            <a:endParaRPr lang="en-US"/>
          </a:p>
        </p:txBody>
      </p:sp>
      <p:sp>
        <p:nvSpPr>
          <p:cNvPr id="29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4862513"/>
            <a:ext cx="5676900" cy="460375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A29E5C-2F88-43A1-9F8C-C52D7822C5BF}" type="slidenum">
              <a:rPr lang="en-US"/>
              <a:pPr/>
              <a:t>5</a:t>
            </a:fld>
            <a:endParaRPr lang="en-US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4862513"/>
            <a:ext cx="5676900" cy="460375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1C9C70-D402-4764-8365-AF355D1AC2E8}" type="slidenum">
              <a:rPr lang="en-US"/>
              <a:pPr/>
              <a:t>6</a:t>
            </a:fld>
            <a:endParaRPr lang="en-US"/>
          </a:p>
        </p:txBody>
      </p:sp>
      <p:sp>
        <p:nvSpPr>
          <p:cNvPr id="29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4862513"/>
            <a:ext cx="5676900" cy="460375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9" name="Picture 43" descr="freescaleb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1" name="Rectangle 5"/>
          <p:cNvSpPr>
            <a:spLocks noGrp="1" noChangeArrowheads="1"/>
          </p:cNvSpPr>
          <p:nvPr>
            <p:ph type="ctrTitle"/>
          </p:nvPr>
        </p:nvSpPr>
        <p:spPr bwMode="blackWhite">
          <a:xfrm>
            <a:off x="263525" y="44450"/>
            <a:ext cx="8701088" cy="2867025"/>
          </a:xfrm>
          <a:solidFill>
            <a:srgbClr val="3399FF">
              <a:alpha val="60001"/>
            </a:srgbClr>
          </a:solidFill>
          <a:extLs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b"/>
          <a:lstStyle>
            <a:lvl1pPr algn="l">
              <a:spcBef>
                <a:spcPct val="25000"/>
              </a:spcBef>
              <a:defRPr sz="4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ubTitle" idx="1"/>
          </p:nvPr>
        </p:nvSpPr>
        <p:spPr bwMode="blackWhite">
          <a:xfrm>
            <a:off x="263525" y="2997200"/>
            <a:ext cx="8701088" cy="825500"/>
          </a:xfrm>
          <a:solidFill>
            <a:srgbClr val="FFCC00">
              <a:alpha val="60001"/>
            </a:srgbClr>
          </a:solidFill>
          <a:extLs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91440"/>
          <a:lstStyle>
            <a:lvl1pPr marL="0" indent="0">
              <a:spcBef>
                <a:spcPct val="0"/>
              </a:spcBef>
              <a:buClrTx/>
              <a:buFontTx/>
              <a:buNone/>
              <a:defRPr sz="26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6CCDF8B2-025E-4976-A739-067CE7DB53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4608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8788" y="63500"/>
            <a:ext cx="2268537" cy="58499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63500"/>
            <a:ext cx="6656388" cy="58499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06784762-7869-47A5-9020-CE8675D7BA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8412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5451" y="-171400"/>
            <a:ext cx="9281195" cy="7560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701284" y="1687556"/>
            <a:ext cx="7772400" cy="147002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701284" y="3402496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1400" baseline="0">
                <a:solidFill>
                  <a:schemeClr val="accent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pic>
        <p:nvPicPr>
          <p:cNvPr id="9" name="Picture 4" descr="D:\Le sel en +\Realisations\TBWA\120117 Microelectronics\ST_Bloc marque_Qi_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878420"/>
            <a:ext cx="2448000" cy="79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52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57200" y="1277496"/>
            <a:ext cx="8229600" cy="4680000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1800"/>
              </a:spcBef>
              <a:defRPr baseline="0"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fld id="{2C3A44A2-CB10-4553-A5F6-82E2EEE238AD}" type="slidenum">
              <a:rPr lang="en-US" smtClean="0"/>
              <a:pPr/>
              <a:t>‹#›</a:t>
            </a:fld>
            <a:endParaRPr lang="en-US" sz="1400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172400" y="6546249"/>
            <a:ext cx="519373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8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DA06DF3-9973-4392-AC54-B2959426FCB2}" type="datetimeFigureOut">
              <a:rPr lang="en-US" smtClean="0"/>
              <a:t>7/16/2012</a:t>
            </a:fld>
            <a:endParaRPr lang="en-US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644008" y="6546249"/>
            <a:ext cx="341458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74968"/>
      </p:ext>
    </p:extLst>
  </p:cSld>
  <p:clrMapOvr>
    <a:masterClrMapping/>
  </p:clrMapOvr>
  <p:transition spd="slow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62" r="10397" b="48525"/>
          <a:stretch/>
        </p:blipFill>
        <p:spPr bwMode="auto">
          <a:xfrm>
            <a:off x="0" y="4104"/>
            <a:ext cx="9144000" cy="3912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585056" y="4281115"/>
            <a:ext cx="7772400" cy="1362075"/>
          </a:xfrm>
        </p:spPr>
        <p:txBody>
          <a:bodyPr anchor="t">
            <a:normAutofit/>
          </a:bodyPr>
          <a:lstStyle>
            <a:lvl1pPr algn="l">
              <a:defRPr sz="40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172400" y="6546249"/>
            <a:ext cx="519373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8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DA06DF3-9973-4392-AC54-B2959426FCB2}" type="datetimeFigureOut">
              <a:rPr lang="en-US" smtClean="0"/>
              <a:t>7/16/2012</a:t>
            </a:fld>
            <a:endParaRPr lang="en-US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644008" y="6546249"/>
            <a:ext cx="341458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90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457200" y="1288148"/>
            <a:ext cx="4038600" cy="4680000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1800"/>
              </a:spcBef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sytles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A44A2-CB10-4553-A5F6-82E2EEE238AD}" type="slidenum">
              <a:rPr lang="en-US" smtClean="0"/>
              <a:pPr/>
              <a:t>‹#›</a:t>
            </a:fld>
            <a:endParaRPr lang="en-US" sz="140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3"/>
          </p:nvPr>
        </p:nvSpPr>
        <p:spPr>
          <a:xfrm>
            <a:off x="8172400" y="6546249"/>
            <a:ext cx="519373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8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DA06DF3-9973-4392-AC54-B2959426FCB2}" type="datetimeFigureOut">
              <a:rPr lang="en-US" smtClean="0"/>
              <a:t>7/16/2012</a:t>
            </a:fld>
            <a:endParaRPr lang="en-US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644008" y="6546249"/>
            <a:ext cx="341458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4" hasCustomPrompt="1"/>
          </p:nvPr>
        </p:nvSpPr>
        <p:spPr>
          <a:xfrm>
            <a:off x="4637856" y="1288148"/>
            <a:ext cx="4038600" cy="4680000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1800"/>
              </a:spcBef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sytles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76699190"/>
      </p:ext>
    </p:extLst>
  </p:cSld>
  <p:clrMapOvr>
    <a:masterClrMapping/>
  </p:clrMapOvr>
  <p:transition spd="slow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A44A2-CB10-4553-A5F6-82E2EEE238AD}" type="slidenum">
              <a:rPr lang="en-US" smtClean="0"/>
              <a:pPr/>
              <a:t>‹#›</a:t>
            </a:fld>
            <a:endParaRPr lang="en-US" sz="1400"/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172400" y="6546249"/>
            <a:ext cx="519373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8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DA06DF3-9973-4392-AC54-B2959426FCB2}" type="datetimeFigureOut">
              <a:rPr lang="en-US" smtClean="0"/>
              <a:t>7/16/2012</a:t>
            </a:fld>
            <a:endParaRPr lang="en-US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644008" y="6546249"/>
            <a:ext cx="341458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769617"/>
      </p:ext>
    </p:extLst>
  </p:cSld>
  <p:clrMapOvr>
    <a:masterClrMapping/>
  </p:clrMapOvr>
  <p:transition spd="slow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A44A2-CB10-4553-A5F6-82E2EEE238AD}" type="slidenum">
              <a:rPr lang="en-US" smtClean="0"/>
              <a:pPr/>
              <a:t>‹#›</a:t>
            </a:fld>
            <a:endParaRPr lang="en-US" sz="140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172400" y="6546249"/>
            <a:ext cx="519373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8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DA06DF3-9973-4392-AC54-B2959426FCB2}" type="datetimeFigureOut">
              <a:rPr lang="en-US" smtClean="0"/>
              <a:t>7/16/2012</a:t>
            </a:fld>
            <a:endParaRPr 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644008" y="6546249"/>
            <a:ext cx="341458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098650"/>
      </p:ext>
    </p:extLst>
  </p:cSld>
  <p:clrMapOvr>
    <a:masterClrMapping/>
  </p:clrMapOvr>
  <p:transition spd="slow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0" y="152400"/>
            <a:ext cx="7467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49250" y="1143000"/>
            <a:ext cx="40767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8350" y="1143000"/>
            <a:ext cx="40767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16950" y="6623050"/>
            <a:ext cx="457200" cy="274638"/>
          </a:xfrm>
        </p:spPr>
        <p:txBody>
          <a:bodyPr/>
          <a:lstStyle>
            <a:lvl1pPr>
              <a:defRPr/>
            </a:lvl1pPr>
          </a:lstStyle>
          <a:p>
            <a:fld id="{2C3A44A2-CB10-4553-A5F6-82E2EEE238AD}" type="slidenum">
              <a:rPr lang="en-US" smtClean="0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DF3-9973-4392-AC54-B2959426FCB2}" type="datetimeFigureOut">
              <a:rPr lang="en-US" smtClean="0"/>
              <a:t>7/16/2012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96381-33B4-4F68-B307-8FECB07B1E00}" type="slidenum">
              <a:rPr lang="en-US" smtClean="0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B805EF06-E552-40A6-B0D9-3C848F6B2E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956319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0" y="152400"/>
            <a:ext cx="7467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9250" y="1143000"/>
            <a:ext cx="40767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8350" y="1143000"/>
            <a:ext cx="40767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16950" y="6623050"/>
            <a:ext cx="457200" cy="274638"/>
          </a:xfrm>
        </p:spPr>
        <p:txBody>
          <a:bodyPr/>
          <a:lstStyle>
            <a:lvl1pPr>
              <a:defRPr/>
            </a:lvl1pPr>
          </a:lstStyle>
          <a:p>
            <a:fld id="{285863F7-4D87-48F4-AC4F-28E2DE790C54}" type="slidenum">
              <a:rPr lang="en-US"/>
              <a:pPr/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596989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FB666338-F8EB-4CBE-A932-8FE2052058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81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163" y="946150"/>
            <a:ext cx="4314825" cy="4967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4388" y="946150"/>
            <a:ext cx="4316412" cy="4967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88908474-977C-4AF2-8D08-8294AEFCC0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2211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C2767D4B-790A-4E9C-8490-944FBB1D73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3688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5D2692F2-D09F-4123-8422-E7E25CB1C4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96216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8478BA05-C032-4C30-A02B-9A4DE1B51F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9858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26815D47-3CF2-4FB4-8952-9B323467FD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62137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706368DF-2973-4062-9738-FAFAD2086D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4468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hidden">
          <a:xfrm>
            <a:off x="0" y="0"/>
            <a:ext cx="9144000" cy="800100"/>
          </a:xfrm>
          <a:prstGeom prst="rect">
            <a:avLst/>
          </a:prstGeom>
          <a:solidFill>
            <a:srgbClr val="FF99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 type="none" w="lg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798513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C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63500"/>
            <a:ext cx="9077325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 </a:t>
            </a: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6092825"/>
            <a:ext cx="9144000" cy="765175"/>
          </a:xfrm>
          <a:prstGeom prst="rect">
            <a:avLst/>
          </a:pr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grpSp>
        <p:nvGrpSpPr>
          <p:cNvPr id="3079" name="Group 7"/>
          <p:cNvGrpSpPr>
            <a:grpSpLocks noChangeAspect="1"/>
          </p:cNvGrpSpPr>
          <p:nvPr/>
        </p:nvGrpSpPr>
        <p:grpSpPr bwMode="auto">
          <a:xfrm>
            <a:off x="327025" y="6270625"/>
            <a:ext cx="1630363" cy="454025"/>
            <a:chOff x="206" y="3950"/>
            <a:chExt cx="1027" cy="286"/>
          </a:xfrm>
        </p:grpSpPr>
        <p:sp>
          <p:nvSpPr>
            <p:cNvPr id="3080" name="Text Box 8"/>
            <p:cNvSpPr txBox="1">
              <a:spLocks noChangeAspect="1" noChangeArrowheads="1"/>
            </p:cNvSpPr>
            <p:nvPr userDrawn="1"/>
          </p:nvSpPr>
          <p:spPr bwMode="white">
            <a:xfrm>
              <a:off x="1061" y="4053"/>
              <a:ext cx="172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400" b="0">
                  <a:solidFill>
                    <a:schemeClr val="bg1"/>
                  </a:solidFill>
                </a:rPr>
                <a:t>TM</a:t>
              </a:r>
            </a:p>
          </p:txBody>
        </p:sp>
        <p:sp>
          <p:nvSpPr>
            <p:cNvPr id="3081" name="Freeform 9"/>
            <p:cNvSpPr>
              <a:spLocks noChangeAspect="1"/>
            </p:cNvSpPr>
            <p:nvPr userDrawn="1"/>
          </p:nvSpPr>
          <p:spPr bwMode="white">
            <a:xfrm>
              <a:off x="703" y="4205"/>
              <a:ext cx="30" cy="31"/>
            </a:xfrm>
            <a:custGeom>
              <a:avLst/>
              <a:gdLst>
                <a:gd name="T0" fmla="*/ 7 w 29"/>
                <a:gd name="T1" fmla="*/ 19 h 30"/>
                <a:gd name="T2" fmla="*/ 14 w 29"/>
                <a:gd name="T3" fmla="*/ 26 h 30"/>
                <a:gd name="T4" fmla="*/ 21 w 29"/>
                <a:gd name="T5" fmla="*/ 21 h 30"/>
                <a:gd name="T6" fmla="*/ 5 w 29"/>
                <a:gd name="T7" fmla="*/ 8 h 30"/>
                <a:gd name="T8" fmla="*/ 17 w 29"/>
                <a:gd name="T9" fmla="*/ 0 h 30"/>
                <a:gd name="T10" fmla="*/ 28 w 29"/>
                <a:gd name="T11" fmla="*/ 9 h 30"/>
                <a:gd name="T12" fmla="*/ 23 w 29"/>
                <a:gd name="T13" fmla="*/ 10 h 30"/>
                <a:gd name="T14" fmla="*/ 17 w 29"/>
                <a:gd name="T15" fmla="*/ 4 h 30"/>
                <a:gd name="T16" fmla="*/ 10 w 29"/>
                <a:gd name="T17" fmla="*/ 8 h 30"/>
                <a:gd name="T18" fmla="*/ 26 w 29"/>
                <a:gd name="T19" fmla="*/ 21 h 30"/>
                <a:gd name="T20" fmla="*/ 12 w 29"/>
                <a:gd name="T21" fmla="*/ 30 h 30"/>
                <a:gd name="T22" fmla="*/ 1 w 29"/>
                <a:gd name="T23" fmla="*/ 20 h 30"/>
                <a:gd name="T24" fmla="*/ 7 w 29"/>
                <a:gd name="T25" fmla="*/ 1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" h="30">
                  <a:moveTo>
                    <a:pt x="7" y="19"/>
                  </a:moveTo>
                  <a:cubicBezTo>
                    <a:pt x="6" y="25"/>
                    <a:pt x="10" y="26"/>
                    <a:pt x="14" y="26"/>
                  </a:cubicBezTo>
                  <a:cubicBezTo>
                    <a:pt x="16" y="26"/>
                    <a:pt x="20" y="26"/>
                    <a:pt x="21" y="21"/>
                  </a:cubicBezTo>
                  <a:cubicBezTo>
                    <a:pt x="22" y="14"/>
                    <a:pt x="2" y="20"/>
                    <a:pt x="5" y="8"/>
                  </a:cubicBezTo>
                  <a:cubicBezTo>
                    <a:pt x="6" y="2"/>
                    <a:pt x="12" y="0"/>
                    <a:pt x="17" y="0"/>
                  </a:cubicBezTo>
                  <a:cubicBezTo>
                    <a:pt x="21" y="0"/>
                    <a:pt x="29" y="2"/>
                    <a:pt x="28" y="9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6"/>
                    <a:pt x="20" y="4"/>
                    <a:pt x="17" y="4"/>
                  </a:cubicBezTo>
                  <a:cubicBezTo>
                    <a:pt x="14" y="4"/>
                    <a:pt x="10" y="4"/>
                    <a:pt x="10" y="8"/>
                  </a:cubicBezTo>
                  <a:cubicBezTo>
                    <a:pt x="8" y="15"/>
                    <a:pt x="28" y="10"/>
                    <a:pt x="26" y="21"/>
                  </a:cubicBezTo>
                  <a:cubicBezTo>
                    <a:pt x="25" y="27"/>
                    <a:pt x="18" y="30"/>
                    <a:pt x="12" y="30"/>
                  </a:cubicBezTo>
                  <a:cubicBezTo>
                    <a:pt x="6" y="30"/>
                    <a:pt x="0" y="27"/>
                    <a:pt x="1" y="20"/>
                  </a:cubicBezTo>
                  <a:lnTo>
                    <a:pt x="7" y="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2" name="Freeform 10"/>
            <p:cNvSpPr>
              <a:spLocks noChangeAspect="1" noEditPoints="1"/>
            </p:cNvSpPr>
            <p:nvPr userDrawn="1"/>
          </p:nvSpPr>
          <p:spPr bwMode="white">
            <a:xfrm>
              <a:off x="734" y="4205"/>
              <a:ext cx="31" cy="31"/>
            </a:xfrm>
            <a:custGeom>
              <a:avLst/>
              <a:gdLst>
                <a:gd name="T0" fmla="*/ 7 w 30"/>
                <a:gd name="T1" fmla="*/ 16 h 30"/>
                <a:gd name="T2" fmla="*/ 13 w 30"/>
                <a:gd name="T3" fmla="*/ 26 h 30"/>
                <a:gd name="T4" fmla="*/ 23 w 30"/>
                <a:gd name="T5" fmla="*/ 20 h 30"/>
                <a:gd name="T6" fmla="*/ 27 w 30"/>
                <a:gd name="T7" fmla="*/ 20 h 30"/>
                <a:gd name="T8" fmla="*/ 12 w 30"/>
                <a:gd name="T9" fmla="*/ 30 h 30"/>
                <a:gd name="T10" fmla="*/ 1 w 30"/>
                <a:gd name="T11" fmla="*/ 15 h 30"/>
                <a:gd name="T12" fmla="*/ 18 w 30"/>
                <a:gd name="T13" fmla="*/ 0 h 30"/>
                <a:gd name="T14" fmla="*/ 29 w 30"/>
                <a:gd name="T15" fmla="*/ 15 h 30"/>
                <a:gd name="T16" fmla="*/ 28 w 30"/>
                <a:gd name="T17" fmla="*/ 16 h 30"/>
                <a:gd name="T18" fmla="*/ 7 w 30"/>
                <a:gd name="T19" fmla="*/ 16 h 30"/>
                <a:gd name="T20" fmla="*/ 24 w 30"/>
                <a:gd name="T21" fmla="*/ 12 h 30"/>
                <a:gd name="T22" fmla="*/ 17 w 30"/>
                <a:gd name="T23" fmla="*/ 4 h 30"/>
                <a:gd name="T24" fmla="*/ 7 w 30"/>
                <a:gd name="T25" fmla="*/ 12 h 30"/>
                <a:gd name="T26" fmla="*/ 24 w 30"/>
                <a:gd name="T27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" h="30">
                  <a:moveTo>
                    <a:pt x="7" y="16"/>
                  </a:moveTo>
                  <a:cubicBezTo>
                    <a:pt x="5" y="22"/>
                    <a:pt x="8" y="26"/>
                    <a:pt x="13" y="26"/>
                  </a:cubicBezTo>
                  <a:cubicBezTo>
                    <a:pt x="18" y="26"/>
                    <a:pt x="21" y="24"/>
                    <a:pt x="23" y="20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4" y="27"/>
                    <a:pt x="19" y="30"/>
                    <a:pt x="12" y="30"/>
                  </a:cubicBezTo>
                  <a:cubicBezTo>
                    <a:pt x="3" y="30"/>
                    <a:pt x="0" y="23"/>
                    <a:pt x="1" y="15"/>
                  </a:cubicBezTo>
                  <a:cubicBezTo>
                    <a:pt x="3" y="6"/>
                    <a:pt x="9" y="0"/>
                    <a:pt x="18" y="0"/>
                  </a:cubicBezTo>
                  <a:cubicBezTo>
                    <a:pt x="27" y="0"/>
                    <a:pt x="30" y="6"/>
                    <a:pt x="29" y="15"/>
                  </a:cubicBezTo>
                  <a:cubicBezTo>
                    <a:pt x="28" y="16"/>
                    <a:pt x="28" y="16"/>
                    <a:pt x="28" y="16"/>
                  </a:cubicBezTo>
                  <a:lnTo>
                    <a:pt x="7" y="16"/>
                  </a:lnTo>
                  <a:close/>
                  <a:moveTo>
                    <a:pt x="24" y="12"/>
                  </a:moveTo>
                  <a:cubicBezTo>
                    <a:pt x="24" y="8"/>
                    <a:pt x="22" y="4"/>
                    <a:pt x="17" y="4"/>
                  </a:cubicBezTo>
                  <a:cubicBezTo>
                    <a:pt x="12" y="4"/>
                    <a:pt x="8" y="8"/>
                    <a:pt x="7" y="12"/>
                  </a:cubicBezTo>
                  <a:lnTo>
                    <a:pt x="24" y="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3" name="Freeform 11"/>
            <p:cNvSpPr>
              <a:spLocks noChangeAspect="1"/>
            </p:cNvSpPr>
            <p:nvPr userDrawn="1"/>
          </p:nvSpPr>
          <p:spPr bwMode="white">
            <a:xfrm>
              <a:off x="767" y="4205"/>
              <a:ext cx="46" cy="30"/>
            </a:xfrm>
            <a:custGeom>
              <a:avLst/>
              <a:gdLst>
                <a:gd name="T0" fmla="*/ 5 w 44"/>
                <a:gd name="T1" fmla="*/ 1 h 29"/>
                <a:gd name="T2" fmla="*/ 10 w 44"/>
                <a:gd name="T3" fmla="*/ 1 h 29"/>
                <a:gd name="T4" fmla="*/ 9 w 44"/>
                <a:gd name="T5" fmla="*/ 4 h 29"/>
                <a:gd name="T6" fmla="*/ 9 w 44"/>
                <a:gd name="T7" fmla="*/ 4 h 29"/>
                <a:gd name="T8" fmla="*/ 18 w 44"/>
                <a:gd name="T9" fmla="*/ 0 h 29"/>
                <a:gd name="T10" fmla="*/ 26 w 44"/>
                <a:gd name="T11" fmla="*/ 5 h 29"/>
                <a:gd name="T12" fmla="*/ 35 w 44"/>
                <a:gd name="T13" fmla="*/ 0 h 29"/>
                <a:gd name="T14" fmla="*/ 43 w 44"/>
                <a:gd name="T15" fmla="*/ 10 h 29"/>
                <a:gd name="T16" fmla="*/ 39 w 44"/>
                <a:gd name="T17" fmla="*/ 29 h 29"/>
                <a:gd name="T18" fmla="*/ 34 w 44"/>
                <a:gd name="T19" fmla="*/ 29 h 29"/>
                <a:gd name="T20" fmla="*/ 38 w 44"/>
                <a:gd name="T21" fmla="*/ 10 h 29"/>
                <a:gd name="T22" fmla="*/ 34 w 44"/>
                <a:gd name="T23" fmla="*/ 4 h 29"/>
                <a:gd name="T24" fmla="*/ 26 w 44"/>
                <a:gd name="T25" fmla="*/ 10 h 29"/>
                <a:gd name="T26" fmla="*/ 22 w 44"/>
                <a:gd name="T27" fmla="*/ 29 h 29"/>
                <a:gd name="T28" fmla="*/ 17 w 44"/>
                <a:gd name="T29" fmla="*/ 29 h 29"/>
                <a:gd name="T30" fmla="*/ 21 w 44"/>
                <a:gd name="T31" fmla="*/ 10 h 29"/>
                <a:gd name="T32" fmla="*/ 17 w 44"/>
                <a:gd name="T33" fmla="*/ 4 h 29"/>
                <a:gd name="T34" fmla="*/ 8 w 44"/>
                <a:gd name="T35" fmla="*/ 10 h 29"/>
                <a:gd name="T36" fmla="*/ 5 w 44"/>
                <a:gd name="T37" fmla="*/ 29 h 29"/>
                <a:gd name="T38" fmla="*/ 0 w 44"/>
                <a:gd name="T39" fmla="*/ 29 h 29"/>
                <a:gd name="T40" fmla="*/ 5 w 44"/>
                <a:gd name="T41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" h="29">
                  <a:moveTo>
                    <a:pt x="5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2" y="2"/>
                    <a:pt x="15" y="0"/>
                    <a:pt x="18" y="0"/>
                  </a:cubicBezTo>
                  <a:cubicBezTo>
                    <a:pt x="21" y="0"/>
                    <a:pt x="25" y="1"/>
                    <a:pt x="26" y="5"/>
                  </a:cubicBezTo>
                  <a:cubicBezTo>
                    <a:pt x="28" y="2"/>
                    <a:pt x="32" y="0"/>
                    <a:pt x="35" y="0"/>
                  </a:cubicBezTo>
                  <a:cubicBezTo>
                    <a:pt x="40" y="0"/>
                    <a:pt x="44" y="2"/>
                    <a:pt x="43" y="10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9" y="7"/>
                    <a:pt x="37" y="4"/>
                    <a:pt x="34" y="4"/>
                  </a:cubicBezTo>
                  <a:cubicBezTo>
                    <a:pt x="31" y="4"/>
                    <a:pt x="26" y="6"/>
                    <a:pt x="26" y="10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7"/>
                    <a:pt x="20" y="4"/>
                    <a:pt x="17" y="4"/>
                  </a:cubicBezTo>
                  <a:cubicBezTo>
                    <a:pt x="14" y="4"/>
                    <a:pt x="9" y="6"/>
                    <a:pt x="8" y="10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4" name="Freeform 12"/>
            <p:cNvSpPr>
              <a:spLocks noChangeAspect="1" noEditPoints="1"/>
            </p:cNvSpPr>
            <p:nvPr userDrawn="1"/>
          </p:nvSpPr>
          <p:spPr bwMode="white">
            <a:xfrm>
              <a:off x="816" y="4191"/>
              <a:ext cx="14" cy="44"/>
            </a:xfrm>
            <a:custGeom>
              <a:avLst/>
              <a:gdLst>
                <a:gd name="T0" fmla="*/ 10 w 26"/>
                <a:gd name="T1" fmla="*/ 30 h 86"/>
                <a:gd name="T2" fmla="*/ 20 w 26"/>
                <a:gd name="T3" fmla="*/ 30 h 86"/>
                <a:gd name="T4" fmla="*/ 8 w 26"/>
                <a:gd name="T5" fmla="*/ 86 h 86"/>
                <a:gd name="T6" fmla="*/ 0 w 26"/>
                <a:gd name="T7" fmla="*/ 86 h 86"/>
                <a:gd name="T8" fmla="*/ 10 w 26"/>
                <a:gd name="T9" fmla="*/ 30 h 86"/>
                <a:gd name="T10" fmla="*/ 16 w 26"/>
                <a:gd name="T11" fmla="*/ 0 h 86"/>
                <a:gd name="T12" fmla="*/ 26 w 26"/>
                <a:gd name="T13" fmla="*/ 0 h 86"/>
                <a:gd name="T14" fmla="*/ 24 w 26"/>
                <a:gd name="T15" fmla="*/ 12 h 86"/>
                <a:gd name="T16" fmla="*/ 14 w 26"/>
                <a:gd name="T17" fmla="*/ 12 h 86"/>
                <a:gd name="T18" fmla="*/ 16 w 26"/>
                <a:gd name="T19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86">
                  <a:moveTo>
                    <a:pt x="10" y="30"/>
                  </a:moveTo>
                  <a:lnTo>
                    <a:pt x="20" y="30"/>
                  </a:lnTo>
                  <a:lnTo>
                    <a:pt x="8" y="86"/>
                  </a:lnTo>
                  <a:lnTo>
                    <a:pt x="0" y="86"/>
                  </a:lnTo>
                  <a:lnTo>
                    <a:pt x="10" y="30"/>
                  </a:lnTo>
                  <a:close/>
                  <a:moveTo>
                    <a:pt x="16" y="0"/>
                  </a:moveTo>
                  <a:lnTo>
                    <a:pt x="26" y="0"/>
                  </a:lnTo>
                  <a:lnTo>
                    <a:pt x="24" y="12"/>
                  </a:lnTo>
                  <a:lnTo>
                    <a:pt x="14" y="1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5" name="Freeform 13"/>
            <p:cNvSpPr>
              <a:spLocks noChangeAspect="1"/>
            </p:cNvSpPr>
            <p:nvPr userDrawn="1"/>
          </p:nvSpPr>
          <p:spPr bwMode="white">
            <a:xfrm>
              <a:off x="827" y="4205"/>
              <a:ext cx="32" cy="31"/>
            </a:xfrm>
            <a:custGeom>
              <a:avLst/>
              <a:gdLst>
                <a:gd name="T0" fmla="*/ 25 w 30"/>
                <a:gd name="T1" fmla="*/ 10 h 30"/>
                <a:gd name="T2" fmla="*/ 19 w 30"/>
                <a:gd name="T3" fmla="*/ 4 h 30"/>
                <a:gd name="T4" fmla="*/ 7 w 30"/>
                <a:gd name="T5" fmla="*/ 15 h 30"/>
                <a:gd name="T6" fmla="*/ 14 w 30"/>
                <a:gd name="T7" fmla="*/ 26 h 30"/>
                <a:gd name="T8" fmla="*/ 24 w 30"/>
                <a:gd name="T9" fmla="*/ 19 h 30"/>
                <a:gd name="T10" fmla="*/ 29 w 30"/>
                <a:gd name="T11" fmla="*/ 19 h 30"/>
                <a:gd name="T12" fmla="*/ 13 w 30"/>
                <a:gd name="T13" fmla="*/ 30 h 30"/>
                <a:gd name="T14" fmla="*/ 2 w 30"/>
                <a:gd name="T15" fmla="*/ 15 h 30"/>
                <a:gd name="T16" fmla="*/ 19 w 30"/>
                <a:gd name="T17" fmla="*/ 0 h 30"/>
                <a:gd name="T18" fmla="*/ 30 w 30"/>
                <a:gd name="T19" fmla="*/ 10 h 30"/>
                <a:gd name="T20" fmla="*/ 25 w 30"/>
                <a:gd name="T21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30">
                  <a:moveTo>
                    <a:pt x="25" y="10"/>
                  </a:moveTo>
                  <a:cubicBezTo>
                    <a:pt x="25" y="6"/>
                    <a:pt x="22" y="4"/>
                    <a:pt x="19" y="4"/>
                  </a:cubicBezTo>
                  <a:cubicBezTo>
                    <a:pt x="12" y="4"/>
                    <a:pt x="8" y="10"/>
                    <a:pt x="7" y="15"/>
                  </a:cubicBezTo>
                  <a:cubicBezTo>
                    <a:pt x="6" y="21"/>
                    <a:pt x="8" y="26"/>
                    <a:pt x="14" y="26"/>
                  </a:cubicBezTo>
                  <a:cubicBezTo>
                    <a:pt x="19" y="26"/>
                    <a:pt x="23" y="23"/>
                    <a:pt x="24" y="19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7" y="26"/>
                    <a:pt x="21" y="30"/>
                    <a:pt x="13" y="30"/>
                  </a:cubicBezTo>
                  <a:cubicBezTo>
                    <a:pt x="4" y="30"/>
                    <a:pt x="0" y="24"/>
                    <a:pt x="2" y="15"/>
                  </a:cubicBezTo>
                  <a:cubicBezTo>
                    <a:pt x="4" y="6"/>
                    <a:pt x="10" y="0"/>
                    <a:pt x="19" y="0"/>
                  </a:cubicBezTo>
                  <a:cubicBezTo>
                    <a:pt x="25" y="0"/>
                    <a:pt x="30" y="3"/>
                    <a:pt x="30" y="10"/>
                  </a:cubicBezTo>
                  <a:lnTo>
                    <a:pt x="25" y="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6" name="Freeform 14"/>
            <p:cNvSpPr>
              <a:spLocks noChangeAspect="1" noEditPoints="1"/>
            </p:cNvSpPr>
            <p:nvPr userDrawn="1"/>
          </p:nvSpPr>
          <p:spPr bwMode="white">
            <a:xfrm>
              <a:off x="861" y="4205"/>
              <a:ext cx="32" cy="31"/>
            </a:xfrm>
            <a:custGeom>
              <a:avLst/>
              <a:gdLst>
                <a:gd name="T0" fmla="*/ 18 w 31"/>
                <a:gd name="T1" fmla="*/ 0 h 30"/>
                <a:gd name="T2" fmla="*/ 30 w 31"/>
                <a:gd name="T3" fmla="*/ 15 h 30"/>
                <a:gd name="T4" fmla="*/ 13 w 31"/>
                <a:gd name="T5" fmla="*/ 30 h 30"/>
                <a:gd name="T6" fmla="*/ 1 w 31"/>
                <a:gd name="T7" fmla="*/ 15 h 30"/>
                <a:gd name="T8" fmla="*/ 18 w 31"/>
                <a:gd name="T9" fmla="*/ 0 h 30"/>
                <a:gd name="T10" fmla="*/ 13 w 31"/>
                <a:gd name="T11" fmla="*/ 26 h 30"/>
                <a:gd name="T12" fmla="*/ 24 w 31"/>
                <a:gd name="T13" fmla="*/ 15 h 30"/>
                <a:gd name="T14" fmla="*/ 18 w 31"/>
                <a:gd name="T15" fmla="*/ 4 h 30"/>
                <a:gd name="T16" fmla="*/ 7 w 31"/>
                <a:gd name="T17" fmla="*/ 15 h 30"/>
                <a:gd name="T18" fmla="*/ 13 w 31"/>
                <a:gd name="T19" fmla="*/ 2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30">
                  <a:moveTo>
                    <a:pt x="18" y="0"/>
                  </a:moveTo>
                  <a:cubicBezTo>
                    <a:pt x="27" y="0"/>
                    <a:pt x="31" y="6"/>
                    <a:pt x="30" y="15"/>
                  </a:cubicBezTo>
                  <a:cubicBezTo>
                    <a:pt x="28" y="24"/>
                    <a:pt x="21" y="30"/>
                    <a:pt x="13" y="30"/>
                  </a:cubicBezTo>
                  <a:cubicBezTo>
                    <a:pt x="4" y="30"/>
                    <a:pt x="0" y="24"/>
                    <a:pt x="1" y="15"/>
                  </a:cubicBezTo>
                  <a:cubicBezTo>
                    <a:pt x="3" y="6"/>
                    <a:pt x="10" y="0"/>
                    <a:pt x="18" y="0"/>
                  </a:cubicBezTo>
                  <a:close/>
                  <a:moveTo>
                    <a:pt x="13" y="26"/>
                  </a:moveTo>
                  <a:cubicBezTo>
                    <a:pt x="20" y="26"/>
                    <a:pt x="23" y="20"/>
                    <a:pt x="24" y="15"/>
                  </a:cubicBezTo>
                  <a:cubicBezTo>
                    <a:pt x="25" y="10"/>
                    <a:pt x="25" y="4"/>
                    <a:pt x="18" y="4"/>
                  </a:cubicBezTo>
                  <a:cubicBezTo>
                    <a:pt x="11" y="4"/>
                    <a:pt x="8" y="10"/>
                    <a:pt x="7" y="15"/>
                  </a:cubicBezTo>
                  <a:cubicBezTo>
                    <a:pt x="6" y="20"/>
                    <a:pt x="6" y="26"/>
                    <a:pt x="13" y="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7" name="Freeform 15"/>
            <p:cNvSpPr>
              <a:spLocks noChangeAspect="1"/>
            </p:cNvSpPr>
            <p:nvPr userDrawn="1"/>
          </p:nvSpPr>
          <p:spPr bwMode="white">
            <a:xfrm>
              <a:off x="895" y="4205"/>
              <a:ext cx="30" cy="30"/>
            </a:xfrm>
            <a:custGeom>
              <a:avLst/>
              <a:gdLst>
                <a:gd name="T0" fmla="*/ 5 w 29"/>
                <a:gd name="T1" fmla="*/ 1 h 29"/>
                <a:gd name="T2" fmla="*/ 10 w 29"/>
                <a:gd name="T3" fmla="*/ 1 h 29"/>
                <a:gd name="T4" fmla="*/ 9 w 29"/>
                <a:gd name="T5" fmla="*/ 4 h 29"/>
                <a:gd name="T6" fmla="*/ 10 w 29"/>
                <a:gd name="T7" fmla="*/ 4 h 29"/>
                <a:gd name="T8" fmla="*/ 19 w 29"/>
                <a:gd name="T9" fmla="*/ 0 h 29"/>
                <a:gd name="T10" fmla="*/ 27 w 29"/>
                <a:gd name="T11" fmla="*/ 10 h 29"/>
                <a:gd name="T12" fmla="*/ 23 w 29"/>
                <a:gd name="T13" fmla="*/ 29 h 29"/>
                <a:gd name="T14" fmla="*/ 18 w 29"/>
                <a:gd name="T15" fmla="*/ 29 h 29"/>
                <a:gd name="T16" fmla="*/ 22 w 29"/>
                <a:gd name="T17" fmla="*/ 11 h 29"/>
                <a:gd name="T18" fmla="*/ 17 w 29"/>
                <a:gd name="T19" fmla="*/ 4 h 29"/>
                <a:gd name="T20" fmla="*/ 8 w 29"/>
                <a:gd name="T21" fmla="*/ 12 h 29"/>
                <a:gd name="T22" fmla="*/ 5 w 29"/>
                <a:gd name="T23" fmla="*/ 29 h 29"/>
                <a:gd name="T24" fmla="*/ 0 w 29"/>
                <a:gd name="T25" fmla="*/ 29 h 29"/>
                <a:gd name="T26" fmla="*/ 5 w 29"/>
                <a:gd name="T27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" h="29">
                  <a:moveTo>
                    <a:pt x="5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2" y="2"/>
                    <a:pt x="15" y="0"/>
                    <a:pt x="19" y="0"/>
                  </a:cubicBezTo>
                  <a:cubicBezTo>
                    <a:pt x="25" y="0"/>
                    <a:pt x="29" y="2"/>
                    <a:pt x="27" y="10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6"/>
                    <a:pt x="21" y="4"/>
                    <a:pt x="17" y="4"/>
                  </a:cubicBezTo>
                  <a:cubicBezTo>
                    <a:pt x="13" y="4"/>
                    <a:pt x="9" y="7"/>
                    <a:pt x="8" y="12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8" name="Freeform 16"/>
            <p:cNvSpPr>
              <a:spLocks noChangeAspect="1" noEditPoints="1"/>
            </p:cNvSpPr>
            <p:nvPr userDrawn="1"/>
          </p:nvSpPr>
          <p:spPr bwMode="white">
            <a:xfrm>
              <a:off x="927" y="4191"/>
              <a:ext cx="36" cy="45"/>
            </a:xfrm>
            <a:custGeom>
              <a:avLst/>
              <a:gdLst>
                <a:gd name="T0" fmla="*/ 26 w 35"/>
                <a:gd name="T1" fmla="*/ 43 h 44"/>
                <a:gd name="T2" fmla="*/ 21 w 35"/>
                <a:gd name="T3" fmla="*/ 43 h 44"/>
                <a:gd name="T4" fmla="*/ 22 w 35"/>
                <a:gd name="T5" fmla="*/ 40 h 44"/>
                <a:gd name="T6" fmla="*/ 22 w 35"/>
                <a:gd name="T7" fmla="*/ 40 h 44"/>
                <a:gd name="T8" fmla="*/ 22 w 35"/>
                <a:gd name="T9" fmla="*/ 40 h 44"/>
                <a:gd name="T10" fmla="*/ 12 w 35"/>
                <a:gd name="T11" fmla="*/ 44 h 44"/>
                <a:gd name="T12" fmla="*/ 1 w 35"/>
                <a:gd name="T13" fmla="*/ 29 h 44"/>
                <a:gd name="T14" fmla="*/ 18 w 35"/>
                <a:gd name="T15" fmla="*/ 14 h 44"/>
                <a:gd name="T16" fmla="*/ 26 w 35"/>
                <a:gd name="T17" fmla="*/ 18 h 44"/>
                <a:gd name="T18" fmla="*/ 26 w 35"/>
                <a:gd name="T19" fmla="*/ 18 h 44"/>
                <a:gd name="T20" fmla="*/ 30 w 35"/>
                <a:gd name="T21" fmla="*/ 0 h 44"/>
                <a:gd name="T22" fmla="*/ 35 w 35"/>
                <a:gd name="T23" fmla="*/ 0 h 44"/>
                <a:gd name="T24" fmla="*/ 26 w 35"/>
                <a:gd name="T25" fmla="*/ 43 h 44"/>
                <a:gd name="T26" fmla="*/ 13 w 35"/>
                <a:gd name="T27" fmla="*/ 40 h 44"/>
                <a:gd name="T28" fmla="*/ 24 w 35"/>
                <a:gd name="T29" fmla="*/ 29 h 44"/>
                <a:gd name="T30" fmla="*/ 17 w 35"/>
                <a:gd name="T31" fmla="*/ 18 h 44"/>
                <a:gd name="T32" fmla="*/ 6 w 35"/>
                <a:gd name="T33" fmla="*/ 29 h 44"/>
                <a:gd name="T34" fmla="*/ 13 w 35"/>
                <a:gd name="T35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" h="44">
                  <a:moveTo>
                    <a:pt x="26" y="43"/>
                  </a:moveTo>
                  <a:cubicBezTo>
                    <a:pt x="21" y="43"/>
                    <a:pt x="21" y="43"/>
                    <a:pt x="21" y="43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19" y="43"/>
                    <a:pt x="16" y="44"/>
                    <a:pt x="12" y="44"/>
                  </a:cubicBezTo>
                  <a:cubicBezTo>
                    <a:pt x="2" y="44"/>
                    <a:pt x="0" y="37"/>
                    <a:pt x="1" y="29"/>
                  </a:cubicBezTo>
                  <a:cubicBezTo>
                    <a:pt x="3" y="21"/>
                    <a:pt x="8" y="14"/>
                    <a:pt x="18" y="14"/>
                  </a:cubicBezTo>
                  <a:cubicBezTo>
                    <a:pt x="22" y="14"/>
                    <a:pt x="25" y="15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26" y="43"/>
                  </a:lnTo>
                  <a:close/>
                  <a:moveTo>
                    <a:pt x="13" y="40"/>
                  </a:moveTo>
                  <a:cubicBezTo>
                    <a:pt x="20" y="40"/>
                    <a:pt x="23" y="35"/>
                    <a:pt x="24" y="29"/>
                  </a:cubicBezTo>
                  <a:cubicBezTo>
                    <a:pt x="25" y="23"/>
                    <a:pt x="23" y="18"/>
                    <a:pt x="17" y="18"/>
                  </a:cubicBezTo>
                  <a:cubicBezTo>
                    <a:pt x="11" y="18"/>
                    <a:pt x="7" y="23"/>
                    <a:pt x="6" y="29"/>
                  </a:cubicBezTo>
                  <a:cubicBezTo>
                    <a:pt x="5" y="35"/>
                    <a:pt x="7" y="40"/>
                    <a:pt x="13" y="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9" name="Freeform 17"/>
            <p:cNvSpPr>
              <a:spLocks noChangeAspect="1"/>
            </p:cNvSpPr>
            <p:nvPr userDrawn="1"/>
          </p:nvSpPr>
          <p:spPr bwMode="white">
            <a:xfrm>
              <a:off x="962" y="4206"/>
              <a:ext cx="30" cy="30"/>
            </a:xfrm>
            <a:custGeom>
              <a:avLst/>
              <a:gdLst>
                <a:gd name="T0" fmla="*/ 23 w 29"/>
                <a:gd name="T1" fmla="*/ 28 h 29"/>
                <a:gd name="T2" fmla="*/ 18 w 29"/>
                <a:gd name="T3" fmla="*/ 28 h 29"/>
                <a:gd name="T4" fmla="*/ 19 w 29"/>
                <a:gd name="T5" fmla="*/ 25 h 29"/>
                <a:gd name="T6" fmla="*/ 19 w 29"/>
                <a:gd name="T7" fmla="*/ 25 h 29"/>
                <a:gd name="T8" fmla="*/ 10 w 29"/>
                <a:gd name="T9" fmla="*/ 29 h 29"/>
                <a:gd name="T10" fmla="*/ 1 w 29"/>
                <a:gd name="T11" fmla="*/ 19 h 29"/>
                <a:gd name="T12" fmla="*/ 5 w 29"/>
                <a:gd name="T13" fmla="*/ 0 h 29"/>
                <a:gd name="T14" fmla="*/ 10 w 29"/>
                <a:gd name="T15" fmla="*/ 0 h 29"/>
                <a:gd name="T16" fmla="*/ 6 w 29"/>
                <a:gd name="T17" fmla="*/ 19 h 29"/>
                <a:gd name="T18" fmla="*/ 11 w 29"/>
                <a:gd name="T19" fmla="*/ 25 h 29"/>
                <a:gd name="T20" fmla="*/ 21 w 29"/>
                <a:gd name="T21" fmla="*/ 17 h 29"/>
                <a:gd name="T22" fmla="*/ 24 w 29"/>
                <a:gd name="T23" fmla="*/ 0 h 29"/>
                <a:gd name="T24" fmla="*/ 29 w 29"/>
                <a:gd name="T25" fmla="*/ 0 h 29"/>
                <a:gd name="T26" fmla="*/ 23 w 29"/>
                <a:gd name="T27" fmla="*/ 2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" h="29">
                  <a:moveTo>
                    <a:pt x="23" y="28"/>
                  </a:moveTo>
                  <a:cubicBezTo>
                    <a:pt x="18" y="28"/>
                    <a:pt x="18" y="28"/>
                    <a:pt x="18" y="28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7" y="27"/>
                    <a:pt x="13" y="29"/>
                    <a:pt x="10" y="29"/>
                  </a:cubicBezTo>
                  <a:cubicBezTo>
                    <a:pt x="4" y="29"/>
                    <a:pt x="0" y="27"/>
                    <a:pt x="1" y="19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23"/>
                    <a:pt x="8" y="25"/>
                    <a:pt x="11" y="25"/>
                  </a:cubicBezTo>
                  <a:cubicBezTo>
                    <a:pt x="16" y="25"/>
                    <a:pt x="20" y="22"/>
                    <a:pt x="21" y="17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23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0" name="Freeform 18"/>
            <p:cNvSpPr>
              <a:spLocks noChangeAspect="1"/>
            </p:cNvSpPr>
            <p:nvPr userDrawn="1"/>
          </p:nvSpPr>
          <p:spPr bwMode="white">
            <a:xfrm>
              <a:off x="993" y="4205"/>
              <a:ext cx="32" cy="31"/>
            </a:xfrm>
            <a:custGeom>
              <a:avLst/>
              <a:gdLst>
                <a:gd name="T0" fmla="*/ 25 w 30"/>
                <a:gd name="T1" fmla="*/ 10 h 30"/>
                <a:gd name="T2" fmla="*/ 18 w 30"/>
                <a:gd name="T3" fmla="*/ 4 h 30"/>
                <a:gd name="T4" fmla="*/ 7 w 30"/>
                <a:gd name="T5" fmla="*/ 15 h 30"/>
                <a:gd name="T6" fmla="*/ 14 w 30"/>
                <a:gd name="T7" fmla="*/ 26 h 30"/>
                <a:gd name="T8" fmla="*/ 24 w 30"/>
                <a:gd name="T9" fmla="*/ 19 h 30"/>
                <a:gd name="T10" fmla="*/ 29 w 30"/>
                <a:gd name="T11" fmla="*/ 19 h 30"/>
                <a:gd name="T12" fmla="*/ 13 w 30"/>
                <a:gd name="T13" fmla="*/ 30 h 30"/>
                <a:gd name="T14" fmla="*/ 2 w 30"/>
                <a:gd name="T15" fmla="*/ 15 h 30"/>
                <a:gd name="T16" fmla="*/ 19 w 30"/>
                <a:gd name="T17" fmla="*/ 0 h 30"/>
                <a:gd name="T18" fmla="*/ 30 w 30"/>
                <a:gd name="T19" fmla="*/ 10 h 30"/>
                <a:gd name="T20" fmla="*/ 25 w 30"/>
                <a:gd name="T21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30">
                  <a:moveTo>
                    <a:pt x="25" y="10"/>
                  </a:moveTo>
                  <a:cubicBezTo>
                    <a:pt x="25" y="6"/>
                    <a:pt x="22" y="4"/>
                    <a:pt x="18" y="4"/>
                  </a:cubicBezTo>
                  <a:cubicBezTo>
                    <a:pt x="11" y="4"/>
                    <a:pt x="8" y="10"/>
                    <a:pt x="7" y="15"/>
                  </a:cubicBezTo>
                  <a:cubicBezTo>
                    <a:pt x="6" y="21"/>
                    <a:pt x="7" y="26"/>
                    <a:pt x="14" y="26"/>
                  </a:cubicBezTo>
                  <a:cubicBezTo>
                    <a:pt x="19" y="26"/>
                    <a:pt x="23" y="23"/>
                    <a:pt x="24" y="19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7" y="26"/>
                    <a:pt x="21" y="30"/>
                    <a:pt x="13" y="30"/>
                  </a:cubicBezTo>
                  <a:cubicBezTo>
                    <a:pt x="4" y="30"/>
                    <a:pt x="0" y="24"/>
                    <a:pt x="2" y="15"/>
                  </a:cubicBezTo>
                  <a:cubicBezTo>
                    <a:pt x="4" y="6"/>
                    <a:pt x="10" y="0"/>
                    <a:pt x="19" y="0"/>
                  </a:cubicBezTo>
                  <a:cubicBezTo>
                    <a:pt x="25" y="0"/>
                    <a:pt x="30" y="3"/>
                    <a:pt x="30" y="10"/>
                  </a:cubicBezTo>
                  <a:lnTo>
                    <a:pt x="25" y="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1" name="Freeform 19"/>
            <p:cNvSpPr>
              <a:spLocks noChangeAspect="1"/>
            </p:cNvSpPr>
            <p:nvPr userDrawn="1"/>
          </p:nvSpPr>
          <p:spPr bwMode="white">
            <a:xfrm>
              <a:off x="1028" y="4197"/>
              <a:ext cx="17" cy="39"/>
            </a:xfrm>
            <a:custGeom>
              <a:avLst/>
              <a:gdLst>
                <a:gd name="T0" fmla="*/ 1 w 17"/>
                <a:gd name="T1" fmla="*/ 9 h 38"/>
                <a:gd name="T2" fmla="*/ 6 w 17"/>
                <a:gd name="T3" fmla="*/ 9 h 38"/>
                <a:gd name="T4" fmla="*/ 8 w 17"/>
                <a:gd name="T5" fmla="*/ 0 h 38"/>
                <a:gd name="T6" fmla="*/ 13 w 17"/>
                <a:gd name="T7" fmla="*/ 0 h 38"/>
                <a:gd name="T8" fmla="*/ 11 w 17"/>
                <a:gd name="T9" fmla="*/ 9 h 38"/>
                <a:gd name="T10" fmla="*/ 17 w 17"/>
                <a:gd name="T11" fmla="*/ 9 h 38"/>
                <a:gd name="T12" fmla="*/ 16 w 17"/>
                <a:gd name="T13" fmla="*/ 13 h 38"/>
                <a:gd name="T14" fmla="*/ 10 w 17"/>
                <a:gd name="T15" fmla="*/ 13 h 38"/>
                <a:gd name="T16" fmla="*/ 7 w 17"/>
                <a:gd name="T17" fmla="*/ 31 h 38"/>
                <a:gd name="T18" fmla="*/ 8 w 17"/>
                <a:gd name="T19" fmla="*/ 34 h 38"/>
                <a:gd name="T20" fmla="*/ 11 w 17"/>
                <a:gd name="T21" fmla="*/ 33 h 38"/>
                <a:gd name="T22" fmla="*/ 11 w 17"/>
                <a:gd name="T23" fmla="*/ 38 h 38"/>
                <a:gd name="T24" fmla="*/ 6 w 17"/>
                <a:gd name="T25" fmla="*/ 38 h 38"/>
                <a:gd name="T26" fmla="*/ 2 w 17"/>
                <a:gd name="T27" fmla="*/ 32 h 38"/>
                <a:gd name="T28" fmla="*/ 5 w 17"/>
                <a:gd name="T29" fmla="*/ 13 h 38"/>
                <a:gd name="T30" fmla="*/ 1 w 17"/>
                <a:gd name="T31" fmla="*/ 13 h 38"/>
                <a:gd name="T32" fmla="*/ 1 w 17"/>
                <a:gd name="T33" fmla="*/ 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" h="38">
                  <a:moveTo>
                    <a:pt x="1" y="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3"/>
                    <a:pt x="6" y="34"/>
                    <a:pt x="8" y="34"/>
                  </a:cubicBezTo>
                  <a:cubicBezTo>
                    <a:pt x="9" y="34"/>
                    <a:pt x="10" y="34"/>
                    <a:pt x="11" y="33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9" y="38"/>
                    <a:pt x="7" y="38"/>
                    <a:pt x="6" y="38"/>
                  </a:cubicBezTo>
                  <a:cubicBezTo>
                    <a:pt x="0" y="38"/>
                    <a:pt x="1" y="36"/>
                    <a:pt x="2" y="32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1" y="13"/>
                    <a:pt x="1" y="13"/>
                    <a:pt x="1" y="13"/>
                  </a:cubicBezTo>
                  <a:lnTo>
                    <a:pt x="1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2" name="Freeform 20"/>
            <p:cNvSpPr>
              <a:spLocks noChangeAspect="1" noEditPoints="1"/>
            </p:cNvSpPr>
            <p:nvPr userDrawn="1"/>
          </p:nvSpPr>
          <p:spPr bwMode="white">
            <a:xfrm>
              <a:off x="1043" y="4205"/>
              <a:ext cx="33" cy="31"/>
            </a:xfrm>
            <a:custGeom>
              <a:avLst/>
              <a:gdLst>
                <a:gd name="T0" fmla="*/ 19 w 32"/>
                <a:gd name="T1" fmla="*/ 0 h 30"/>
                <a:gd name="T2" fmla="*/ 30 w 32"/>
                <a:gd name="T3" fmla="*/ 15 h 30"/>
                <a:gd name="T4" fmla="*/ 13 w 32"/>
                <a:gd name="T5" fmla="*/ 30 h 30"/>
                <a:gd name="T6" fmla="*/ 2 w 32"/>
                <a:gd name="T7" fmla="*/ 15 h 30"/>
                <a:gd name="T8" fmla="*/ 19 w 32"/>
                <a:gd name="T9" fmla="*/ 0 h 30"/>
                <a:gd name="T10" fmla="*/ 14 w 32"/>
                <a:gd name="T11" fmla="*/ 26 h 30"/>
                <a:gd name="T12" fmla="*/ 25 w 32"/>
                <a:gd name="T13" fmla="*/ 15 h 30"/>
                <a:gd name="T14" fmla="*/ 18 w 32"/>
                <a:gd name="T15" fmla="*/ 4 h 30"/>
                <a:gd name="T16" fmla="*/ 7 w 32"/>
                <a:gd name="T17" fmla="*/ 15 h 30"/>
                <a:gd name="T18" fmla="*/ 14 w 32"/>
                <a:gd name="T19" fmla="*/ 2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0">
                  <a:moveTo>
                    <a:pt x="19" y="0"/>
                  </a:moveTo>
                  <a:cubicBezTo>
                    <a:pt x="28" y="0"/>
                    <a:pt x="32" y="6"/>
                    <a:pt x="30" y="15"/>
                  </a:cubicBezTo>
                  <a:cubicBezTo>
                    <a:pt x="29" y="24"/>
                    <a:pt x="22" y="30"/>
                    <a:pt x="13" y="30"/>
                  </a:cubicBezTo>
                  <a:cubicBezTo>
                    <a:pt x="4" y="30"/>
                    <a:pt x="0" y="24"/>
                    <a:pt x="2" y="15"/>
                  </a:cubicBezTo>
                  <a:cubicBezTo>
                    <a:pt x="4" y="6"/>
                    <a:pt x="10" y="0"/>
                    <a:pt x="19" y="0"/>
                  </a:cubicBezTo>
                  <a:close/>
                  <a:moveTo>
                    <a:pt x="14" y="26"/>
                  </a:moveTo>
                  <a:cubicBezTo>
                    <a:pt x="21" y="26"/>
                    <a:pt x="24" y="20"/>
                    <a:pt x="25" y="15"/>
                  </a:cubicBezTo>
                  <a:cubicBezTo>
                    <a:pt x="26" y="10"/>
                    <a:pt x="25" y="4"/>
                    <a:pt x="18" y="4"/>
                  </a:cubicBezTo>
                  <a:cubicBezTo>
                    <a:pt x="11" y="4"/>
                    <a:pt x="8" y="10"/>
                    <a:pt x="7" y="15"/>
                  </a:cubicBezTo>
                  <a:cubicBezTo>
                    <a:pt x="6" y="20"/>
                    <a:pt x="7" y="26"/>
                    <a:pt x="14" y="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3" name="Freeform 21"/>
            <p:cNvSpPr>
              <a:spLocks noChangeAspect="1"/>
            </p:cNvSpPr>
            <p:nvPr userDrawn="1"/>
          </p:nvSpPr>
          <p:spPr bwMode="white">
            <a:xfrm>
              <a:off x="1078" y="4205"/>
              <a:ext cx="21" cy="30"/>
            </a:xfrm>
            <a:custGeom>
              <a:avLst/>
              <a:gdLst>
                <a:gd name="T0" fmla="*/ 6 w 21"/>
                <a:gd name="T1" fmla="*/ 1 h 29"/>
                <a:gd name="T2" fmla="*/ 11 w 21"/>
                <a:gd name="T3" fmla="*/ 1 h 29"/>
                <a:gd name="T4" fmla="*/ 10 w 21"/>
                <a:gd name="T5" fmla="*/ 6 h 29"/>
                <a:gd name="T6" fmla="*/ 10 w 21"/>
                <a:gd name="T7" fmla="*/ 6 h 29"/>
                <a:gd name="T8" fmla="*/ 21 w 21"/>
                <a:gd name="T9" fmla="*/ 0 h 29"/>
                <a:gd name="T10" fmla="*/ 20 w 21"/>
                <a:gd name="T11" fmla="*/ 6 h 29"/>
                <a:gd name="T12" fmla="*/ 17 w 21"/>
                <a:gd name="T13" fmla="*/ 6 h 29"/>
                <a:gd name="T14" fmla="*/ 8 w 21"/>
                <a:gd name="T15" fmla="*/ 13 h 29"/>
                <a:gd name="T16" fmla="*/ 5 w 21"/>
                <a:gd name="T17" fmla="*/ 29 h 29"/>
                <a:gd name="T18" fmla="*/ 0 w 21"/>
                <a:gd name="T19" fmla="*/ 29 h 29"/>
                <a:gd name="T20" fmla="*/ 6 w 21"/>
                <a:gd name="T21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29">
                  <a:moveTo>
                    <a:pt x="6" y="1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3" y="2"/>
                    <a:pt x="16" y="0"/>
                    <a:pt x="21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9" y="6"/>
                    <a:pt x="18" y="6"/>
                    <a:pt x="17" y="6"/>
                  </a:cubicBezTo>
                  <a:cubicBezTo>
                    <a:pt x="12" y="6"/>
                    <a:pt x="9" y="10"/>
                    <a:pt x="8" y="13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4" name="Freeform 22"/>
            <p:cNvSpPr>
              <a:spLocks noChangeAspect="1"/>
            </p:cNvSpPr>
            <p:nvPr userDrawn="1"/>
          </p:nvSpPr>
          <p:spPr bwMode="white">
            <a:xfrm>
              <a:off x="270" y="3950"/>
              <a:ext cx="76" cy="42"/>
            </a:xfrm>
            <a:custGeom>
              <a:avLst/>
              <a:gdLst>
                <a:gd name="T0" fmla="*/ 56 w 146"/>
                <a:gd name="T1" fmla="*/ 82 h 82"/>
                <a:gd name="T2" fmla="*/ 146 w 146"/>
                <a:gd name="T3" fmla="*/ 28 h 82"/>
                <a:gd name="T4" fmla="*/ 90 w 146"/>
                <a:gd name="T5" fmla="*/ 0 h 82"/>
                <a:gd name="T6" fmla="*/ 0 w 146"/>
                <a:gd name="T7" fmla="*/ 54 h 82"/>
                <a:gd name="T8" fmla="*/ 56 w 146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5" name="Freeform 23"/>
            <p:cNvSpPr>
              <a:spLocks noChangeAspect="1"/>
            </p:cNvSpPr>
            <p:nvPr userDrawn="1"/>
          </p:nvSpPr>
          <p:spPr bwMode="white">
            <a:xfrm>
              <a:off x="314" y="3972"/>
              <a:ext cx="74" cy="43"/>
            </a:xfrm>
            <a:custGeom>
              <a:avLst/>
              <a:gdLst>
                <a:gd name="T0" fmla="*/ 54 w 144"/>
                <a:gd name="T1" fmla="*/ 84 h 84"/>
                <a:gd name="T2" fmla="*/ 144 w 144"/>
                <a:gd name="T3" fmla="*/ 30 h 84"/>
                <a:gd name="T4" fmla="*/ 90 w 144"/>
                <a:gd name="T5" fmla="*/ 0 h 84"/>
                <a:gd name="T6" fmla="*/ 0 w 144"/>
                <a:gd name="T7" fmla="*/ 54 h 84"/>
                <a:gd name="T8" fmla="*/ 54 w 144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84">
                  <a:moveTo>
                    <a:pt x="54" y="84"/>
                  </a:moveTo>
                  <a:lnTo>
                    <a:pt x="144" y="30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4" y="8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6" name="Freeform 24"/>
            <p:cNvSpPr>
              <a:spLocks noChangeAspect="1"/>
            </p:cNvSpPr>
            <p:nvPr userDrawn="1"/>
          </p:nvSpPr>
          <p:spPr bwMode="white">
            <a:xfrm>
              <a:off x="356" y="3994"/>
              <a:ext cx="76" cy="43"/>
            </a:xfrm>
            <a:custGeom>
              <a:avLst/>
              <a:gdLst>
                <a:gd name="T0" fmla="*/ 56 w 146"/>
                <a:gd name="T1" fmla="*/ 82 h 82"/>
                <a:gd name="T2" fmla="*/ 146 w 146"/>
                <a:gd name="T3" fmla="*/ 28 h 82"/>
                <a:gd name="T4" fmla="*/ 90 w 146"/>
                <a:gd name="T5" fmla="*/ 0 h 82"/>
                <a:gd name="T6" fmla="*/ 0 w 146"/>
                <a:gd name="T7" fmla="*/ 54 h 82"/>
                <a:gd name="T8" fmla="*/ 56 w 146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7" name="Freeform 25"/>
            <p:cNvSpPr>
              <a:spLocks noChangeAspect="1"/>
            </p:cNvSpPr>
            <p:nvPr userDrawn="1"/>
          </p:nvSpPr>
          <p:spPr bwMode="white">
            <a:xfrm>
              <a:off x="292" y="4033"/>
              <a:ext cx="76" cy="43"/>
            </a:xfrm>
            <a:custGeom>
              <a:avLst/>
              <a:gdLst>
                <a:gd name="T0" fmla="*/ 56 w 146"/>
                <a:gd name="T1" fmla="*/ 84 h 84"/>
                <a:gd name="T2" fmla="*/ 146 w 146"/>
                <a:gd name="T3" fmla="*/ 30 h 84"/>
                <a:gd name="T4" fmla="*/ 90 w 146"/>
                <a:gd name="T5" fmla="*/ 0 h 84"/>
                <a:gd name="T6" fmla="*/ 0 w 146"/>
                <a:gd name="T7" fmla="*/ 54 h 84"/>
                <a:gd name="T8" fmla="*/ 56 w 146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84">
                  <a:moveTo>
                    <a:pt x="56" y="84"/>
                  </a:moveTo>
                  <a:lnTo>
                    <a:pt x="146" y="30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8" name="Freeform 26"/>
            <p:cNvSpPr>
              <a:spLocks noChangeAspect="1"/>
            </p:cNvSpPr>
            <p:nvPr userDrawn="1"/>
          </p:nvSpPr>
          <p:spPr bwMode="white">
            <a:xfrm>
              <a:off x="335" y="4056"/>
              <a:ext cx="75" cy="42"/>
            </a:xfrm>
            <a:custGeom>
              <a:avLst/>
              <a:gdLst>
                <a:gd name="T0" fmla="*/ 56 w 146"/>
                <a:gd name="T1" fmla="*/ 82 h 82"/>
                <a:gd name="T2" fmla="*/ 146 w 146"/>
                <a:gd name="T3" fmla="*/ 28 h 82"/>
                <a:gd name="T4" fmla="*/ 90 w 146"/>
                <a:gd name="T5" fmla="*/ 0 h 82"/>
                <a:gd name="T6" fmla="*/ 0 w 146"/>
                <a:gd name="T7" fmla="*/ 54 h 82"/>
                <a:gd name="T8" fmla="*/ 56 w 146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9" name="Freeform 27"/>
            <p:cNvSpPr>
              <a:spLocks noChangeAspect="1"/>
            </p:cNvSpPr>
            <p:nvPr userDrawn="1"/>
          </p:nvSpPr>
          <p:spPr bwMode="white">
            <a:xfrm>
              <a:off x="228" y="4071"/>
              <a:ext cx="75" cy="44"/>
            </a:xfrm>
            <a:custGeom>
              <a:avLst/>
              <a:gdLst>
                <a:gd name="T0" fmla="*/ 56 w 146"/>
                <a:gd name="T1" fmla="*/ 84 h 84"/>
                <a:gd name="T2" fmla="*/ 146 w 146"/>
                <a:gd name="T3" fmla="*/ 30 h 84"/>
                <a:gd name="T4" fmla="*/ 90 w 146"/>
                <a:gd name="T5" fmla="*/ 0 h 84"/>
                <a:gd name="T6" fmla="*/ 0 w 146"/>
                <a:gd name="T7" fmla="*/ 56 h 84"/>
                <a:gd name="T8" fmla="*/ 56 w 146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84">
                  <a:moveTo>
                    <a:pt x="56" y="84"/>
                  </a:moveTo>
                  <a:lnTo>
                    <a:pt x="146" y="30"/>
                  </a:lnTo>
                  <a:lnTo>
                    <a:pt x="90" y="0"/>
                  </a:lnTo>
                  <a:lnTo>
                    <a:pt x="0" y="56"/>
                  </a:lnTo>
                  <a:lnTo>
                    <a:pt x="56" y="8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0" name="Freeform 28"/>
            <p:cNvSpPr>
              <a:spLocks noChangeAspect="1"/>
            </p:cNvSpPr>
            <p:nvPr userDrawn="1"/>
          </p:nvSpPr>
          <p:spPr bwMode="white">
            <a:xfrm>
              <a:off x="270" y="4094"/>
              <a:ext cx="76" cy="43"/>
            </a:xfrm>
            <a:custGeom>
              <a:avLst/>
              <a:gdLst>
                <a:gd name="T0" fmla="*/ 56 w 146"/>
                <a:gd name="T1" fmla="*/ 82 h 82"/>
                <a:gd name="T2" fmla="*/ 146 w 146"/>
                <a:gd name="T3" fmla="*/ 28 h 82"/>
                <a:gd name="T4" fmla="*/ 90 w 146"/>
                <a:gd name="T5" fmla="*/ 0 h 82"/>
                <a:gd name="T6" fmla="*/ 0 w 146"/>
                <a:gd name="T7" fmla="*/ 54 h 82"/>
                <a:gd name="T8" fmla="*/ 56 w 146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1" name="Freeform 29"/>
            <p:cNvSpPr>
              <a:spLocks noChangeAspect="1"/>
            </p:cNvSpPr>
            <p:nvPr userDrawn="1"/>
          </p:nvSpPr>
          <p:spPr bwMode="white">
            <a:xfrm>
              <a:off x="206" y="4133"/>
              <a:ext cx="76" cy="43"/>
            </a:xfrm>
            <a:custGeom>
              <a:avLst/>
              <a:gdLst>
                <a:gd name="T0" fmla="*/ 56 w 146"/>
                <a:gd name="T1" fmla="*/ 84 h 84"/>
                <a:gd name="T2" fmla="*/ 146 w 146"/>
                <a:gd name="T3" fmla="*/ 30 h 84"/>
                <a:gd name="T4" fmla="*/ 90 w 146"/>
                <a:gd name="T5" fmla="*/ 0 h 84"/>
                <a:gd name="T6" fmla="*/ 0 w 146"/>
                <a:gd name="T7" fmla="*/ 54 h 84"/>
                <a:gd name="T8" fmla="*/ 56 w 146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84">
                  <a:moveTo>
                    <a:pt x="56" y="84"/>
                  </a:moveTo>
                  <a:lnTo>
                    <a:pt x="146" y="30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2" name="Freeform 30"/>
            <p:cNvSpPr>
              <a:spLocks noChangeAspect="1"/>
            </p:cNvSpPr>
            <p:nvPr userDrawn="1"/>
          </p:nvSpPr>
          <p:spPr bwMode="white">
            <a:xfrm>
              <a:off x="432" y="4062"/>
              <a:ext cx="61" cy="114"/>
            </a:xfrm>
            <a:custGeom>
              <a:avLst/>
              <a:gdLst>
                <a:gd name="T0" fmla="*/ 12 w 59"/>
                <a:gd name="T1" fmla="*/ 45 h 110"/>
                <a:gd name="T2" fmla="*/ 0 w 59"/>
                <a:gd name="T3" fmla="*/ 45 h 110"/>
                <a:gd name="T4" fmla="*/ 3 w 59"/>
                <a:gd name="T5" fmla="*/ 30 h 110"/>
                <a:gd name="T6" fmla="*/ 15 w 59"/>
                <a:gd name="T7" fmla="*/ 30 h 110"/>
                <a:gd name="T8" fmla="*/ 17 w 59"/>
                <a:gd name="T9" fmla="*/ 22 h 110"/>
                <a:gd name="T10" fmla="*/ 44 w 59"/>
                <a:gd name="T11" fmla="*/ 0 h 110"/>
                <a:gd name="T12" fmla="*/ 59 w 59"/>
                <a:gd name="T13" fmla="*/ 1 h 110"/>
                <a:gd name="T14" fmla="*/ 56 w 59"/>
                <a:gd name="T15" fmla="*/ 19 h 110"/>
                <a:gd name="T16" fmla="*/ 49 w 59"/>
                <a:gd name="T17" fmla="*/ 19 h 110"/>
                <a:gd name="T18" fmla="*/ 40 w 59"/>
                <a:gd name="T19" fmla="*/ 25 h 110"/>
                <a:gd name="T20" fmla="*/ 39 w 59"/>
                <a:gd name="T21" fmla="*/ 30 h 110"/>
                <a:gd name="T22" fmla="*/ 54 w 59"/>
                <a:gd name="T23" fmla="*/ 30 h 110"/>
                <a:gd name="T24" fmla="*/ 51 w 59"/>
                <a:gd name="T25" fmla="*/ 45 h 110"/>
                <a:gd name="T26" fmla="*/ 36 w 59"/>
                <a:gd name="T27" fmla="*/ 45 h 110"/>
                <a:gd name="T28" fmla="*/ 23 w 59"/>
                <a:gd name="T29" fmla="*/ 110 h 110"/>
                <a:gd name="T30" fmla="*/ 0 w 59"/>
                <a:gd name="T31" fmla="*/ 110 h 110"/>
                <a:gd name="T32" fmla="*/ 12 w 59"/>
                <a:gd name="T33" fmla="*/ 4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" h="110">
                  <a:moveTo>
                    <a:pt x="12" y="45"/>
                  </a:moveTo>
                  <a:cubicBezTo>
                    <a:pt x="0" y="45"/>
                    <a:pt x="0" y="45"/>
                    <a:pt x="0" y="45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8" y="13"/>
                    <a:pt x="24" y="0"/>
                    <a:pt x="44" y="0"/>
                  </a:cubicBezTo>
                  <a:cubicBezTo>
                    <a:pt x="49" y="0"/>
                    <a:pt x="57" y="0"/>
                    <a:pt x="59" y="1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49" y="19"/>
                    <a:pt x="49" y="19"/>
                    <a:pt x="49" y="19"/>
                  </a:cubicBezTo>
                  <a:cubicBezTo>
                    <a:pt x="45" y="19"/>
                    <a:pt x="41" y="20"/>
                    <a:pt x="40" y="25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54" y="30"/>
                    <a:pt x="54" y="30"/>
                    <a:pt x="54" y="30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23" y="110"/>
                    <a:pt x="23" y="110"/>
                    <a:pt x="23" y="110"/>
                  </a:cubicBezTo>
                  <a:cubicBezTo>
                    <a:pt x="0" y="110"/>
                    <a:pt x="0" y="110"/>
                    <a:pt x="0" y="110"/>
                  </a:cubicBezTo>
                  <a:lnTo>
                    <a:pt x="12" y="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3" name="Freeform 31"/>
            <p:cNvSpPr>
              <a:spLocks noChangeAspect="1"/>
            </p:cNvSpPr>
            <p:nvPr userDrawn="1"/>
          </p:nvSpPr>
          <p:spPr bwMode="white">
            <a:xfrm>
              <a:off x="483" y="4091"/>
              <a:ext cx="64" cy="85"/>
            </a:xfrm>
            <a:custGeom>
              <a:avLst/>
              <a:gdLst>
                <a:gd name="T0" fmla="*/ 16 w 62"/>
                <a:gd name="T1" fmla="*/ 0 h 82"/>
                <a:gd name="T2" fmla="*/ 39 w 62"/>
                <a:gd name="T3" fmla="*/ 0 h 82"/>
                <a:gd name="T4" fmla="*/ 38 w 62"/>
                <a:gd name="T5" fmla="*/ 9 h 82"/>
                <a:gd name="T6" fmla="*/ 62 w 62"/>
                <a:gd name="T7" fmla="*/ 0 h 82"/>
                <a:gd name="T8" fmla="*/ 58 w 62"/>
                <a:gd name="T9" fmla="*/ 21 h 82"/>
                <a:gd name="T10" fmla="*/ 55 w 62"/>
                <a:gd name="T11" fmla="*/ 21 h 82"/>
                <a:gd name="T12" fmla="*/ 33 w 62"/>
                <a:gd name="T13" fmla="*/ 35 h 82"/>
                <a:gd name="T14" fmla="*/ 24 w 62"/>
                <a:gd name="T15" fmla="*/ 82 h 82"/>
                <a:gd name="T16" fmla="*/ 0 w 62"/>
                <a:gd name="T17" fmla="*/ 82 h 82"/>
                <a:gd name="T18" fmla="*/ 16 w 62"/>
                <a:gd name="T1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82">
                  <a:moveTo>
                    <a:pt x="16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44" y="4"/>
                    <a:pt x="53" y="1"/>
                    <a:pt x="62" y="0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41" y="23"/>
                    <a:pt x="35" y="26"/>
                    <a:pt x="33" y="35"/>
                  </a:cubicBezTo>
                  <a:cubicBezTo>
                    <a:pt x="24" y="82"/>
                    <a:pt x="24" y="82"/>
                    <a:pt x="24" y="82"/>
                  </a:cubicBezTo>
                  <a:cubicBezTo>
                    <a:pt x="0" y="82"/>
                    <a:pt x="0" y="82"/>
                    <a:pt x="0" y="82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4" name="Freeform 32"/>
            <p:cNvSpPr>
              <a:spLocks noChangeAspect="1" noEditPoints="1"/>
            </p:cNvSpPr>
            <p:nvPr userDrawn="1"/>
          </p:nvSpPr>
          <p:spPr bwMode="white">
            <a:xfrm>
              <a:off x="893" y="4089"/>
              <a:ext cx="90" cy="89"/>
            </a:xfrm>
            <a:custGeom>
              <a:avLst/>
              <a:gdLst>
                <a:gd name="T0" fmla="*/ 76 w 87"/>
                <a:gd name="T1" fmla="*/ 67 h 86"/>
                <a:gd name="T2" fmla="*/ 75 w 87"/>
                <a:gd name="T3" fmla="*/ 84 h 86"/>
                <a:gd name="T4" fmla="*/ 53 w 87"/>
                <a:gd name="T5" fmla="*/ 84 h 86"/>
                <a:gd name="T6" fmla="*/ 53 w 87"/>
                <a:gd name="T7" fmla="*/ 75 h 86"/>
                <a:gd name="T8" fmla="*/ 52 w 87"/>
                <a:gd name="T9" fmla="*/ 75 h 86"/>
                <a:gd name="T10" fmla="*/ 26 w 87"/>
                <a:gd name="T11" fmla="*/ 86 h 86"/>
                <a:gd name="T12" fmla="*/ 3 w 87"/>
                <a:gd name="T13" fmla="*/ 62 h 86"/>
                <a:gd name="T14" fmla="*/ 51 w 87"/>
                <a:gd name="T15" fmla="*/ 32 h 86"/>
                <a:gd name="T16" fmla="*/ 60 w 87"/>
                <a:gd name="T17" fmla="*/ 30 h 86"/>
                <a:gd name="T18" fmla="*/ 61 w 87"/>
                <a:gd name="T19" fmla="*/ 24 h 86"/>
                <a:gd name="T20" fmla="*/ 51 w 87"/>
                <a:gd name="T21" fmla="*/ 15 h 86"/>
                <a:gd name="T22" fmla="*/ 37 w 87"/>
                <a:gd name="T23" fmla="*/ 26 h 86"/>
                <a:gd name="T24" fmla="*/ 14 w 87"/>
                <a:gd name="T25" fmla="*/ 26 h 86"/>
                <a:gd name="T26" fmla="*/ 52 w 87"/>
                <a:gd name="T27" fmla="*/ 0 h 86"/>
                <a:gd name="T28" fmla="*/ 84 w 87"/>
                <a:gd name="T29" fmla="*/ 24 h 86"/>
                <a:gd name="T30" fmla="*/ 76 w 87"/>
                <a:gd name="T31" fmla="*/ 67 h 86"/>
                <a:gd name="T32" fmla="*/ 57 w 87"/>
                <a:gd name="T33" fmla="*/ 44 h 86"/>
                <a:gd name="T34" fmla="*/ 40 w 87"/>
                <a:gd name="T35" fmla="*/ 49 h 86"/>
                <a:gd name="T36" fmla="*/ 27 w 87"/>
                <a:gd name="T37" fmla="*/ 59 h 86"/>
                <a:gd name="T38" fmla="*/ 36 w 87"/>
                <a:gd name="T39" fmla="*/ 68 h 86"/>
                <a:gd name="T40" fmla="*/ 56 w 87"/>
                <a:gd name="T41" fmla="*/ 50 h 86"/>
                <a:gd name="T42" fmla="*/ 57 w 87"/>
                <a:gd name="T4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7" h="86">
                  <a:moveTo>
                    <a:pt x="76" y="67"/>
                  </a:moveTo>
                  <a:cubicBezTo>
                    <a:pt x="75" y="72"/>
                    <a:pt x="74" y="79"/>
                    <a:pt x="75" y="84"/>
                  </a:cubicBezTo>
                  <a:cubicBezTo>
                    <a:pt x="53" y="84"/>
                    <a:pt x="53" y="84"/>
                    <a:pt x="53" y="84"/>
                  </a:cubicBezTo>
                  <a:cubicBezTo>
                    <a:pt x="52" y="81"/>
                    <a:pt x="52" y="78"/>
                    <a:pt x="53" y="75"/>
                  </a:cubicBezTo>
                  <a:cubicBezTo>
                    <a:pt x="52" y="75"/>
                    <a:pt x="52" y="75"/>
                    <a:pt x="52" y="75"/>
                  </a:cubicBezTo>
                  <a:cubicBezTo>
                    <a:pt x="47" y="82"/>
                    <a:pt x="34" y="86"/>
                    <a:pt x="26" y="86"/>
                  </a:cubicBezTo>
                  <a:cubicBezTo>
                    <a:pt x="10" y="86"/>
                    <a:pt x="0" y="77"/>
                    <a:pt x="3" y="62"/>
                  </a:cubicBezTo>
                  <a:cubicBezTo>
                    <a:pt x="7" y="42"/>
                    <a:pt x="24" y="35"/>
                    <a:pt x="51" y="32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2" y="17"/>
                    <a:pt x="58" y="15"/>
                    <a:pt x="51" y="15"/>
                  </a:cubicBezTo>
                  <a:cubicBezTo>
                    <a:pt x="44" y="15"/>
                    <a:pt x="40" y="18"/>
                    <a:pt x="37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9" y="2"/>
                    <a:pt x="41" y="0"/>
                    <a:pt x="52" y="0"/>
                  </a:cubicBezTo>
                  <a:cubicBezTo>
                    <a:pt x="75" y="0"/>
                    <a:pt x="87" y="5"/>
                    <a:pt x="84" y="24"/>
                  </a:cubicBezTo>
                  <a:lnTo>
                    <a:pt x="76" y="67"/>
                  </a:lnTo>
                  <a:close/>
                  <a:moveTo>
                    <a:pt x="57" y="44"/>
                  </a:moveTo>
                  <a:cubicBezTo>
                    <a:pt x="40" y="49"/>
                    <a:pt x="40" y="49"/>
                    <a:pt x="40" y="49"/>
                  </a:cubicBezTo>
                  <a:cubicBezTo>
                    <a:pt x="34" y="50"/>
                    <a:pt x="28" y="53"/>
                    <a:pt x="27" y="59"/>
                  </a:cubicBezTo>
                  <a:cubicBezTo>
                    <a:pt x="25" y="66"/>
                    <a:pt x="30" y="68"/>
                    <a:pt x="36" y="68"/>
                  </a:cubicBezTo>
                  <a:cubicBezTo>
                    <a:pt x="45" y="68"/>
                    <a:pt x="54" y="62"/>
                    <a:pt x="56" y="50"/>
                  </a:cubicBezTo>
                  <a:lnTo>
                    <a:pt x="57" y="4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5" name="Freeform 33"/>
            <p:cNvSpPr>
              <a:spLocks noChangeAspect="1"/>
            </p:cNvSpPr>
            <p:nvPr userDrawn="1"/>
          </p:nvSpPr>
          <p:spPr bwMode="white">
            <a:xfrm>
              <a:off x="986" y="4063"/>
              <a:ext cx="47" cy="113"/>
            </a:xfrm>
            <a:custGeom>
              <a:avLst/>
              <a:gdLst>
                <a:gd name="T0" fmla="*/ 0 w 90"/>
                <a:gd name="T1" fmla="*/ 218 h 218"/>
                <a:gd name="T2" fmla="*/ 42 w 90"/>
                <a:gd name="T3" fmla="*/ 0 h 218"/>
                <a:gd name="T4" fmla="*/ 90 w 90"/>
                <a:gd name="T5" fmla="*/ 0 h 218"/>
                <a:gd name="T6" fmla="*/ 48 w 90"/>
                <a:gd name="T7" fmla="*/ 218 h 218"/>
                <a:gd name="T8" fmla="*/ 0 w 90"/>
                <a:gd name="T9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18">
                  <a:moveTo>
                    <a:pt x="0" y="218"/>
                  </a:moveTo>
                  <a:lnTo>
                    <a:pt x="42" y="0"/>
                  </a:lnTo>
                  <a:lnTo>
                    <a:pt x="90" y="0"/>
                  </a:lnTo>
                  <a:lnTo>
                    <a:pt x="48" y="218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6" name="Freeform 34"/>
            <p:cNvSpPr>
              <a:spLocks noChangeAspect="1" noEditPoints="1"/>
            </p:cNvSpPr>
            <p:nvPr userDrawn="1"/>
          </p:nvSpPr>
          <p:spPr bwMode="white">
            <a:xfrm>
              <a:off x="540" y="4089"/>
              <a:ext cx="92" cy="89"/>
            </a:xfrm>
            <a:custGeom>
              <a:avLst/>
              <a:gdLst>
                <a:gd name="T0" fmla="*/ 42 w 89"/>
                <a:gd name="T1" fmla="*/ 68 h 86"/>
                <a:gd name="T2" fmla="*/ 28 w 89"/>
                <a:gd name="T3" fmla="*/ 48 h 86"/>
                <a:gd name="T4" fmla="*/ 84 w 89"/>
                <a:gd name="T5" fmla="*/ 48 h 86"/>
                <a:gd name="T6" fmla="*/ 53 w 89"/>
                <a:gd name="T7" fmla="*/ 0 h 86"/>
                <a:gd name="T8" fmla="*/ 4 w 89"/>
                <a:gd name="T9" fmla="*/ 45 h 86"/>
                <a:gd name="T10" fmla="*/ 37 w 89"/>
                <a:gd name="T11" fmla="*/ 86 h 86"/>
                <a:gd name="T12" fmla="*/ 80 w 89"/>
                <a:gd name="T13" fmla="*/ 63 h 86"/>
                <a:gd name="T14" fmla="*/ 64 w 89"/>
                <a:gd name="T15" fmla="*/ 55 h 86"/>
                <a:gd name="T16" fmla="*/ 42 w 89"/>
                <a:gd name="T17" fmla="*/ 68 h 86"/>
                <a:gd name="T18" fmla="*/ 50 w 89"/>
                <a:gd name="T19" fmla="*/ 18 h 86"/>
                <a:gd name="T20" fmla="*/ 63 w 89"/>
                <a:gd name="T21" fmla="*/ 33 h 86"/>
                <a:gd name="T22" fmla="*/ 30 w 89"/>
                <a:gd name="T23" fmla="*/ 33 h 86"/>
                <a:gd name="T24" fmla="*/ 50 w 89"/>
                <a:gd name="T25" fmla="*/ 1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86">
                  <a:moveTo>
                    <a:pt x="42" y="68"/>
                  </a:moveTo>
                  <a:cubicBezTo>
                    <a:pt x="34" y="68"/>
                    <a:pt x="25" y="63"/>
                    <a:pt x="28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9" y="23"/>
                    <a:pt x="83" y="0"/>
                    <a:pt x="53" y="0"/>
                  </a:cubicBezTo>
                  <a:cubicBezTo>
                    <a:pt x="28" y="0"/>
                    <a:pt x="10" y="17"/>
                    <a:pt x="4" y="45"/>
                  </a:cubicBezTo>
                  <a:cubicBezTo>
                    <a:pt x="0" y="68"/>
                    <a:pt x="11" y="86"/>
                    <a:pt x="37" y="86"/>
                  </a:cubicBezTo>
                  <a:cubicBezTo>
                    <a:pt x="55" y="86"/>
                    <a:pt x="69" y="79"/>
                    <a:pt x="80" y="63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55" y="64"/>
                    <a:pt x="50" y="68"/>
                    <a:pt x="42" y="68"/>
                  </a:cubicBezTo>
                  <a:close/>
                  <a:moveTo>
                    <a:pt x="50" y="18"/>
                  </a:moveTo>
                  <a:cubicBezTo>
                    <a:pt x="56" y="18"/>
                    <a:pt x="64" y="21"/>
                    <a:pt x="63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4" y="22"/>
                    <a:pt x="43" y="18"/>
                    <a:pt x="50" y="1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7" name="Freeform 35"/>
            <p:cNvSpPr>
              <a:spLocks noChangeAspect="1" noEditPoints="1"/>
            </p:cNvSpPr>
            <p:nvPr userDrawn="1"/>
          </p:nvSpPr>
          <p:spPr bwMode="white">
            <a:xfrm>
              <a:off x="632" y="4089"/>
              <a:ext cx="93" cy="89"/>
            </a:xfrm>
            <a:custGeom>
              <a:avLst/>
              <a:gdLst>
                <a:gd name="T0" fmla="*/ 42 w 89"/>
                <a:gd name="T1" fmla="*/ 68 h 86"/>
                <a:gd name="T2" fmla="*/ 28 w 89"/>
                <a:gd name="T3" fmla="*/ 48 h 86"/>
                <a:gd name="T4" fmla="*/ 84 w 89"/>
                <a:gd name="T5" fmla="*/ 48 h 86"/>
                <a:gd name="T6" fmla="*/ 53 w 89"/>
                <a:gd name="T7" fmla="*/ 0 h 86"/>
                <a:gd name="T8" fmla="*/ 5 w 89"/>
                <a:gd name="T9" fmla="*/ 45 h 86"/>
                <a:gd name="T10" fmla="*/ 37 w 89"/>
                <a:gd name="T11" fmla="*/ 86 h 86"/>
                <a:gd name="T12" fmla="*/ 81 w 89"/>
                <a:gd name="T13" fmla="*/ 63 h 86"/>
                <a:gd name="T14" fmla="*/ 64 w 89"/>
                <a:gd name="T15" fmla="*/ 55 h 86"/>
                <a:gd name="T16" fmla="*/ 42 w 89"/>
                <a:gd name="T17" fmla="*/ 68 h 86"/>
                <a:gd name="T18" fmla="*/ 50 w 89"/>
                <a:gd name="T19" fmla="*/ 18 h 86"/>
                <a:gd name="T20" fmla="*/ 63 w 89"/>
                <a:gd name="T21" fmla="*/ 33 h 86"/>
                <a:gd name="T22" fmla="*/ 31 w 89"/>
                <a:gd name="T23" fmla="*/ 33 h 86"/>
                <a:gd name="T24" fmla="*/ 50 w 89"/>
                <a:gd name="T25" fmla="*/ 1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86">
                  <a:moveTo>
                    <a:pt x="42" y="68"/>
                  </a:moveTo>
                  <a:cubicBezTo>
                    <a:pt x="34" y="68"/>
                    <a:pt x="25" y="63"/>
                    <a:pt x="28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9" y="23"/>
                    <a:pt x="83" y="0"/>
                    <a:pt x="53" y="0"/>
                  </a:cubicBezTo>
                  <a:cubicBezTo>
                    <a:pt x="29" y="0"/>
                    <a:pt x="10" y="17"/>
                    <a:pt x="5" y="45"/>
                  </a:cubicBezTo>
                  <a:cubicBezTo>
                    <a:pt x="0" y="68"/>
                    <a:pt x="12" y="86"/>
                    <a:pt x="37" y="86"/>
                  </a:cubicBezTo>
                  <a:cubicBezTo>
                    <a:pt x="55" y="86"/>
                    <a:pt x="69" y="79"/>
                    <a:pt x="81" y="63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55" y="64"/>
                    <a:pt x="50" y="68"/>
                    <a:pt x="42" y="68"/>
                  </a:cubicBezTo>
                  <a:close/>
                  <a:moveTo>
                    <a:pt x="50" y="18"/>
                  </a:moveTo>
                  <a:cubicBezTo>
                    <a:pt x="57" y="18"/>
                    <a:pt x="65" y="21"/>
                    <a:pt x="63" y="33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4" y="22"/>
                    <a:pt x="43" y="18"/>
                    <a:pt x="50" y="1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8" name="Freeform 36"/>
            <p:cNvSpPr>
              <a:spLocks noChangeAspect="1" noEditPoints="1"/>
            </p:cNvSpPr>
            <p:nvPr userDrawn="1"/>
          </p:nvSpPr>
          <p:spPr bwMode="white">
            <a:xfrm>
              <a:off x="1026" y="4089"/>
              <a:ext cx="91" cy="89"/>
            </a:xfrm>
            <a:custGeom>
              <a:avLst/>
              <a:gdLst>
                <a:gd name="T0" fmla="*/ 41 w 88"/>
                <a:gd name="T1" fmla="*/ 68 h 86"/>
                <a:gd name="T2" fmla="*/ 28 w 88"/>
                <a:gd name="T3" fmla="*/ 48 h 86"/>
                <a:gd name="T4" fmla="*/ 84 w 88"/>
                <a:gd name="T5" fmla="*/ 48 h 86"/>
                <a:gd name="T6" fmla="*/ 53 w 88"/>
                <a:gd name="T7" fmla="*/ 0 h 86"/>
                <a:gd name="T8" fmla="*/ 4 w 88"/>
                <a:gd name="T9" fmla="*/ 45 h 86"/>
                <a:gd name="T10" fmla="*/ 36 w 88"/>
                <a:gd name="T11" fmla="*/ 86 h 86"/>
                <a:gd name="T12" fmla="*/ 80 w 88"/>
                <a:gd name="T13" fmla="*/ 63 h 86"/>
                <a:gd name="T14" fmla="*/ 63 w 88"/>
                <a:gd name="T15" fmla="*/ 55 h 86"/>
                <a:gd name="T16" fmla="*/ 41 w 88"/>
                <a:gd name="T17" fmla="*/ 68 h 86"/>
                <a:gd name="T18" fmla="*/ 49 w 88"/>
                <a:gd name="T19" fmla="*/ 18 h 86"/>
                <a:gd name="T20" fmla="*/ 63 w 88"/>
                <a:gd name="T21" fmla="*/ 33 h 86"/>
                <a:gd name="T22" fmla="*/ 30 w 88"/>
                <a:gd name="T23" fmla="*/ 33 h 86"/>
                <a:gd name="T24" fmla="*/ 49 w 88"/>
                <a:gd name="T25" fmla="*/ 1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" h="86">
                  <a:moveTo>
                    <a:pt x="41" y="68"/>
                  </a:moveTo>
                  <a:cubicBezTo>
                    <a:pt x="34" y="68"/>
                    <a:pt x="25" y="63"/>
                    <a:pt x="28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8" y="23"/>
                    <a:pt x="83" y="0"/>
                    <a:pt x="53" y="0"/>
                  </a:cubicBezTo>
                  <a:cubicBezTo>
                    <a:pt x="28" y="0"/>
                    <a:pt x="10" y="17"/>
                    <a:pt x="4" y="45"/>
                  </a:cubicBezTo>
                  <a:cubicBezTo>
                    <a:pt x="0" y="68"/>
                    <a:pt x="11" y="86"/>
                    <a:pt x="36" y="86"/>
                  </a:cubicBezTo>
                  <a:cubicBezTo>
                    <a:pt x="55" y="86"/>
                    <a:pt x="69" y="79"/>
                    <a:pt x="80" y="63"/>
                  </a:cubicBezTo>
                  <a:cubicBezTo>
                    <a:pt x="63" y="55"/>
                    <a:pt x="63" y="55"/>
                    <a:pt x="63" y="55"/>
                  </a:cubicBezTo>
                  <a:cubicBezTo>
                    <a:pt x="55" y="64"/>
                    <a:pt x="50" y="68"/>
                    <a:pt x="41" y="68"/>
                  </a:cubicBezTo>
                  <a:close/>
                  <a:moveTo>
                    <a:pt x="49" y="18"/>
                  </a:moveTo>
                  <a:cubicBezTo>
                    <a:pt x="56" y="18"/>
                    <a:pt x="64" y="21"/>
                    <a:pt x="63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3" y="22"/>
                    <a:pt x="42" y="18"/>
                    <a:pt x="49" y="1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9" name="Freeform 37"/>
            <p:cNvSpPr>
              <a:spLocks noChangeAspect="1"/>
            </p:cNvSpPr>
            <p:nvPr userDrawn="1"/>
          </p:nvSpPr>
          <p:spPr bwMode="white">
            <a:xfrm>
              <a:off x="807" y="4089"/>
              <a:ext cx="89" cy="89"/>
            </a:xfrm>
            <a:custGeom>
              <a:avLst/>
              <a:gdLst>
                <a:gd name="T0" fmla="*/ 63 w 86"/>
                <a:gd name="T1" fmla="*/ 56 h 86"/>
                <a:gd name="T2" fmla="*/ 44 w 86"/>
                <a:gd name="T3" fmla="*/ 67 h 86"/>
                <a:gd name="T4" fmla="*/ 30 w 86"/>
                <a:gd name="T5" fmla="*/ 43 h 86"/>
                <a:gd name="T6" fmla="*/ 53 w 86"/>
                <a:gd name="T7" fmla="*/ 19 h 86"/>
                <a:gd name="T8" fmla="*/ 67 w 86"/>
                <a:gd name="T9" fmla="*/ 31 h 86"/>
                <a:gd name="T10" fmla="*/ 86 w 86"/>
                <a:gd name="T11" fmla="*/ 19 h 86"/>
                <a:gd name="T12" fmla="*/ 54 w 86"/>
                <a:gd name="T13" fmla="*/ 0 h 86"/>
                <a:gd name="T14" fmla="*/ 5 w 86"/>
                <a:gd name="T15" fmla="*/ 43 h 86"/>
                <a:gd name="T16" fmla="*/ 38 w 86"/>
                <a:gd name="T17" fmla="*/ 86 h 86"/>
                <a:gd name="T18" fmla="*/ 79 w 86"/>
                <a:gd name="T19" fmla="*/ 64 h 86"/>
                <a:gd name="T20" fmla="*/ 63 w 86"/>
                <a:gd name="T21" fmla="*/ 5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86">
                  <a:moveTo>
                    <a:pt x="63" y="56"/>
                  </a:moveTo>
                  <a:cubicBezTo>
                    <a:pt x="57" y="65"/>
                    <a:pt x="51" y="67"/>
                    <a:pt x="44" y="67"/>
                  </a:cubicBezTo>
                  <a:cubicBezTo>
                    <a:pt x="31" y="67"/>
                    <a:pt x="27" y="57"/>
                    <a:pt x="30" y="43"/>
                  </a:cubicBezTo>
                  <a:cubicBezTo>
                    <a:pt x="33" y="29"/>
                    <a:pt x="40" y="19"/>
                    <a:pt x="53" y="19"/>
                  </a:cubicBezTo>
                  <a:cubicBezTo>
                    <a:pt x="57" y="19"/>
                    <a:pt x="65" y="21"/>
                    <a:pt x="67" y="31"/>
                  </a:cubicBezTo>
                  <a:cubicBezTo>
                    <a:pt x="86" y="19"/>
                    <a:pt x="86" y="19"/>
                    <a:pt x="86" y="19"/>
                  </a:cubicBezTo>
                  <a:cubicBezTo>
                    <a:pt x="81" y="6"/>
                    <a:pt x="69" y="0"/>
                    <a:pt x="54" y="0"/>
                  </a:cubicBezTo>
                  <a:cubicBezTo>
                    <a:pt x="31" y="0"/>
                    <a:pt x="10" y="16"/>
                    <a:pt x="5" y="43"/>
                  </a:cubicBezTo>
                  <a:cubicBezTo>
                    <a:pt x="0" y="70"/>
                    <a:pt x="14" y="86"/>
                    <a:pt x="38" y="86"/>
                  </a:cubicBezTo>
                  <a:cubicBezTo>
                    <a:pt x="54" y="86"/>
                    <a:pt x="69" y="77"/>
                    <a:pt x="79" y="64"/>
                  </a:cubicBezTo>
                  <a:lnTo>
                    <a:pt x="63" y="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0" name="Freeform 38"/>
            <p:cNvSpPr>
              <a:spLocks noChangeAspect="1"/>
            </p:cNvSpPr>
            <p:nvPr userDrawn="1"/>
          </p:nvSpPr>
          <p:spPr bwMode="white">
            <a:xfrm>
              <a:off x="718" y="4089"/>
              <a:ext cx="94" cy="89"/>
            </a:xfrm>
            <a:custGeom>
              <a:avLst/>
              <a:gdLst>
                <a:gd name="T0" fmla="*/ 38 w 90"/>
                <a:gd name="T1" fmla="*/ 24 h 86"/>
                <a:gd name="T2" fmla="*/ 49 w 90"/>
                <a:gd name="T3" fmla="*/ 18 h 86"/>
                <a:gd name="T4" fmla="*/ 70 w 90"/>
                <a:gd name="T5" fmla="*/ 26 h 86"/>
                <a:gd name="T6" fmla="*/ 90 w 90"/>
                <a:gd name="T7" fmla="*/ 14 h 86"/>
                <a:gd name="T8" fmla="*/ 54 w 90"/>
                <a:gd name="T9" fmla="*/ 0 h 86"/>
                <a:gd name="T10" fmla="*/ 14 w 90"/>
                <a:gd name="T11" fmla="*/ 29 h 86"/>
                <a:gd name="T12" fmla="*/ 56 w 90"/>
                <a:gd name="T13" fmla="*/ 60 h 86"/>
                <a:gd name="T14" fmla="*/ 41 w 90"/>
                <a:gd name="T15" fmla="*/ 68 h 86"/>
                <a:gd name="T16" fmla="*/ 18 w 90"/>
                <a:gd name="T17" fmla="*/ 57 h 86"/>
                <a:gd name="T18" fmla="*/ 0 w 90"/>
                <a:gd name="T19" fmla="*/ 68 h 86"/>
                <a:gd name="T20" fmla="*/ 37 w 90"/>
                <a:gd name="T21" fmla="*/ 86 h 86"/>
                <a:gd name="T22" fmla="*/ 80 w 90"/>
                <a:gd name="T23" fmla="*/ 57 h 86"/>
                <a:gd name="T24" fmla="*/ 38 w 90"/>
                <a:gd name="T25" fmla="*/ 2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" h="86">
                  <a:moveTo>
                    <a:pt x="38" y="24"/>
                  </a:moveTo>
                  <a:cubicBezTo>
                    <a:pt x="39" y="20"/>
                    <a:pt x="43" y="18"/>
                    <a:pt x="49" y="18"/>
                  </a:cubicBezTo>
                  <a:cubicBezTo>
                    <a:pt x="57" y="18"/>
                    <a:pt x="66" y="21"/>
                    <a:pt x="70" y="26"/>
                  </a:cubicBezTo>
                  <a:cubicBezTo>
                    <a:pt x="90" y="14"/>
                    <a:pt x="90" y="14"/>
                    <a:pt x="90" y="14"/>
                  </a:cubicBezTo>
                  <a:cubicBezTo>
                    <a:pt x="79" y="4"/>
                    <a:pt x="66" y="0"/>
                    <a:pt x="54" y="0"/>
                  </a:cubicBezTo>
                  <a:cubicBezTo>
                    <a:pt x="37" y="0"/>
                    <a:pt x="18" y="8"/>
                    <a:pt x="14" y="29"/>
                  </a:cubicBezTo>
                  <a:cubicBezTo>
                    <a:pt x="8" y="58"/>
                    <a:pt x="59" y="47"/>
                    <a:pt x="56" y="60"/>
                  </a:cubicBezTo>
                  <a:cubicBezTo>
                    <a:pt x="55" y="67"/>
                    <a:pt x="45" y="68"/>
                    <a:pt x="41" y="68"/>
                  </a:cubicBezTo>
                  <a:cubicBezTo>
                    <a:pt x="31" y="68"/>
                    <a:pt x="24" y="64"/>
                    <a:pt x="18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9" y="81"/>
                    <a:pt x="20" y="86"/>
                    <a:pt x="37" y="86"/>
                  </a:cubicBezTo>
                  <a:cubicBezTo>
                    <a:pt x="55" y="86"/>
                    <a:pt x="76" y="78"/>
                    <a:pt x="80" y="57"/>
                  </a:cubicBezTo>
                  <a:cubicBezTo>
                    <a:pt x="86" y="26"/>
                    <a:pt x="35" y="38"/>
                    <a:pt x="38" y="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11" name="Rectangle 39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163" y="946150"/>
            <a:ext cx="8783637" cy="4967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113" name="Rectangle 41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2324100" y="6115050"/>
            <a:ext cx="101600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Slide </a:t>
            </a:r>
            <a:fld id="{C74E46F6-1CF4-4F18-8EBE-33CB021CC44E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3118" name="Picture 46" descr="rev-stcyanb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4663" y="6226175"/>
            <a:ext cx="796925" cy="51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19" name="Rectangle 47"/>
          <p:cNvSpPr>
            <a:spLocks noChangeArrowheads="1"/>
          </p:cNvSpPr>
          <p:nvPr/>
        </p:nvSpPr>
        <p:spPr bwMode="auto">
          <a:xfrm>
            <a:off x="0" y="6092825"/>
            <a:ext cx="9144000" cy="76200"/>
          </a:xfrm>
          <a:prstGeom prst="rect">
            <a:avLst/>
          </a:prstGeom>
          <a:solidFill>
            <a:srgbClr val="00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C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ransition/>
  <p:txStyles>
    <p:titleStyle>
      <a:lvl1pPr algn="ctr" rtl="0" fontAlgn="base">
        <a:lnSpc>
          <a:spcPct val="85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lnSpc>
          <a:spcPct val="85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itchFamily="34" charset="0"/>
        </a:defRPr>
      </a:lvl2pPr>
      <a:lvl3pPr algn="ctr" rtl="0" fontAlgn="base">
        <a:lnSpc>
          <a:spcPct val="85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itchFamily="34" charset="0"/>
        </a:defRPr>
      </a:lvl3pPr>
      <a:lvl4pPr algn="ctr" rtl="0" fontAlgn="base">
        <a:lnSpc>
          <a:spcPct val="85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itchFamily="34" charset="0"/>
        </a:defRPr>
      </a:lvl4pPr>
      <a:lvl5pPr algn="ctr" rtl="0" fontAlgn="base">
        <a:lnSpc>
          <a:spcPct val="85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itchFamily="34" charset="0"/>
        </a:defRPr>
      </a:lvl5pPr>
      <a:lvl6pPr marL="457200" algn="ctr" rtl="0" fontAlgn="base">
        <a:lnSpc>
          <a:spcPct val="85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itchFamily="34" charset="0"/>
        </a:defRPr>
      </a:lvl6pPr>
      <a:lvl7pPr marL="914400" algn="ctr" rtl="0" fontAlgn="base">
        <a:lnSpc>
          <a:spcPct val="85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itchFamily="34" charset="0"/>
        </a:defRPr>
      </a:lvl7pPr>
      <a:lvl8pPr marL="1371600" algn="ctr" rtl="0" fontAlgn="base">
        <a:lnSpc>
          <a:spcPct val="85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itchFamily="34" charset="0"/>
        </a:defRPr>
      </a:lvl8pPr>
      <a:lvl9pPr marL="1828800" algn="ctr" rtl="0" fontAlgn="base">
        <a:lnSpc>
          <a:spcPct val="85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itchFamily="34" charset="0"/>
        </a:defRPr>
      </a:lvl9pPr>
    </p:titleStyle>
    <p:bodyStyle>
      <a:lvl1pPr marL="225425" indent="-225425" algn="l" rtl="0" fontAlgn="base">
        <a:spcBef>
          <a:spcPct val="3000"/>
        </a:spcBef>
        <a:spcAft>
          <a:spcPct val="3000"/>
        </a:spcAft>
        <a:buClr>
          <a:schemeClr val="tx1"/>
        </a:buClr>
        <a:buSzPct val="12000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565150" indent="-225425" algn="l" rtl="0" fontAlgn="base">
        <a:spcBef>
          <a:spcPct val="3000"/>
        </a:spcBef>
        <a:spcAft>
          <a:spcPct val="3000"/>
        </a:spcAft>
        <a:buClr>
          <a:schemeClr val="tx1"/>
        </a:buClr>
        <a:buFont typeface="Wingdings" pitchFamily="2" charset="2"/>
        <a:buChar char="§"/>
        <a:defRPr sz="2200">
          <a:solidFill>
            <a:srgbClr val="000000"/>
          </a:solidFill>
          <a:latin typeface="+mn-lt"/>
        </a:defRPr>
      </a:lvl2pPr>
      <a:lvl3pPr marL="922338" indent="-228600" algn="l" rtl="0" fontAlgn="base">
        <a:spcBef>
          <a:spcPct val="3000"/>
        </a:spcBef>
        <a:spcAft>
          <a:spcPct val="3000"/>
        </a:spcAft>
        <a:buClr>
          <a:schemeClr val="tx1"/>
        </a:buClr>
        <a:buFont typeface="Arial" pitchFamily="34" charset="0"/>
        <a:buChar char="&gt;"/>
        <a:defRPr sz="2000">
          <a:solidFill>
            <a:srgbClr val="000000"/>
          </a:solidFill>
          <a:latin typeface="+mn-lt"/>
        </a:defRPr>
      </a:lvl3pPr>
      <a:lvl4pPr marL="1376363" indent="-228600" algn="l" rtl="0" fontAlgn="base">
        <a:spcBef>
          <a:spcPct val="3000"/>
        </a:spcBef>
        <a:spcAft>
          <a:spcPct val="3000"/>
        </a:spcAft>
        <a:buClr>
          <a:schemeClr val="tx1"/>
        </a:buClr>
        <a:buFont typeface="Arial" pitchFamily="34" charset="0"/>
        <a:buChar char="–"/>
        <a:defRPr>
          <a:solidFill>
            <a:srgbClr val="000000"/>
          </a:solidFill>
          <a:latin typeface="+mn-lt"/>
        </a:defRPr>
      </a:lvl4pPr>
      <a:lvl5pPr marL="1773238" indent="-157163" algn="l" rtl="0" fontAlgn="base">
        <a:spcBef>
          <a:spcPct val="3000"/>
        </a:spcBef>
        <a:spcAft>
          <a:spcPct val="3000"/>
        </a:spcAft>
        <a:buClr>
          <a:schemeClr val="tx1"/>
        </a:buClr>
        <a:buFont typeface="Wingdings" pitchFamily="2" charset="2"/>
        <a:buChar char="s"/>
        <a:defRPr>
          <a:solidFill>
            <a:srgbClr val="000000"/>
          </a:solidFill>
          <a:latin typeface="+mn-lt"/>
        </a:defRPr>
      </a:lvl5pPr>
      <a:lvl6pPr marL="2230438" indent="-157163" algn="l" rtl="0" fontAlgn="base">
        <a:spcBef>
          <a:spcPct val="3000"/>
        </a:spcBef>
        <a:spcAft>
          <a:spcPct val="3000"/>
        </a:spcAft>
        <a:buClr>
          <a:schemeClr val="tx1"/>
        </a:buClr>
        <a:buFont typeface="Wingdings" pitchFamily="2" charset="2"/>
        <a:buChar char="s"/>
        <a:defRPr>
          <a:solidFill>
            <a:srgbClr val="000000"/>
          </a:solidFill>
          <a:latin typeface="+mn-lt"/>
        </a:defRPr>
      </a:lvl6pPr>
      <a:lvl7pPr marL="2687638" indent="-157163" algn="l" rtl="0" fontAlgn="base">
        <a:spcBef>
          <a:spcPct val="3000"/>
        </a:spcBef>
        <a:spcAft>
          <a:spcPct val="3000"/>
        </a:spcAft>
        <a:buClr>
          <a:schemeClr val="tx1"/>
        </a:buClr>
        <a:buFont typeface="Wingdings" pitchFamily="2" charset="2"/>
        <a:buChar char="s"/>
        <a:defRPr>
          <a:solidFill>
            <a:srgbClr val="000000"/>
          </a:solidFill>
          <a:latin typeface="+mn-lt"/>
        </a:defRPr>
      </a:lvl7pPr>
      <a:lvl8pPr marL="3144838" indent="-157163" algn="l" rtl="0" fontAlgn="base">
        <a:spcBef>
          <a:spcPct val="3000"/>
        </a:spcBef>
        <a:spcAft>
          <a:spcPct val="3000"/>
        </a:spcAft>
        <a:buClr>
          <a:schemeClr val="tx1"/>
        </a:buClr>
        <a:buFont typeface="Wingdings" pitchFamily="2" charset="2"/>
        <a:buChar char="s"/>
        <a:defRPr>
          <a:solidFill>
            <a:srgbClr val="000000"/>
          </a:solidFill>
          <a:latin typeface="+mn-lt"/>
        </a:defRPr>
      </a:lvl8pPr>
      <a:lvl9pPr marL="3602038" indent="-157163" algn="l" rtl="0" fontAlgn="base">
        <a:spcBef>
          <a:spcPct val="3000"/>
        </a:spcBef>
        <a:spcAft>
          <a:spcPct val="3000"/>
        </a:spcAft>
        <a:buClr>
          <a:schemeClr val="tx1"/>
        </a:buClr>
        <a:buFont typeface="Wingdings" pitchFamily="2" charset="2"/>
        <a:buChar char="s"/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0752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815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7744" y="678629"/>
            <a:ext cx="544994" cy="198000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Slide </a:t>
            </a:r>
            <a:fld id="{C74E46F6-1CF4-4F18-8EBE-33CB021CC44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1" name="Picture 3" descr="D:\Le sel en +\Realisations\TBWA\120117 Microelectronics\ST_Bloc marque_Qi_V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20" y="6235154"/>
            <a:ext cx="667138" cy="48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644008" y="6546249"/>
            <a:ext cx="341458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172400" y="6546249"/>
            <a:ext cx="519373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8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DA06DF3-9973-4392-AC54-B2959426FCB2}" type="datetimeFigureOut">
              <a:rPr lang="en-US" smtClean="0"/>
              <a:t>7/16/2012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</p:sldLayoutIdLst>
  <p:txStyles>
    <p:titleStyle>
      <a:lvl1pPr algn="r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77800" indent="-177800" algn="l" defTabSz="914400" rtl="0" eaLnBrk="1" latinLnBrk="0" hangingPunct="1">
        <a:lnSpc>
          <a:spcPct val="100000"/>
        </a:lnSpc>
        <a:spcBef>
          <a:spcPts val="1800"/>
        </a:spcBef>
        <a:spcAft>
          <a:spcPts val="600"/>
        </a:spcAft>
        <a:buClr>
          <a:schemeClr val="accent1"/>
        </a:buClr>
        <a:buFont typeface="Arial" pitchFamily="34" charset="0"/>
        <a:buChar char="•"/>
        <a:defRPr sz="2000" kern="1200">
          <a:solidFill>
            <a:schemeClr val="accent4"/>
          </a:solidFill>
          <a:latin typeface="Arial" pitchFamily="34" charset="0"/>
          <a:ea typeface="+mn-ea"/>
          <a:cs typeface="Arial" pitchFamily="34" charset="0"/>
        </a:defRPr>
      </a:lvl1pPr>
      <a:lvl2pPr marL="533400" indent="-1778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4"/>
        </a:buClr>
        <a:buFont typeface="Arial" pitchFamily="34" charset="0"/>
        <a:buChar char="•"/>
        <a:defRPr sz="1600" kern="1200">
          <a:solidFill>
            <a:schemeClr val="accent1"/>
          </a:solidFill>
          <a:latin typeface="Arial" pitchFamily="34" charset="0"/>
          <a:ea typeface="+mn-ea"/>
          <a:cs typeface="Arial" pitchFamily="34" charset="0"/>
        </a:defRPr>
      </a:lvl2pPr>
      <a:lvl3pPr marL="901700" indent="-177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Font typeface="Arial" pitchFamily="34" charset="0"/>
        <a:buChar char="•"/>
        <a:defRPr sz="1400" kern="1200" baseline="0">
          <a:solidFill>
            <a:schemeClr val="accent3"/>
          </a:solidFill>
          <a:latin typeface="Arial" pitchFamily="34" charset="0"/>
          <a:ea typeface="+mn-ea"/>
          <a:cs typeface="Arial" pitchFamily="34" charset="0"/>
        </a:defRPr>
      </a:lvl3pPr>
      <a:lvl4pPr marL="1527175" indent="-155575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Font typeface="Arial" pitchFamily="34" charset="0"/>
        <a:buChar char="•"/>
        <a:defRPr sz="1200" kern="1200" baseline="0">
          <a:solidFill>
            <a:srgbClr val="5F5F5F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5600" y="1519238"/>
            <a:ext cx="8229600" cy="1300162"/>
          </a:xfrm>
        </p:spPr>
        <p:txBody>
          <a:bodyPr/>
          <a:lstStyle/>
          <a:p>
            <a:r>
              <a:rPr lang="it-IT" dirty="0" err="1" smtClean="0"/>
              <a:t>Periodical</a:t>
            </a:r>
            <a:r>
              <a:rPr lang="it-IT" dirty="0" smtClean="0"/>
              <a:t> </a:t>
            </a:r>
            <a:r>
              <a:rPr lang="it-IT" dirty="0"/>
              <a:t>Interrupt Timer</a:t>
            </a:r>
            <a:endParaRPr lang="en-US" dirty="0"/>
          </a:p>
        </p:txBody>
      </p:sp>
      <p:sp>
        <p:nvSpPr>
          <p:cNvPr id="200706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700"/>
              <a:t>Version 1.0</a:t>
            </a:r>
            <a:endParaRPr lang="cs-CZ" sz="17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PIT Timer Module</a:t>
            </a:r>
          </a:p>
        </p:txBody>
      </p:sp>
      <p:pic>
        <p:nvPicPr>
          <p:cNvPr id="279560" name="Picture 8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81220" y="2103755"/>
            <a:ext cx="4079875" cy="2978150"/>
          </a:xfrm>
        </p:spPr>
      </p:pic>
      <p:sp>
        <p:nvSpPr>
          <p:cNvPr id="279561" name="Rectangle 9"/>
          <p:cNvSpPr>
            <a:spLocks noGrp="1" noChangeArrowheads="1"/>
          </p:cNvSpPr>
          <p:nvPr>
            <p:ph type="body" sz="half" idx="2"/>
          </p:nvPr>
        </p:nvSpPr>
        <p:spPr>
          <a:xfrm>
            <a:off x="509715" y="1121664"/>
            <a:ext cx="4081462" cy="503529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4 general purpose interrupt timers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32-bit counter </a:t>
            </a:r>
            <a:r>
              <a:rPr lang="en-US" sz="2000" dirty="0" smtClean="0"/>
              <a:t>resolution</a:t>
            </a:r>
          </a:p>
          <a:p>
            <a:pPr lvl="1"/>
            <a:r>
              <a:rPr lang="en-US" sz="1600" dirty="0" err="1" smtClean="0"/>
              <a:t>downcounter</a:t>
            </a: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2000" dirty="0" smtClean="0"/>
              <a:t>Each Timer </a:t>
            </a:r>
            <a:r>
              <a:rPr lang="en-US" sz="2000" dirty="0"/>
              <a:t>can generate </a:t>
            </a:r>
            <a:r>
              <a:rPr lang="en-US" sz="2000" u="sng" dirty="0" smtClean="0"/>
              <a:t>periodic</a:t>
            </a:r>
          </a:p>
          <a:p>
            <a:pPr lvl="1"/>
            <a:r>
              <a:rPr lang="en-US" sz="1800" dirty="0" smtClean="0"/>
              <a:t>DMA transfer</a:t>
            </a:r>
            <a:endParaRPr lang="en-US" sz="1800" dirty="0"/>
          </a:p>
          <a:p>
            <a:pPr lvl="1"/>
            <a:r>
              <a:rPr lang="en-US" sz="1800" dirty="0" smtClean="0"/>
              <a:t>interrupts</a:t>
            </a: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2000" dirty="0"/>
              <a:t>All </a:t>
            </a:r>
            <a:r>
              <a:rPr lang="en-US" sz="2000" dirty="0" smtClean="0"/>
              <a:t>interrupts/DMA transfer  </a:t>
            </a:r>
            <a:r>
              <a:rPr lang="en-US" sz="2000" dirty="0"/>
              <a:t>are </a:t>
            </a:r>
            <a:r>
              <a:rPr lang="en-US" sz="2000" dirty="0" err="1"/>
              <a:t>maskable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Independent timeout periods for each timer</a:t>
            </a:r>
            <a:endParaRPr lang="en-GB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PIT Timer Module: Timers 1/2</a:t>
            </a:r>
          </a:p>
        </p:txBody>
      </p:sp>
      <p:sp>
        <p:nvSpPr>
          <p:cNvPr id="288777" name="Rectangle 9"/>
          <p:cNvSpPr>
            <a:spLocks noChangeArrowheads="1"/>
          </p:cNvSpPr>
          <p:nvPr/>
        </p:nvSpPr>
        <p:spPr bwMode="auto">
          <a:xfrm>
            <a:off x="282575" y="1046163"/>
            <a:ext cx="8578850" cy="5121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2200" b="0" dirty="0"/>
              <a:t>The timers </a:t>
            </a:r>
            <a:r>
              <a:rPr lang="en-US" sz="2200" b="0" dirty="0" smtClean="0"/>
              <a:t>generate triggers </a:t>
            </a:r>
            <a:r>
              <a:rPr lang="en-US" sz="2200" b="0" dirty="0"/>
              <a:t>at periodic intervals, when enabled.</a:t>
            </a:r>
          </a:p>
          <a:p>
            <a:pPr algn="just">
              <a:spcBef>
                <a:spcPct val="50000"/>
              </a:spcBef>
            </a:pPr>
            <a:endParaRPr lang="en-US" sz="300" b="0" dirty="0"/>
          </a:p>
          <a:p>
            <a:pPr marL="746125" lvl="1" indent="-288925" algn="l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Wingdings" pitchFamily="2" charset="2"/>
              <a:buChar char=""/>
            </a:pPr>
            <a:r>
              <a:rPr lang="en-US" sz="2000" b="0" dirty="0" smtClean="0"/>
              <a:t>LDVAL registers contain </a:t>
            </a:r>
            <a:r>
              <a:rPr lang="en-US" sz="2000" b="0" dirty="0"/>
              <a:t>start values</a:t>
            </a:r>
          </a:p>
          <a:p>
            <a:pPr marL="746125" lvl="1" indent="-288925" algn="l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"/>
            </a:pPr>
            <a:endParaRPr lang="en-US" sz="2000" b="0" dirty="0">
              <a:ea typeface="ＭＳ Ｐゴシック" pitchFamily="-96" charset="-128"/>
            </a:endParaRPr>
          </a:p>
          <a:p>
            <a:pPr marL="746125" lvl="1" indent="-288925" algn="l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"/>
            </a:pPr>
            <a:r>
              <a:rPr lang="en-US" sz="2000" b="0" dirty="0"/>
              <a:t>Count down until they reach 0.</a:t>
            </a:r>
          </a:p>
          <a:p>
            <a:pPr marL="746125" lvl="1" indent="-288925" algn="l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"/>
            </a:pPr>
            <a:endParaRPr lang="en-US" sz="2000" b="0" dirty="0"/>
          </a:p>
          <a:p>
            <a:pPr marL="746125" lvl="1" indent="-288925" algn="l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"/>
            </a:pPr>
            <a:r>
              <a:rPr lang="en-US" sz="2000" b="0" dirty="0"/>
              <a:t>Start value is loaded again</a:t>
            </a:r>
          </a:p>
          <a:p>
            <a:pPr marL="746125" lvl="1" indent="-288925" algn="l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"/>
            </a:pPr>
            <a:endParaRPr lang="en-US" sz="2000" b="0" dirty="0"/>
          </a:p>
          <a:p>
            <a:pPr marL="746125" lvl="1" indent="-288925" algn="l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"/>
            </a:pPr>
            <a:r>
              <a:rPr lang="en-US" sz="2000" b="0" dirty="0"/>
              <a:t>Each time a timer reaches 0, it will generate a trigger pulse, and set the interrupt flag.</a:t>
            </a:r>
          </a:p>
          <a:p>
            <a:pPr marL="746125" lvl="1" indent="-288925" algn="l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"/>
            </a:pPr>
            <a:endParaRPr lang="en-US" sz="2000" b="0" dirty="0"/>
          </a:p>
          <a:p>
            <a:pPr marL="746125" lvl="1" indent="-288925" algn="l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"/>
            </a:pPr>
            <a:r>
              <a:rPr lang="en-US" sz="2000" b="0" dirty="0"/>
              <a:t>All interrupts can be enabled or masked (by setting the TIE bits in the TCTRL registers).</a:t>
            </a:r>
          </a:p>
          <a:p>
            <a:pPr marL="746125" lvl="1" indent="-288925" algn="l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"/>
            </a:pPr>
            <a:endParaRPr lang="en-US" sz="2000" b="0" dirty="0"/>
          </a:p>
          <a:p>
            <a:pPr marL="746125" lvl="1" indent="-288925" algn="l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"/>
            </a:pPr>
            <a:r>
              <a:rPr lang="en-US" sz="2000" b="0" dirty="0"/>
              <a:t>A new interrupt can be generated only after the previous one is cleared.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PIT Timer Module: Timers 2/2</a:t>
            </a:r>
          </a:p>
        </p:txBody>
      </p:sp>
      <p:sp>
        <p:nvSpPr>
          <p:cNvPr id="290819" name="Rectangle 3"/>
          <p:cNvSpPr>
            <a:spLocks noChangeArrowheads="1"/>
          </p:cNvSpPr>
          <p:nvPr/>
        </p:nvSpPr>
        <p:spPr bwMode="auto">
          <a:xfrm>
            <a:off x="282575" y="1046163"/>
            <a:ext cx="8578850" cy="3577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2200" b="0" dirty="0"/>
              <a:t>If desired, the current counter value of the timer can be read via the CVAL registers.</a:t>
            </a:r>
          </a:p>
          <a:p>
            <a:pPr algn="just">
              <a:spcBef>
                <a:spcPct val="50000"/>
              </a:spcBef>
            </a:pPr>
            <a:endParaRPr lang="en-US" sz="700" b="0" dirty="0"/>
          </a:p>
          <a:p>
            <a:pPr marL="685800" lvl="1" indent="-228600" algn="l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"/>
            </a:pPr>
            <a:r>
              <a:rPr lang="en-US" sz="2000" b="0" dirty="0"/>
              <a:t>The counter </a:t>
            </a:r>
            <a:r>
              <a:rPr lang="en-US" sz="2000" b="0" dirty="0" smtClean="0"/>
              <a:t>value can </a:t>
            </a:r>
            <a:r>
              <a:rPr lang="en-US" sz="2000" b="0" dirty="0"/>
              <a:t>be </a:t>
            </a:r>
            <a:r>
              <a:rPr lang="en-US" sz="2000" b="0" dirty="0" smtClean="0"/>
              <a:t>restarted/changed, </a:t>
            </a:r>
          </a:p>
          <a:p>
            <a:pPr marL="1143000" lvl="2" indent="-228600" algn="l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"/>
            </a:pPr>
            <a:r>
              <a:rPr lang="en-US" sz="2000" b="0" dirty="0" smtClean="0"/>
              <a:t>by </a:t>
            </a:r>
            <a:r>
              <a:rPr lang="en-US" sz="2000" b="0" dirty="0"/>
              <a:t>first </a:t>
            </a:r>
            <a:r>
              <a:rPr lang="en-US" sz="2000" b="0" dirty="0" smtClean="0"/>
              <a:t>disabling</a:t>
            </a:r>
          </a:p>
          <a:p>
            <a:pPr marL="1143000" lvl="2" indent="-228600" algn="l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"/>
            </a:pPr>
            <a:r>
              <a:rPr lang="en-US" sz="2000" b="0" dirty="0" smtClean="0"/>
              <a:t>(setting a new load value)</a:t>
            </a:r>
            <a:endParaRPr lang="en-US" sz="2000" b="0" dirty="0" smtClean="0"/>
          </a:p>
          <a:p>
            <a:pPr marL="1143000" lvl="2" indent="-228600" algn="l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"/>
            </a:pPr>
            <a:r>
              <a:rPr lang="en-US" sz="2000" b="0" dirty="0" smtClean="0"/>
              <a:t>then </a:t>
            </a:r>
            <a:r>
              <a:rPr lang="en-US" sz="2000" b="0" dirty="0"/>
              <a:t>enabling the timer with the TEN bit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endParaRPr lang="en-US" sz="2000" b="0" dirty="0"/>
          </a:p>
          <a:p>
            <a:pPr marL="685800" lvl="1" indent="-228600" algn="l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"/>
            </a:pPr>
            <a:r>
              <a:rPr lang="en-US" sz="2000" b="0" dirty="0"/>
              <a:t>The counter period can be changed without restarting the timer by writing the LDVAL register with the new load value. </a:t>
            </a:r>
            <a:endParaRPr lang="en-US" sz="2000" b="0" dirty="0" smtClean="0"/>
          </a:p>
          <a:p>
            <a:pPr marL="1143000" lvl="2" indent="-228600" algn="l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"/>
            </a:pPr>
            <a:r>
              <a:rPr lang="en-US" sz="2000" b="0" dirty="0" smtClean="0"/>
              <a:t>This </a:t>
            </a:r>
            <a:r>
              <a:rPr lang="en-US" sz="2000" b="0" dirty="0"/>
              <a:t>value will then be loaded after the next trigger event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PIT Timer Module</a:t>
            </a:r>
          </a:p>
        </p:txBody>
      </p:sp>
      <p:pic>
        <p:nvPicPr>
          <p:cNvPr id="279560" name="Picture 8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81220" y="2103755"/>
            <a:ext cx="4079875" cy="2978150"/>
          </a:xfrm>
        </p:spPr>
      </p:pic>
      <p:sp>
        <p:nvSpPr>
          <p:cNvPr id="279561" name="Rectangle 9"/>
          <p:cNvSpPr>
            <a:spLocks noGrp="1" noChangeArrowheads="1"/>
          </p:cNvSpPr>
          <p:nvPr>
            <p:ph type="body" sz="half" idx="2"/>
          </p:nvPr>
        </p:nvSpPr>
        <p:spPr>
          <a:xfrm>
            <a:off x="509715" y="1121664"/>
            <a:ext cx="4081462" cy="503529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4 general purpose interrupt timers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32-bit counter </a:t>
            </a:r>
            <a:r>
              <a:rPr lang="en-US" sz="2000" dirty="0" smtClean="0"/>
              <a:t>resolution</a:t>
            </a:r>
          </a:p>
          <a:p>
            <a:pPr lvl="1"/>
            <a:r>
              <a:rPr lang="en-US" sz="1600" dirty="0" err="1" smtClean="0"/>
              <a:t>downcounter</a:t>
            </a: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2000" dirty="0" smtClean="0"/>
              <a:t>Each Timer </a:t>
            </a:r>
            <a:r>
              <a:rPr lang="en-US" sz="2000" dirty="0"/>
              <a:t>can generate </a:t>
            </a:r>
            <a:r>
              <a:rPr lang="en-US" sz="2000" u="sng" dirty="0" smtClean="0"/>
              <a:t>periodic</a:t>
            </a:r>
          </a:p>
          <a:p>
            <a:pPr lvl="1"/>
            <a:r>
              <a:rPr lang="en-US" sz="1800" dirty="0" smtClean="0"/>
              <a:t>DMA transfer</a:t>
            </a:r>
            <a:endParaRPr lang="en-US" sz="1800" dirty="0"/>
          </a:p>
          <a:p>
            <a:pPr lvl="1"/>
            <a:r>
              <a:rPr lang="en-US" sz="1800" dirty="0" smtClean="0"/>
              <a:t>interrupts</a:t>
            </a: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2000" dirty="0"/>
              <a:t>All </a:t>
            </a:r>
            <a:r>
              <a:rPr lang="en-US" sz="2000" dirty="0" smtClean="0"/>
              <a:t>interrupts/DMA transfer  </a:t>
            </a:r>
            <a:r>
              <a:rPr lang="en-US" sz="2000" dirty="0"/>
              <a:t>are </a:t>
            </a:r>
            <a:r>
              <a:rPr lang="en-US" sz="2000" dirty="0" err="1"/>
              <a:t>maskable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Independent timeout periods for each timer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1034845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PIT Timer Module: Example</a:t>
            </a:r>
          </a:p>
        </p:txBody>
      </p:sp>
      <p:sp>
        <p:nvSpPr>
          <p:cNvPr id="292868" name="Rectangle 4"/>
          <p:cNvSpPr>
            <a:spLocks noChangeArrowheads="1"/>
          </p:cNvSpPr>
          <p:nvPr/>
        </p:nvSpPr>
        <p:spPr bwMode="auto">
          <a:xfrm>
            <a:off x="341313" y="1062038"/>
            <a:ext cx="8416925" cy="4760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algn="just"/>
            <a:r>
              <a:rPr lang="en-US" b="0"/>
              <a:t>Configuration:</a:t>
            </a:r>
          </a:p>
          <a:p>
            <a:pPr marL="800100" lvl="1" indent="-342900" algn="just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b="0"/>
              <a:t>the PIT clock has a frequency of 50 MHz</a:t>
            </a:r>
          </a:p>
          <a:p>
            <a:pPr marL="800100" lvl="1" indent="-342900" algn="just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b="0"/>
              <a:t>timer 1 shall create an interrupt every 5.12 ms</a:t>
            </a:r>
          </a:p>
          <a:p>
            <a:pPr marL="800100" lvl="1" indent="-342900" algn="just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b="0"/>
              <a:t>timer 3 shall create a trigger event every 30 ms</a:t>
            </a:r>
          </a:p>
          <a:p>
            <a:pPr marL="342900" indent="-342900" algn="just"/>
            <a:endParaRPr lang="en-US" b="0"/>
          </a:p>
          <a:p>
            <a:pPr marL="342900" indent="-342900" algn="just">
              <a:buFontTx/>
              <a:buAutoNum type="arabicPeriod"/>
            </a:pPr>
            <a:r>
              <a:rPr lang="en-US" b="0"/>
              <a:t>First the PIT module needs to be activated by writing a 0 to the MDIS bit in the PITCTRL register.</a:t>
            </a:r>
          </a:p>
          <a:p>
            <a:pPr marL="342900" indent="-342900" algn="just">
              <a:buFontTx/>
              <a:buAutoNum type="arabicPeriod"/>
            </a:pPr>
            <a:r>
              <a:rPr lang="en-US" b="0"/>
              <a:t>The 50 MHz clock frequency equates to a clock period of 20 ns . Timer 1 needs to trigger every 5.12 ms/20</a:t>
            </a:r>
          </a:p>
          <a:p>
            <a:pPr marL="342900" indent="-342900" algn="just">
              <a:buFontTx/>
              <a:buAutoNum type="arabicPeriod"/>
            </a:pPr>
            <a:r>
              <a:rPr lang="en-US" b="0"/>
              <a:t>ns = 256000 cycles and timer 3 every 30 ms/20 ns = 1500000 cycles. The value for the LDVAL register trigger would be calculated as (period / clock period) -1.</a:t>
            </a:r>
          </a:p>
          <a:p>
            <a:pPr marL="342900" indent="-342900" algn="just"/>
            <a:r>
              <a:rPr lang="en-US" b="0"/>
              <a:t>This means that LDVAL1 with 0003E7FF hex and LDVAL3 with 0016E35F hex.</a:t>
            </a:r>
            <a:endParaRPr lang="en-GB" b="0"/>
          </a:p>
          <a:p>
            <a:pPr marL="342900" indent="-342900" algn="just">
              <a:buFontTx/>
              <a:buAutoNum type="arabicPeriod" startAt="4"/>
            </a:pPr>
            <a:r>
              <a:rPr lang="en-US" b="0"/>
              <a:t>The interrupt for Timer 1 is enabled by setting TIE in the TCTRL1 register.</a:t>
            </a:r>
          </a:p>
          <a:p>
            <a:pPr marL="342900" indent="-342900" algn="just">
              <a:buFontTx/>
              <a:buAutoNum type="arabicPeriod" startAt="4"/>
            </a:pPr>
            <a:r>
              <a:rPr lang="en-US" b="0"/>
              <a:t>The timer is started by writing a 1 to bit TEN in the TCTRL1 register.</a:t>
            </a:r>
          </a:p>
          <a:p>
            <a:pPr marL="342900" indent="-342900" algn="just">
              <a:buFontTx/>
              <a:buAutoNum type="arabicPeriod" startAt="4"/>
            </a:pPr>
            <a:r>
              <a:rPr lang="en-US" b="0"/>
              <a:t>Timer 3 shall be used only for triggering. Therefore Timer 3 is started by writing a 1 to bit TEN in the TCTRL3 register, bit TIE stays at 0.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INAME" val="᭭ᮆ᭛ᮄ᭹ᮋᮋᮁ᭾ᮁ᭽᭼"/>
  <p:tag name="DATETIME" val="ᭌᭇᭉᭊᭇᭊᭈᭈ᭏ᬸᬸᭉ᭎᭒ᭊ᭍᭨᭥ᬸᭀ᭟᭥᭬ᭃᭊ᭒ᭈᭁ"/>
  <p:tag name="DONEBY" val="᭬᭫᭴᭿ᮁᮍᮋ᭽ᮈᮈ᭽ᭅᮋᮋᮌᬸ᭼᭹ᮆ᭿᭽ᮄᮇ"/>
  <p:tag name="IPADDRESS" val="ᮆ᭹ᮈᭈᭋ᭍᭎"/>
  <p:tag name="APPVER" val="ᭉᭆᭊ"/>
  <p:tag name="RANDOM" val="24"/>
  <p:tag name="CHECKSUM" val="᭍ᭌ᭐᭐"/>
</p:tagLst>
</file>

<file path=ppt/theme/theme1.xml><?xml version="1.0" encoding="utf-8"?>
<a:theme xmlns:a="http://schemas.openxmlformats.org/drawingml/2006/main" name="JDP-template">
  <a:themeElements>
    <a:clrScheme name="JDP-template 7">
      <a:dk1>
        <a:srgbClr val="000000"/>
      </a:dk1>
      <a:lt1>
        <a:srgbClr val="FFFFFF"/>
      </a:lt1>
      <a:dk2>
        <a:srgbClr val="FFFFFF"/>
      </a:dk2>
      <a:lt2>
        <a:srgbClr val="B3B3B3"/>
      </a:lt2>
      <a:accent1>
        <a:srgbClr val="9FCC66"/>
      </a:accent1>
      <a:accent2>
        <a:srgbClr val="FFCC00"/>
      </a:accent2>
      <a:accent3>
        <a:srgbClr val="FFFFFF"/>
      </a:accent3>
      <a:accent4>
        <a:srgbClr val="000000"/>
      </a:accent4>
      <a:accent5>
        <a:srgbClr val="CDE2B8"/>
      </a:accent5>
      <a:accent6>
        <a:srgbClr val="E7B900"/>
      </a:accent6>
      <a:hlink>
        <a:srgbClr val="0C99CC"/>
      </a:hlink>
      <a:folHlink>
        <a:srgbClr val="809966"/>
      </a:folHlink>
    </a:clrScheme>
    <a:fontScheme name="JDP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0000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0000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JDP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DP-template 2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DP-template 3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DP-template 4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DP-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BE5A"/>
        </a:accent1>
        <a:accent2>
          <a:srgbClr val="FFBF00"/>
        </a:accent2>
        <a:accent3>
          <a:srgbClr val="FFFFFF"/>
        </a:accent3>
        <a:accent4>
          <a:srgbClr val="000000"/>
        </a:accent4>
        <a:accent5>
          <a:srgbClr val="CADBB5"/>
        </a:accent5>
        <a:accent6>
          <a:srgbClr val="E7AD00"/>
        </a:accent6>
        <a:hlink>
          <a:srgbClr val="6895C5"/>
        </a:hlink>
        <a:folHlink>
          <a:srgbClr val="80C5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DP-template 6">
        <a:dk1>
          <a:srgbClr val="2C3B4E"/>
        </a:dk1>
        <a:lt1>
          <a:srgbClr val="FFFFFF"/>
        </a:lt1>
        <a:dk2>
          <a:srgbClr val="80CCE6"/>
        </a:dk2>
        <a:lt2>
          <a:srgbClr val="B3B3B3"/>
        </a:lt2>
        <a:accent1>
          <a:srgbClr val="99B399"/>
        </a:accent1>
        <a:accent2>
          <a:srgbClr val="B27629"/>
        </a:accent2>
        <a:accent3>
          <a:srgbClr val="FFFFFF"/>
        </a:accent3>
        <a:accent4>
          <a:srgbClr val="243141"/>
        </a:accent4>
        <a:accent5>
          <a:srgbClr val="CAD6CA"/>
        </a:accent5>
        <a:accent6>
          <a:srgbClr val="A16A24"/>
        </a:accent6>
        <a:hlink>
          <a:srgbClr val="FFCC00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DP-template 7">
        <a:dk1>
          <a:srgbClr val="000000"/>
        </a:dk1>
        <a:lt1>
          <a:srgbClr val="FFFFFF"/>
        </a:lt1>
        <a:dk2>
          <a:srgbClr val="FFFFFF"/>
        </a:dk2>
        <a:lt2>
          <a:srgbClr val="B3B3B3"/>
        </a:lt2>
        <a:accent1>
          <a:srgbClr val="9FCC66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DE2B8"/>
        </a:accent5>
        <a:accent6>
          <a:srgbClr val="E7B900"/>
        </a:accent6>
        <a:hlink>
          <a:srgbClr val="0C99CC"/>
        </a:hlink>
        <a:folHlink>
          <a:srgbClr val="80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T_2012">
  <a:themeElements>
    <a:clrScheme name="Microelectronic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9A9DC"/>
      </a:accent1>
      <a:accent2>
        <a:srgbClr val="D4007A"/>
      </a:accent2>
      <a:accent3>
        <a:srgbClr val="9C9E9F"/>
      </a:accent3>
      <a:accent4>
        <a:srgbClr val="002152"/>
      </a:accent4>
      <a:accent5>
        <a:srgbClr val="BBCC00"/>
      </a:accent5>
      <a:accent6>
        <a:srgbClr val="13235B"/>
      </a:accent6>
      <a:hlink>
        <a:srgbClr val="580D58"/>
      </a:hlink>
      <a:folHlink>
        <a:srgbClr val="003D14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6339</TotalTime>
  <Words>458</Words>
  <Application>Microsoft Office PowerPoint</Application>
  <PresentationFormat>On-screen Show (4:3)</PresentationFormat>
  <Paragraphs>68</Paragraphs>
  <Slides>6</Slides>
  <Notes>6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JDP-template</vt:lpstr>
      <vt:lpstr>ST_2012</vt:lpstr>
      <vt:lpstr>Periodical Interrupt Timer</vt:lpstr>
      <vt:lpstr>PIT Timer Module</vt:lpstr>
      <vt:lpstr>PIT Timer Module: Timers 1/2</vt:lpstr>
      <vt:lpstr>PIT Timer Module: Timers 2/2</vt:lpstr>
      <vt:lpstr>PIT Timer Module</vt:lpstr>
      <vt:lpstr>PIT Timer Module: Example</vt:lpstr>
    </vt:vector>
  </TitlesOfParts>
  <Company>STMicroelectronics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STM - PIT</dc:title>
  <dc:creator>Andrea Re</dc:creator>
  <cp:lastModifiedBy>rosario martorana</cp:lastModifiedBy>
  <cp:revision>123</cp:revision>
  <dcterms:created xsi:type="dcterms:W3CDTF">2007-04-12T05:31:14Z</dcterms:created>
  <dcterms:modified xsi:type="dcterms:W3CDTF">2012-07-16T15:01:51Z</dcterms:modified>
</cp:coreProperties>
</file>