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1" r:id="rId1"/>
  </p:sldMasterIdLst>
  <p:notesMasterIdLst>
    <p:notesMasterId r:id="rId14"/>
  </p:notesMasterIdLst>
  <p:sldIdLst>
    <p:sldId id="270" r:id="rId2"/>
    <p:sldId id="280" r:id="rId3"/>
    <p:sldId id="279" r:id="rId4"/>
    <p:sldId id="259" r:id="rId5"/>
    <p:sldId id="260" r:id="rId6"/>
    <p:sldId id="284" r:id="rId7"/>
    <p:sldId id="281" r:id="rId8"/>
    <p:sldId id="285" r:id="rId9"/>
    <p:sldId id="282" r:id="rId10"/>
    <p:sldId id="266" r:id="rId11"/>
    <p:sldId id="272" r:id="rId12"/>
    <p:sldId id="287" r:id="rId13"/>
  </p:sldIdLst>
  <p:sldSz cx="9144000" cy="6858000" type="screen4x3"/>
  <p:notesSz cx="6858000" cy="9144000"/>
  <p:custDataLst>
    <p:tags r:id="rId15"/>
  </p:custDataLst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1BB"/>
    <a:srgbClr val="4771A7"/>
    <a:srgbClr val="3456AB"/>
    <a:srgbClr val="5779E0"/>
    <a:srgbClr val="7698FF"/>
    <a:srgbClr val="80ACFF"/>
    <a:srgbClr val="FF0000"/>
    <a:srgbClr val="DE8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2909" autoAdjust="0"/>
  </p:normalViewPr>
  <p:slideViewPr>
    <p:cSldViewPr>
      <p:cViewPr varScale="1">
        <p:scale>
          <a:sx n="69" d="100"/>
          <a:sy n="69" d="100"/>
        </p:scale>
        <p:origin x="-19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ea typeface="ＭＳ Ｐゴシック" pitchFamily="-96" charset="-128"/>
              </a:defRPr>
            </a:lvl1pPr>
          </a:lstStyle>
          <a:p>
            <a:pPr>
              <a:defRPr/>
            </a:pPr>
            <a:fld id="{F2B69CD1-EC7B-4EED-861F-90869CD0C84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96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2DC67C44-E8C6-48F4-9BE1-F70719B13C33}" type="slidenum">
              <a:rPr lang="it-IT" sz="1200" smtClean="0">
                <a:latin typeface="Verdana" pitchFamily="34" charset="0"/>
              </a:rPr>
              <a:pPr/>
              <a:t>0</a:t>
            </a:fld>
            <a:endParaRPr lang="it-IT" sz="1200" smtClean="0">
              <a:latin typeface="Verdana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9F9C13C3-B873-4528-BB9D-D9D4CDB75AE2}" type="slidenum">
              <a:rPr lang="it-IT" sz="1200" smtClean="0">
                <a:latin typeface="Verdana" pitchFamily="34" charset="0"/>
              </a:rPr>
              <a:pPr/>
              <a:t>9</a:t>
            </a:fld>
            <a:endParaRPr lang="it-IT" sz="1200" smtClean="0">
              <a:latin typeface="Verdan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5800"/>
            <a:ext cx="3049587" cy="22875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3122613"/>
            <a:ext cx="5788025" cy="5335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RM ST pag.329</a:t>
            </a:r>
          </a:p>
          <a:p>
            <a:endParaRPr lang="en-US" dirty="0" smtClean="0"/>
          </a:p>
          <a:p>
            <a:r>
              <a:rPr lang="en-US" dirty="0" smtClean="0"/>
              <a:t>HALT request</a:t>
            </a:r>
          </a:p>
          <a:p>
            <a:r>
              <a:rPr lang="en-US" dirty="0" smtClean="0"/>
              <a:t>The HLP bit in the GPCR controls the priority level of the </a:t>
            </a:r>
            <a:r>
              <a:rPr lang="en-US" b="1" dirty="0" err="1" smtClean="0"/>
              <a:t>max_halt_request</a:t>
            </a:r>
            <a:r>
              <a:rPr lang="en-US" b="1" dirty="0" smtClean="0"/>
              <a:t> in the arbitration </a:t>
            </a:r>
            <a:r>
              <a:rPr lang="en-US" dirty="0" smtClean="0"/>
              <a:t>algorithm. </a:t>
            </a:r>
          </a:p>
          <a:p>
            <a:r>
              <a:rPr lang="en-US" dirty="0" smtClean="0"/>
              <a:t>If the HLP bit is cleared then the </a:t>
            </a:r>
            <a:r>
              <a:rPr lang="en-US" b="1" dirty="0" err="1" smtClean="0"/>
              <a:t>max_halt_request</a:t>
            </a:r>
            <a:r>
              <a:rPr lang="en-US" b="1" dirty="0" smtClean="0"/>
              <a:t> will have the highest priority </a:t>
            </a:r>
            <a:r>
              <a:rPr lang="en-US" dirty="0" smtClean="0"/>
              <a:t>of any master and will gain control of the slave port at the next arbitration point </a:t>
            </a:r>
          </a:p>
          <a:p>
            <a:r>
              <a:rPr lang="en-US" dirty="0" smtClean="0"/>
              <a:t>(most likely the next bus cycle, unless the current master is running a locked or fixed length burst transfer). </a:t>
            </a:r>
          </a:p>
          <a:p>
            <a:r>
              <a:rPr lang="en-US" dirty="0" smtClean="0"/>
              <a:t>If the HLP bit is set then the slave port will wait until no masters are actively making requests before moving to halt mode.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C53B1A8C-26CD-4030-9B0B-8983E6E77FEF}" type="slidenum">
              <a:rPr lang="it-IT" sz="1200" smtClean="0">
                <a:latin typeface="Verdana" pitchFamily="34" charset="0"/>
              </a:rPr>
              <a:pPr/>
              <a:t>10</a:t>
            </a:fld>
            <a:endParaRPr lang="it-IT" sz="1200" smtClean="0">
              <a:latin typeface="Verdana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5800"/>
            <a:ext cx="3049587" cy="22875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3122613"/>
            <a:ext cx="5788025" cy="5335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63D6B9DF-C124-45A6-8BF4-40A101AF8924}" type="datetime1">
              <a:rPr lang="en-US" sz="1200" smtClean="0">
                <a:latin typeface="Verdana" pitchFamily="34" charset="0"/>
              </a:rPr>
              <a:pPr/>
              <a:t>7/16/2012</a:t>
            </a:fld>
            <a:endParaRPr lang="en-US" sz="1200" smtClean="0">
              <a:latin typeface="Verdana" pitchFamily="34" charset="0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sz="1200" smtClean="0">
                <a:latin typeface="Verdana" pitchFamily="34" charset="0"/>
              </a:rPr>
              <a:t>HP presentation template tutorial - Rev. 1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A334FD74-99F8-47B4-8AD9-B4BD13F90694}" type="slidenum">
              <a:rPr lang="en-US" sz="1200" smtClean="0">
                <a:latin typeface="Verdana" pitchFamily="34" charset="0"/>
              </a:rPr>
              <a:pPr/>
              <a:t>11</a:t>
            </a:fld>
            <a:endParaRPr lang="en-US" sz="1200" smtClean="0">
              <a:latin typeface="Verdana" pitchFamily="34" charset="0"/>
            </a:endParaRPr>
          </a:p>
        </p:txBody>
      </p:sp>
      <p:sp>
        <p:nvSpPr>
          <p:cNvPr id="25605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5606" name="Segnaposto not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2" rIns="85725" bIns="42862"/>
          <a:lstStyle/>
          <a:p>
            <a:r>
              <a:rPr lang="en-US" dirty="0" smtClean="0"/>
              <a:t>XBAR</a:t>
            </a:r>
            <a:r>
              <a:rPr lang="en-US" baseline="0" dirty="0" smtClean="0"/>
              <a:t> allows concurrent accesses from masters to slaves</a:t>
            </a:r>
          </a:p>
          <a:p>
            <a:r>
              <a:rPr lang="en-US" baseline="0" dirty="0" smtClean="0"/>
              <a:t>Masters can access all slave.</a:t>
            </a:r>
          </a:p>
          <a:p>
            <a:r>
              <a:rPr lang="en-US" baseline="0" dirty="0" smtClean="0"/>
              <a:t>Configurable in terms of priority and arbitration (best configuration is application dependent).</a:t>
            </a:r>
            <a:endParaRPr lang="en-US" dirty="0" smtClean="0"/>
          </a:p>
        </p:txBody>
      </p:sp>
      <p:sp>
        <p:nvSpPr>
          <p:cNvPr id="25607" name="Segnaposto numero diapositiva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2" rIns="85725" bIns="42862" anchor="b"/>
          <a:lstStyle>
            <a:lvl1pPr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/>
            <a:fld id="{23F2CFF4-2C8A-4035-8AE5-B6F1B80D5EC2}" type="slidenum">
              <a:rPr lang="en-US" sz="1000"/>
              <a:pPr algn="r"/>
              <a:t>11</a:t>
            </a:fld>
            <a:endParaRPr lang="en-US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63D6B9DF-C124-45A6-8BF4-40A101AF8924}" type="datetime1">
              <a:rPr lang="en-US" sz="1200" smtClean="0">
                <a:latin typeface="Verdana" pitchFamily="34" charset="0"/>
              </a:rPr>
              <a:pPr/>
              <a:t>7/16/2012</a:t>
            </a:fld>
            <a:endParaRPr lang="en-US" sz="1200" smtClean="0">
              <a:latin typeface="Verdana" pitchFamily="34" charset="0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r>
              <a:rPr lang="en-US" sz="1200" smtClean="0">
                <a:latin typeface="Verdana" pitchFamily="34" charset="0"/>
              </a:rPr>
              <a:t>HP presentation template tutorial - Rev. 1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A334FD74-99F8-47B4-8AD9-B4BD13F90694}" type="slidenum">
              <a:rPr lang="en-US" sz="1200" smtClean="0">
                <a:latin typeface="Verdana" pitchFamily="34" charset="0"/>
              </a:rPr>
              <a:pPr/>
              <a:t>1</a:t>
            </a:fld>
            <a:endParaRPr lang="en-US" sz="1200" smtClean="0">
              <a:latin typeface="Verdana" pitchFamily="34" charset="0"/>
            </a:endParaRPr>
          </a:p>
        </p:txBody>
      </p:sp>
      <p:sp>
        <p:nvSpPr>
          <p:cNvPr id="25605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5606" name="Segnaposto not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2" rIns="85725" bIns="42862"/>
          <a:lstStyle/>
          <a:p>
            <a:r>
              <a:rPr lang="en-US" dirty="0" smtClean="0"/>
              <a:t>XBAR</a:t>
            </a:r>
            <a:r>
              <a:rPr lang="en-US" baseline="0" dirty="0" smtClean="0"/>
              <a:t> allows concurrent accesses from masters to slaves</a:t>
            </a:r>
          </a:p>
          <a:p>
            <a:r>
              <a:rPr lang="en-US" baseline="0" dirty="0" smtClean="0"/>
              <a:t>Masters can access all slave.</a:t>
            </a:r>
          </a:p>
          <a:p>
            <a:r>
              <a:rPr lang="en-US" baseline="0" dirty="0" smtClean="0"/>
              <a:t>Configurable in terms of priority and arbitration (best configuration is application dependent).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5607" name="Segnaposto numero diapositiva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2" rIns="85725" bIns="42862" anchor="b"/>
          <a:lstStyle>
            <a:lvl1pPr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5566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/>
            <a:fld id="{23F2CFF4-2C8A-4035-8AE5-B6F1B80D5EC2}" type="slidenum">
              <a:rPr lang="en-US" sz="1000"/>
              <a:pPr algn="r"/>
              <a:t>1</a:t>
            </a:fld>
            <a:endParaRPr 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3EB54FA5-46C5-42DB-8CBD-77DD0A250501}" type="slidenum">
              <a:rPr lang="it-IT" sz="1200" smtClean="0">
                <a:latin typeface="Verdana" pitchFamily="34" charset="0"/>
              </a:rPr>
              <a:pPr/>
              <a:t>2</a:t>
            </a:fld>
            <a:endParaRPr lang="it-IT" sz="1200" smtClean="0">
              <a:latin typeface="Verdana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5800"/>
            <a:ext cx="3049587" cy="22875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3122613"/>
            <a:ext cx="5788025" cy="5335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EE898ADA-3C65-4C32-B42A-CD3F37A73D02}" type="slidenum">
              <a:rPr lang="it-IT" sz="1200" smtClean="0">
                <a:latin typeface="Verdana" pitchFamily="34" charset="0"/>
              </a:rPr>
              <a:pPr/>
              <a:t>3</a:t>
            </a:fld>
            <a:endParaRPr lang="it-IT" sz="1200" smtClean="0"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5800"/>
            <a:ext cx="3049587" cy="22875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3122613"/>
            <a:ext cx="5788025" cy="5335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582FAFB2-8F5A-405C-8181-D91FFAE2F69B}" type="slidenum">
              <a:rPr lang="it-IT" sz="1200" smtClean="0">
                <a:latin typeface="Verdana" pitchFamily="34" charset="0"/>
              </a:rPr>
              <a:pPr/>
              <a:t>4</a:t>
            </a:fld>
            <a:endParaRPr lang="it-IT" sz="1200" smtClean="0">
              <a:latin typeface="Verdana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5800"/>
            <a:ext cx="3049587" cy="22875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3122613"/>
            <a:ext cx="5788025" cy="5335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B621EE58-AF82-480C-AE06-956F0810BDCA}" type="slidenum">
              <a:rPr lang="it-IT" sz="1200" smtClean="0">
                <a:latin typeface="Verdana" pitchFamily="34" charset="0"/>
              </a:rPr>
              <a:pPr/>
              <a:t>5</a:t>
            </a:fld>
            <a:endParaRPr lang="it-IT" sz="1200" smtClean="0">
              <a:latin typeface="Verdana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5800"/>
            <a:ext cx="3049587" cy="22875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3122613"/>
            <a:ext cx="5788025" cy="5335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</a:t>
            </a:r>
            <a:r>
              <a:rPr lang="en-US" baseline="0" dirty="0" smtClean="0"/>
              <a:t> ST pag.326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MSTR0: arbitration priority for master port 0 on the associated slave port.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000 This master has the highest priority when accessing the slave port.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111This master has the lowest priority when accessing the slave port.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B69CD1-EC7B-4EED-861F-90869CD0C84E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92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D74F3510-4D79-4D54-8B1B-AD6AB2190F43}" type="slidenum">
              <a:rPr lang="it-IT" sz="1200" smtClean="0">
                <a:latin typeface="Verdana" pitchFamily="34" charset="0"/>
              </a:rPr>
              <a:pPr/>
              <a:t>7</a:t>
            </a:fld>
            <a:endParaRPr lang="it-IT" sz="1200" smtClean="0">
              <a:latin typeface="Verdana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685800"/>
            <a:ext cx="3049587" cy="22875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3122613"/>
            <a:ext cx="5788025" cy="5335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000 This master has the highest priority when accessing the slave port.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111This master has the lowest priority when accessing the slave port.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RM ST pag.329</a:t>
            </a:r>
          </a:p>
          <a:p>
            <a:endParaRPr lang="en-US" dirty="0" smtClean="0"/>
          </a:p>
          <a:p>
            <a:r>
              <a:rPr lang="en-US" dirty="0" smtClean="0"/>
              <a:t>HALT request</a:t>
            </a:r>
          </a:p>
          <a:p>
            <a:r>
              <a:rPr lang="en-US" dirty="0" smtClean="0"/>
              <a:t>The HLP bit in the GPCR controls the priority level of the </a:t>
            </a:r>
            <a:r>
              <a:rPr lang="en-US" b="1" dirty="0" err="1" smtClean="0"/>
              <a:t>max_halt_request</a:t>
            </a:r>
            <a:r>
              <a:rPr lang="en-US" b="1" dirty="0" smtClean="0"/>
              <a:t> in the arbitration </a:t>
            </a:r>
            <a:r>
              <a:rPr lang="en-US" dirty="0" smtClean="0"/>
              <a:t>algorithm. </a:t>
            </a:r>
          </a:p>
          <a:p>
            <a:r>
              <a:rPr lang="en-US" dirty="0" smtClean="0"/>
              <a:t>If the HLP bit is cleared then the </a:t>
            </a:r>
            <a:r>
              <a:rPr lang="en-US" b="1" dirty="0" err="1" smtClean="0"/>
              <a:t>max_halt_request</a:t>
            </a:r>
            <a:r>
              <a:rPr lang="en-US" b="1" dirty="0" smtClean="0"/>
              <a:t> will have the highest priority </a:t>
            </a:r>
            <a:r>
              <a:rPr lang="en-US" dirty="0" smtClean="0"/>
              <a:t>of any master and will gain control of the slave port at the next arbitration point </a:t>
            </a:r>
          </a:p>
          <a:p>
            <a:r>
              <a:rPr lang="en-US" dirty="0" smtClean="0"/>
              <a:t>(most likely the next bus cycle, unless the current master is running a locked or fixed length burst transfer). </a:t>
            </a:r>
          </a:p>
          <a:p>
            <a:r>
              <a:rPr lang="en-US" dirty="0" smtClean="0"/>
              <a:t>If the HLP bit is set then the slave port will wait until no masters are actively making requests before moving to halt mode.</a:t>
            </a:r>
          </a:p>
          <a:p>
            <a:endParaRPr lang="en-US" dirty="0" smtClean="0"/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PCTL  - Parking Control —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These bits determine the parking control used by this slave port.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PARK —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These bits are used to determine which master port this slave port parks on when no masters are actively making requests and the PCTL bits are set to 00.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HPE - The XBAR has a hardware input per master port (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mX_high_priority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) which is used to temporarily elevate the master’s priority level on all slave ports. When the master’s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mX_high_priority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input is asserted the master port will automatically have higher priority than all other master ports.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This functionality is useful because it allows the user to automatically elevate a master port’s priority level throughout the XBAR in order to quickly perform temporary tasks such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servicing interrupts.</a:t>
            </a:r>
          </a:p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427D0E27-6BB2-419D-8DC1-C96E23FBBF14}" type="slidenum">
              <a:rPr lang="it-IT" sz="1200" smtClean="0">
                <a:latin typeface="Verdana" pitchFamily="34" charset="0"/>
              </a:rPr>
              <a:pPr/>
              <a:t>8</a:t>
            </a:fld>
            <a:endParaRPr lang="it-IT" sz="12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863850"/>
            <a:ext cx="8874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96" charset="-128"/>
            </a:endParaRPr>
          </a:p>
        </p:txBody>
      </p:sp>
      <p:pic>
        <p:nvPicPr>
          <p:cNvPr id="5" name="Picture 5" descr="bluebanner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stlogo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0574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3162300"/>
            <a:ext cx="8229600" cy="24765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33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BC1C-0E11-4FAF-B13D-2328F1CCC6E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6756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1524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D37AC-49BD-4825-8F3B-9F5B95D10AA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3421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17F45-1741-4942-BB55-BBAD23084DA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4115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04AE6-C027-420F-80A2-6B9B255100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5269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74E00-DDD3-4E2B-8370-222BA912276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75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C0A06-6E2E-4C20-A6EB-3FC5A4A3E08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852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03E58-DFFC-479F-AF23-142F46177F7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81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42611-9241-4F15-8914-40CCE33EF63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6773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B28A3-04D0-4E26-956B-40AD770B520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7064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F9F5F-C3CB-40CA-B3D7-FE81F36610A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596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8CB00-599D-4AE6-BD6C-E84569E5A99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1516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uebanner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tlogo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52400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1430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ea typeface="ＭＳ Ｐゴシック" pitchFamily="-96" charset="-128"/>
              </a:defRPr>
            </a:lvl1pPr>
          </a:lstStyle>
          <a:p>
            <a:pPr>
              <a:defRPr/>
            </a:pPr>
            <a:fld id="{4C20F261-2AB4-484A-B07E-189CC1433F2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0" y="857250"/>
            <a:ext cx="88788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96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1600" dirty="0" smtClean="0"/>
              <a:t>Version 1.1</a:t>
            </a:r>
            <a:endParaRPr lang="cs-CZ" sz="1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2057400"/>
            <a:ext cx="8356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Crossbar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1C058130-C556-4C50-BFD6-CF5CEF5B57BB}" type="slidenum">
              <a:rPr lang="en-US" sz="1000" smtClean="0"/>
              <a:pPr/>
              <a:t>9</a:t>
            </a:fld>
            <a:endParaRPr 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1600" b="0" smtClean="0"/>
              <a:t>Crossbar Ref.:</a:t>
            </a:r>
            <a:r>
              <a:rPr lang="en-US" sz="1400" smtClean="0"/>
              <a:t>  </a:t>
            </a:r>
            <a:r>
              <a:rPr lang="en-US" sz="2000" smtClean="0"/>
              <a:t>Slave General Purpose Control Register (SGPCRn) 1/2</a:t>
            </a:r>
          </a:p>
        </p:txBody>
      </p:sp>
      <p:sp>
        <p:nvSpPr>
          <p:cNvPr id="12292" name="Rectangle 15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839200" cy="5499100"/>
          </a:xfrm>
          <a:noFill/>
        </p:spPr>
        <p:txBody>
          <a:bodyPr/>
          <a:lstStyle/>
          <a:p>
            <a:pPr eaLnBrk="1" hangingPunct="1"/>
            <a:r>
              <a:rPr lang="en-US" sz="1800" b="1" smtClean="0"/>
              <a:t>Read only</a:t>
            </a:r>
            <a:r>
              <a:rPr lang="en-US" sz="1800" smtClean="0"/>
              <a:t>. Used to force all of a slave port’s registers to be read only. Once written to 1 it can only be cleared by hardware reset. This bit is cleared by hardware reset and is write once after reset.</a:t>
            </a:r>
          </a:p>
          <a:p>
            <a:pPr lvl="1" eaLnBrk="1" hangingPunct="1"/>
            <a:r>
              <a:rPr lang="en-US" sz="1800" smtClean="0"/>
              <a:t>0 All this slave port’s registers can be written.</a:t>
            </a:r>
          </a:p>
          <a:p>
            <a:pPr lvl="1" eaLnBrk="1" hangingPunct="1"/>
            <a:r>
              <a:rPr lang="en-US" sz="1800" smtClean="0"/>
              <a:t>1 All this slave port’s registers are read only and cannot be written (attempted writes have no effect and result in an error response).</a:t>
            </a:r>
          </a:p>
          <a:p>
            <a:pPr eaLnBrk="1" hangingPunct="1"/>
            <a:r>
              <a:rPr lang="en-US" sz="1800" b="1" smtClean="0"/>
              <a:t>Halt low priority</a:t>
            </a:r>
            <a:r>
              <a:rPr lang="en-US" sz="1800" smtClean="0"/>
              <a:t>. Used to set the behaviout during a request to go into Halt mode</a:t>
            </a:r>
          </a:p>
          <a:p>
            <a:pPr lvl="1" eaLnBrk="1" hangingPunct="1"/>
            <a:r>
              <a:rPr lang="en-US" sz="1800" smtClean="0"/>
              <a:t>If the HLP bit is set then the slave port will wait until no masters are actively making requests before moving to halt .</a:t>
            </a:r>
          </a:p>
          <a:p>
            <a:pPr eaLnBrk="1" hangingPunct="1"/>
            <a:r>
              <a:rPr lang="en-US" sz="1800" b="1" smtClean="0"/>
              <a:t>Arbitration mode</a:t>
            </a:r>
            <a:r>
              <a:rPr lang="en-US" sz="1800" smtClean="0"/>
              <a:t>. Used to select the arbitration policy for the slave port. This field is initialized by hardware reset.</a:t>
            </a:r>
          </a:p>
          <a:p>
            <a:pPr lvl="1" eaLnBrk="1" hangingPunct="1"/>
            <a:r>
              <a:rPr lang="en-US" sz="1800" smtClean="0"/>
              <a:t>00 Fixed priority using MPR</a:t>
            </a:r>
          </a:p>
          <a:p>
            <a:pPr lvl="1" eaLnBrk="1" hangingPunct="1"/>
            <a:r>
              <a:rPr lang="en-US" sz="1800" smtClean="0"/>
              <a:t>01 Round-robin (rotating) priority</a:t>
            </a:r>
          </a:p>
          <a:p>
            <a:pPr lvl="1" eaLnBrk="1" hangingPunct="1"/>
            <a:r>
              <a:rPr lang="en-US" sz="1800" smtClean="0"/>
              <a:t>1x Reserved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F5E8EB85-224E-4020-8D95-3552810F1470}" type="slidenum">
              <a:rPr lang="en-US" sz="1000" smtClean="0"/>
              <a:pPr/>
              <a:t>10</a:t>
            </a:fld>
            <a:endParaRPr 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153400" cy="685800"/>
          </a:xfrm>
        </p:spPr>
        <p:txBody>
          <a:bodyPr/>
          <a:lstStyle/>
          <a:p>
            <a:pPr eaLnBrk="1" hangingPunct="1"/>
            <a:r>
              <a:rPr lang="en-US" sz="1600" b="0" smtClean="0"/>
              <a:t>Crossbar Ref.:</a:t>
            </a:r>
            <a:r>
              <a:rPr lang="en-US" sz="1400" smtClean="0"/>
              <a:t>  </a:t>
            </a:r>
            <a:r>
              <a:rPr lang="en-US" sz="2000" smtClean="0"/>
              <a:t>Slave General Purpose Control Register (SGPCRn) 2/2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839200" cy="5181600"/>
          </a:xfrm>
          <a:noFill/>
        </p:spPr>
        <p:txBody>
          <a:bodyPr/>
          <a:lstStyle/>
          <a:p>
            <a:pPr eaLnBrk="1" hangingPunct="1">
              <a:spcBef>
                <a:spcPts val="800"/>
              </a:spcBef>
            </a:pPr>
            <a:r>
              <a:rPr lang="en-US" sz="1600" b="1" dirty="0" smtClean="0"/>
              <a:t>Parking control.</a:t>
            </a:r>
            <a:r>
              <a:rPr lang="en-US" sz="1600" dirty="0" smtClean="0"/>
              <a:t> Used to select the parking algorithm used by the slave port. This field is initialized by hardware reset.</a:t>
            </a:r>
          </a:p>
          <a:p>
            <a:pPr lvl="1" eaLnBrk="1" hangingPunct="1"/>
            <a:r>
              <a:rPr lang="en-US" sz="1200" dirty="0" smtClean="0"/>
              <a:t>00 When no master is making a request the arbiter will park the slave port on the master port defined by the PARK bit field.</a:t>
            </a:r>
          </a:p>
          <a:p>
            <a:pPr lvl="1" eaLnBrk="1" hangingPunct="1"/>
            <a:r>
              <a:rPr lang="en-US" sz="1200" dirty="0" smtClean="0"/>
              <a:t>01 When no master is making a request the arbiter will park the slave port on the last master to be in control of the slave port.</a:t>
            </a:r>
          </a:p>
          <a:p>
            <a:pPr lvl="1" eaLnBrk="1" hangingPunct="1"/>
            <a:r>
              <a:rPr lang="en-US" sz="1200" dirty="0" smtClean="0"/>
              <a:t>10 When no master is making a request the arbiter will park the slave port on no master and will drive all outputs to a constant safe state.</a:t>
            </a:r>
          </a:p>
          <a:p>
            <a:pPr lvl="1" eaLnBrk="1" hangingPunct="1"/>
            <a:r>
              <a:rPr lang="en-US" sz="1200" dirty="0" smtClean="0"/>
              <a:t>11 Reserved</a:t>
            </a:r>
          </a:p>
          <a:p>
            <a:pPr eaLnBrk="1" hangingPunct="1">
              <a:spcBef>
                <a:spcPts val="800"/>
              </a:spcBef>
            </a:pPr>
            <a:r>
              <a:rPr lang="en-US" sz="1600" b="1" dirty="0" smtClean="0"/>
              <a:t>Park</a:t>
            </a:r>
            <a:r>
              <a:rPr lang="en-US" sz="1600" dirty="0" smtClean="0"/>
              <a:t>. Used to determine which master port this slave port parks on when no masters are actively making requests . PCTL must be set to 00.</a:t>
            </a:r>
          </a:p>
          <a:p>
            <a:pPr lvl="1" eaLnBrk="1" hangingPunct="1"/>
            <a:r>
              <a:rPr lang="en-US" sz="1200" dirty="0" smtClean="0"/>
              <a:t>000 Park on master port 0</a:t>
            </a:r>
          </a:p>
          <a:p>
            <a:pPr lvl="1" eaLnBrk="1" hangingPunct="1"/>
            <a:r>
              <a:rPr lang="en-US" sz="1200" dirty="0" smtClean="0"/>
              <a:t>001 Park on master port 1…</a:t>
            </a:r>
          </a:p>
          <a:p>
            <a:pPr eaLnBrk="1" hangingPunct="1">
              <a:spcBef>
                <a:spcPts val="800"/>
              </a:spcBef>
            </a:pPr>
            <a:r>
              <a:rPr lang="en-US" sz="1600" b="1" dirty="0" smtClean="0"/>
              <a:t>HPE</a:t>
            </a:r>
            <a:r>
              <a:rPr lang="en-US" sz="1600" dirty="0" smtClean="0"/>
              <a:t> - The XBAR has a hardware input per master port </a:t>
            </a:r>
            <a:r>
              <a:rPr lang="en-US" sz="1600" dirty="0" smtClean="0"/>
              <a:t>which </a:t>
            </a:r>
            <a:r>
              <a:rPr lang="en-US" sz="1600" dirty="0" smtClean="0"/>
              <a:t>is used to </a:t>
            </a:r>
            <a:r>
              <a:rPr lang="en-US" sz="1600" u="sng" dirty="0" smtClean="0"/>
              <a:t>temporarily elevate </a:t>
            </a:r>
            <a:r>
              <a:rPr lang="en-US" sz="1600" dirty="0" smtClean="0"/>
              <a:t>the master’s priority level on all slave ports. When the master’s</a:t>
            </a:r>
          </a:p>
          <a:p>
            <a:pPr lvl="1" eaLnBrk="1" hangingPunct="1"/>
            <a:r>
              <a:rPr lang="en-US" sz="1200" dirty="0" smtClean="0"/>
              <a:t>input </a:t>
            </a:r>
            <a:r>
              <a:rPr lang="en-US" sz="1200" dirty="0" smtClean="0"/>
              <a:t>is asserted the master port will automatically have higher priority than all other master ports.</a:t>
            </a:r>
          </a:p>
          <a:p>
            <a:pPr lvl="1" eaLnBrk="1" hangingPunct="1"/>
            <a:r>
              <a:rPr lang="en-US" sz="1200" dirty="0" smtClean="0"/>
              <a:t>This functionality is useful because it allows the user to automatically elevate a master port’s priority level throughout the XBAR in order to quickly perform temporary tasks such as </a:t>
            </a:r>
            <a:r>
              <a:rPr lang="en-US" sz="1200" u="sng" dirty="0"/>
              <a:t>servicing interrupts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28864F81-ED70-49C7-B6B9-175B90F3B9E9}" type="slidenum">
              <a:rPr lang="en-US" sz="1000" smtClean="0"/>
              <a:pPr/>
              <a:t>11</a:t>
            </a:fld>
            <a:endParaRPr lang="en-US" sz="140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075613" cy="874712"/>
          </a:xfrm>
        </p:spPr>
        <p:txBody>
          <a:bodyPr anchor="ctr"/>
          <a:lstStyle/>
          <a:p>
            <a:r>
              <a:rPr lang="en-US" dirty="0" smtClean="0"/>
              <a:t>XBAR – key points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876800" y="1143000"/>
          <a:ext cx="7305675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Visio" r:id="rId4" imgW="6941770" imgH="3474888" progId="Visio.Drawing.11">
                  <p:embed/>
                </p:oleObj>
              </mc:Choice>
              <mc:Fallback>
                <p:oleObj name="Visio" r:id="rId4" imgW="6941770" imgH="34748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143000"/>
                        <a:ext cx="7305675" cy="403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41910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28864F81-ED70-49C7-B6B9-175B90F3B9E9}" type="slidenum">
              <a:rPr lang="en-US" sz="1000" smtClean="0"/>
              <a:pPr/>
              <a:t>1</a:t>
            </a:fld>
            <a:endParaRPr lang="en-US" sz="140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075613" cy="874712"/>
          </a:xfrm>
        </p:spPr>
        <p:txBody>
          <a:bodyPr anchor="ctr"/>
          <a:lstStyle/>
          <a:p>
            <a:r>
              <a:rPr lang="en-US" smtClean="0"/>
              <a:t>Masters and slaves (a)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876800" y="1143000"/>
          <a:ext cx="7305675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4" imgW="6941770" imgH="3474888" progId="Visio.Drawing.11">
                  <p:embed/>
                </p:oleObj>
              </mc:Choice>
              <mc:Fallback>
                <p:oleObj name="Visio" r:id="rId4" imgW="6941770" imgH="347488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143000"/>
                        <a:ext cx="7305675" cy="403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41910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745D1D8F-138E-465C-92CE-DD9C2F9D28AC}" type="slidenum">
              <a:rPr lang="en-US" sz="1000" smtClean="0"/>
              <a:pPr/>
              <a:t>2</a:t>
            </a:fld>
            <a:endParaRPr 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sz="2000" smtClean="0"/>
              <a:t>Crossbar Introduction: </a:t>
            </a:r>
            <a:r>
              <a:rPr lang="en-US" smtClean="0"/>
              <a:t>General Operation</a:t>
            </a:r>
            <a:endParaRPr lang="en-US" sz="440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1133475"/>
            <a:ext cx="8534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28600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dirty="0"/>
              <a:t>When a master makes an access to the </a:t>
            </a:r>
            <a:r>
              <a:rPr lang="en-US" sz="2000" dirty="0" smtClean="0"/>
              <a:t>XBAR</a:t>
            </a:r>
            <a:endParaRPr lang="en-US" sz="1800" dirty="0"/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 dirty="0"/>
              <a:t>If the targeted slave port is available then the access is immediately presented on the slave port, </a:t>
            </a:r>
            <a:r>
              <a:rPr lang="en-US" sz="1800" i="1" dirty="0"/>
              <a:t>zero wait state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 dirty="0"/>
              <a:t>If the targeted slave port of the access is busy or parked on a different master port the requesting master simply see wait states inserted until the targeted slave port can service the master’s request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1800" dirty="0"/>
          </a:p>
          <a:p>
            <a:pPr marL="228600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dirty="0"/>
              <a:t>A master is given control of the targeted slave port only after a previous access to a different slave port has completed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GB" sz="2000" dirty="0"/>
          </a:p>
          <a:p>
            <a:pPr marL="228600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dirty="0"/>
              <a:t>Once the master has control of the slave port, the master remains in control of that slave port until it gives up the slave port</a:t>
            </a:r>
          </a:p>
          <a:p>
            <a:pPr marL="228600" indent="-228600"/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0978CC72-1330-4266-A0E3-CC9DA6DCE286}" type="slidenum">
              <a:rPr lang="en-US" sz="1000" smtClean="0"/>
              <a:pPr/>
              <a:t>3</a:t>
            </a:fld>
            <a:endParaRPr 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sz="1800" smtClean="0"/>
              <a:t>Crossbar Introduction:</a:t>
            </a:r>
            <a:r>
              <a:rPr lang="en-US" sz="2800" smtClean="0"/>
              <a:t> Controls – Parking and Priority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33375" y="998538"/>
            <a:ext cx="85534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FontTx/>
              <a:buChar char="•"/>
            </a:pPr>
            <a:endParaRPr lang="en-US" sz="160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33375" y="998538"/>
            <a:ext cx="855345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tIns="91440" bIns="9144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 smtClean="0"/>
              <a:t>Higher </a:t>
            </a:r>
            <a:r>
              <a:rPr lang="en-US" sz="1600" b="1" dirty="0"/>
              <a:t>performance </a:t>
            </a:r>
            <a:r>
              <a:rPr lang="en-US" sz="1600" b="1" dirty="0" smtClean="0"/>
              <a:t>- slave </a:t>
            </a:r>
            <a:r>
              <a:rPr lang="en-US" sz="1600" b="1" dirty="0"/>
              <a:t>ports </a:t>
            </a:r>
            <a:r>
              <a:rPr lang="en-US" sz="1600" b="1" dirty="0" smtClean="0"/>
              <a:t>“</a:t>
            </a:r>
            <a:r>
              <a:rPr lang="en-US" sz="1600" b="1" dirty="0">
                <a:solidFill>
                  <a:schemeClr val="accent2"/>
                </a:solidFill>
              </a:rPr>
              <a:t>parked</a:t>
            </a:r>
            <a:r>
              <a:rPr lang="en-US" sz="1600" b="1" dirty="0"/>
              <a:t>” on a particular master 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 Parking is defined in Slave General Purpose Control Registers 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 Reset default:  all slaves are parked on the core (Master port 0)</a:t>
            </a:r>
          </a:p>
          <a:p>
            <a:pPr lvl="1" eaLnBrk="1" hangingPunct="1">
              <a:buFontTx/>
              <a:buChar char="•"/>
            </a:pPr>
            <a:endParaRPr lang="en-US" sz="1600" dirty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 smtClean="0"/>
              <a:t>Higher </a:t>
            </a:r>
            <a:r>
              <a:rPr lang="en-US" sz="1600" b="1" dirty="0"/>
              <a:t>performance </a:t>
            </a:r>
            <a:r>
              <a:rPr lang="en-US" sz="1600" b="1" dirty="0" smtClean="0"/>
              <a:t>- </a:t>
            </a:r>
            <a:r>
              <a:rPr lang="en-US" sz="1600" b="1" dirty="0"/>
              <a:t>“</a:t>
            </a:r>
            <a:r>
              <a:rPr lang="en-US" sz="1600" b="1" dirty="0">
                <a:solidFill>
                  <a:schemeClr val="accent2"/>
                </a:solidFill>
              </a:rPr>
              <a:t>priority</a:t>
            </a:r>
            <a:r>
              <a:rPr lang="en-US" sz="1600" b="1" dirty="0"/>
              <a:t>”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smtClean="0"/>
              <a:t>given </a:t>
            </a:r>
            <a:r>
              <a:rPr lang="en-US" sz="1600" b="1" dirty="0"/>
              <a:t>to a desired master in resolving simultaneous access from different masters to a slave port </a:t>
            </a:r>
            <a:endParaRPr lang="en-US" sz="1600" b="1" dirty="0" smtClean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endParaRPr lang="en-US" sz="1600" b="1" dirty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/>
              <a:t> Slave ports define if masters use fixed or round- robin priority </a:t>
            </a:r>
            <a:r>
              <a:rPr lang="en-US" sz="1600" b="1" dirty="0" smtClean="0"/>
              <a:t>“</a:t>
            </a:r>
            <a:r>
              <a:rPr lang="en-US" sz="1600" b="1" dirty="0" smtClean="0">
                <a:solidFill>
                  <a:schemeClr val="accent2"/>
                </a:solidFill>
              </a:rPr>
              <a:t>arbitration</a:t>
            </a:r>
            <a:r>
              <a:rPr lang="en-US" sz="1600" b="1" dirty="0" smtClean="0"/>
              <a:t>”</a:t>
            </a:r>
            <a:endParaRPr lang="en-US" sz="1600" b="1" dirty="0">
              <a:solidFill>
                <a:schemeClr val="accent2"/>
              </a:solidFill>
            </a:endParaRP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 Arbitration is defined in each slave port’s Slave General Purpose Control Register</a:t>
            </a:r>
            <a:endParaRPr lang="en-US" sz="1600" b="1" dirty="0"/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 Reset default:  fixed priorities are used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endParaRPr lang="en-US" sz="1600" dirty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 smtClean="0"/>
              <a:t>When </a:t>
            </a:r>
            <a:r>
              <a:rPr lang="en-US" sz="1600" b="1" dirty="0"/>
              <a:t>using fixed priority arbitration, relative priorities of masters are defined for each slave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 Priorities are defined in each slave port’s Master Priority Register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 Reset default: slaves give the </a:t>
            </a:r>
            <a:r>
              <a:rPr lang="en-US" sz="1600" dirty="0" smtClean="0"/>
              <a:t>core </a:t>
            </a:r>
            <a:r>
              <a:rPr lang="en-US" sz="1600" dirty="0"/>
              <a:t>the highest priority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endParaRPr lang="en-US" sz="1600" i="1" dirty="0"/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i="1" dirty="0"/>
              <a:t> </a:t>
            </a:r>
            <a:r>
              <a:rPr lang="en-US" sz="1600" b="1" dirty="0"/>
              <a:t>Parking and priority arbitration fields can be protected by making them read-only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 Defined in Slave General Purpose Control Register (write-once bit field)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/>
              <a:t> Reset default:  All fields for that slave port can be written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049C9589-242F-4D5B-90DA-F526F5FA4EA3}" type="slidenum">
              <a:rPr lang="en-US" sz="1000" smtClean="0"/>
              <a:pPr/>
              <a:t>4</a:t>
            </a:fld>
            <a:endParaRPr 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7467600" cy="685800"/>
          </a:xfrm>
        </p:spPr>
        <p:txBody>
          <a:bodyPr/>
          <a:lstStyle/>
          <a:p>
            <a:pPr eaLnBrk="1" hangingPunct="1"/>
            <a:r>
              <a:rPr lang="en-US" sz="2000" smtClean="0"/>
              <a:t>Crossbar Parking:</a:t>
            </a:r>
            <a:r>
              <a:rPr lang="en-US" smtClean="0"/>
              <a:t>  Parking Slave Ports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131175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Parking a slave port on a master may save an initial clock normally used for arbitration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 Parking Control Options (defined in </a:t>
            </a:r>
            <a:r>
              <a:rPr lang="en-US" sz="1800" dirty="0" err="1" smtClean="0"/>
              <a:t>XBAR_GPCRn</a:t>
            </a:r>
            <a:r>
              <a:rPr lang="en-US" sz="1800" dirty="0" smtClean="0"/>
              <a:t>[PCTL])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Park on specific master</a:t>
            </a:r>
            <a:r>
              <a:rPr lang="en-US" sz="2000" dirty="0" smtClean="0"/>
              <a:t>:  Parks on master specified in </a:t>
            </a:r>
            <a:r>
              <a:rPr lang="en-US" sz="2000" dirty="0" err="1" smtClean="0"/>
              <a:t>XBAR_GPCRn</a:t>
            </a:r>
            <a:r>
              <a:rPr lang="en-US" sz="2000" dirty="0" smtClean="0"/>
              <a:t>[PARK] field; </a:t>
            </a:r>
            <a:r>
              <a:rPr lang="en-US" sz="2000" dirty="0" smtClean="0">
                <a:solidFill>
                  <a:srgbClr val="DE8B04"/>
                </a:solidFill>
              </a:rPr>
              <a:t>no extra clock if accessed next by the specified master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Park on last </a:t>
            </a:r>
            <a:r>
              <a:rPr lang="en-US" sz="2000" dirty="0" smtClean="0"/>
              <a:t>(POL):  slaves parks on last master; </a:t>
            </a:r>
            <a:r>
              <a:rPr lang="en-US" sz="2000" dirty="0" smtClean="0">
                <a:solidFill>
                  <a:srgbClr val="DE8B04"/>
                </a:solidFill>
              </a:rPr>
              <a:t>no extra clock if accessed next by same master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Park on no master</a:t>
            </a:r>
            <a:r>
              <a:rPr lang="en-US" sz="2000" dirty="0" smtClean="0"/>
              <a:t>: this is a low power park which can result in an </a:t>
            </a:r>
            <a:r>
              <a:rPr lang="en-US" sz="2000" dirty="0" smtClean="0">
                <a:solidFill>
                  <a:srgbClr val="DE8B04"/>
                </a:solidFill>
              </a:rPr>
              <a:t>overall power savings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DE8B04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solidFill>
                <a:srgbClr val="DE8B04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i="1" dirty="0" smtClean="0">
                <a:solidFill>
                  <a:srgbClr val="DE8B04"/>
                </a:solidFill>
              </a:rPr>
              <a:t>Best performance is generally achieved when slave ports are parked on the most frequently used master</a:t>
            </a:r>
          </a:p>
          <a:p>
            <a:pPr lvl="1" eaLnBrk="1" hangingPunct="1">
              <a:lnSpc>
                <a:spcPct val="80000"/>
              </a:lnSpc>
            </a:pPr>
            <a:endParaRPr lang="en-US" sz="2000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Reset default:  all slave ports are parked on the core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A99AEA38-4B6A-46DD-A1A6-8088BD30062E}" type="slidenum">
              <a:rPr lang="en-US" sz="1000" smtClean="0"/>
              <a:pPr/>
              <a:t>5</a:t>
            </a:fld>
            <a:endParaRPr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7467600" cy="685800"/>
          </a:xfrm>
        </p:spPr>
        <p:txBody>
          <a:bodyPr/>
          <a:lstStyle/>
          <a:p>
            <a:pPr eaLnBrk="1" hangingPunct="1"/>
            <a:r>
              <a:rPr lang="en-US" sz="2000" smtClean="0"/>
              <a:t>Crossbar Arbitration</a:t>
            </a:r>
            <a:r>
              <a:rPr lang="en-US" smtClean="0"/>
              <a:t>: Fixed and Round Robin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When multiple masters simultaneously attempt to access a slave, arbitration is determined by either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smtClean="0"/>
              <a:t> Fixed priority (default)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smtClean="0"/>
              <a:t> Round Robin </a:t>
            </a:r>
          </a:p>
          <a:p>
            <a:pPr lvl="1" eaLnBrk="1" hangingPunct="1">
              <a:lnSpc>
                <a:spcPct val="80000"/>
              </a:lnSpc>
            </a:pP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Fixed priority:</a:t>
            </a:r>
            <a:r>
              <a:rPr lang="en-US" sz="2000" smtClean="0"/>
              <a:t> each master is assigned a unique priority level in the MPR (Master Priority Register).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If two masters request access to a slave port, the master with the highest priority in the selected priority register will gain control over the slave port.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Round Robin:</a:t>
            </a:r>
            <a:r>
              <a:rPr lang="en-US" sz="2000" smtClean="0"/>
              <a:t> each master is assigned a relative priority based on the master number.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As an example of arbitration in round-robin mode, assume the XBAR is implemented with master ports 0, 1, 4 and 5. If the last master of the slave port was master 1, and master 0, 4 and 5 make simultaneous requests, they will be serviced in the order 4, 5 and then 0.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612082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Registers – Master priority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349250" y="1143000"/>
            <a:ext cx="8305800" cy="1752600"/>
          </a:xfrm>
        </p:spPr>
        <p:txBody>
          <a:bodyPr/>
          <a:lstStyle/>
          <a:p>
            <a:r>
              <a:rPr lang="en-US" smtClean="0"/>
              <a:t>Master priority register (MPRn)</a:t>
            </a:r>
          </a:p>
          <a:p>
            <a:pPr lvl="1"/>
            <a:r>
              <a:rPr lang="en-US" smtClean="0"/>
              <a:t>One MPR per slave</a:t>
            </a:r>
          </a:p>
          <a:p>
            <a:pPr lvl="1"/>
            <a:r>
              <a:rPr lang="en-US" smtClean="0"/>
              <a:t>MSTRx 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568574AA-DD98-451E-9A57-978BD6B0ED7C}" type="slidenum">
              <a:rPr lang="en-US" sz="1000" smtClean="0"/>
              <a:pPr/>
              <a:t>6</a:t>
            </a:fld>
            <a:endParaRPr lang="en-US" sz="1400" smtClean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853440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DBB4F474-5FCB-4DB4-BD2C-6836D674FC28}" type="slidenum">
              <a:rPr lang="en-US" sz="1000" smtClean="0"/>
              <a:pPr/>
              <a:t>7</a:t>
            </a:fld>
            <a:endParaRPr 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682625"/>
          </a:xfrm>
        </p:spPr>
        <p:txBody>
          <a:bodyPr/>
          <a:lstStyle/>
          <a:p>
            <a:pPr eaLnBrk="1" hangingPunct="1"/>
            <a:r>
              <a:rPr lang="en-US" sz="1600" b="0" smtClean="0"/>
              <a:t>Crossbar Ref.:</a:t>
            </a:r>
            <a:r>
              <a:rPr lang="en-US" sz="1400" smtClean="0"/>
              <a:t>  </a:t>
            </a:r>
            <a:r>
              <a:rPr lang="en-US" sz="2000" smtClean="0"/>
              <a:t> Master Priority Register (XBAR_MPRn)</a:t>
            </a:r>
          </a:p>
        </p:txBody>
      </p:sp>
      <p:sp>
        <p:nvSpPr>
          <p:cNvPr id="14340" name="Text Box 180"/>
          <p:cNvSpPr txBox="1">
            <a:spLocks noChangeArrowheads="1"/>
          </p:cNvSpPr>
          <p:nvPr/>
        </p:nvSpPr>
        <p:spPr bwMode="auto">
          <a:xfrm>
            <a:off x="152400" y="2362200"/>
            <a:ext cx="86868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DE8B04"/>
                </a:solidFill>
              </a:rPr>
              <a:t>The Master Priority Register (MPR) sets the priority of each master port on a per slave port basis and resides in each slave port</a:t>
            </a:r>
            <a:r>
              <a:rPr lang="en-US" sz="1600" dirty="0" smtClean="0">
                <a:solidFill>
                  <a:srgbClr val="DE8B04"/>
                </a:solidFill>
              </a:rPr>
              <a:t>.</a:t>
            </a:r>
            <a:endParaRPr lang="en-US" sz="1600" dirty="0">
              <a:solidFill>
                <a:srgbClr val="DE8B04"/>
              </a:solidFill>
            </a:endParaRPr>
          </a:p>
        </p:txBody>
      </p:sp>
      <p:pic>
        <p:nvPicPr>
          <p:cNvPr id="14341" name="Picture 1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4876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88"/>
          <p:cNvSpPr txBox="1">
            <a:spLocks noChangeArrowheads="1"/>
          </p:cNvSpPr>
          <p:nvPr/>
        </p:nvSpPr>
        <p:spPr bwMode="auto">
          <a:xfrm>
            <a:off x="177800" y="4038600"/>
            <a:ext cx="37846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/>
              <a:t>MSTR0: </a:t>
            </a:r>
            <a:r>
              <a:rPr lang="en-US" sz="1400" dirty="0" smtClean="0"/>
              <a:t>arbitration </a:t>
            </a:r>
            <a:r>
              <a:rPr lang="en-US" sz="1400" dirty="0"/>
              <a:t>priority for master port 0 on the associated slave port. </a:t>
            </a:r>
            <a:endParaRPr lang="en-US" sz="1400" dirty="0" smtClean="0"/>
          </a:p>
          <a:p>
            <a:pPr>
              <a:spcBef>
                <a:spcPct val="50000"/>
              </a:spcBef>
            </a:pPr>
            <a:r>
              <a:rPr lang="en-US" sz="1400" dirty="0" smtClean="0"/>
              <a:t>MSTR7</a:t>
            </a:r>
            <a:r>
              <a:rPr lang="en-US" sz="1400" dirty="0"/>
              <a:t>: </a:t>
            </a:r>
            <a:r>
              <a:rPr lang="en-US" sz="1400" dirty="0" smtClean="0"/>
              <a:t>master </a:t>
            </a:r>
            <a:r>
              <a:rPr lang="en-US" sz="1400" dirty="0"/>
              <a:t>port 7 on the associated slave port. </a:t>
            </a:r>
            <a:endParaRPr lang="en-US" sz="1400" dirty="0" smtClean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4343" name="Picture 19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21"/>
          <a:stretch/>
        </p:blipFill>
        <p:spPr bwMode="auto">
          <a:xfrm>
            <a:off x="5410200" y="3605212"/>
            <a:ext cx="2933701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01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Registers – Slave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349250" y="1143000"/>
            <a:ext cx="8305800" cy="1752600"/>
          </a:xfrm>
        </p:spPr>
        <p:txBody>
          <a:bodyPr/>
          <a:lstStyle/>
          <a:p>
            <a:r>
              <a:rPr lang="en-US" smtClean="0"/>
              <a:t>Slave General Purpose Control Register</a:t>
            </a:r>
          </a:p>
          <a:p>
            <a:pPr lvl="1"/>
            <a:r>
              <a:rPr lang="en-US" smtClean="0"/>
              <a:t>One MPR per slave</a:t>
            </a:r>
          </a:p>
          <a:p>
            <a:pPr lvl="1"/>
            <a:r>
              <a:rPr lang="en-US" smtClean="0"/>
              <a:t>SGPCRn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fld id="{CE287751-8B78-48F2-B58E-8E8A5174D0A0}" type="slidenum">
              <a:rPr lang="en-US" sz="1000" smtClean="0"/>
              <a:pPr/>
              <a:t>8</a:t>
            </a:fld>
            <a:endParaRPr lang="en-US" sz="1400" smtClean="0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5883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ᅣᅼᅑᅺᅯᆁᆁᅷᅴᅷᅳᅲ"/>
  <p:tag name="DATETIME" val="ᅁᄽᄿᄽᅀᄾᄿᄾᄮᄮᄿᅃᅈᅂᅃᅞᅛᄮᄶᅕᅛᅢᄹᄿᅈᄾᄷ"/>
  <p:tag name="DONEBY" val="ᅡᅢᅪᅯᅼᅲᆀᅳᅯᄮᆀᅳ"/>
  <p:tag name="IPADDRESS" val="ᅑᅢᅜᄾᄾᅁᅅᅂᅁ"/>
  <p:tag name="APPVER" val="ᄿᄼᅀ"/>
  <p:tag name="RANDOM" val="14"/>
  <p:tag name="CHECKSUM" val="ᅂᅀᅆᅅ"/>
</p:tagLst>
</file>

<file path=ppt/theme/theme1.xml><?xml version="1.0" encoding="utf-8"?>
<a:theme xmlns:a="http://schemas.openxmlformats.org/drawingml/2006/main" name="ST_720_540_43_18">
  <a:themeElements>
    <a:clrScheme name="ST_720_540_43_18 1">
      <a:dk1>
        <a:srgbClr val="000000"/>
      </a:dk1>
      <a:lt1>
        <a:srgbClr val="FFFFFF"/>
      </a:lt1>
      <a:dk2>
        <a:srgbClr val="00528E"/>
      </a:dk2>
      <a:lt2>
        <a:srgbClr val="CECFD0"/>
      </a:lt2>
      <a:accent1>
        <a:srgbClr val="8799C1"/>
      </a:accent1>
      <a:accent2>
        <a:srgbClr val="FBB034"/>
      </a:accent2>
      <a:accent3>
        <a:srgbClr val="FFFFFF"/>
      </a:accent3>
      <a:accent4>
        <a:srgbClr val="000000"/>
      </a:accent4>
      <a:accent5>
        <a:srgbClr val="C3CADD"/>
      </a:accent5>
      <a:accent6>
        <a:srgbClr val="E39F2E"/>
      </a:accent6>
      <a:hlink>
        <a:srgbClr val="F3D89D"/>
      </a:hlink>
      <a:folHlink>
        <a:srgbClr val="0089C6"/>
      </a:folHlink>
    </a:clrScheme>
    <a:fontScheme name="ST_720_540_43_1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96" charset="-128"/>
          </a:defRPr>
        </a:defPPr>
      </a:lstStyle>
    </a:lnDef>
  </a:objectDefaults>
  <a:extraClrSchemeLst>
    <a:extraClrScheme>
      <a:clrScheme name="ST_720_540_43_18 1">
        <a:dk1>
          <a:srgbClr val="000000"/>
        </a:dk1>
        <a:lt1>
          <a:srgbClr val="FFFFFF"/>
        </a:lt1>
        <a:dk2>
          <a:srgbClr val="00528E"/>
        </a:dk2>
        <a:lt2>
          <a:srgbClr val="CECFD0"/>
        </a:lt2>
        <a:accent1>
          <a:srgbClr val="8799C1"/>
        </a:accent1>
        <a:accent2>
          <a:srgbClr val="FBB034"/>
        </a:accent2>
        <a:accent3>
          <a:srgbClr val="FFFFFF"/>
        </a:accent3>
        <a:accent4>
          <a:srgbClr val="000000"/>
        </a:accent4>
        <a:accent5>
          <a:srgbClr val="C3CADD"/>
        </a:accent5>
        <a:accent6>
          <a:srgbClr val="E39F2E"/>
        </a:accent6>
        <a:hlink>
          <a:srgbClr val="F3D89D"/>
        </a:hlink>
        <a:folHlink>
          <a:srgbClr val="0089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ST_TEMPLATE2010_4_3_2003V1</Template>
  <TotalTime>2708</TotalTime>
  <Words>1583</Words>
  <Application>Microsoft Office PowerPoint</Application>
  <PresentationFormat>On-screen Show (4:3)</PresentationFormat>
  <Paragraphs>153</Paragraphs>
  <Slides>12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ST_720_540_43_18</vt:lpstr>
      <vt:lpstr>Visio</vt:lpstr>
      <vt:lpstr>Crossbar</vt:lpstr>
      <vt:lpstr>Masters and slaves (a)</vt:lpstr>
      <vt:lpstr>Crossbar Introduction: General Operation</vt:lpstr>
      <vt:lpstr>Crossbar Introduction: Controls – Parking and Priority</vt:lpstr>
      <vt:lpstr>Crossbar Parking:  Parking Slave Ports</vt:lpstr>
      <vt:lpstr>Crossbar Arbitration: Fixed and Round Robin</vt:lpstr>
      <vt:lpstr>Registers – Master priority</vt:lpstr>
      <vt:lpstr>Crossbar Ref.:   Master Priority Register (XBAR_MPRn)</vt:lpstr>
      <vt:lpstr>Registers – Slave</vt:lpstr>
      <vt:lpstr>Crossbar Ref.:  Slave General Purpose Control Register (SGPCRn) 1/2</vt:lpstr>
      <vt:lpstr>Crossbar Ref.:  Slave General Purpose Control Register (SGPCRn) 2/2</vt:lpstr>
      <vt:lpstr>XBAR – key points</vt:lpstr>
    </vt:vector>
  </TitlesOfParts>
  <Company>STMicroelectronics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XBAR &amp; Peripheral Bridge</dc:title>
  <dc:creator>Andrea Re</dc:creator>
  <cp:lastModifiedBy>rosario martorana</cp:lastModifiedBy>
  <cp:revision>68</cp:revision>
  <dcterms:created xsi:type="dcterms:W3CDTF">2010-03-01T14:38:03Z</dcterms:created>
  <dcterms:modified xsi:type="dcterms:W3CDTF">2012-07-16T18:43:23Z</dcterms:modified>
</cp:coreProperties>
</file>