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7" r:id="rId1"/>
    <p:sldMasterId id="2147483689" r:id="rId2"/>
    <p:sldMasterId id="2147483691" r:id="rId3"/>
    <p:sldMasterId id="2147483695" r:id="rId4"/>
  </p:sldMasterIdLst>
  <p:notesMasterIdLst>
    <p:notesMasterId r:id="rId26"/>
  </p:notesMasterIdLst>
  <p:handoutMasterIdLst>
    <p:handoutMasterId r:id="rId27"/>
  </p:handoutMasterIdLst>
  <p:sldIdLst>
    <p:sldId id="1953" r:id="rId5"/>
    <p:sldId id="1884" r:id="rId6"/>
    <p:sldId id="1885" r:id="rId7"/>
    <p:sldId id="1951" r:id="rId8"/>
    <p:sldId id="1887" r:id="rId9"/>
    <p:sldId id="1942" r:id="rId10"/>
    <p:sldId id="1952" r:id="rId11"/>
    <p:sldId id="1943" r:id="rId12"/>
    <p:sldId id="1893" r:id="rId13"/>
    <p:sldId id="1944" r:id="rId14"/>
    <p:sldId id="1945" r:id="rId15"/>
    <p:sldId id="1946" r:id="rId16"/>
    <p:sldId id="1947" r:id="rId17"/>
    <p:sldId id="1948" r:id="rId18"/>
    <p:sldId id="1900" r:id="rId19"/>
    <p:sldId id="1901" r:id="rId20"/>
    <p:sldId id="1904" r:id="rId21"/>
    <p:sldId id="1905" r:id="rId22"/>
    <p:sldId id="1906" r:id="rId23"/>
    <p:sldId id="1907" r:id="rId24"/>
    <p:sldId id="1949" r:id="rId25"/>
  </p:sldIdLst>
  <p:sldSz cx="9144000" cy="6858000" type="screen4x3"/>
  <p:notesSz cx="6797675" cy="9926638"/>
  <p:custDataLst>
    <p:tags r:id="rId28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8080"/>
    <a:srgbClr val="85AAC1"/>
    <a:srgbClr val="007E27"/>
    <a:srgbClr val="487DAD"/>
    <a:srgbClr val="FF7C80"/>
    <a:srgbClr val="D60093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1707" autoAdjust="0"/>
  </p:normalViewPr>
  <p:slideViewPr>
    <p:cSldViewPr snapToGrid="0">
      <p:cViewPr varScale="1">
        <p:scale>
          <a:sx n="77" d="100"/>
          <a:sy n="77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36"/>
    </p:cViewPr>
  </p:sorterViewPr>
  <p:notesViewPr>
    <p:cSldViewPr snapToGrid="0">
      <p:cViewPr varScale="1">
        <p:scale>
          <a:sx n="83" d="100"/>
          <a:sy n="83" d="100"/>
        </p:scale>
        <p:origin x="-1872" y="-84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pPr>
              <a:defRPr/>
            </a:pPr>
            <a:fld id="{77E0DC39-9DCE-4F20-A231-C0094B6001AE}" type="datetime1">
              <a:rPr lang="en-US"/>
              <a:pPr>
                <a:defRPr/>
              </a:pPr>
              <a:t>5/14/2012</a:t>
            </a:fld>
            <a:endParaRPr lang="en-US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pPr>
              <a:defRPr/>
            </a:pPr>
            <a:fld id="{23731B5B-9C05-4893-93D8-2081662C2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pPr>
              <a:defRPr/>
            </a:pPr>
            <a:r>
              <a:rPr lang="en-US"/>
              <a:t>Name of your presentation here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pPr>
              <a:defRPr/>
            </a:pPr>
            <a:fld id="{8D970B36-6CBE-4DD5-B19F-C10F57A80DD4}" type="datetime1">
              <a:rPr lang="en-US"/>
              <a:pPr>
                <a:defRPr/>
              </a:pPr>
              <a:t>5/14/2012</a:t>
            </a:fld>
            <a:endParaRPr lang="en-US"/>
          </a:p>
        </p:txBody>
      </p:sp>
      <p:sp>
        <p:nvSpPr>
          <p:cNvPr id="419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44850" y="742950"/>
            <a:ext cx="3309938" cy="248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7050" y="3392488"/>
            <a:ext cx="57435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pPr>
              <a:defRPr/>
            </a:pPr>
            <a:r>
              <a:rPr lang="en-US"/>
              <a:t>HP presentation template tutorial - Rev. 1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88" tIns="48144" rIns="96288" bIns="48144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SzPct val="120000"/>
              <a:defRPr sz="1200">
                <a:latin typeface="Futura Bk" pitchFamily="34" charset="0"/>
              </a:defRPr>
            </a:lvl1pPr>
          </a:lstStyle>
          <a:p>
            <a:pPr>
              <a:defRPr/>
            </a:pPr>
            <a:fld id="{14684EFB-48DB-496D-BD3F-38C5ABCAD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•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457200" indent="-169863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–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796925" indent="-225425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1143000" indent="-231775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436688" indent="-179388" algn="l" rtl="0" eaLnBrk="0" fontAlgn="base" hangingPunct="0">
      <a:lnSpc>
        <a:spcPct val="90000"/>
      </a:lnSpc>
      <a:spcBef>
        <a:spcPct val="0"/>
      </a:spcBef>
      <a:spcAft>
        <a:spcPct val="10000"/>
      </a:spcAft>
      <a:buSzPct val="75000"/>
      <a:buChar char="&gt;"/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EF2BA1-9E0F-41B4-8F5F-C94CBB1474FE}" type="datetime1">
              <a:rPr lang="en-US" smtClean="0"/>
              <a:pPr/>
              <a:t>5/14/2012</a:t>
            </a:fld>
            <a:endParaRPr lang="en-US" smtClean="0"/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HP presentation template tutorial - Rev. 1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4B7CE-CFB2-438F-B2D9-475352EF9A5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0275" y="244475"/>
            <a:ext cx="4960938" cy="37211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065588"/>
            <a:ext cx="6353175" cy="5116512"/>
          </a:xfrm>
          <a:noFill/>
          <a:ln/>
        </p:spPr>
        <p:txBody>
          <a:bodyPr/>
          <a:lstStyle/>
          <a:p>
            <a:pPr marL="0" indent="0"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F165C43-C9C4-4C9A-8264-E79C3D9B4EFC}" type="datetime1">
              <a:rPr lang="en-US" smtClean="0"/>
              <a:pPr/>
              <a:t>5/14/2012</a:t>
            </a:fld>
            <a:endParaRPr lang="en-US" smtClean="0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HP presentation template tutorial - Rev. 1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6D9C2-CA4B-4160-9BF8-08FBCB078B6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0275" y="244475"/>
            <a:ext cx="4960938" cy="3721100"/>
          </a:xfrm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065588"/>
            <a:ext cx="6353175" cy="5116512"/>
          </a:xfrm>
          <a:noFill/>
          <a:ln/>
        </p:spPr>
        <p:txBody>
          <a:bodyPr/>
          <a:lstStyle/>
          <a:p>
            <a:pPr marL="0" indent="0" eaLnBrk="1" hangingPunct="1"/>
            <a:r>
              <a:rPr lang="en-US" smtClean="0"/>
              <a:t>Software Adv.  Common Prolog – Epilog</a:t>
            </a:r>
          </a:p>
          <a:p>
            <a:pPr marL="0" indent="0" eaLnBrk="1" hangingPunct="1"/>
            <a:r>
              <a:rPr lang="en-US" smtClean="0"/>
              <a:t>Hardware Adv.  Fast but must duplicate Prolog- Epilog Code.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1192213" y="5100638"/>
            <a:ext cx="838200" cy="150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592" tIns="47797" rIns="95592" bIns="47797" anchor="ctr"/>
          <a:lstStyle/>
          <a:p>
            <a:pPr algn="ctr" defTabSz="958850">
              <a:spcBef>
                <a:spcPct val="0"/>
              </a:spcBef>
            </a:pPr>
            <a:r>
              <a:rPr lang="en-US" sz="1200"/>
              <a:t>IVOR4</a:t>
            </a:r>
          </a:p>
        </p:txBody>
      </p:sp>
      <p:sp>
        <p:nvSpPr>
          <p:cNvPr id="44040" name="Line 5"/>
          <p:cNvSpPr>
            <a:spLocks noChangeShapeType="1"/>
          </p:cNvSpPr>
          <p:nvPr/>
        </p:nvSpPr>
        <p:spPr bwMode="auto">
          <a:xfrm>
            <a:off x="2024063" y="5160963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354013" y="5100638"/>
            <a:ext cx="838200" cy="150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5592" tIns="47797" rIns="95592" bIns="47797" anchor="ctr"/>
          <a:lstStyle/>
          <a:p>
            <a:pPr algn="ctr" defTabSz="958850">
              <a:spcBef>
                <a:spcPct val="0"/>
              </a:spcBef>
            </a:pPr>
            <a:r>
              <a:rPr lang="en-US" sz="1200"/>
              <a:t>IVPR</a:t>
            </a:r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2368550" y="4568825"/>
            <a:ext cx="3397250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92" tIns="47797" rIns="95592" bIns="47797">
            <a:spAutoFit/>
          </a:bodyPr>
          <a:lstStyle/>
          <a:p>
            <a:pPr defTabSz="958850"/>
            <a:r>
              <a:rPr lang="en-US" sz="900" b="1"/>
              <a:t>	</a:t>
            </a:r>
            <a:r>
              <a:rPr lang="en-US" sz="1200" b="1">
                <a:solidFill>
                  <a:srgbClr val="3366CC"/>
                </a:solidFill>
              </a:rPr>
              <a:t>Prolog</a:t>
            </a:r>
          </a:p>
          <a:p>
            <a:pPr defTabSz="958850"/>
            <a:r>
              <a:rPr lang="en-US" sz="900" b="1"/>
              <a:t>1- </a:t>
            </a:r>
            <a:r>
              <a:rPr lang="en-US" sz="1200" b="1">
                <a:latin typeface="Times New Roman" pitchFamily="18" charset="0"/>
              </a:rPr>
              <a:t>Allocate Stack Space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2 - Save GPRx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3 - Save SRR0/1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4 - Read IACKR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5- Re-enable MSR[EE] 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6-Save other GP Registers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7- Branch to ISR per IACKR</a:t>
            </a:r>
          </a:p>
          <a:p>
            <a:pPr defTabSz="958850"/>
            <a:r>
              <a:rPr lang="en-US" sz="1200" b="1">
                <a:solidFill>
                  <a:srgbClr val="006600"/>
                </a:solidFill>
                <a:latin typeface="Times New Roman" pitchFamily="18" charset="0"/>
              </a:rPr>
              <a:t>	</a:t>
            </a:r>
            <a:r>
              <a:rPr lang="en-US" sz="1200" b="1">
                <a:solidFill>
                  <a:srgbClr val="990000"/>
                </a:solidFill>
                <a:latin typeface="Times New Roman" pitchFamily="18" charset="0"/>
              </a:rPr>
              <a:t>ISR Execute</a:t>
            </a:r>
          </a:p>
          <a:p>
            <a:pPr defTabSz="958850"/>
            <a:r>
              <a:rPr lang="en-US" sz="1200" b="1">
                <a:solidFill>
                  <a:srgbClr val="FF3300"/>
                </a:solidFill>
                <a:latin typeface="Times New Roman" pitchFamily="18" charset="0"/>
              </a:rPr>
              <a:t>	</a:t>
            </a:r>
            <a:r>
              <a:rPr lang="en-US" b="1">
                <a:solidFill>
                  <a:srgbClr val="FF3300"/>
                </a:solidFill>
                <a:latin typeface="Times New Roman" pitchFamily="18" charset="0"/>
              </a:rPr>
              <a:t>Epilog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Disable EE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Restore SRR0/1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Restore Registers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Deallocate Stack</a:t>
            </a:r>
          </a:p>
          <a:p>
            <a:pPr defTabSz="958850"/>
            <a:r>
              <a:rPr lang="en-US" sz="1200" b="1">
                <a:latin typeface="Times New Roman" pitchFamily="18" charset="0"/>
              </a:rPr>
              <a:t>RFI</a:t>
            </a:r>
          </a:p>
          <a:p>
            <a:pPr defTabSz="958850"/>
            <a:endParaRPr lang="en-US" sz="1200" b="1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D1BDF42-7D6B-4A9E-911F-25E9DF0C6816}" type="datetime1">
              <a:rPr lang="en-US" smtClean="0"/>
              <a:pPr/>
              <a:t>5/14/2012</a:t>
            </a:fld>
            <a:endParaRPr lang="en-US" smtClean="0"/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HP presentation template tutorial - Rev. 1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B6AFF-3E0A-4FA2-B29D-31A28252AC4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0275" y="244475"/>
            <a:ext cx="4960938" cy="3721100"/>
          </a:xfrm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065588"/>
            <a:ext cx="6353175" cy="5116512"/>
          </a:xfrm>
          <a:noFill/>
          <a:ln/>
        </p:spPr>
        <p:txBody>
          <a:bodyPr/>
          <a:lstStyle/>
          <a:p>
            <a:pPr marL="0" indent="0"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170FFCE-E73E-4301-826A-AB06711B96D9}" type="datetime1">
              <a:rPr lang="en-US" smtClean="0"/>
              <a:pPr/>
              <a:t>5/14/2012</a:t>
            </a:fld>
            <a:endParaRPr lang="en-US" smtClean="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HP presentation template tutorial - Rev. 1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4FE4D-8935-4914-A477-F0CBB9269E7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08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0275" y="244475"/>
            <a:ext cx="4960938" cy="37211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065588"/>
            <a:ext cx="6353175" cy="5116512"/>
          </a:xfrm>
          <a:noFill/>
          <a:ln/>
        </p:spPr>
        <p:txBody>
          <a:bodyPr/>
          <a:lstStyle/>
          <a:p>
            <a:pPr marL="0" indent="0" eaLnBrk="1" hangingPunct="1"/>
            <a:r>
              <a:rPr lang="en-US" smtClean="0"/>
              <a:t>Each SIRQ has a byte field to set clear the IRQ for ease of accessing the bit number.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ADDBED5-0E56-4EDC-9049-D3FA604C9637}" type="datetime1">
              <a:rPr lang="en-US" smtClean="0"/>
              <a:pPr/>
              <a:t>5/14/2012</a:t>
            </a:fld>
            <a:endParaRPr lang="en-US" smtClean="0"/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HP presentation template tutorial - Rev. 1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EFD55-F126-4DB6-9745-A2DDDB1536C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0275" y="244475"/>
            <a:ext cx="4960938" cy="37211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065588"/>
            <a:ext cx="6353175" cy="5116512"/>
          </a:xfrm>
          <a:noFill/>
          <a:ln/>
        </p:spPr>
        <p:txBody>
          <a:bodyPr/>
          <a:lstStyle/>
          <a:p>
            <a:pPr marL="0" indent="0"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644E054-B315-4465-880C-1AD031454601}" type="datetime1">
              <a:rPr lang="en-US" smtClean="0"/>
              <a:pPr/>
              <a:t>5/14/2012</a:t>
            </a:fld>
            <a:endParaRPr lang="en-US" smtClean="0"/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HP presentation template tutorial - Rev. 1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A7C02-0B95-4C76-A038-7C9EFCAE743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3450" y="244475"/>
            <a:ext cx="4960938" cy="3721100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4065588"/>
            <a:ext cx="6353175" cy="5116512"/>
          </a:xfrm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GB" dirty="0" smtClean="0"/>
              <a:t>RM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pag</a:t>
            </a:r>
            <a:r>
              <a:rPr lang="en-GB" baseline="0" dirty="0" smtClean="0"/>
              <a:t>. 1360</a:t>
            </a:r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scale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93219" name="Rectangle 3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263525" y="44450"/>
            <a:ext cx="8701088" cy="2867025"/>
          </a:xfrm>
          <a:solidFill>
            <a:srgbClr val="3399FF">
              <a:alpha val="60001"/>
            </a:srgbClr>
          </a:solidFill>
          <a:ln w="25400"/>
        </p:spPr>
        <p:txBody>
          <a:bodyPr tIns="91440" bIns="91440" anchor="b"/>
          <a:lstStyle>
            <a:lvl1pPr>
              <a:spcBef>
                <a:spcPct val="25000"/>
              </a:spcBef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593220" name="Rectangle 4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263525" y="2997200"/>
            <a:ext cx="8701088" cy="825500"/>
          </a:xfrm>
          <a:solidFill>
            <a:srgbClr val="FFCC00">
              <a:alpha val="60001"/>
            </a:srgbClr>
          </a:solidFill>
          <a:ln w="25400" algn="ctr"/>
        </p:spPr>
        <p:txBody>
          <a:bodyPr tIns="0" bIns="91440"/>
          <a:lstStyle>
            <a:lvl1pPr marL="0" indent="0">
              <a:spcBef>
                <a:spcPct val="0"/>
              </a:spcBef>
              <a:buClrTx/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71C9E-D2AA-4AF0-8ADF-6F3B6F321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63500"/>
            <a:ext cx="2268537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3500"/>
            <a:ext cx="6656388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5A788-D6EA-4EE5-AB16-9826C765B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278688" y="6148388"/>
            <a:ext cx="1771650" cy="477837"/>
            <a:chOff x="4288" y="3754"/>
            <a:chExt cx="1228" cy="331"/>
          </a:xfrm>
        </p:grpSpPr>
        <p:sp>
          <p:nvSpPr>
            <p:cNvPr id="5" name="Text Box 3"/>
            <p:cNvSpPr txBox="1">
              <a:spLocks noChangeAspect="1" noChangeArrowheads="1"/>
            </p:cNvSpPr>
            <p:nvPr/>
          </p:nvSpPr>
          <p:spPr bwMode="black">
            <a:xfrm>
              <a:off x="5301" y="3883"/>
              <a:ext cx="21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400" b="1"/>
                <a:t>TM</a:t>
              </a:r>
            </a:p>
          </p:txBody>
        </p:sp>
        <p:sp>
          <p:nvSpPr>
            <p:cNvPr id="6" name="Freeform 4"/>
            <p:cNvSpPr>
              <a:spLocks noChangeAspect="1"/>
            </p:cNvSpPr>
            <p:nvPr/>
          </p:nvSpPr>
          <p:spPr bwMode="black">
            <a:xfrm>
              <a:off x="4862" y="4049"/>
              <a:ext cx="34" cy="36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 noChangeAspect="1" noEditPoints="1"/>
            </p:cNvSpPr>
            <p:nvPr/>
          </p:nvSpPr>
          <p:spPr bwMode="black">
            <a:xfrm>
              <a:off x="4899" y="4049"/>
              <a:ext cx="35" cy="36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 noChangeAspect="1"/>
            </p:cNvSpPr>
            <p:nvPr/>
          </p:nvSpPr>
          <p:spPr bwMode="black">
            <a:xfrm>
              <a:off x="4937" y="4049"/>
              <a:ext cx="53" cy="3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7"/>
            <p:cNvSpPr>
              <a:spLocks noChangeAspect="1" noEditPoints="1"/>
            </p:cNvSpPr>
            <p:nvPr/>
          </p:nvSpPr>
          <p:spPr bwMode="black">
            <a:xfrm>
              <a:off x="4993" y="4033"/>
              <a:ext cx="14" cy="51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8"/>
            <p:cNvSpPr>
              <a:spLocks noChangeAspect="1"/>
            </p:cNvSpPr>
            <p:nvPr/>
          </p:nvSpPr>
          <p:spPr bwMode="black">
            <a:xfrm>
              <a:off x="5007" y="4049"/>
              <a:ext cx="36" cy="36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>
              <a:spLocks noChangeAspect="1" noEditPoints="1"/>
            </p:cNvSpPr>
            <p:nvPr/>
          </p:nvSpPr>
          <p:spPr bwMode="black">
            <a:xfrm>
              <a:off x="5046" y="4049"/>
              <a:ext cx="36" cy="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0"/>
            <p:cNvSpPr>
              <a:spLocks noChangeAspect="1"/>
            </p:cNvSpPr>
            <p:nvPr/>
          </p:nvSpPr>
          <p:spPr bwMode="black">
            <a:xfrm>
              <a:off x="5085" y="4049"/>
              <a:ext cx="35" cy="35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1"/>
            <p:cNvSpPr>
              <a:spLocks noChangeAspect="1" noEditPoints="1"/>
            </p:cNvSpPr>
            <p:nvPr/>
          </p:nvSpPr>
          <p:spPr bwMode="black">
            <a:xfrm>
              <a:off x="5121" y="4033"/>
              <a:ext cx="42" cy="52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2"/>
            <p:cNvSpPr>
              <a:spLocks noChangeAspect="1"/>
            </p:cNvSpPr>
            <p:nvPr/>
          </p:nvSpPr>
          <p:spPr bwMode="black">
            <a:xfrm>
              <a:off x="5163" y="4050"/>
              <a:ext cx="34" cy="35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3"/>
            <p:cNvSpPr>
              <a:spLocks noChangeAspect="1"/>
            </p:cNvSpPr>
            <p:nvPr/>
          </p:nvSpPr>
          <p:spPr bwMode="black">
            <a:xfrm>
              <a:off x="5198" y="4049"/>
              <a:ext cx="37" cy="36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4"/>
            <p:cNvSpPr>
              <a:spLocks noChangeAspect="1"/>
            </p:cNvSpPr>
            <p:nvPr/>
          </p:nvSpPr>
          <p:spPr bwMode="black">
            <a:xfrm>
              <a:off x="5238" y="4040"/>
              <a:ext cx="21" cy="4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5"/>
            <p:cNvSpPr>
              <a:spLocks noChangeAspect="1" noEditPoints="1"/>
            </p:cNvSpPr>
            <p:nvPr/>
          </p:nvSpPr>
          <p:spPr bwMode="black">
            <a:xfrm>
              <a:off x="5256" y="4049"/>
              <a:ext cx="36" cy="3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6"/>
            <p:cNvSpPr>
              <a:spLocks noChangeAspect="1"/>
            </p:cNvSpPr>
            <p:nvPr/>
          </p:nvSpPr>
          <p:spPr bwMode="black">
            <a:xfrm>
              <a:off x="5296" y="4049"/>
              <a:ext cx="25" cy="3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 noChangeAspect="1"/>
            </p:cNvSpPr>
            <p:nvPr/>
          </p:nvSpPr>
          <p:spPr bwMode="black">
            <a:xfrm>
              <a:off x="4362" y="3754"/>
              <a:ext cx="88" cy="48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8"/>
            <p:cNvSpPr>
              <a:spLocks noChangeAspect="1"/>
            </p:cNvSpPr>
            <p:nvPr/>
          </p:nvSpPr>
          <p:spPr bwMode="black">
            <a:xfrm>
              <a:off x="4413" y="3780"/>
              <a:ext cx="86" cy="4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9"/>
            <p:cNvSpPr>
              <a:spLocks noChangeAspect="1"/>
            </p:cNvSpPr>
            <p:nvPr/>
          </p:nvSpPr>
          <p:spPr bwMode="black">
            <a:xfrm>
              <a:off x="4461" y="3805"/>
              <a:ext cx="88" cy="5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0"/>
            <p:cNvSpPr>
              <a:spLocks noChangeAspect="1"/>
            </p:cNvSpPr>
            <p:nvPr/>
          </p:nvSpPr>
          <p:spPr bwMode="black">
            <a:xfrm>
              <a:off x="4387" y="3850"/>
              <a:ext cx="88" cy="5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"/>
            <p:cNvSpPr>
              <a:spLocks noChangeAspect="1"/>
            </p:cNvSpPr>
            <p:nvPr/>
          </p:nvSpPr>
          <p:spPr bwMode="black">
            <a:xfrm>
              <a:off x="4437" y="3877"/>
              <a:ext cx="87" cy="48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"/>
            <p:cNvSpPr>
              <a:spLocks noChangeAspect="1"/>
            </p:cNvSpPr>
            <p:nvPr/>
          </p:nvSpPr>
          <p:spPr bwMode="black">
            <a:xfrm>
              <a:off x="4314" y="3894"/>
              <a:ext cx="86" cy="53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 noChangeAspect="1"/>
            </p:cNvSpPr>
            <p:nvPr/>
          </p:nvSpPr>
          <p:spPr bwMode="black">
            <a:xfrm>
              <a:off x="4362" y="3920"/>
              <a:ext cx="88" cy="49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4"/>
            <p:cNvSpPr>
              <a:spLocks noChangeAspect="1"/>
            </p:cNvSpPr>
            <p:nvPr/>
          </p:nvSpPr>
          <p:spPr bwMode="black">
            <a:xfrm>
              <a:off x="4288" y="3966"/>
              <a:ext cx="88" cy="48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25"/>
            <p:cNvSpPr>
              <a:spLocks noChangeAspect="1"/>
            </p:cNvSpPr>
            <p:nvPr/>
          </p:nvSpPr>
          <p:spPr bwMode="black">
            <a:xfrm>
              <a:off x="4549" y="3884"/>
              <a:ext cx="73" cy="132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26"/>
            <p:cNvSpPr>
              <a:spLocks noChangeAspect="1"/>
            </p:cNvSpPr>
            <p:nvPr/>
          </p:nvSpPr>
          <p:spPr bwMode="black">
            <a:xfrm>
              <a:off x="4608" y="3917"/>
              <a:ext cx="75" cy="9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27"/>
            <p:cNvSpPr>
              <a:spLocks noChangeAspect="1" noEditPoints="1"/>
            </p:cNvSpPr>
            <p:nvPr/>
          </p:nvSpPr>
          <p:spPr bwMode="black">
            <a:xfrm>
              <a:off x="5082" y="3915"/>
              <a:ext cx="105" cy="103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28"/>
            <p:cNvSpPr>
              <a:spLocks noChangeAspect="1"/>
            </p:cNvSpPr>
            <p:nvPr/>
          </p:nvSpPr>
          <p:spPr bwMode="black">
            <a:xfrm>
              <a:off x="5190" y="3885"/>
              <a:ext cx="54" cy="131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29"/>
            <p:cNvSpPr>
              <a:spLocks noChangeAspect="1" noEditPoints="1"/>
            </p:cNvSpPr>
            <p:nvPr/>
          </p:nvSpPr>
          <p:spPr bwMode="black">
            <a:xfrm>
              <a:off x="4674" y="3915"/>
              <a:ext cx="107" cy="103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30"/>
            <p:cNvSpPr>
              <a:spLocks noChangeAspect="1" noEditPoints="1"/>
            </p:cNvSpPr>
            <p:nvPr/>
          </p:nvSpPr>
          <p:spPr bwMode="black">
            <a:xfrm>
              <a:off x="4781" y="3915"/>
              <a:ext cx="107" cy="103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31"/>
            <p:cNvSpPr>
              <a:spLocks noChangeAspect="1" noEditPoints="1"/>
            </p:cNvSpPr>
            <p:nvPr/>
          </p:nvSpPr>
          <p:spPr bwMode="black">
            <a:xfrm>
              <a:off x="5237" y="3915"/>
              <a:ext cx="107" cy="103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32"/>
            <p:cNvSpPr>
              <a:spLocks noChangeAspect="1"/>
            </p:cNvSpPr>
            <p:nvPr/>
          </p:nvSpPr>
          <p:spPr bwMode="black">
            <a:xfrm>
              <a:off x="4983" y="3915"/>
              <a:ext cx="101" cy="103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33"/>
            <p:cNvSpPr>
              <a:spLocks noChangeAspect="1"/>
            </p:cNvSpPr>
            <p:nvPr/>
          </p:nvSpPr>
          <p:spPr bwMode="black">
            <a:xfrm>
              <a:off x="4880" y="3915"/>
              <a:ext cx="109" cy="103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0" y="0"/>
            <a:ext cx="8967788" cy="4062413"/>
            <a:chOff x="0" y="0"/>
            <a:chExt cx="5649" cy="2559"/>
          </a:xfrm>
        </p:grpSpPr>
        <p:grpSp>
          <p:nvGrpSpPr>
            <p:cNvPr id="37" name="Group 35"/>
            <p:cNvGrpSpPr>
              <a:grpSpLocks/>
            </p:cNvGrpSpPr>
            <p:nvPr userDrawn="1"/>
          </p:nvGrpSpPr>
          <p:grpSpPr bwMode="auto">
            <a:xfrm>
              <a:off x="186" y="2448"/>
              <a:ext cx="5460" cy="111"/>
              <a:chOff x="186" y="2448"/>
              <a:chExt cx="5460" cy="111"/>
            </a:xfrm>
          </p:grpSpPr>
          <p:sp>
            <p:nvSpPr>
              <p:cNvPr id="45" name="Freeform 36"/>
              <p:cNvSpPr>
                <a:spLocks/>
              </p:cNvSpPr>
              <p:nvPr userDrawn="1"/>
            </p:nvSpPr>
            <p:spPr bwMode="auto">
              <a:xfrm>
                <a:off x="186" y="2448"/>
                <a:ext cx="4123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"/>
                  </a:cxn>
                  <a:cxn ang="0">
                    <a:pos x="4267" y="111"/>
                  </a:cxn>
                  <a:cxn ang="0">
                    <a:pos x="4334" y="44"/>
                  </a:cxn>
                  <a:cxn ang="0">
                    <a:pos x="4401" y="111"/>
                  </a:cxn>
                  <a:cxn ang="0">
                    <a:pos x="4945" y="111"/>
                  </a:cxn>
                  <a:cxn ang="0">
                    <a:pos x="4945" y="0"/>
                  </a:cxn>
                  <a:cxn ang="0">
                    <a:pos x="0" y="0"/>
                  </a:cxn>
                </a:cxnLst>
                <a:rect l="0" t="0" r="r" b="b"/>
                <a:pathLst>
                  <a:path w="4945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267" y="111"/>
                    </a:lnTo>
                    <a:lnTo>
                      <a:pt x="4334" y="44"/>
                    </a:lnTo>
                    <a:lnTo>
                      <a:pt x="4401" y="111"/>
                    </a:lnTo>
                    <a:lnTo>
                      <a:pt x="4945" y="111"/>
                    </a:lnTo>
                    <a:lnTo>
                      <a:pt x="4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D6D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Freeform 37"/>
              <p:cNvSpPr>
                <a:spLocks/>
              </p:cNvSpPr>
              <p:nvPr userDrawn="1"/>
            </p:nvSpPr>
            <p:spPr bwMode="auto">
              <a:xfrm>
                <a:off x="701" y="2448"/>
                <a:ext cx="4945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"/>
                  </a:cxn>
                  <a:cxn ang="0">
                    <a:pos x="4267" y="111"/>
                  </a:cxn>
                  <a:cxn ang="0">
                    <a:pos x="4334" y="44"/>
                  </a:cxn>
                  <a:cxn ang="0">
                    <a:pos x="4401" y="111"/>
                  </a:cxn>
                  <a:cxn ang="0">
                    <a:pos x="4945" y="111"/>
                  </a:cxn>
                  <a:cxn ang="0">
                    <a:pos x="4945" y="0"/>
                  </a:cxn>
                  <a:cxn ang="0">
                    <a:pos x="0" y="0"/>
                  </a:cxn>
                </a:cxnLst>
                <a:rect l="0" t="0" r="r" b="b"/>
                <a:pathLst>
                  <a:path w="4945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267" y="111"/>
                    </a:lnTo>
                    <a:lnTo>
                      <a:pt x="4334" y="44"/>
                    </a:lnTo>
                    <a:lnTo>
                      <a:pt x="4401" y="111"/>
                    </a:lnTo>
                    <a:lnTo>
                      <a:pt x="4945" y="111"/>
                    </a:lnTo>
                    <a:lnTo>
                      <a:pt x="49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D6D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8" name="Freeform 38"/>
            <p:cNvSpPr>
              <a:spLocks/>
            </p:cNvSpPr>
            <p:nvPr/>
          </p:nvSpPr>
          <p:spPr bwMode="white">
            <a:xfrm>
              <a:off x="0" y="0"/>
              <a:ext cx="867" cy="5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7" y="0"/>
                </a:cxn>
                <a:cxn ang="0">
                  <a:pos x="0" y="546"/>
                </a:cxn>
                <a:cxn ang="0">
                  <a:pos x="0" y="0"/>
                </a:cxn>
              </a:cxnLst>
              <a:rect l="0" t="0" r="r" b="b"/>
              <a:pathLst>
                <a:path w="867" h="546">
                  <a:moveTo>
                    <a:pt x="0" y="0"/>
                  </a:moveTo>
                  <a:lnTo>
                    <a:pt x="867" y="0"/>
                  </a:lnTo>
                  <a:lnTo>
                    <a:pt x="0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186" y="298"/>
              <a:ext cx="5460" cy="2149"/>
            </a:xfrm>
            <a:prstGeom prst="rect">
              <a:avLst/>
            </a:prstGeom>
            <a:solidFill>
              <a:srgbClr val="CDD6D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 userDrawn="1"/>
          </p:nvSpPr>
          <p:spPr bwMode="auto">
            <a:xfrm>
              <a:off x="186" y="2122"/>
              <a:ext cx="5460" cy="330"/>
            </a:xfrm>
            <a:prstGeom prst="rect">
              <a:avLst/>
            </a:prstGeom>
            <a:solidFill>
              <a:srgbClr val="99A2A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1" name="Group 41"/>
            <p:cNvGrpSpPr>
              <a:grpSpLocks/>
            </p:cNvGrpSpPr>
            <p:nvPr userDrawn="1"/>
          </p:nvGrpSpPr>
          <p:grpSpPr bwMode="auto">
            <a:xfrm>
              <a:off x="186" y="157"/>
              <a:ext cx="4836" cy="104"/>
              <a:chOff x="186" y="157"/>
              <a:chExt cx="4836" cy="104"/>
            </a:xfrm>
          </p:grpSpPr>
          <p:sp>
            <p:nvSpPr>
              <p:cNvPr id="43" name="Freeform 42"/>
              <p:cNvSpPr>
                <a:spLocks/>
              </p:cNvSpPr>
              <p:nvPr userDrawn="1"/>
            </p:nvSpPr>
            <p:spPr bwMode="auto">
              <a:xfrm>
                <a:off x="240" y="157"/>
                <a:ext cx="4782" cy="1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4"/>
                  </a:cxn>
                  <a:cxn ang="0">
                    <a:pos x="4330" y="104"/>
                  </a:cxn>
                  <a:cxn ang="0">
                    <a:pos x="4330" y="48"/>
                  </a:cxn>
                  <a:cxn ang="0">
                    <a:pos x="4282" y="0"/>
                  </a:cxn>
                  <a:cxn ang="0">
                    <a:pos x="0" y="0"/>
                  </a:cxn>
                </a:cxnLst>
                <a:rect l="0" t="0" r="r" b="b"/>
                <a:pathLst>
                  <a:path w="4330" h="104">
                    <a:moveTo>
                      <a:pt x="0" y="0"/>
                    </a:moveTo>
                    <a:lnTo>
                      <a:pt x="0" y="104"/>
                    </a:lnTo>
                    <a:lnTo>
                      <a:pt x="4330" y="104"/>
                    </a:lnTo>
                    <a:lnTo>
                      <a:pt x="4330" y="48"/>
                    </a:lnTo>
                    <a:lnTo>
                      <a:pt x="4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617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Freeform 43"/>
              <p:cNvSpPr>
                <a:spLocks/>
              </p:cNvSpPr>
              <p:nvPr userDrawn="1"/>
            </p:nvSpPr>
            <p:spPr bwMode="auto">
              <a:xfrm>
                <a:off x="186" y="157"/>
                <a:ext cx="4782" cy="1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4"/>
                  </a:cxn>
                  <a:cxn ang="0">
                    <a:pos x="4330" y="104"/>
                  </a:cxn>
                  <a:cxn ang="0">
                    <a:pos x="4330" y="48"/>
                  </a:cxn>
                  <a:cxn ang="0">
                    <a:pos x="4282" y="0"/>
                  </a:cxn>
                  <a:cxn ang="0">
                    <a:pos x="0" y="0"/>
                  </a:cxn>
                </a:cxnLst>
                <a:rect l="0" t="0" r="r" b="b"/>
                <a:pathLst>
                  <a:path w="4330" h="104">
                    <a:moveTo>
                      <a:pt x="0" y="0"/>
                    </a:moveTo>
                    <a:lnTo>
                      <a:pt x="0" y="104"/>
                    </a:lnTo>
                    <a:lnTo>
                      <a:pt x="4330" y="104"/>
                    </a:lnTo>
                    <a:lnTo>
                      <a:pt x="4330" y="48"/>
                    </a:lnTo>
                    <a:lnTo>
                      <a:pt x="4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617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5052" y="159"/>
              <a:ext cx="597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597" y="102"/>
                </a:cxn>
                <a:cxn ang="0">
                  <a:pos x="597" y="0"/>
                </a:cxn>
                <a:cxn ang="0">
                  <a:pos x="45" y="0"/>
                </a:cxn>
                <a:cxn ang="0">
                  <a:pos x="0" y="45"/>
                </a:cxn>
                <a:cxn ang="0">
                  <a:pos x="0" y="102"/>
                </a:cxn>
              </a:cxnLst>
              <a:rect l="0" t="0" r="r" b="b"/>
              <a:pathLst>
                <a:path w="597" h="102">
                  <a:moveTo>
                    <a:pt x="0" y="102"/>
                  </a:moveTo>
                  <a:lnTo>
                    <a:pt x="597" y="102"/>
                  </a:lnTo>
                  <a:lnTo>
                    <a:pt x="597" y="0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7" name="Text Box 45"/>
          <p:cNvSpPr txBox="1">
            <a:spLocks noChangeArrowheads="1"/>
          </p:cNvSpPr>
          <p:nvPr/>
        </p:nvSpPr>
        <p:spPr bwMode="black">
          <a:xfrm>
            <a:off x="285750" y="6477000"/>
            <a:ext cx="4268788" cy="1841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GB" sz="600"/>
              <a:t>Freescale™ and the Freescale logo are trademarks of Freescale Semiconductor, Inc. All other product or service names are the property of their respective owners. © Freescale Semiconductor, Inc. 2006.</a:t>
            </a:r>
          </a:p>
        </p:txBody>
      </p:sp>
      <p:pic>
        <p:nvPicPr>
          <p:cNvPr id="48" name="Picture 46" descr="Dmd_CHIP_72dpi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9988" y="4519613"/>
            <a:ext cx="962025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295275" y="56340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88495" name="Rectangle 47"/>
          <p:cNvSpPr>
            <a:spLocks noGrp="1" noChangeArrowheads="1"/>
          </p:cNvSpPr>
          <p:nvPr>
            <p:ph type="ctrTitle"/>
          </p:nvPr>
        </p:nvSpPr>
        <p:spPr bwMode="blackWhite">
          <a:xfrm>
            <a:off x="190500" y="4629150"/>
            <a:ext cx="6353175" cy="566738"/>
          </a:xfrm>
          <a:ln w="25400"/>
        </p:spPr>
        <p:txBody>
          <a:bodyPr tIns="91440" bIns="91440" anchor="b"/>
          <a:lstStyle>
            <a:lvl1pPr>
              <a:spcBef>
                <a:spcPct val="25000"/>
              </a:spcBef>
              <a:defRPr sz="2700"/>
            </a:lvl1pPr>
          </a:lstStyle>
          <a:p>
            <a:r>
              <a:rPr lang="en-GB"/>
              <a:t>Title or Product name</a:t>
            </a:r>
          </a:p>
        </p:txBody>
      </p:sp>
      <p:sp>
        <p:nvSpPr>
          <p:cNvPr id="3688496" name="Rectangle 48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190500" y="5187950"/>
            <a:ext cx="6353175" cy="447675"/>
          </a:xfrm>
          <a:ln w="25400" algn="ctr"/>
        </p:spPr>
        <p:txBody>
          <a:bodyPr tIns="0" bIns="91440"/>
          <a:lstStyle>
            <a:lvl1pPr>
              <a:spcBef>
                <a:spcPct val="0"/>
              </a:spcBef>
              <a:buClrTx/>
              <a:defRPr sz="2300">
                <a:solidFill>
                  <a:schemeClr val="tx1"/>
                </a:solidFill>
              </a:defRPr>
            </a:lvl1pPr>
          </a:lstStyle>
          <a:p>
            <a:r>
              <a:rPr lang="en-GB"/>
              <a:t>Subhead here.</a:t>
            </a:r>
          </a:p>
        </p:txBody>
      </p:sp>
      <p:sp>
        <p:nvSpPr>
          <p:cNvPr id="50" name="Rectangle 5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E0D89-4B95-4616-A950-3EE0559C8A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894F-CCB2-47BB-83D1-D00D791879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B9C6A-2977-4EE6-ABD1-3075DDFD6B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50" y="933450"/>
            <a:ext cx="43656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933450"/>
            <a:ext cx="4365625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8C223-DC32-4995-9643-2B847FDA7B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E579A-7D98-44BC-AAE5-385AE928E5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E757A-172C-4271-BE78-62A8B3D10C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C4F2B-0022-47E0-82E9-432B89F0CE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4CA1E-DA88-4B56-BF53-928B31D1EE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B2F3-284F-4B2C-A6C5-649693838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5F4FD-9466-4242-96F5-1F575183F9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3D872-6732-4736-946A-FEFC6FF82F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285750"/>
            <a:ext cx="2220912" cy="5556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50" y="285750"/>
            <a:ext cx="6510338" cy="5556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1A06-14E7-47B6-9263-2120EB4C84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4267200" cy="327660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4000">
                <a:solidFill>
                  <a:srgbClr val="49B0F0"/>
                </a:solidFill>
              </a:defRPr>
            </a:lvl1pPr>
          </a:lstStyle>
          <a:p>
            <a:r>
              <a:rPr lang="it-IT"/>
              <a:t>Click to edit Master title style</a:t>
            </a:r>
          </a:p>
        </p:txBody>
      </p:sp>
      <p:sp>
        <p:nvSpPr>
          <p:cNvPr id="3721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648200"/>
            <a:ext cx="2514600" cy="1752600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FontTx/>
              <a:buNone/>
              <a:defRPr sz="1800" b="1">
                <a:solidFill>
                  <a:srgbClr val="4771BB"/>
                </a:solidFill>
              </a:defRPr>
            </a:lvl1pPr>
          </a:lstStyle>
          <a:p>
            <a:r>
              <a:rPr lang="it-IT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705600" y="3360738"/>
            <a:ext cx="2133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b="1">
                <a:solidFill>
                  <a:srgbClr val="96A5E8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cs-CZ"/>
              <a:t>April 17, 2003</a:t>
            </a:r>
            <a:endParaRPr lang="it-I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CCAA3-81AF-42D2-B7BF-743C755BD72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04870-FC62-4310-942D-4E9760B17E4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87F0C-6F80-4B1D-B34F-F5A0852EF33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98002-82D2-4E59-B28C-B00A93B2B79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39C5E-01FA-4810-9DCE-3BE483C7AFA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9F40E-E226-41A5-8FA1-B19CA77EBD5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4E6DA-03FF-4D72-BF0B-C6960E6FF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46088-97D9-4374-8189-666CB7A073F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8394F-3DFC-44B1-8D9D-84F0888D143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92AC1-458F-481F-9909-5F60B624F5D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77800"/>
            <a:ext cx="2076450" cy="568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7800"/>
            <a:ext cx="6076950" cy="568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8713-3A0D-4F03-A2A5-670BAACFEFF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863850"/>
            <a:ext cx="8874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5" descr="bluebanne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st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50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50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3162300"/>
            <a:ext cx="8229600" cy="24765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23751-E70C-4299-9A50-3797E8A3692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7DAF9-871F-4A88-8F29-A2E0C9C7639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F92F-BF2F-4ECF-9E7F-FA6F27660F84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BFC9B-1087-4868-8D27-D7F3858B6AC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004B6-D243-4478-A77D-AB62678D6A7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946150"/>
            <a:ext cx="4314825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946150"/>
            <a:ext cx="43164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ED9E5-5E45-4955-AA08-D8EAB5262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36B8B-38C0-458F-8B66-BE9ABCBC7CE8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79EA-10C5-414B-BDD3-D46A048349C9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FAC5-650D-46D6-B115-0B0EE4ED576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2AC38-F946-44D4-B1FC-95C9B31ECEED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D5019-5AAF-409B-BAB1-3D975955C46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A336-A2DD-45D2-8B3F-DAEB16D341BC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B221B-51A1-4A4F-B02D-8CBBD1C3E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DBFA1-4A52-4570-97A6-BD3F746BC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2302A-1E35-411D-8CBB-24FA5DFFD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56040-C162-4757-A199-33571ADA3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4E216-0C3A-4FEE-8396-06B969B2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238" name="Rectangle 46"/>
          <p:cNvSpPr>
            <a:spLocks noChangeArrowheads="1"/>
          </p:cNvSpPr>
          <p:nvPr userDrawn="1"/>
        </p:nvSpPr>
        <p:spPr bwMode="hidden">
          <a:xfrm>
            <a:off x="0" y="0"/>
            <a:ext cx="9144000" cy="800100"/>
          </a:xfrm>
          <a:prstGeom prst="rect">
            <a:avLst/>
          </a:prstGeom>
          <a:solidFill>
            <a:srgbClr val="FF9933"/>
          </a:solidFill>
          <a:ln w="9525" algn="ctr">
            <a:noFill/>
            <a:miter lim="800000"/>
            <a:headEnd/>
            <a:tailEnd type="none" w="lg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92239" name="Rectangle 47"/>
          <p:cNvSpPr>
            <a:spLocks noChangeArrowheads="1"/>
          </p:cNvSpPr>
          <p:nvPr userDrawn="1"/>
        </p:nvSpPr>
        <p:spPr bwMode="auto">
          <a:xfrm>
            <a:off x="0" y="798513"/>
            <a:ext cx="9144000" cy="762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cs-CZ" sz="1800" b="1"/>
          </a:p>
        </p:txBody>
      </p:sp>
      <p:sp>
        <p:nvSpPr>
          <p:cNvPr id="1028" name="Rectangle 48"/>
          <p:cNvSpPr>
            <a:spLocks noGrp="1" noChangeArrowheads="1"/>
          </p:cNvSpPr>
          <p:nvPr>
            <p:ph type="title"/>
          </p:nvPr>
        </p:nvSpPr>
        <p:spPr bwMode="auto">
          <a:xfrm>
            <a:off x="0" y="63500"/>
            <a:ext cx="9077325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 </a:t>
            </a:r>
          </a:p>
        </p:txBody>
      </p:sp>
      <p:sp>
        <p:nvSpPr>
          <p:cNvPr id="3592241" name="Rectangle 4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rgbClr val="3399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cs-CZ" sz="1800" b="1"/>
          </a:p>
        </p:txBody>
      </p:sp>
      <p:grpSp>
        <p:nvGrpSpPr>
          <p:cNvPr id="1030" name="Group 50"/>
          <p:cNvGrpSpPr>
            <a:grpSpLocks noChangeAspect="1"/>
          </p:cNvGrpSpPr>
          <p:nvPr userDrawn="1"/>
        </p:nvGrpSpPr>
        <p:grpSpPr bwMode="auto">
          <a:xfrm>
            <a:off x="327025" y="6270625"/>
            <a:ext cx="1630363" cy="454025"/>
            <a:chOff x="206" y="3950"/>
            <a:chExt cx="1027" cy="286"/>
          </a:xfrm>
        </p:grpSpPr>
        <p:sp>
          <p:nvSpPr>
            <p:cNvPr id="3592243" name="Text Box 51"/>
            <p:cNvSpPr txBox="1">
              <a:spLocks noChangeAspect="1" noChangeArrowheads="1"/>
            </p:cNvSpPr>
            <p:nvPr userDrawn="1"/>
          </p:nvSpPr>
          <p:spPr bwMode="white">
            <a:xfrm>
              <a:off x="1061" y="4053"/>
              <a:ext cx="1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40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3592244" name="Freeform 52"/>
            <p:cNvSpPr>
              <a:spLocks noChangeAspect="1"/>
            </p:cNvSpPr>
            <p:nvPr userDrawn="1"/>
          </p:nvSpPr>
          <p:spPr bwMode="white">
            <a:xfrm>
              <a:off x="703" y="4205"/>
              <a:ext cx="30" cy="31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45" name="Freeform 53"/>
            <p:cNvSpPr>
              <a:spLocks noChangeAspect="1" noEditPoints="1"/>
            </p:cNvSpPr>
            <p:nvPr userDrawn="1"/>
          </p:nvSpPr>
          <p:spPr bwMode="white">
            <a:xfrm>
              <a:off x="734" y="4205"/>
              <a:ext cx="31" cy="31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46" name="Freeform 54"/>
            <p:cNvSpPr>
              <a:spLocks noChangeAspect="1"/>
            </p:cNvSpPr>
            <p:nvPr userDrawn="1"/>
          </p:nvSpPr>
          <p:spPr bwMode="white">
            <a:xfrm>
              <a:off x="767" y="4205"/>
              <a:ext cx="46" cy="3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47" name="Freeform 55"/>
            <p:cNvSpPr>
              <a:spLocks noChangeAspect="1" noEditPoints="1"/>
            </p:cNvSpPr>
            <p:nvPr userDrawn="1"/>
          </p:nvSpPr>
          <p:spPr bwMode="white">
            <a:xfrm>
              <a:off x="816" y="4191"/>
              <a:ext cx="14" cy="44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48" name="Freeform 56"/>
            <p:cNvSpPr>
              <a:spLocks noChangeAspect="1"/>
            </p:cNvSpPr>
            <p:nvPr userDrawn="1"/>
          </p:nvSpPr>
          <p:spPr bwMode="white">
            <a:xfrm>
              <a:off x="827" y="4205"/>
              <a:ext cx="32" cy="31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49" name="Freeform 57"/>
            <p:cNvSpPr>
              <a:spLocks noChangeAspect="1" noEditPoints="1"/>
            </p:cNvSpPr>
            <p:nvPr userDrawn="1"/>
          </p:nvSpPr>
          <p:spPr bwMode="white">
            <a:xfrm>
              <a:off x="861" y="4205"/>
              <a:ext cx="32" cy="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0" name="Freeform 58"/>
            <p:cNvSpPr>
              <a:spLocks noChangeAspect="1"/>
            </p:cNvSpPr>
            <p:nvPr userDrawn="1"/>
          </p:nvSpPr>
          <p:spPr bwMode="white">
            <a:xfrm>
              <a:off x="895" y="4205"/>
              <a:ext cx="30" cy="3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1" name="Freeform 59"/>
            <p:cNvSpPr>
              <a:spLocks noChangeAspect="1" noEditPoints="1"/>
            </p:cNvSpPr>
            <p:nvPr userDrawn="1"/>
          </p:nvSpPr>
          <p:spPr bwMode="white">
            <a:xfrm>
              <a:off x="927" y="4191"/>
              <a:ext cx="36" cy="45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2" name="Freeform 60"/>
            <p:cNvSpPr>
              <a:spLocks noChangeAspect="1"/>
            </p:cNvSpPr>
            <p:nvPr userDrawn="1"/>
          </p:nvSpPr>
          <p:spPr bwMode="white">
            <a:xfrm>
              <a:off x="962" y="4206"/>
              <a:ext cx="30" cy="30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3" name="Freeform 61"/>
            <p:cNvSpPr>
              <a:spLocks noChangeAspect="1"/>
            </p:cNvSpPr>
            <p:nvPr userDrawn="1"/>
          </p:nvSpPr>
          <p:spPr bwMode="white">
            <a:xfrm>
              <a:off x="993" y="4205"/>
              <a:ext cx="32" cy="31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4" name="Freeform 62"/>
            <p:cNvSpPr>
              <a:spLocks noChangeAspect="1"/>
            </p:cNvSpPr>
            <p:nvPr userDrawn="1"/>
          </p:nvSpPr>
          <p:spPr bwMode="white">
            <a:xfrm>
              <a:off x="1028" y="4197"/>
              <a:ext cx="17" cy="39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5" name="Freeform 63"/>
            <p:cNvSpPr>
              <a:spLocks noChangeAspect="1" noEditPoints="1"/>
            </p:cNvSpPr>
            <p:nvPr userDrawn="1"/>
          </p:nvSpPr>
          <p:spPr bwMode="white">
            <a:xfrm>
              <a:off x="1043" y="4205"/>
              <a:ext cx="33" cy="3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6" name="Freeform 64"/>
            <p:cNvSpPr>
              <a:spLocks noChangeAspect="1"/>
            </p:cNvSpPr>
            <p:nvPr userDrawn="1"/>
          </p:nvSpPr>
          <p:spPr bwMode="white">
            <a:xfrm>
              <a:off x="1078" y="4205"/>
              <a:ext cx="21" cy="30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7" name="Freeform 65"/>
            <p:cNvSpPr>
              <a:spLocks noChangeAspect="1"/>
            </p:cNvSpPr>
            <p:nvPr userDrawn="1"/>
          </p:nvSpPr>
          <p:spPr bwMode="white">
            <a:xfrm>
              <a:off x="270" y="3950"/>
              <a:ext cx="76" cy="4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8" name="Freeform 66"/>
            <p:cNvSpPr>
              <a:spLocks noChangeAspect="1"/>
            </p:cNvSpPr>
            <p:nvPr userDrawn="1"/>
          </p:nvSpPr>
          <p:spPr bwMode="white">
            <a:xfrm>
              <a:off x="314" y="3972"/>
              <a:ext cx="74" cy="4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59" name="Freeform 67"/>
            <p:cNvSpPr>
              <a:spLocks noChangeAspect="1"/>
            </p:cNvSpPr>
            <p:nvPr userDrawn="1"/>
          </p:nvSpPr>
          <p:spPr bwMode="white">
            <a:xfrm>
              <a:off x="356" y="3994"/>
              <a:ext cx="76" cy="43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0" name="Freeform 68"/>
            <p:cNvSpPr>
              <a:spLocks noChangeAspect="1"/>
            </p:cNvSpPr>
            <p:nvPr userDrawn="1"/>
          </p:nvSpPr>
          <p:spPr bwMode="white">
            <a:xfrm>
              <a:off x="292" y="4033"/>
              <a:ext cx="76" cy="43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1" name="Freeform 69"/>
            <p:cNvSpPr>
              <a:spLocks noChangeAspect="1"/>
            </p:cNvSpPr>
            <p:nvPr userDrawn="1"/>
          </p:nvSpPr>
          <p:spPr bwMode="white">
            <a:xfrm>
              <a:off x="335" y="4056"/>
              <a:ext cx="75" cy="4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2" name="Freeform 70"/>
            <p:cNvSpPr>
              <a:spLocks noChangeAspect="1"/>
            </p:cNvSpPr>
            <p:nvPr userDrawn="1"/>
          </p:nvSpPr>
          <p:spPr bwMode="white">
            <a:xfrm>
              <a:off x="228" y="4071"/>
              <a:ext cx="75" cy="4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3" name="Freeform 71"/>
            <p:cNvSpPr>
              <a:spLocks noChangeAspect="1"/>
            </p:cNvSpPr>
            <p:nvPr userDrawn="1"/>
          </p:nvSpPr>
          <p:spPr bwMode="white">
            <a:xfrm>
              <a:off x="270" y="4094"/>
              <a:ext cx="76" cy="43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4" name="Freeform 72"/>
            <p:cNvSpPr>
              <a:spLocks noChangeAspect="1"/>
            </p:cNvSpPr>
            <p:nvPr userDrawn="1"/>
          </p:nvSpPr>
          <p:spPr bwMode="white">
            <a:xfrm>
              <a:off x="206" y="4133"/>
              <a:ext cx="76" cy="43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5" name="Freeform 73"/>
            <p:cNvSpPr>
              <a:spLocks noChangeAspect="1"/>
            </p:cNvSpPr>
            <p:nvPr userDrawn="1"/>
          </p:nvSpPr>
          <p:spPr bwMode="white">
            <a:xfrm>
              <a:off x="432" y="4062"/>
              <a:ext cx="61" cy="114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6" name="Freeform 74"/>
            <p:cNvSpPr>
              <a:spLocks noChangeAspect="1"/>
            </p:cNvSpPr>
            <p:nvPr userDrawn="1"/>
          </p:nvSpPr>
          <p:spPr bwMode="white">
            <a:xfrm>
              <a:off x="483" y="4091"/>
              <a:ext cx="64" cy="8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7" name="Freeform 75"/>
            <p:cNvSpPr>
              <a:spLocks noChangeAspect="1" noEditPoints="1"/>
            </p:cNvSpPr>
            <p:nvPr userDrawn="1"/>
          </p:nvSpPr>
          <p:spPr bwMode="white">
            <a:xfrm>
              <a:off x="893" y="4089"/>
              <a:ext cx="90" cy="89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8" name="Freeform 76"/>
            <p:cNvSpPr>
              <a:spLocks noChangeAspect="1"/>
            </p:cNvSpPr>
            <p:nvPr userDrawn="1"/>
          </p:nvSpPr>
          <p:spPr bwMode="white">
            <a:xfrm>
              <a:off x="986" y="4063"/>
              <a:ext cx="47" cy="113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69" name="Freeform 77"/>
            <p:cNvSpPr>
              <a:spLocks noChangeAspect="1" noEditPoints="1"/>
            </p:cNvSpPr>
            <p:nvPr userDrawn="1"/>
          </p:nvSpPr>
          <p:spPr bwMode="white">
            <a:xfrm>
              <a:off x="540" y="4089"/>
              <a:ext cx="92" cy="89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70" name="Freeform 78"/>
            <p:cNvSpPr>
              <a:spLocks noChangeAspect="1" noEditPoints="1"/>
            </p:cNvSpPr>
            <p:nvPr userDrawn="1"/>
          </p:nvSpPr>
          <p:spPr bwMode="white">
            <a:xfrm>
              <a:off x="632" y="4089"/>
              <a:ext cx="93" cy="89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71" name="Freeform 79"/>
            <p:cNvSpPr>
              <a:spLocks noChangeAspect="1" noEditPoints="1"/>
            </p:cNvSpPr>
            <p:nvPr userDrawn="1"/>
          </p:nvSpPr>
          <p:spPr bwMode="white">
            <a:xfrm>
              <a:off x="1026" y="4089"/>
              <a:ext cx="91" cy="89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72" name="Freeform 80"/>
            <p:cNvSpPr>
              <a:spLocks noChangeAspect="1"/>
            </p:cNvSpPr>
            <p:nvPr userDrawn="1"/>
          </p:nvSpPr>
          <p:spPr bwMode="white">
            <a:xfrm>
              <a:off x="807" y="4089"/>
              <a:ext cx="89" cy="89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92273" name="Freeform 81"/>
            <p:cNvSpPr>
              <a:spLocks noChangeAspect="1"/>
            </p:cNvSpPr>
            <p:nvPr userDrawn="1"/>
          </p:nvSpPr>
          <p:spPr bwMode="white">
            <a:xfrm>
              <a:off x="718" y="4089"/>
              <a:ext cx="94" cy="89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1" name="Rectangle 8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946150"/>
            <a:ext cx="8783637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032" name="Picture 83" descr="rev-stcyan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94663" y="6226175"/>
            <a:ext cx="7969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92276" name="Rectangle 84"/>
          <p:cNvSpPr>
            <a:spLocks noChangeArrowheads="1"/>
          </p:cNvSpPr>
          <p:nvPr userDrawn="1"/>
        </p:nvSpPr>
        <p:spPr bwMode="auto">
          <a:xfrm>
            <a:off x="0" y="6092825"/>
            <a:ext cx="9144000" cy="76200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cs-CZ" sz="1800" b="1"/>
          </a:p>
        </p:txBody>
      </p:sp>
      <p:sp>
        <p:nvSpPr>
          <p:cNvPr id="3592277" name="Rectangle 8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0" y="6248400"/>
            <a:ext cx="9144000" cy="331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2F17C16-68FF-44FC-ABFC-ED8D7F6A0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592278" name="Rectangle 8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83350"/>
            <a:ext cx="91440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version 1.0</a:t>
            </a: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225425" indent="-225425" algn="l" rtl="0" eaLnBrk="0" fontAlgn="base" hangingPunct="0">
        <a:spcBef>
          <a:spcPct val="40000"/>
        </a:spcBef>
        <a:spcAft>
          <a:spcPct val="3000"/>
        </a:spcAft>
        <a:buClr>
          <a:schemeClr val="tx1"/>
        </a:buClr>
        <a:buSzPct val="12000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§"/>
        <a:defRPr sz="1600">
          <a:solidFill>
            <a:srgbClr val="000000"/>
          </a:solidFill>
          <a:latin typeface="+mn-lt"/>
        </a:defRPr>
      </a:lvl2pPr>
      <a:lvl3pPr marL="922338" indent="-2286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Font typeface="Arial" pitchFamily="34" charset="0"/>
        <a:buChar char="&gt;"/>
        <a:defRPr sz="1400">
          <a:solidFill>
            <a:srgbClr val="000000"/>
          </a:solidFill>
          <a:latin typeface="+mn-lt"/>
        </a:defRPr>
      </a:lvl3pPr>
      <a:lvl4pPr marL="1376363" indent="-2286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Font typeface="Arial" pitchFamily="34" charset="0"/>
        <a:buChar char="–"/>
        <a:defRPr sz="1400">
          <a:solidFill>
            <a:srgbClr val="000000"/>
          </a:solidFill>
          <a:latin typeface="+mn-lt"/>
        </a:defRPr>
      </a:lvl4pPr>
      <a:lvl5pPr marL="1773238" indent="-157163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Font typeface="Wingdings" pitchFamily="2" charset="2"/>
        <a:buChar char="s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33350" y="6000750"/>
            <a:ext cx="8883650" cy="176213"/>
            <a:chOff x="84" y="3792"/>
            <a:chExt cx="5596" cy="111"/>
          </a:xfrm>
        </p:grpSpPr>
        <p:sp>
          <p:nvSpPr>
            <p:cNvPr id="3687427" name="Freeform 3"/>
            <p:cNvSpPr>
              <a:spLocks/>
            </p:cNvSpPr>
            <p:nvPr userDrawn="1"/>
          </p:nvSpPr>
          <p:spPr bwMode="auto">
            <a:xfrm flipH="1">
              <a:off x="873" y="3792"/>
              <a:ext cx="4807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1"/>
                </a:cxn>
                <a:cxn ang="0">
                  <a:pos x="4267" y="111"/>
                </a:cxn>
                <a:cxn ang="0">
                  <a:pos x="4334" y="44"/>
                </a:cxn>
                <a:cxn ang="0">
                  <a:pos x="4401" y="111"/>
                </a:cxn>
                <a:cxn ang="0">
                  <a:pos x="4945" y="111"/>
                </a:cxn>
                <a:cxn ang="0">
                  <a:pos x="4945" y="0"/>
                </a:cxn>
                <a:cxn ang="0">
                  <a:pos x="0" y="0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28" name="Freeform 4"/>
            <p:cNvSpPr>
              <a:spLocks/>
            </p:cNvSpPr>
            <p:nvPr/>
          </p:nvSpPr>
          <p:spPr bwMode="auto">
            <a:xfrm flipH="1">
              <a:off x="84" y="3792"/>
              <a:ext cx="4945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1"/>
                </a:cxn>
                <a:cxn ang="0">
                  <a:pos x="4267" y="111"/>
                </a:cxn>
                <a:cxn ang="0">
                  <a:pos x="4334" y="44"/>
                </a:cxn>
                <a:cxn ang="0">
                  <a:pos x="4401" y="111"/>
                </a:cxn>
                <a:cxn ang="0">
                  <a:pos x="4945" y="111"/>
                </a:cxn>
                <a:cxn ang="0">
                  <a:pos x="4945" y="0"/>
                </a:cxn>
                <a:cxn ang="0">
                  <a:pos x="0" y="0"/>
                </a:cxn>
              </a:cxnLst>
              <a:rect l="0" t="0" r="r" b="b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D6D1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51" name="Group 5"/>
          <p:cNvGrpSpPr>
            <a:grpSpLocks/>
          </p:cNvGrpSpPr>
          <p:nvPr/>
        </p:nvGrpSpPr>
        <p:grpSpPr bwMode="auto">
          <a:xfrm>
            <a:off x="7454900" y="6272213"/>
            <a:ext cx="1595438" cy="430212"/>
            <a:chOff x="4696" y="3903"/>
            <a:chExt cx="1005" cy="271"/>
          </a:xfrm>
        </p:grpSpPr>
        <p:sp>
          <p:nvSpPr>
            <p:cNvPr id="3687430" name="Text Box 6"/>
            <p:cNvSpPr txBox="1">
              <a:spLocks noChangeAspect="1" noChangeArrowheads="1"/>
            </p:cNvSpPr>
            <p:nvPr/>
          </p:nvSpPr>
          <p:spPr bwMode="black">
            <a:xfrm>
              <a:off x="5525" y="4009"/>
              <a:ext cx="17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GB" sz="400" b="1"/>
                <a:t>TM</a:t>
              </a:r>
            </a:p>
          </p:txBody>
        </p:sp>
        <p:sp>
          <p:nvSpPr>
            <p:cNvPr id="3687431" name="Freeform 7"/>
            <p:cNvSpPr>
              <a:spLocks noChangeAspect="1"/>
            </p:cNvSpPr>
            <p:nvPr/>
          </p:nvSpPr>
          <p:spPr bwMode="black">
            <a:xfrm>
              <a:off x="5166" y="4145"/>
              <a:ext cx="28" cy="2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4" y="26"/>
                </a:cxn>
                <a:cxn ang="0">
                  <a:pos x="21" y="21"/>
                </a:cxn>
                <a:cxn ang="0">
                  <a:pos x="5" y="8"/>
                </a:cxn>
                <a:cxn ang="0">
                  <a:pos x="17" y="0"/>
                </a:cxn>
                <a:cxn ang="0">
                  <a:pos x="28" y="9"/>
                </a:cxn>
                <a:cxn ang="0">
                  <a:pos x="23" y="10"/>
                </a:cxn>
                <a:cxn ang="0">
                  <a:pos x="17" y="4"/>
                </a:cxn>
                <a:cxn ang="0">
                  <a:pos x="10" y="8"/>
                </a:cxn>
                <a:cxn ang="0">
                  <a:pos x="26" y="21"/>
                </a:cxn>
                <a:cxn ang="0">
                  <a:pos x="12" y="30"/>
                </a:cxn>
                <a:cxn ang="0">
                  <a:pos x="1" y="20"/>
                </a:cxn>
                <a:cxn ang="0">
                  <a:pos x="7" y="19"/>
                </a:cxn>
              </a:cxnLst>
              <a:rect l="0" t="0" r="r" b="b"/>
              <a:pathLst>
                <a:path w="29" h="30">
                  <a:moveTo>
                    <a:pt x="7" y="19"/>
                  </a:moveTo>
                  <a:cubicBezTo>
                    <a:pt x="6" y="25"/>
                    <a:pt x="10" y="26"/>
                    <a:pt x="14" y="26"/>
                  </a:cubicBezTo>
                  <a:cubicBezTo>
                    <a:pt x="16" y="26"/>
                    <a:pt x="20" y="26"/>
                    <a:pt x="21" y="21"/>
                  </a:cubicBezTo>
                  <a:cubicBezTo>
                    <a:pt x="22" y="14"/>
                    <a:pt x="2" y="20"/>
                    <a:pt x="5" y="8"/>
                  </a:cubicBezTo>
                  <a:cubicBezTo>
                    <a:pt x="6" y="2"/>
                    <a:pt x="12" y="0"/>
                    <a:pt x="17" y="0"/>
                  </a:cubicBezTo>
                  <a:cubicBezTo>
                    <a:pt x="21" y="0"/>
                    <a:pt x="29" y="2"/>
                    <a:pt x="28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6"/>
                    <a:pt x="20" y="4"/>
                    <a:pt x="17" y="4"/>
                  </a:cubicBezTo>
                  <a:cubicBezTo>
                    <a:pt x="14" y="4"/>
                    <a:pt x="10" y="4"/>
                    <a:pt x="10" y="8"/>
                  </a:cubicBezTo>
                  <a:cubicBezTo>
                    <a:pt x="8" y="15"/>
                    <a:pt x="28" y="10"/>
                    <a:pt x="26" y="21"/>
                  </a:cubicBezTo>
                  <a:cubicBezTo>
                    <a:pt x="25" y="27"/>
                    <a:pt x="18" y="30"/>
                    <a:pt x="12" y="30"/>
                  </a:cubicBezTo>
                  <a:cubicBezTo>
                    <a:pt x="6" y="30"/>
                    <a:pt x="0" y="27"/>
                    <a:pt x="1" y="20"/>
                  </a:cubicBezTo>
                  <a:lnTo>
                    <a:pt x="7" y="1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32" name="Freeform 8"/>
            <p:cNvSpPr>
              <a:spLocks noChangeAspect="1" noEditPoints="1"/>
            </p:cNvSpPr>
            <p:nvPr/>
          </p:nvSpPr>
          <p:spPr bwMode="black">
            <a:xfrm>
              <a:off x="5196" y="4145"/>
              <a:ext cx="29" cy="29"/>
            </a:xfrm>
            <a:custGeom>
              <a:avLst/>
              <a:gdLst/>
              <a:ahLst/>
              <a:cxnLst>
                <a:cxn ang="0">
                  <a:pos x="7" y="16"/>
                </a:cxn>
                <a:cxn ang="0">
                  <a:pos x="13" y="26"/>
                </a:cxn>
                <a:cxn ang="0">
                  <a:pos x="23" y="20"/>
                </a:cxn>
                <a:cxn ang="0">
                  <a:pos x="27" y="20"/>
                </a:cxn>
                <a:cxn ang="0">
                  <a:pos x="12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7" y="16"/>
                </a:cxn>
                <a:cxn ang="0">
                  <a:pos x="24" y="12"/>
                </a:cxn>
                <a:cxn ang="0">
                  <a:pos x="17" y="4"/>
                </a:cxn>
                <a:cxn ang="0">
                  <a:pos x="7" y="12"/>
                </a:cxn>
                <a:cxn ang="0">
                  <a:pos x="24" y="12"/>
                </a:cxn>
              </a:cxnLst>
              <a:rect l="0" t="0" r="r" b="b"/>
              <a:pathLst>
                <a:path w="30" h="30">
                  <a:moveTo>
                    <a:pt x="7" y="16"/>
                  </a:moveTo>
                  <a:cubicBezTo>
                    <a:pt x="5" y="22"/>
                    <a:pt x="8" y="26"/>
                    <a:pt x="13" y="26"/>
                  </a:cubicBezTo>
                  <a:cubicBezTo>
                    <a:pt x="18" y="26"/>
                    <a:pt x="21" y="24"/>
                    <a:pt x="23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4" y="27"/>
                    <a:pt x="19" y="30"/>
                    <a:pt x="12" y="30"/>
                  </a:cubicBezTo>
                  <a:cubicBezTo>
                    <a:pt x="3" y="30"/>
                    <a:pt x="0" y="23"/>
                    <a:pt x="1" y="15"/>
                  </a:cubicBezTo>
                  <a:cubicBezTo>
                    <a:pt x="3" y="6"/>
                    <a:pt x="9" y="0"/>
                    <a:pt x="18" y="0"/>
                  </a:cubicBezTo>
                  <a:cubicBezTo>
                    <a:pt x="27" y="0"/>
                    <a:pt x="30" y="6"/>
                    <a:pt x="29" y="15"/>
                  </a:cubicBezTo>
                  <a:cubicBezTo>
                    <a:pt x="28" y="16"/>
                    <a:pt x="28" y="16"/>
                    <a:pt x="28" y="16"/>
                  </a:cubicBezTo>
                  <a:lnTo>
                    <a:pt x="7" y="16"/>
                  </a:lnTo>
                  <a:close/>
                  <a:moveTo>
                    <a:pt x="24" y="12"/>
                  </a:moveTo>
                  <a:cubicBezTo>
                    <a:pt x="24" y="8"/>
                    <a:pt x="22" y="4"/>
                    <a:pt x="17" y="4"/>
                  </a:cubicBezTo>
                  <a:cubicBezTo>
                    <a:pt x="12" y="4"/>
                    <a:pt x="8" y="8"/>
                    <a:pt x="7" y="12"/>
                  </a:cubicBezTo>
                  <a:lnTo>
                    <a:pt x="24" y="1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33" name="Freeform 9"/>
            <p:cNvSpPr>
              <a:spLocks noChangeAspect="1"/>
            </p:cNvSpPr>
            <p:nvPr/>
          </p:nvSpPr>
          <p:spPr bwMode="black">
            <a:xfrm>
              <a:off x="5227" y="4145"/>
              <a:ext cx="44" cy="2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8" y="0"/>
                </a:cxn>
                <a:cxn ang="0">
                  <a:pos x="26" y="5"/>
                </a:cxn>
                <a:cxn ang="0">
                  <a:pos x="35" y="0"/>
                </a:cxn>
                <a:cxn ang="0">
                  <a:pos x="43" y="10"/>
                </a:cxn>
                <a:cxn ang="0">
                  <a:pos x="39" y="29"/>
                </a:cxn>
                <a:cxn ang="0">
                  <a:pos x="34" y="29"/>
                </a:cxn>
                <a:cxn ang="0">
                  <a:pos x="38" y="10"/>
                </a:cxn>
                <a:cxn ang="0">
                  <a:pos x="34" y="4"/>
                </a:cxn>
                <a:cxn ang="0">
                  <a:pos x="26" y="10"/>
                </a:cxn>
                <a:cxn ang="0">
                  <a:pos x="22" y="29"/>
                </a:cxn>
                <a:cxn ang="0">
                  <a:pos x="17" y="29"/>
                </a:cxn>
                <a:cxn ang="0">
                  <a:pos x="21" y="10"/>
                </a:cxn>
                <a:cxn ang="0">
                  <a:pos x="17" y="4"/>
                </a:cxn>
                <a:cxn ang="0">
                  <a:pos x="8" y="10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44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2"/>
                    <a:pt x="15" y="0"/>
                    <a:pt x="18" y="0"/>
                  </a:cubicBezTo>
                  <a:cubicBezTo>
                    <a:pt x="21" y="0"/>
                    <a:pt x="25" y="1"/>
                    <a:pt x="26" y="5"/>
                  </a:cubicBezTo>
                  <a:cubicBezTo>
                    <a:pt x="28" y="2"/>
                    <a:pt x="32" y="0"/>
                    <a:pt x="35" y="0"/>
                  </a:cubicBezTo>
                  <a:cubicBezTo>
                    <a:pt x="40" y="0"/>
                    <a:pt x="44" y="2"/>
                    <a:pt x="43" y="1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7"/>
                    <a:pt x="37" y="4"/>
                    <a:pt x="34" y="4"/>
                  </a:cubicBezTo>
                  <a:cubicBezTo>
                    <a:pt x="31" y="4"/>
                    <a:pt x="26" y="6"/>
                    <a:pt x="26" y="1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0" y="4"/>
                    <a:pt x="17" y="4"/>
                  </a:cubicBezTo>
                  <a:cubicBezTo>
                    <a:pt x="14" y="4"/>
                    <a:pt x="9" y="6"/>
                    <a:pt x="8" y="1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34" name="Freeform 10"/>
            <p:cNvSpPr>
              <a:spLocks noChangeAspect="1" noEditPoints="1"/>
            </p:cNvSpPr>
            <p:nvPr/>
          </p:nvSpPr>
          <p:spPr bwMode="black">
            <a:xfrm>
              <a:off x="5273" y="4131"/>
              <a:ext cx="13" cy="42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20" y="30"/>
                </a:cxn>
                <a:cxn ang="0">
                  <a:pos x="8" y="86"/>
                </a:cxn>
                <a:cxn ang="0">
                  <a:pos x="0" y="86"/>
                </a:cxn>
                <a:cxn ang="0">
                  <a:pos x="10" y="30"/>
                </a:cxn>
                <a:cxn ang="0">
                  <a:pos x="16" y="0"/>
                </a:cxn>
                <a:cxn ang="0">
                  <a:pos x="26" y="0"/>
                </a:cxn>
                <a:cxn ang="0">
                  <a:pos x="24" y="12"/>
                </a:cxn>
                <a:cxn ang="0">
                  <a:pos x="14" y="12"/>
                </a:cxn>
                <a:cxn ang="0">
                  <a:pos x="16" y="0"/>
                </a:cxn>
              </a:cxnLst>
              <a:rect l="0" t="0" r="r" b="b"/>
              <a:pathLst>
                <a:path w="26" h="86">
                  <a:moveTo>
                    <a:pt x="10" y="30"/>
                  </a:moveTo>
                  <a:lnTo>
                    <a:pt x="20" y="30"/>
                  </a:lnTo>
                  <a:lnTo>
                    <a:pt x="8" y="86"/>
                  </a:lnTo>
                  <a:lnTo>
                    <a:pt x="0" y="86"/>
                  </a:lnTo>
                  <a:lnTo>
                    <a:pt x="10" y="30"/>
                  </a:lnTo>
                  <a:close/>
                  <a:moveTo>
                    <a:pt x="16" y="0"/>
                  </a:moveTo>
                  <a:lnTo>
                    <a:pt x="26" y="0"/>
                  </a:lnTo>
                  <a:lnTo>
                    <a:pt x="24" y="12"/>
                  </a:lnTo>
                  <a:lnTo>
                    <a:pt x="14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35" name="Freeform 11"/>
            <p:cNvSpPr>
              <a:spLocks noChangeAspect="1"/>
            </p:cNvSpPr>
            <p:nvPr/>
          </p:nvSpPr>
          <p:spPr bwMode="black">
            <a:xfrm>
              <a:off x="5284" y="4145"/>
              <a:ext cx="30" cy="29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9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9" y="4"/>
                  </a:cubicBezTo>
                  <a:cubicBezTo>
                    <a:pt x="12" y="4"/>
                    <a:pt x="8" y="10"/>
                    <a:pt x="7" y="15"/>
                  </a:cubicBezTo>
                  <a:cubicBezTo>
                    <a:pt x="6" y="21"/>
                    <a:pt x="8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36" name="Freeform 12"/>
            <p:cNvSpPr>
              <a:spLocks noChangeAspect="1" noEditPoints="1"/>
            </p:cNvSpPr>
            <p:nvPr/>
          </p:nvSpPr>
          <p:spPr bwMode="black">
            <a:xfrm>
              <a:off x="5316" y="4145"/>
              <a:ext cx="31" cy="2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1" y="15"/>
                </a:cxn>
                <a:cxn ang="0">
                  <a:pos x="18" y="0"/>
                </a:cxn>
                <a:cxn ang="0">
                  <a:pos x="13" y="26"/>
                </a:cxn>
                <a:cxn ang="0">
                  <a:pos x="24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3" y="26"/>
                </a:cxn>
              </a:cxnLst>
              <a:rect l="0" t="0" r="r" b="b"/>
              <a:pathLst>
                <a:path w="31" h="30">
                  <a:moveTo>
                    <a:pt x="18" y="0"/>
                  </a:moveTo>
                  <a:cubicBezTo>
                    <a:pt x="27" y="0"/>
                    <a:pt x="31" y="6"/>
                    <a:pt x="30" y="15"/>
                  </a:cubicBezTo>
                  <a:cubicBezTo>
                    <a:pt x="28" y="24"/>
                    <a:pt x="21" y="30"/>
                    <a:pt x="13" y="30"/>
                  </a:cubicBezTo>
                  <a:cubicBezTo>
                    <a:pt x="4" y="30"/>
                    <a:pt x="0" y="24"/>
                    <a:pt x="1" y="15"/>
                  </a:cubicBezTo>
                  <a:cubicBezTo>
                    <a:pt x="3" y="6"/>
                    <a:pt x="10" y="0"/>
                    <a:pt x="18" y="0"/>
                  </a:cubicBezTo>
                  <a:close/>
                  <a:moveTo>
                    <a:pt x="13" y="26"/>
                  </a:moveTo>
                  <a:cubicBezTo>
                    <a:pt x="20" y="26"/>
                    <a:pt x="23" y="20"/>
                    <a:pt x="24" y="15"/>
                  </a:cubicBezTo>
                  <a:cubicBezTo>
                    <a:pt x="25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6" y="26"/>
                    <a:pt x="13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37" name="Freeform 13"/>
            <p:cNvSpPr>
              <a:spLocks noChangeAspect="1"/>
            </p:cNvSpPr>
            <p:nvPr/>
          </p:nvSpPr>
          <p:spPr bwMode="black">
            <a:xfrm>
              <a:off x="5348" y="4145"/>
              <a:ext cx="29" cy="28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10" y="4"/>
                </a:cxn>
                <a:cxn ang="0">
                  <a:pos x="19" y="0"/>
                </a:cxn>
                <a:cxn ang="0">
                  <a:pos x="27" y="10"/>
                </a:cxn>
                <a:cxn ang="0">
                  <a:pos x="23" y="29"/>
                </a:cxn>
                <a:cxn ang="0">
                  <a:pos x="18" y="29"/>
                </a:cxn>
                <a:cxn ang="0">
                  <a:pos x="22" y="11"/>
                </a:cxn>
                <a:cxn ang="0">
                  <a:pos x="17" y="4"/>
                </a:cxn>
                <a:cxn ang="0">
                  <a:pos x="8" y="12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5" y="1"/>
                </a:cxn>
              </a:cxnLst>
              <a:rect l="0" t="0" r="r" b="b"/>
              <a:pathLst>
                <a:path w="29" h="29">
                  <a:moveTo>
                    <a:pt x="5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2"/>
                    <a:pt x="15" y="0"/>
                    <a:pt x="19" y="0"/>
                  </a:cubicBezTo>
                  <a:cubicBezTo>
                    <a:pt x="25" y="0"/>
                    <a:pt x="29" y="2"/>
                    <a:pt x="27" y="1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6"/>
                    <a:pt x="21" y="4"/>
                    <a:pt x="17" y="4"/>
                  </a:cubicBezTo>
                  <a:cubicBezTo>
                    <a:pt x="13" y="4"/>
                    <a:pt x="9" y="7"/>
                    <a:pt x="8" y="1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38" name="Freeform 14"/>
            <p:cNvSpPr>
              <a:spLocks noChangeAspect="1" noEditPoints="1"/>
            </p:cNvSpPr>
            <p:nvPr/>
          </p:nvSpPr>
          <p:spPr bwMode="black">
            <a:xfrm>
              <a:off x="5378" y="4131"/>
              <a:ext cx="34" cy="4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1" y="43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4"/>
                </a:cxn>
                <a:cxn ang="0">
                  <a:pos x="1" y="29"/>
                </a:cxn>
                <a:cxn ang="0">
                  <a:pos x="18" y="14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26" y="43"/>
                </a:cxn>
                <a:cxn ang="0">
                  <a:pos x="13" y="40"/>
                </a:cxn>
                <a:cxn ang="0">
                  <a:pos x="24" y="29"/>
                </a:cxn>
                <a:cxn ang="0">
                  <a:pos x="17" y="18"/>
                </a:cxn>
                <a:cxn ang="0">
                  <a:pos x="6" y="29"/>
                </a:cxn>
                <a:cxn ang="0">
                  <a:pos x="13" y="40"/>
                </a:cxn>
              </a:cxnLst>
              <a:rect l="0" t="0" r="r" b="b"/>
              <a:pathLst>
                <a:path w="35" h="44">
                  <a:moveTo>
                    <a:pt x="26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9" y="43"/>
                    <a:pt x="16" y="44"/>
                    <a:pt x="12" y="44"/>
                  </a:cubicBezTo>
                  <a:cubicBezTo>
                    <a:pt x="2" y="44"/>
                    <a:pt x="0" y="37"/>
                    <a:pt x="1" y="29"/>
                  </a:cubicBezTo>
                  <a:cubicBezTo>
                    <a:pt x="3" y="21"/>
                    <a:pt x="8" y="14"/>
                    <a:pt x="18" y="14"/>
                  </a:cubicBezTo>
                  <a:cubicBezTo>
                    <a:pt x="22" y="14"/>
                    <a:pt x="25" y="15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26" y="43"/>
                  </a:lnTo>
                  <a:close/>
                  <a:moveTo>
                    <a:pt x="13" y="40"/>
                  </a:moveTo>
                  <a:cubicBezTo>
                    <a:pt x="20" y="40"/>
                    <a:pt x="23" y="35"/>
                    <a:pt x="24" y="29"/>
                  </a:cubicBezTo>
                  <a:cubicBezTo>
                    <a:pt x="25" y="23"/>
                    <a:pt x="23" y="18"/>
                    <a:pt x="17" y="18"/>
                  </a:cubicBezTo>
                  <a:cubicBezTo>
                    <a:pt x="11" y="18"/>
                    <a:pt x="7" y="23"/>
                    <a:pt x="6" y="29"/>
                  </a:cubicBezTo>
                  <a:cubicBezTo>
                    <a:pt x="5" y="35"/>
                    <a:pt x="7" y="40"/>
                    <a:pt x="13" y="4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39" name="Freeform 15"/>
            <p:cNvSpPr>
              <a:spLocks noChangeAspect="1"/>
            </p:cNvSpPr>
            <p:nvPr/>
          </p:nvSpPr>
          <p:spPr bwMode="black">
            <a:xfrm>
              <a:off x="5412" y="4145"/>
              <a:ext cx="28" cy="29"/>
            </a:xfrm>
            <a:custGeom>
              <a:avLst/>
              <a:gdLst/>
              <a:ahLst/>
              <a:cxnLst>
                <a:cxn ang="0">
                  <a:pos x="23" y="28"/>
                </a:cxn>
                <a:cxn ang="0">
                  <a:pos x="18" y="28"/>
                </a:cxn>
                <a:cxn ang="0">
                  <a:pos x="19" y="25"/>
                </a:cxn>
                <a:cxn ang="0">
                  <a:pos x="19" y="25"/>
                </a:cxn>
                <a:cxn ang="0">
                  <a:pos x="10" y="29"/>
                </a:cxn>
                <a:cxn ang="0">
                  <a:pos x="1" y="19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6" y="19"/>
                </a:cxn>
                <a:cxn ang="0">
                  <a:pos x="11" y="25"/>
                </a:cxn>
                <a:cxn ang="0">
                  <a:pos x="21" y="17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3" y="28"/>
                </a:cxn>
              </a:cxnLst>
              <a:rect l="0" t="0" r="r" b="b"/>
              <a:pathLst>
                <a:path w="29" h="29">
                  <a:moveTo>
                    <a:pt x="23" y="2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7"/>
                    <a:pt x="13" y="29"/>
                    <a:pt x="10" y="29"/>
                  </a:cubicBezTo>
                  <a:cubicBezTo>
                    <a:pt x="4" y="29"/>
                    <a:pt x="0" y="27"/>
                    <a:pt x="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8" y="25"/>
                    <a:pt x="11" y="25"/>
                  </a:cubicBezTo>
                  <a:cubicBezTo>
                    <a:pt x="16" y="25"/>
                    <a:pt x="20" y="22"/>
                    <a:pt x="21" y="1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0" name="Freeform 16"/>
            <p:cNvSpPr>
              <a:spLocks noChangeAspect="1"/>
            </p:cNvSpPr>
            <p:nvPr/>
          </p:nvSpPr>
          <p:spPr bwMode="black">
            <a:xfrm>
              <a:off x="5441" y="4145"/>
              <a:ext cx="30" cy="29"/>
            </a:xfrm>
            <a:custGeom>
              <a:avLst/>
              <a:gdLst/>
              <a:ahLst/>
              <a:cxnLst>
                <a:cxn ang="0">
                  <a:pos x="25" y="10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29" y="19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30" y="10"/>
                </a:cxn>
                <a:cxn ang="0">
                  <a:pos x="25" y="10"/>
                </a:cxn>
              </a:cxnLst>
              <a:rect l="0" t="0" r="r" b="b"/>
              <a:pathLst>
                <a:path w="30" h="30">
                  <a:moveTo>
                    <a:pt x="25" y="10"/>
                  </a:moveTo>
                  <a:cubicBezTo>
                    <a:pt x="25" y="6"/>
                    <a:pt x="22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1"/>
                    <a:pt x="7" y="26"/>
                    <a:pt x="14" y="26"/>
                  </a:cubicBezTo>
                  <a:cubicBezTo>
                    <a:pt x="19" y="26"/>
                    <a:pt x="23" y="23"/>
                    <a:pt x="24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26"/>
                    <a:pt x="21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ubicBezTo>
                    <a:pt x="25" y="0"/>
                    <a:pt x="30" y="3"/>
                    <a:pt x="30" y="10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1" name="Freeform 17"/>
            <p:cNvSpPr>
              <a:spLocks noChangeAspect="1"/>
            </p:cNvSpPr>
            <p:nvPr/>
          </p:nvSpPr>
          <p:spPr bwMode="black">
            <a:xfrm>
              <a:off x="5473" y="4137"/>
              <a:ext cx="18" cy="37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9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1" y="9"/>
                </a:cxn>
                <a:cxn ang="0">
                  <a:pos x="17" y="9"/>
                </a:cxn>
                <a:cxn ang="0">
                  <a:pos x="16" y="13"/>
                </a:cxn>
                <a:cxn ang="0">
                  <a:pos x="10" y="13"/>
                </a:cxn>
                <a:cxn ang="0">
                  <a:pos x="7" y="31"/>
                </a:cxn>
                <a:cxn ang="0">
                  <a:pos x="8" y="34"/>
                </a:cxn>
                <a:cxn ang="0">
                  <a:pos x="11" y="33"/>
                </a:cxn>
                <a:cxn ang="0">
                  <a:pos x="11" y="38"/>
                </a:cxn>
                <a:cxn ang="0">
                  <a:pos x="6" y="38"/>
                </a:cxn>
                <a:cxn ang="0">
                  <a:pos x="2" y="32"/>
                </a:cxn>
                <a:cxn ang="0">
                  <a:pos x="5" y="13"/>
                </a:cxn>
                <a:cxn ang="0">
                  <a:pos x="1" y="13"/>
                </a:cxn>
                <a:cxn ang="0">
                  <a:pos x="1" y="9"/>
                </a:cxn>
              </a:cxnLst>
              <a:rect l="0" t="0" r="r" b="b"/>
              <a:pathLst>
                <a:path w="17" h="38">
                  <a:moveTo>
                    <a:pt x="1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3"/>
                    <a:pt x="6" y="34"/>
                    <a:pt x="8" y="34"/>
                  </a:cubicBezTo>
                  <a:cubicBezTo>
                    <a:pt x="9" y="34"/>
                    <a:pt x="10" y="34"/>
                    <a:pt x="1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9" y="38"/>
                    <a:pt x="7" y="38"/>
                    <a:pt x="6" y="38"/>
                  </a:cubicBezTo>
                  <a:cubicBezTo>
                    <a:pt x="0" y="38"/>
                    <a:pt x="1" y="36"/>
                    <a:pt x="2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lnTo>
                    <a:pt x="1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2" name="Freeform 18"/>
            <p:cNvSpPr>
              <a:spLocks noChangeAspect="1" noEditPoints="1"/>
            </p:cNvSpPr>
            <p:nvPr/>
          </p:nvSpPr>
          <p:spPr bwMode="black">
            <a:xfrm>
              <a:off x="5488" y="4145"/>
              <a:ext cx="31" cy="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0" y="15"/>
                </a:cxn>
                <a:cxn ang="0">
                  <a:pos x="13" y="30"/>
                </a:cxn>
                <a:cxn ang="0">
                  <a:pos x="2" y="15"/>
                </a:cxn>
                <a:cxn ang="0">
                  <a:pos x="19" y="0"/>
                </a:cxn>
                <a:cxn ang="0">
                  <a:pos x="14" y="26"/>
                </a:cxn>
                <a:cxn ang="0">
                  <a:pos x="25" y="15"/>
                </a:cxn>
                <a:cxn ang="0">
                  <a:pos x="18" y="4"/>
                </a:cxn>
                <a:cxn ang="0">
                  <a:pos x="7" y="15"/>
                </a:cxn>
                <a:cxn ang="0">
                  <a:pos x="14" y="26"/>
                </a:cxn>
              </a:cxnLst>
              <a:rect l="0" t="0" r="r" b="b"/>
              <a:pathLst>
                <a:path w="32" h="30">
                  <a:moveTo>
                    <a:pt x="19" y="0"/>
                  </a:moveTo>
                  <a:cubicBezTo>
                    <a:pt x="28" y="0"/>
                    <a:pt x="32" y="6"/>
                    <a:pt x="30" y="15"/>
                  </a:cubicBezTo>
                  <a:cubicBezTo>
                    <a:pt x="29" y="24"/>
                    <a:pt x="22" y="30"/>
                    <a:pt x="13" y="30"/>
                  </a:cubicBezTo>
                  <a:cubicBezTo>
                    <a:pt x="4" y="30"/>
                    <a:pt x="0" y="24"/>
                    <a:pt x="2" y="15"/>
                  </a:cubicBezTo>
                  <a:cubicBezTo>
                    <a:pt x="4" y="6"/>
                    <a:pt x="10" y="0"/>
                    <a:pt x="19" y="0"/>
                  </a:cubicBezTo>
                  <a:close/>
                  <a:moveTo>
                    <a:pt x="14" y="26"/>
                  </a:moveTo>
                  <a:cubicBezTo>
                    <a:pt x="21" y="26"/>
                    <a:pt x="24" y="20"/>
                    <a:pt x="25" y="15"/>
                  </a:cubicBezTo>
                  <a:cubicBezTo>
                    <a:pt x="26" y="10"/>
                    <a:pt x="25" y="4"/>
                    <a:pt x="18" y="4"/>
                  </a:cubicBezTo>
                  <a:cubicBezTo>
                    <a:pt x="11" y="4"/>
                    <a:pt x="8" y="10"/>
                    <a:pt x="7" y="15"/>
                  </a:cubicBezTo>
                  <a:cubicBezTo>
                    <a:pt x="6" y="20"/>
                    <a:pt x="7" y="26"/>
                    <a:pt x="14" y="2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3" name="Freeform 19"/>
            <p:cNvSpPr>
              <a:spLocks noChangeAspect="1"/>
            </p:cNvSpPr>
            <p:nvPr/>
          </p:nvSpPr>
          <p:spPr bwMode="black">
            <a:xfrm>
              <a:off x="5521" y="4145"/>
              <a:ext cx="20" cy="2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11" y="1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1" y="0"/>
                </a:cxn>
                <a:cxn ang="0">
                  <a:pos x="20" y="6"/>
                </a:cxn>
                <a:cxn ang="0">
                  <a:pos x="17" y="6"/>
                </a:cxn>
                <a:cxn ang="0">
                  <a:pos x="8" y="13"/>
                </a:cxn>
                <a:cxn ang="0">
                  <a:pos x="5" y="29"/>
                </a:cxn>
                <a:cxn ang="0">
                  <a:pos x="0" y="29"/>
                </a:cxn>
                <a:cxn ang="0">
                  <a:pos x="6" y="1"/>
                </a:cxn>
              </a:cxnLst>
              <a:rect l="0" t="0" r="r" b="b"/>
              <a:pathLst>
                <a:path w="21" h="29">
                  <a:moveTo>
                    <a:pt x="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2"/>
                    <a:pt x="16" y="0"/>
                    <a:pt x="21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2" y="6"/>
                    <a:pt x="9" y="10"/>
                    <a:pt x="8" y="1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4" name="Freeform 20"/>
            <p:cNvSpPr>
              <a:spLocks noChangeAspect="1"/>
            </p:cNvSpPr>
            <p:nvPr/>
          </p:nvSpPr>
          <p:spPr bwMode="black">
            <a:xfrm>
              <a:off x="4757" y="3903"/>
              <a:ext cx="72" cy="39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5" name="Freeform 21"/>
            <p:cNvSpPr>
              <a:spLocks noChangeAspect="1"/>
            </p:cNvSpPr>
            <p:nvPr/>
          </p:nvSpPr>
          <p:spPr bwMode="black">
            <a:xfrm>
              <a:off x="4798" y="3924"/>
              <a:ext cx="71" cy="40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6" name="Freeform 22"/>
            <p:cNvSpPr>
              <a:spLocks noChangeAspect="1"/>
            </p:cNvSpPr>
            <p:nvPr/>
          </p:nvSpPr>
          <p:spPr bwMode="black">
            <a:xfrm>
              <a:off x="4838" y="3945"/>
              <a:ext cx="72" cy="4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7" name="Freeform 23"/>
            <p:cNvSpPr>
              <a:spLocks noChangeAspect="1"/>
            </p:cNvSpPr>
            <p:nvPr/>
          </p:nvSpPr>
          <p:spPr bwMode="black">
            <a:xfrm>
              <a:off x="4777" y="3982"/>
              <a:ext cx="72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8" name="Freeform 24"/>
            <p:cNvSpPr>
              <a:spLocks noChangeAspect="1"/>
            </p:cNvSpPr>
            <p:nvPr/>
          </p:nvSpPr>
          <p:spPr bwMode="black">
            <a:xfrm>
              <a:off x="4818" y="4004"/>
              <a:ext cx="71" cy="39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49" name="Freeform 25"/>
            <p:cNvSpPr>
              <a:spLocks noChangeAspect="1"/>
            </p:cNvSpPr>
            <p:nvPr/>
          </p:nvSpPr>
          <p:spPr bwMode="black">
            <a:xfrm>
              <a:off x="4717" y="4018"/>
              <a:ext cx="71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0" name="Freeform 26"/>
            <p:cNvSpPr>
              <a:spLocks noChangeAspect="1"/>
            </p:cNvSpPr>
            <p:nvPr/>
          </p:nvSpPr>
          <p:spPr bwMode="black">
            <a:xfrm>
              <a:off x="4757" y="4039"/>
              <a:ext cx="72" cy="4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D4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1" name="Freeform 27"/>
            <p:cNvSpPr>
              <a:spLocks noChangeAspect="1"/>
            </p:cNvSpPr>
            <p:nvPr/>
          </p:nvSpPr>
          <p:spPr bwMode="black">
            <a:xfrm>
              <a:off x="4696" y="4077"/>
              <a:ext cx="72" cy="4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26522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2" name="Freeform 28"/>
            <p:cNvSpPr>
              <a:spLocks noChangeAspect="1"/>
            </p:cNvSpPr>
            <p:nvPr/>
          </p:nvSpPr>
          <p:spPr bwMode="black">
            <a:xfrm>
              <a:off x="4910" y="4009"/>
              <a:ext cx="58" cy="109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3" name="Freeform 29"/>
            <p:cNvSpPr>
              <a:spLocks noChangeAspect="1"/>
            </p:cNvSpPr>
            <p:nvPr/>
          </p:nvSpPr>
          <p:spPr bwMode="black">
            <a:xfrm>
              <a:off x="4958" y="4036"/>
              <a:ext cx="61" cy="8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4" name="Freeform 30"/>
            <p:cNvSpPr>
              <a:spLocks noChangeAspect="1" noEditPoints="1"/>
            </p:cNvSpPr>
            <p:nvPr/>
          </p:nvSpPr>
          <p:spPr bwMode="black">
            <a:xfrm>
              <a:off x="5347" y="4035"/>
              <a:ext cx="85" cy="84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5" name="Freeform 31"/>
            <p:cNvSpPr>
              <a:spLocks noChangeAspect="1"/>
            </p:cNvSpPr>
            <p:nvPr/>
          </p:nvSpPr>
          <p:spPr bwMode="black">
            <a:xfrm>
              <a:off x="5434" y="4010"/>
              <a:ext cx="44" cy="10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6" name="Freeform 32"/>
            <p:cNvSpPr>
              <a:spLocks noChangeAspect="1" noEditPoints="1"/>
            </p:cNvSpPr>
            <p:nvPr/>
          </p:nvSpPr>
          <p:spPr bwMode="black">
            <a:xfrm>
              <a:off x="5012" y="4035"/>
              <a:ext cx="87" cy="84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7" name="Freeform 33"/>
            <p:cNvSpPr>
              <a:spLocks noChangeAspect="1" noEditPoints="1"/>
            </p:cNvSpPr>
            <p:nvPr/>
          </p:nvSpPr>
          <p:spPr bwMode="black">
            <a:xfrm>
              <a:off x="5099" y="4035"/>
              <a:ext cx="88" cy="84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8" name="Freeform 34"/>
            <p:cNvSpPr>
              <a:spLocks noChangeAspect="1" noEditPoints="1"/>
            </p:cNvSpPr>
            <p:nvPr/>
          </p:nvSpPr>
          <p:spPr bwMode="black">
            <a:xfrm>
              <a:off x="5472" y="4035"/>
              <a:ext cx="87" cy="84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59" name="Freeform 35"/>
            <p:cNvSpPr>
              <a:spLocks noChangeAspect="1"/>
            </p:cNvSpPr>
            <p:nvPr/>
          </p:nvSpPr>
          <p:spPr bwMode="black">
            <a:xfrm>
              <a:off x="5265" y="4035"/>
              <a:ext cx="84" cy="84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60" name="Freeform 36"/>
            <p:cNvSpPr>
              <a:spLocks noChangeAspect="1"/>
            </p:cNvSpPr>
            <p:nvPr/>
          </p:nvSpPr>
          <p:spPr bwMode="black">
            <a:xfrm>
              <a:off x="5180" y="4035"/>
              <a:ext cx="90" cy="84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87461" name="Freeform 37"/>
          <p:cNvSpPr>
            <a:spLocks/>
          </p:cNvSpPr>
          <p:nvPr/>
        </p:nvSpPr>
        <p:spPr bwMode="auto">
          <a:xfrm flipH="1">
            <a:off x="133350" y="122238"/>
            <a:ext cx="947738" cy="161925"/>
          </a:xfrm>
          <a:custGeom>
            <a:avLst/>
            <a:gdLst/>
            <a:ahLst/>
            <a:cxnLst>
              <a:cxn ang="0">
                <a:pos x="0" y="102"/>
              </a:cxn>
              <a:cxn ang="0">
                <a:pos x="597" y="102"/>
              </a:cxn>
              <a:cxn ang="0">
                <a:pos x="597" y="0"/>
              </a:cxn>
              <a:cxn ang="0">
                <a:pos x="45" y="0"/>
              </a:cxn>
              <a:cxn ang="0">
                <a:pos x="0" y="45"/>
              </a:cxn>
              <a:cxn ang="0">
                <a:pos x="0" y="102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7462" name="Rectangle 38"/>
          <p:cNvSpPr>
            <a:spLocks noChangeArrowheads="1"/>
          </p:cNvSpPr>
          <p:nvPr/>
        </p:nvSpPr>
        <p:spPr bwMode="auto">
          <a:xfrm>
            <a:off x="133350" y="5870575"/>
            <a:ext cx="8883650" cy="131763"/>
          </a:xfrm>
          <a:prstGeom prst="rect">
            <a:avLst/>
          </a:prstGeom>
          <a:solidFill>
            <a:srgbClr val="99A2A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054" name="Group 39"/>
          <p:cNvGrpSpPr>
            <a:grpSpLocks/>
          </p:cNvGrpSpPr>
          <p:nvPr/>
        </p:nvGrpSpPr>
        <p:grpSpPr bwMode="auto">
          <a:xfrm>
            <a:off x="1114425" y="119063"/>
            <a:ext cx="7912100" cy="165100"/>
            <a:chOff x="702" y="75"/>
            <a:chExt cx="4984" cy="104"/>
          </a:xfrm>
        </p:grpSpPr>
        <p:sp>
          <p:nvSpPr>
            <p:cNvPr id="3687464" name="Freeform 40"/>
            <p:cNvSpPr>
              <a:spLocks/>
            </p:cNvSpPr>
            <p:nvPr userDrawn="1"/>
          </p:nvSpPr>
          <p:spPr bwMode="auto">
            <a:xfrm flipH="1">
              <a:off x="1356" y="75"/>
              <a:ext cx="4330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"/>
                </a:cxn>
                <a:cxn ang="0">
                  <a:pos x="4330" y="104"/>
                </a:cxn>
                <a:cxn ang="0">
                  <a:pos x="4330" y="48"/>
                </a:cxn>
                <a:cxn ang="0">
                  <a:pos x="4282" y="0"/>
                </a:cxn>
                <a:cxn ang="0">
                  <a:pos x="0" y="0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65" name="Freeform 41"/>
            <p:cNvSpPr>
              <a:spLocks/>
            </p:cNvSpPr>
            <p:nvPr/>
          </p:nvSpPr>
          <p:spPr bwMode="auto">
            <a:xfrm flipH="1">
              <a:off x="702" y="75"/>
              <a:ext cx="4330" cy="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4"/>
                </a:cxn>
                <a:cxn ang="0">
                  <a:pos x="4330" y="104"/>
                </a:cxn>
                <a:cxn ang="0">
                  <a:pos x="4330" y="48"/>
                </a:cxn>
                <a:cxn ang="0">
                  <a:pos x="4282" y="0"/>
                </a:cxn>
                <a:cxn ang="0">
                  <a:pos x="0" y="0"/>
                </a:cxn>
              </a:cxnLst>
              <a:rect l="0" t="0" r="r" b="b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617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55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285750"/>
            <a:ext cx="888206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 Goes Here</a:t>
            </a:r>
          </a:p>
        </p:txBody>
      </p:sp>
      <p:sp>
        <p:nvSpPr>
          <p:cNvPr id="2056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933450"/>
            <a:ext cx="888365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687468" name="Text Box 44"/>
          <p:cNvSpPr txBox="1">
            <a:spLocks noChangeArrowheads="1"/>
          </p:cNvSpPr>
          <p:nvPr/>
        </p:nvSpPr>
        <p:spPr bwMode="black">
          <a:xfrm>
            <a:off x="285750" y="6477000"/>
            <a:ext cx="4268788" cy="1841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GB" sz="600"/>
              <a:t>Freescale Confidential Proprietary.  Freescale™ and the Freescale logo are trademarks of Freescale Semiconductor, Inc. All other product or service names are the property of their respective owners. © Freescale Semiconductor, Inc. 2006.</a:t>
            </a:r>
          </a:p>
        </p:txBody>
      </p:sp>
      <p:sp>
        <p:nvSpPr>
          <p:cNvPr id="3687469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72163" y="65055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pPr>
              <a:defRPr/>
            </a:pPr>
            <a:fld id="{0ABD0658-13B4-4F56-925B-CBD535C242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ransition>
    <p:fade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5150" indent="-225425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2000">
          <a:solidFill>
            <a:srgbClr val="000000"/>
          </a:solidFill>
          <a:latin typeface="+mn-lt"/>
        </a:defRPr>
      </a:lvl2pPr>
      <a:lvl3pPr marL="922338" indent="-2286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376363" indent="-2286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 pitchFamily="34" charset="0"/>
        <a:buChar char="–"/>
        <a:defRPr sz="1600">
          <a:solidFill>
            <a:srgbClr val="000000"/>
          </a:solidFill>
          <a:latin typeface="+mn-lt"/>
        </a:defRPr>
      </a:lvl4pPr>
      <a:lvl5pPr marL="1773238" indent="-157163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77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37201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3925" y="6118225"/>
            <a:ext cx="542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5B51EF9-4A8E-4A76-AE31-AB23C159C3F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3720197" name="Text Box 5"/>
          <p:cNvSpPr txBox="1">
            <a:spLocks noChangeArrowheads="1"/>
          </p:cNvSpPr>
          <p:nvPr/>
        </p:nvSpPr>
        <p:spPr bwMode="auto">
          <a:xfrm>
            <a:off x="533400" y="6229350"/>
            <a:ext cx="3048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rIns="36000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PICTUS technical training</a:t>
            </a:r>
          </a:p>
        </p:txBody>
      </p:sp>
      <p:sp>
        <p:nvSpPr>
          <p:cNvPr id="3720198" name="Text Box 6"/>
          <p:cNvSpPr txBox="1">
            <a:spLocks noChangeArrowheads="1"/>
          </p:cNvSpPr>
          <p:nvPr/>
        </p:nvSpPr>
        <p:spPr bwMode="auto">
          <a:xfrm>
            <a:off x="3886200" y="6256338"/>
            <a:ext cx="2209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rIns="36000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0"/>
              </a:spcBef>
              <a:defRPr/>
            </a:pPr>
            <a:r>
              <a:rPr lang="it-IT" sz="1200" b="1">
                <a:solidFill>
                  <a:schemeClr val="bg1"/>
                </a:solidFill>
                <a:latin typeface="Verdana" pitchFamily="34" charset="0"/>
              </a:rPr>
              <a:t>Interrupts</a:t>
            </a:r>
          </a:p>
        </p:txBody>
      </p:sp>
      <p:sp>
        <p:nvSpPr>
          <p:cNvPr id="3720199" name="Text Box 7"/>
          <p:cNvSpPr txBox="1">
            <a:spLocks noChangeArrowheads="1"/>
          </p:cNvSpPr>
          <p:nvPr userDrawn="1"/>
        </p:nvSpPr>
        <p:spPr bwMode="auto">
          <a:xfrm>
            <a:off x="6386513" y="6137275"/>
            <a:ext cx="504825" cy="446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1200">
                <a:solidFill>
                  <a:schemeClr val="bg1"/>
                </a:solidFill>
              </a:rPr>
              <a:t>v1.0</a:t>
            </a:r>
            <a:endParaRPr lang="cs-CZ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rgbClr val="00108E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banner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stlogo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524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49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000">
                <a:ea typeface="+mn-ea"/>
              </a:defRPr>
            </a:lvl1pPr>
          </a:lstStyle>
          <a:p>
            <a:pPr>
              <a:defRPr/>
            </a:pPr>
            <a:fld id="{51757084-8473-466D-B729-82FAB2149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49895" name="Line 7"/>
          <p:cNvSpPr>
            <a:spLocks noChangeShapeType="1"/>
          </p:cNvSpPr>
          <p:nvPr/>
        </p:nvSpPr>
        <p:spPr bwMode="auto">
          <a:xfrm>
            <a:off x="0" y="857250"/>
            <a:ext cx="88788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ＭＳ Ｐゴシック" pitchFamily="-9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1978025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Interrupt controller (INTC)</a:t>
            </a:r>
            <a:endParaRPr lang="cs-CZ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Version 1.0</a:t>
            </a:r>
            <a:endParaRPr lang="cs-CZ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6A118D-0EC4-4826-BA10-9E414C4E3EF4}" type="slidenum">
              <a:rPr lang="en-US" smtClean="0"/>
              <a:pPr/>
              <a:t>10</a:t>
            </a:fld>
            <a:endParaRPr lang="en-US" sz="1400" smtClean="0"/>
          </a:p>
        </p:txBody>
      </p:sp>
      <p:sp>
        <p:nvSpPr>
          <p:cNvPr id="2969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Interrupt Acknowledge 	</a:t>
            </a:r>
            <a:endParaRPr lang="en-US" sz="2000" b="0" smtClean="0"/>
          </a:p>
        </p:txBody>
      </p:sp>
      <p:sp>
        <p:nvSpPr>
          <p:cNvPr id="29700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206375" y="1085850"/>
            <a:ext cx="5345113" cy="5141913"/>
          </a:xfrm>
        </p:spPr>
        <p:txBody>
          <a:bodyPr/>
          <a:lstStyle/>
          <a:p>
            <a:pPr eaLnBrk="1" hangingPunct="1"/>
            <a:r>
              <a:rPr lang="en-GB" sz="2400" smtClean="0"/>
              <a:t>Each INTC has an Interrupt Acknowledge Register (IACKR) valid for IVOR4 (INTC) exceptions in software vector mode</a:t>
            </a:r>
          </a:p>
          <a:p>
            <a:pPr lvl="1" eaLnBrk="1" hangingPunct="1"/>
            <a:r>
              <a:rPr lang="en-GB" sz="2000" smtClean="0"/>
              <a:t>Reading this register, the core acknowledges the interrupt has taken place and prevents the same interrupt occurring again</a:t>
            </a:r>
          </a:p>
          <a:p>
            <a:pPr lvl="1" eaLnBrk="1" hangingPunct="1"/>
            <a:r>
              <a:rPr lang="en-GB" sz="2000" smtClean="0"/>
              <a:t>Reading IACKR also calculates and returns the address of the relevant Interrupt Service Routine based on reading the 32-bit address at   “VTBA + ISR Offset”</a:t>
            </a:r>
            <a:br>
              <a:rPr lang="en-GB" sz="2000" smtClean="0"/>
            </a:br>
            <a:endParaRPr lang="en-GB" sz="2000" smtClean="0"/>
          </a:p>
          <a:p>
            <a:pPr lvl="1" eaLnBrk="1" hangingPunct="1"/>
            <a:endParaRPr lang="en-GB" smtClean="0"/>
          </a:p>
          <a:p>
            <a:pPr eaLnBrk="1" hangingPunct="1"/>
            <a:endParaRPr lang="en-GB" smtClean="0"/>
          </a:p>
          <a:p>
            <a:pPr lvl="1" eaLnBrk="1" hangingPunct="1"/>
            <a:endParaRPr lang="en-GB" smtClean="0"/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5597525" y="3721100"/>
            <a:ext cx="3048000" cy="1920875"/>
            <a:chOff x="2976" y="1824"/>
            <a:chExt cx="1920" cy="1210"/>
          </a:xfrm>
        </p:grpSpPr>
        <p:sp>
          <p:nvSpPr>
            <p:cNvPr id="29703" name="Text Box 5"/>
            <p:cNvSpPr txBox="1">
              <a:spLocks noChangeArrowheads="1"/>
            </p:cNvSpPr>
            <p:nvPr/>
          </p:nvSpPr>
          <p:spPr bwMode="auto">
            <a:xfrm>
              <a:off x="2976" y="1824"/>
              <a:ext cx="1344" cy="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endParaRPr lang="en-GB" sz="1200" b="1">
                <a:solidFill>
                  <a:srgbClr val="0000FF"/>
                </a:solidFill>
              </a:endParaRPr>
            </a:p>
            <a:p>
              <a:pPr algn="ctr"/>
              <a:endParaRPr lang="en-GB" sz="1000">
                <a:solidFill>
                  <a:srgbClr val="0000FF"/>
                </a:solidFill>
              </a:endParaRPr>
            </a:p>
          </p:txBody>
        </p:sp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3072" y="2688"/>
              <a:ext cx="1152" cy="3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sm"/>
            </a:ln>
          </p:spPr>
          <p:txBody>
            <a:bodyPr tIns="91440" bIns="91440">
              <a:spAutoFit/>
            </a:bodyPr>
            <a:lstStyle/>
            <a:p>
              <a:pPr algn="ctr"/>
              <a:r>
                <a:rPr lang="en-GB" sz="1200" b="1">
                  <a:solidFill>
                    <a:srgbClr val="0000FF"/>
                  </a:solidFill>
                </a:rPr>
                <a:t>IACKR = Contents of (VTBA + Interrupt #)</a:t>
              </a:r>
              <a:endParaRPr lang="en-US" sz="1200" b="1">
                <a:solidFill>
                  <a:srgbClr val="0000FF"/>
                </a:solidFill>
              </a:endParaRPr>
            </a:p>
          </p:txBody>
        </p:sp>
        <p:grpSp>
          <p:nvGrpSpPr>
            <p:cNvPr id="29705" name="Group 7"/>
            <p:cNvGrpSpPr>
              <a:grpSpLocks/>
            </p:cNvGrpSpPr>
            <p:nvPr/>
          </p:nvGrpSpPr>
          <p:grpSpPr bwMode="auto">
            <a:xfrm>
              <a:off x="4272" y="1920"/>
              <a:ext cx="624" cy="1056"/>
              <a:chOff x="2160" y="1824"/>
              <a:chExt cx="480" cy="816"/>
            </a:xfrm>
          </p:grpSpPr>
          <p:sp>
            <p:nvSpPr>
              <p:cNvPr id="29706" name="Text Box 8"/>
              <p:cNvSpPr txBox="1">
                <a:spLocks noChangeArrowheads="1"/>
              </p:cNvSpPr>
              <p:nvPr/>
            </p:nvSpPr>
            <p:spPr bwMode="auto">
              <a:xfrm>
                <a:off x="2160" y="182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200"/>
                  <a:t>ISR0</a:t>
                </a:r>
              </a:p>
            </p:txBody>
          </p:sp>
          <p:sp>
            <p:nvSpPr>
              <p:cNvPr id="29707" name="Text Box 9"/>
              <p:cNvSpPr txBox="1">
                <a:spLocks noChangeArrowheads="1"/>
              </p:cNvSpPr>
              <p:nvPr/>
            </p:nvSpPr>
            <p:spPr bwMode="auto">
              <a:xfrm>
                <a:off x="2160" y="192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200"/>
                  <a:t>ISR1</a:t>
                </a:r>
              </a:p>
            </p:txBody>
          </p:sp>
          <p:sp>
            <p:nvSpPr>
              <p:cNvPr id="29708" name="Text Box 10"/>
              <p:cNvSpPr txBox="1">
                <a:spLocks noChangeArrowheads="1"/>
              </p:cNvSpPr>
              <p:nvPr/>
            </p:nvSpPr>
            <p:spPr bwMode="auto">
              <a:xfrm>
                <a:off x="2160" y="2016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200"/>
                  <a:t>ISR2</a:t>
                </a:r>
              </a:p>
            </p:txBody>
          </p:sp>
          <p:sp>
            <p:nvSpPr>
              <p:cNvPr id="29709" name="Text Box 11"/>
              <p:cNvSpPr txBox="1">
                <a:spLocks noChangeArrowheads="1"/>
              </p:cNvSpPr>
              <p:nvPr/>
            </p:nvSpPr>
            <p:spPr bwMode="auto">
              <a:xfrm>
                <a:off x="2160" y="2208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endParaRPr lang="en-GB" sz="1000"/>
              </a:p>
            </p:txBody>
          </p:sp>
          <p:sp>
            <p:nvSpPr>
              <p:cNvPr id="29710" name="Text Box 12"/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200"/>
                  <a:t>...</a:t>
                </a:r>
              </a:p>
            </p:txBody>
          </p:sp>
          <p:sp>
            <p:nvSpPr>
              <p:cNvPr id="29711" name="Text Box 13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200"/>
                  <a:t>ISR3</a:t>
                </a:r>
              </a:p>
            </p:txBody>
          </p:sp>
          <p:sp>
            <p:nvSpPr>
              <p:cNvPr id="29712" name="Text Box 14"/>
              <p:cNvSpPr txBox="1">
                <a:spLocks noChangeArrowheads="1"/>
              </p:cNvSpPr>
              <p:nvPr/>
            </p:nvSpPr>
            <p:spPr bwMode="auto">
              <a:xfrm>
                <a:off x="2160" y="2352"/>
                <a:ext cx="480" cy="9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200"/>
                  <a:t>ISRn</a:t>
                </a:r>
              </a:p>
            </p:txBody>
          </p:sp>
        </p:grpSp>
      </p:grpSp>
      <p:sp>
        <p:nvSpPr>
          <p:cNvPr id="29702" name="Rectangle 16"/>
          <p:cNvSpPr>
            <a:spLocks noChangeArrowheads="1"/>
          </p:cNvSpPr>
          <p:nvPr/>
        </p:nvSpPr>
        <p:spPr bwMode="auto">
          <a:xfrm>
            <a:off x="7380288" y="3287713"/>
            <a:ext cx="16462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200" b="1">
                <a:solidFill>
                  <a:srgbClr val="0000FF"/>
                </a:solidFill>
              </a:rPr>
              <a:t>Vector Table Base Address (VTBA)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E6E9D8-39AF-4AB3-9E2A-B866F9D0DAC4}" type="slidenum">
              <a:rPr lang="en-US" smtClean="0"/>
              <a:pPr/>
              <a:t>11</a:t>
            </a:fld>
            <a:endParaRPr lang="en-US" sz="1400" smtClean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1066800" cy="18351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 type="none" w="lg" len="sm"/>
          </a:ln>
        </p:spPr>
        <p:txBody>
          <a:bodyPr tIns="91440" bIns="91440">
            <a:spAutoFit/>
          </a:bodyPr>
          <a:lstStyle/>
          <a:p>
            <a:pPr algn="ctr"/>
            <a:r>
              <a:rPr lang="en-GB" sz="1600" b="1"/>
              <a:t>MAIN Program</a:t>
            </a:r>
          </a:p>
          <a:p>
            <a:r>
              <a:rPr lang="en-GB"/>
              <a:t>{</a:t>
            </a:r>
          </a:p>
          <a:p>
            <a:pPr>
              <a:lnSpc>
                <a:spcPct val="70000"/>
              </a:lnSpc>
            </a:pPr>
            <a:r>
              <a:rPr lang="en-GB"/>
              <a:t>…….</a:t>
            </a:r>
          </a:p>
          <a:p>
            <a:pPr>
              <a:lnSpc>
                <a:spcPct val="70000"/>
              </a:lnSpc>
            </a:pPr>
            <a:r>
              <a:rPr lang="en-GB"/>
              <a:t>…….</a:t>
            </a:r>
          </a:p>
          <a:p>
            <a:r>
              <a:rPr lang="en-GB"/>
              <a:t>}</a:t>
            </a:r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914400" y="2286000"/>
            <a:ext cx="10668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tIns="91440" bIns="91440">
            <a:spAutoFit/>
          </a:bodyPr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1447800" cy="5492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</p:spPr>
        <p:txBody>
          <a:bodyPr tIns="91440" bIns="91440">
            <a:spAutoFit/>
          </a:bodyPr>
          <a:lstStyle/>
          <a:p>
            <a:pPr algn="ctr"/>
            <a:r>
              <a:rPr lang="en-GB" sz="1200">
                <a:solidFill>
                  <a:srgbClr val="FF0066"/>
                </a:solidFill>
              </a:rPr>
              <a:t>IVOR4 Interrupt from INTC</a:t>
            </a:r>
            <a:endParaRPr lang="en-US" sz="1200">
              <a:solidFill>
                <a:srgbClr val="FF0066"/>
              </a:solidFill>
            </a:endParaRP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2349500" y="914400"/>
            <a:ext cx="2098675" cy="1384300"/>
          </a:xfrm>
          <a:prstGeom prst="wedgeEllipseCallout">
            <a:avLst>
              <a:gd name="adj1" fmla="val -49093"/>
              <a:gd name="adj2" fmla="val 35551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sz="1200" b="1"/>
              <a:t>SRR Updated with return address and current MSR</a:t>
            </a:r>
          </a:p>
          <a:p>
            <a:pPr algn="ctr">
              <a:spcBef>
                <a:spcPct val="0"/>
              </a:spcBef>
            </a:pPr>
            <a:r>
              <a:rPr lang="en-GB" sz="1200" b="1"/>
              <a:t>MSR updated to disable further EE Int’s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495800" y="1373188"/>
            <a:ext cx="2573338" cy="326866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/>
              <a:t>IVOR4 Handler</a:t>
            </a:r>
          </a:p>
          <a:p>
            <a:pPr algn="ctr"/>
            <a:r>
              <a:rPr lang="en-GB" sz="1200" b="1">
                <a:solidFill>
                  <a:srgbClr val="0000FF"/>
                </a:solidFill>
              </a:rPr>
              <a:t>Prologue:</a:t>
            </a:r>
          </a:p>
          <a:p>
            <a:pPr>
              <a:spcBef>
                <a:spcPct val="40000"/>
              </a:spcBef>
            </a:pPr>
            <a:r>
              <a:rPr lang="en-GB" sz="1200"/>
              <a:t>(1) Save SRR’s to stack</a:t>
            </a:r>
          </a:p>
          <a:p>
            <a:pPr>
              <a:spcBef>
                <a:spcPct val="40000"/>
              </a:spcBef>
            </a:pPr>
            <a:r>
              <a:rPr lang="en-GB" sz="1200"/>
              <a:t>(2) Read IACKR to:</a:t>
            </a:r>
            <a:br>
              <a:rPr lang="en-GB" sz="1200"/>
            </a:br>
            <a:r>
              <a:rPr lang="en-GB" sz="1200"/>
              <a:t>  - acknowledge interrupt (to prevent servicing same interrupt again)  </a:t>
            </a:r>
            <a:br>
              <a:rPr lang="en-GB" sz="1200"/>
            </a:br>
            <a:r>
              <a:rPr lang="en-GB" sz="1200"/>
              <a:t>  - automatically return physical address of ISR</a:t>
            </a:r>
          </a:p>
          <a:p>
            <a:pPr>
              <a:spcBef>
                <a:spcPct val="40000"/>
              </a:spcBef>
            </a:pPr>
            <a:r>
              <a:rPr lang="en-GB" sz="1200"/>
              <a:t>(3) Store IACKR</a:t>
            </a:r>
          </a:p>
          <a:p>
            <a:pPr>
              <a:spcBef>
                <a:spcPct val="40000"/>
              </a:spcBef>
            </a:pPr>
            <a:r>
              <a:rPr lang="en-GB" sz="1200"/>
              <a:t>(4) Re enable interrupts in MSR </a:t>
            </a:r>
          </a:p>
          <a:p>
            <a:pPr>
              <a:spcBef>
                <a:spcPct val="40000"/>
              </a:spcBef>
            </a:pPr>
            <a:r>
              <a:rPr lang="en-GB" sz="1200"/>
              <a:t>(5) Save GPR’s to stack</a:t>
            </a:r>
          </a:p>
          <a:p>
            <a:pPr>
              <a:spcBef>
                <a:spcPct val="40000"/>
              </a:spcBef>
            </a:pPr>
            <a:r>
              <a:rPr lang="en-GB" sz="1200"/>
              <a:t>(6) Branch with link to IACKR (ISRn Address)</a:t>
            </a:r>
          </a:p>
          <a:p>
            <a:pPr>
              <a:spcBef>
                <a:spcPct val="40000"/>
              </a:spcBef>
            </a:pPr>
            <a:endParaRPr lang="en-GB" sz="1200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765425" y="4779963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endParaRPr lang="en-GB" sz="2000" b="1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74625" y="5175250"/>
            <a:ext cx="3979863" cy="1042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GB" sz="1200" b="1">
                <a:solidFill>
                  <a:srgbClr val="808080"/>
                </a:solidFill>
              </a:rPr>
              <a:t>Note – MSR is updated based on current exception</a:t>
            </a:r>
          </a:p>
          <a:p>
            <a:pPr>
              <a:spcBef>
                <a:spcPct val="5000"/>
              </a:spcBef>
            </a:pPr>
            <a:r>
              <a:rPr lang="en-GB" sz="1200" b="1">
                <a:solidFill>
                  <a:srgbClr val="808080"/>
                </a:solidFill>
              </a:rPr>
              <a:t>(For CE: ME and EE are also disabled)</a:t>
            </a:r>
          </a:p>
          <a:p>
            <a:pPr>
              <a:spcBef>
                <a:spcPct val="5000"/>
              </a:spcBef>
            </a:pPr>
            <a:r>
              <a:rPr lang="en-GB" sz="1200" b="1">
                <a:solidFill>
                  <a:srgbClr val="808080"/>
                </a:solidFill>
              </a:rPr>
              <a:t>EE = External Exceptions (All IVOR4 are EE)</a:t>
            </a:r>
          </a:p>
          <a:p>
            <a:pPr>
              <a:spcBef>
                <a:spcPct val="5000"/>
              </a:spcBef>
            </a:pPr>
            <a:r>
              <a:rPr lang="en-GB" sz="1200" b="1">
                <a:solidFill>
                  <a:srgbClr val="808080"/>
                </a:solidFill>
              </a:rPr>
              <a:t>ME = Machine Exceptions</a:t>
            </a:r>
          </a:p>
          <a:p>
            <a:pPr>
              <a:spcBef>
                <a:spcPct val="5000"/>
              </a:spcBef>
            </a:pPr>
            <a:r>
              <a:rPr lang="en-GB" sz="1200" b="1">
                <a:solidFill>
                  <a:srgbClr val="808080"/>
                </a:solidFill>
              </a:rPr>
              <a:t>CE = Critical Exceptions (Incl Watchdog)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300913" y="4191000"/>
            <a:ext cx="1676400" cy="13716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200" b="1"/>
              <a:t>ISRn</a:t>
            </a:r>
          </a:p>
          <a:p>
            <a:pPr>
              <a:spcBef>
                <a:spcPct val="20000"/>
              </a:spcBef>
            </a:pPr>
            <a:r>
              <a:rPr lang="en-GB" sz="1000"/>
              <a:t>{</a:t>
            </a:r>
          </a:p>
          <a:p>
            <a:pPr>
              <a:spcBef>
                <a:spcPct val="20000"/>
              </a:spcBef>
            </a:pPr>
            <a:r>
              <a:rPr lang="en-GB" sz="1200" b="1"/>
              <a:t>Context Save</a:t>
            </a:r>
          </a:p>
          <a:p>
            <a:pPr>
              <a:spcBef>
                <a:spcPct val="20000"/>
              </a:spcBef>
            </a:pPr>
            <a:r>
              <a:rPr lang="en-GB" sz="1000"/>
              <a:t>…….</a:t>
            </a:r>
          </a:p>
          <a:p>
            <a:pPr>
              <a:spcBef>
                <a:spcPct val="20000"/>
              </a:spcBef>
            </a:pPr>
            <a:r>
              <a:rPr lang="en-GB" sz="1200" b="1"/>
              <a:t>Context Restore</a:t>
            </a:r>
          </a:p>
          <a:p>
            <a:pPr>
              <a:spcBef>
                <a:spcPct val="20000"/>
              </a:spcBef>
            </a:pPr>
            <a:r>
              <a:rPr lang="en-GB" sz="1000"/>
              <a:t>}</a:t>
            </a:r>
            <a:endParaRPr lang="en-GB" sz="1200"/>
          </a:p>
        </p:txBody>
      </p: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1966913" y="2362200"/>
            <a:ext cx="1919287" cy="2794000"/>
            <a:chOff x="1248" y="1488"/>
            <a:chExt cx="1200" cy="1440"/>
          </a:xfrm>
        </p:grpSpPr>
        <p:sp>
          <p:nvSpPr>
            <p:cNvPr id="30750" name="Text Box 12"/>
            <p:cNvSpPr txBox="1">
              <a:spLocks noChangeArrowheads="1"/>
            </p:cNvSpPr>
            <p:nvPr/>
          </p:nvSpPr>
          <p:spPr bwMode="auto">
            <a:xfrm>
              <a:off x="1248" y="1488"/>
              <a:ext cx="1200" cy="144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200" b="1"/>
                <a:t>IVOR VECTOR Table</a:t>
              </a:r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/>
            </a:p>
            <a:p>
              <a:pPr algn="ctr"/>
              <a:endParaRPr lang="en-GB" sz="1200"/>
            </a:p>
            <a:p>
              <a:pPr algn="ctr"/>
              <a:endParaRPr lang="en-GB" sz="1200"/>
            </a:p>
            <a:p>
              <a:pPr algn="ctr"/>
              <a:r>
                <a:rPr lang="en-GB" sz="1200"/>
                <a:t>Jump to address in Prefix Register (IVPR) + offset of 0x40 for IVOR4</a:t>
              </a:r>
            </a:p>
          </p:txBody>
        </p:sp>
        <p:sp>
          <p:nvSpPr>
            <p:cNvPr id="30751" name="Text Box 13"/>
            <p:cNvSpPr txBox="1">
              <a:spLocks noChangeArrowheads="1"/>
            </p:cNvSpPr>
            <p:nvPr/>
          </p:nvSpPr>
          <p:spPr bwMode="auto">
            <a:xfrm>
              <a:off x="1248" y="1632"/>
              <a:ext cx="720" cy="2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000">
                  <a:solidFill>
                    <a:srgbClr val="0000FF"/>
                  </a:solidFill>
                </a:rPr>
                <a:t>Base Address IVPR</a:t>
              </a:r>
            </a:p>
          </p:txBody>
        </p: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1872" y="1680"/>
              <a:ext cx="480" cy="816"/>
              <a:chOff x="3504" y="1680"/>
              <a:chExt cx="480" cy="816"/>
            </a:xfrm>
          </p:grpSpPr>
          <p:sp>
            <p:nvSpPr>
              <p:cNvPr id="30753" name="Text Box 15"/>
              <p:cNvSpPr txBox="1">
                <a:spLocks noChangeArrowheads="1"/>
              </p:cNvSpPr>
              <p:nvPr/>
            </p:nvSpPr>
            <p:spPr bwMode="auto">
              <a:xfrm>
                <a:off x="3504" y="16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IVOR0</a:t>
                </a:r>
              </a:p>
            </p:txBody>
          </p:sp>
          <p:sp>
            <p:nvSpPr>
              <p:cNvPr id="30754" name="Text Box 16"/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IVOR1</a:t>
                </a:r>
              </a:p>
            </p:txBody>
          </p:sp>
          <p:sp>
            <p:nvSpPr>
              <p:cNvPr id="30755" name="Text Box 17"/>
              <p:cNvSpPr txBox="1">
                <a:spLocks noChangeArrowheads="1"/>
              </p:cNvSpPr>
              <p:nvPr/>
            </p:nvSpPr>
            <p:spPr bwMode="auto">
              <a:xfrm>
                <a:off x="3504" y="1872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IVOR2</a:t>
                </a:r>
              </a:p>
            </p:txBody>
          </p:sp>
          <p:sp>
            <p:nvSpPr>
              <p:cNvPr id="30756" name="Text Box 18"/>
              <p:cNvSpPr txBox="1">
                <a:spLocks noChangeArrowheads="1"/>
              </p:cNvSpPr>
              <p:nvPr/>
            </p:nvSpPr>
            <p:spPr bwMode="auto">
              <a:xfrm>
                <a:off x="3504" y="2160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endParaRPr lang="en-GB" sz="1000"/>
              </a:p>
            </p:txBody>
          </p:sp>
          <p:sp>
            <p:nvSpPr>
              <p:cNvPr id="30757" name="Text Box 19"/>
              <p:cNvSpPr txBox="1">
                <a:spLocks noChangeArrowheads="1"/>
              </p:cNvSpPr>
              <p:nvPr/>
            </p:nvSpPr>
            <p:spPr bwMode="auto">
              <a:xfrm>
                <a:off x="3504" y="240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IVOR34</a:t>
                </a:r>
              </a:p>
            </p:txBody>
          </p:sp>
          <p:sp>
            <p:nvSpPr>
              <p:cNvPr id="30758" name="Text Box 20"/>
              <p:cNvSpPr txBox="1">
                <a:spLocks noChangeArrowheads="1"/>
              </p:cNvSpPr>
              <p:nvPr/>
            </p:nvSpPr>
            <p:spPr bwMode="auto">
              <a:xfrm>
                <a:off x="3504" y="1968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IVOR3</a:t>
                </a:r>
              </a:p>
            </p:txBody>
          </p:sp>
          <p:sp>
            <p:nvSpPr>
              <p:cNvPr id="30759" name="Text Box 21"/>
              <p:cNvSpPr txBox="1">
                <a:spLocks noChangeArrowheads="1"/>
              </p:cNvSpPr>
              <p:nvPr/>
            </p:nvSpPr>
            <p:spPr bwMode="auto">
              <a:xfrm>
                <a:off x="3504" y="2064"/>
                <a:ext cx="480" cy="9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IVOR4</a:t>
                </a:r>
              </a:p>
            </p:txBody>
          </p:sp>
        </p:grpSp>
      </p:grpSp>
      <p:grpSp>
        <p:nvGrpSpPr>
          <p:cNvPr id="30732" name="Group 22"/>
          <p:cNvGrpSpPr>
            <a:grpSpLocks/>
          </p:cNvGrpSpPr>
          <p:nvPr/>
        </p:nvGrpSpPr>
        <p:grpSpPr bwMode="auto">
          <a:xfrm>
            <a:off x="7104063" y="1427163"/>
            <a:ext cx="1905000" cy="2438400"/>
            <a:chOff x="4272" y="912"/>
            <a:chExt cx="1200" cy="1536"/>
          </a:xfrm>
        </p:grpSpPr>
        <p:sp>
          <p:nvSpPr>
            <p:cNvPr id="30739" name="Text Box 23"/>
            <p:cNvSpPr txBox="1">
              <a:spLocks noChangeArrowheads="1"/>
            </p:cNvSpPr>
            <p:nvPr/>
          </p:nvSpPr>
          <p:spPr bwMode="auto">
            <a:xfrm>
              <a:off x="4368" y="912"/>
              <a:ext cx="1056" cy="153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200" b="1"/>
                <a:t>ISR VECTOR Table</a:t>
              </a:r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/>
            </a:p>
            <a:p>
              <a:pPr algn="ctr"/>
              <a:endParaRPr lang="en-GB" sz="1200"/>
            </a:p>
            <a:p>
              <a:pPr algn="ctr"/>
              <a:endParaRPr lang="en-GB" sz="1200"/>
            </a:p>
            <a:p>
              <a:pPr algn="ctr"/>
              <a:endParaRPr lang="en-GB" sz="1200"/>
            </a:p>
          </p:txBody>
        </p:sp>
        <p:sp>
          <p:nvSpPr>
            <p:cNvPr id="30740" name="Text Box 24"/>
            <p:cNvSpPr txBox="1">
              <a:spLocks noChangeArrowheads="1"/>
            </p:cNvSpPr>
            <p:nvPr/>
          </p:nvSpPr>
          <p:spPr bwMode="auto">
            <a:xfrm>
              <a:off x="4272" y="1056"/>
              <a:ext cx="72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000">
                  <a:solidFill>
                    <a:srgbClr val="0000FF"/>
                  </a:solidFill>
                </a:rPr>
                <a:t>Base Address VTBA</a:t>
              </a:r>
            </a:p>
          </p:txBody>
        </p:sp>
        <p:sp>
          <p:nvSpPr>
            <p:cNvPr id="30741" name="Text Box 25"/>
            <p:cNvSpPr txBox="1">
              <a:spLocks noChangeArrowheads="1"/>
            </p:cNvSpPr>
            <p:nvPr/>
          </p:nvSpPr>
          <p:spPr bwMode="auto">
            <a:xfrm>
              <a:off x="4320" y="2064"/>
              <a:ext cx="1152" cy="3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sm"/>
            </a:ln>
          </p:spPr>
          <p:txBody>
            <a:bodyPr tIns="91440" bIns="91440">
              <a:spAutoFit/>
            </a:bodyPr>
            <a:lstStyle/>
            <a:p>
              <a:pPr algn="ctr"/>
              <a:r>
                <a:rPr lang="en-GB" sz="1200">
                  <a:solidFill>
                    <a:srgbClr val="0000FF"/>
                  </a:solidFill>
                </a:rPr>
                <a:t>IACKR = Contents of (VTBA + Interrupt #)</a:t>
              </a:r>
              <a:endParaRPr lang="en-US" sz="1200">
                <a:solidFill>
                  <a:srgbClr val="0000FF"/>
                </a:solidFill>
              </a:endParaRPr>
            </a:p>
          </p:txBody>
        </p:sp>
        <p:grpSp>
          <p:nvGrpSpPr>
            <p:cNvPr id="30742" name="Group 26"/>
            <p:cNvGrpSpPr>
              <a:grpSpLocks/>
            </p:cNvGrpSpPr>
            <p:nvPr/>
          </p:nvGrpSpPr>
          <p:grpSpPr bwMode="auto">
            <a:xfrm>
              <a:off x="4896" y="1104"/>
              <a:ext cx="480" cy="816"/>
              <a:chOff x="2160" y="1824"/>
              <a:chExt cx="480" cy="816"/>
            </a:xfrm>
          </p:grpSpPr>
          <p:sp>
            <p:nvSpPr>
              <p:cNvPr id="30743" name="Text Box 27"/>
              <p:cNvSpPr txBox="1">
                <a:spLocks noChangeArrowheads="1"/>
              </p:cNvSpPr>
              <p:nvPr/>
            </p:nvSpPr>
            <p:spPr bwMode="auto">
              <a:xfrm>
                <a:off x="2160" y="182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ISR0</a:t>
                </a:r>
              </a:p>
            </p:txBody>
          </p:sp>
          <p:sp>
            <p:nvSpPr>
              <p:cNvPr id="30744" name="Text Box 28"/>
              <p:cNvSpPr txBox="1">
                <a:spLocks noChangeArrowheads="1"/>
              </p:cNvSpPr>
              <p:nvPr/>
            </p:nvSpPr>
            <p:spPr bwMode="auto">
              <a:xfrm>
                <a:off x="2160" y="192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ISR1</a:t>
                </a:r>
              </a:p>
            </p:txBody>
          </p:sp>
          <p:sp>
            <p:nvSpPr>
              <p:cNvPr id="30745" name="Text Box 29"/>
              <p:cNvSpPr txBox="1">
                <a:spLocks noChangeArrowheads="1"/>
              </p:cNvSpPr>
              <p:nvPr/>
            </p:nvSpPr>
            <p:spPr bwMode="auto">
              <a:xfrm>
                <a:off x="2160" y="2016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ISR2</a:t>
                </a:r>
              </a:p>
            </p:txBody>
          </p:sp>
          <p:sp>
            <p:nvSpPr>
              <p:cNvPr id="30746" name="Text Box 30"/>
              <p:cNvSpPr txBox="1">
                <a:spLocks noChangeArrowheads="1"/>
              </p:cNvSpPr>
              <p:nvPr/>
            </p:nvSpPr>
            <p:spPr bwMode="auto">
              <a:xfrm>
                <a:off x="2160" y="2208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endParaRPr lang="en-GB" sz="1000"/>
              </a:p>
            </p:txBody>
          </p:sp>
          <p:sp>
            <p:nvSpPr>
              <p:cNvPr id="30747" name="Text Box 31"/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...</a:t>
                </a:r>
              </a:p>
            </p:txBody>
          </p:sp>
          <p:sp>
            <p:nvSpPr>
              <p:cNvPr id="30748" name="Text Box 32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ISR3</a:t>
                </a:r>
              </a:p>
            </p:txBody>
          </p:sp>
          <p:sp>
            <p:nvSpPr>
              <p:cNvPr id="30749" name="Text Box 33"/>
              <p:cNvSpPr txBox="1">
                <a:spLocks noChangeArrowheads="1"/>
              </p:cNvSpPr>
              <p:nvPr/>
            </p:nvSpPr>
            <p:spPr bwMode="auto">
              <a:xfrm>
                <a:off x="2160" y="2352"/>
                <a:ext cx="480" cy="9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ISRn</a:t>
                </a:r>
              </a:p>
            </p:txBody>
          </p:sp>
        </p:grpSp>
      </p:grpSp>
      <p:sp>
        <p:nvSpPr>
          <p:cNvPr id="30733" name="Line 34"/>
          <p:cNvSpPr>
            <a:spLocks noChangeShapeType="1"/>
          </p:cNvSpPr>
          <p:nvPr/>
        </p:nvSpPr>
        <p:spPr bwMode="auto">
          <a:xfrm flipH="1">
            <a:off x="6604000" y="3117850"/>
            <a:ext cx="835025" cy="4286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tIns="91440" bIns="91440">
            <a:spAutoFit/>
          </a:bodyPr>
          <a:lstStyle/>
          <a:p>
            <a:endParaRPr lang="en-US"/>
          </a:p>
        </p:txBody>
      </p:sp>
      <p:sp>
        <p:nvSpPr>
          <p:cNvPr id="30734" name="Line 35"/>
          <p:cNvSpPr>
            <a:spLocks noChangeShapeType="1"/>
          </p:cNvSpPr>
          <p:nvPr/>
        </p:nvSpPr>
        <p:spPr bwMode="auto">
          <a:xfrm flipV="1">
            <a:off x="3657600" y="1962150"/>
            <a:ext cx="881063" cy="13906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lg"/>
          </a:ln>
        </p:spPr>
        <p:txBody>
          <a:bodyPr tIns="91440" bIns="91440">
            <a:spAutoFit/>
          </a:bodyPr>
          <a:lstStyle/>
          <a:p>
            <a:endParaRPr lang="en-US"/>
          </a:p>
        </p:txBody>
      </p:sp>
      <p:sp>
        <p:nvSpPr>
          <p:cNvPr id="30735" name="AutoShape 36"/>
          <p:cNvSpPr>
            <a:spLocks noChangeArrowheads="1"/>
          </p:cNvSpPr>
          <p:nvPr/>
        </p:nvSpPr>
        <p:spPr bwMode="auto">
          <a:xfrm>
            <a:off x="4132263" y="4757738"/>
            <a:ext cx="2968625" cy="1076325"/>
          </a:xfrm>
          <a:prstGeom prst="wedgeEllipseCallout">
            <a:avLst>
              <a:gd name="adj1" fmla="val 58343"/>
              <a:gd name="adj2" fmla="val -43218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GB" sz="1200" b="1"/>
              <a:t>Current Priority Register (CPR) updated with current interrupt priority to prevent pre-emption of &lt;= priority int</a:t>
            </a:r>
          </a:p>
        </p:txBody>
      </p:sp>
      <p:sp>
        <p:nvSpPr>
          <p:cNvPr id="30736" name="Line 37"/>
          <p:cNvSpPr>
            <a:spLocks noChangeShapeType="1"/>
          </p:cNvSpPr>
          <p:nvPr/>
        </p:nvSpPr>
        <p:spPr bwMode="auto">
          <a:xfrm>
            <a:off x="6764338" y="2489200"/>
            <a:ext cx="709612" cy="523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tIns="91440" bIns="91440">
            <a:spAutoFit/>
          </a:bodyPr>
          <a:lstStyle/>
          <a:p>
            <a:endParaRPr lang="en-US"/>
          </a:p>
        </p:txBody>
      </p:sp>
      <p:sp>
        <p:nvSpPr>
          <p:cNvPr id="30737" name="Line 38"/>
          <p:cNvSpPr>
            <a:spLocks noChangeShapeType="1"/>
          </p:cNvSpPr>
          <p:nvPr/>
        </p:nvSpPr>
        <p:spPr bwMode="auto">
          <a:xfrm>
            <a:off x="6732588" y="4257675"/>
            <a:ext cx="762000" cy="1524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lg"/>
          </a:ln>
        </p:spPr>
        <p:txBody>
          <a:bodyPr tIns="91440" bIns="91440">
            <a:spAutoFit/>
          </a:bodyPr>
          <a:lstStyle/>
          <a:p>
            <a:endParaRPr lang="en-US"/>
          </a:p>
        </p:txBody>
      </p:sp>
      <p:sp>
        <p:nvSpPr>
          <p:cNvPr id="30738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Software INTC Interrupt </a:t>
            </a:r>
            <a:r>
              <a:rPr lang="en-US" sz="2100" b="0" smtClean="0"/>
              <a:t>Example 1/2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A8F9E1-43FA-426C-B026-C20C577E2F3E}" type="slidenum">
              <a:rPr lang="en-US" smtClean="0"/>
              <a:pPr/>
              <a:t>12</a:t>
            </a:fld>
            <a:endParaRPr lang="en-US" sz="1400" smtClean="0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1066800" cy="2006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 type="none" w="lg" len="sm"/>
          </a:ln>
        </p:spPr>
        <p:txBody>
          <a:bodyPr tIns="91440" bIns="91440">
            <a:spAutoFit/>
          </a:bodyPr>
          <a:lstStyle/>
          <a:p>
            <a:pPr algn="ctr"/>
            <a:r>
              <a:rPr lang="en-GB" sz="1600" b="1"/>
              <a:t>MAIN Program</a:t>
            </a:r>
          </a:p>
          <a:p>
            <a:r>
              <a:rPr lang="en-GB" sz="1600"/>
              <a:t>{</a:t>
            </a:r>
          </a:p>
          <a:p>
            <a:pPr>
              <a:lnSpc>
                <a:spcPct val="70000"/>
              </a:lnSpc>
            </a:pPr>
            <a:r>
              <a:rPr lang="en-GB" sz="1600"/>
              <a:t>…….</a:t>
            </a:r>
          </a:p>
          <a:p>
            <a:pPr>
              <a:lnSpc>
                <a:spcPct val="70000"/>
              </a:lnSpc>
            </a:pPr>
            <a:r>
              <a:rPr lang="en-GB" sz="1600"/>
              <a:t>…….</a:t>
            </a:r>
          </a:p>
          <a:p>
            <a:r>
              <a:rPr lang="en-GB" sz="1600"/>
              <a:t>}</a:t>
            </a:r>
            <a:endParaRPr lang="en-US" sz="160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6372225" y="1654175"/>
            <a:ext cx="2286000" cy="1524000"/>
          </a:xfrm>
          <a:prstGeom prst="wedgeEllipseCallout">
            <a:avLst>
              <a:gd name="adj1" fmla="val -68403"/>
              <a:gd name="adj2" fmla="val 55523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>
              <a:spcBef>
                <a:spcPct val="0"/>
              </a:spcBef>
            </a:pPr>
            <a:r>
              <a:rPr lang="en-GB" sz="1200" b="1"/>
              <a:t>Write to EOIR resets the CPR back to previous value so lower priority interrupts are no longer masked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959225" y="1447800"/>
            <a:ext cx="1981200" cy="35052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ctr"/>
            <a:r>
              <a:rPr lang="en-GB" b="1"/>
              <a:t>IVOR4 Handler</a:t>
            </a:r>
          </a:p>
          <a:p>
            <a:pPr marL="457200" indent="-457200" algn="ctr"/>
            <a:r>
              <a:rPr lang="en-GB" sz="1200" b="1">
                <a:solidFill>
                  <a:srgbClr val="0000FF"/>
                </a:solidFill>
              </a:rPr>
              <a:t>Epilogue:</a:t>
            </a:r>
          </a:p>
          <a:p>
            <a:pPr marL="457200" indent="-457200" algn="ctr"/>
            <a:endParaRPr lang="en-GB" sz="1200" b="1"/>
          </a:p>
          <a:p>
            <a:pPr marL="457200" indent="-457200">
              <a:buFontTx/>
              <a:buAutoNum type="arabicParenBoth"/>
            </a:pPr>
            <a:r>
              <a:rPr lang="en-GB" sz="1200"/>
              <a:t>Write mbar to finish any data transfers in progress</a:t>
            </a:r>
          </a:p>
          <a:p>
            <a:pPr marL="457200" indent="-457200">
              <a:buFontTx/>
              <a:buAutoNum type="arabicParenBoth"/>
            </a:pPr>
            <a:r>
              <a:rPr lang="en-GB" sz="1200"/>
              <a:t>Write to EOIR (End of interrupt register)</a:t>
            </a:r>
          </a:p>
          <a:p>
            <a:pPr marL="457200" indent="-457200">
              <a:buFontTx/>
              <a:buAutoNum type="arabicParenBoth"/>
            </a:pPr>
            <a:r>
              <a:rPr lang="en-GB" sz="1200"/>
              <a:t>Restore GPR’s from stack</a:t>
            </a:r>
          </a:p>
          <a:p>
            <a:pPr marL="457200" indent="-457200">
              <a:buFontTx/>
              <a:buAutoNum type="arabicParenBoth"/>
            </a:pPr>
            <a:r>
              <a:rPr lang="en-GB" sz="1200"/>
              <a:t>Disable Interrupts</a:t>
            </a:r>
          </a:p>
          <a:p>
            <a:pPr marL="457200" indent="-457200">
              <a:buFontTx/>
              <a:buAutoNum type="arabicParenBoth"/>
            </a:pPr>
            <a:r>
              <a:rPr lang="en-GB" sz="1200"/>
              <a:t>Restore SRR’s from stack</a:t>
            </a:r>
          </a:p>
          <a:p>
            <a:pPr marL="457200" indent="-457200">
              <a:buFontTx/>
              <a:buAutoNum type="arabicParenBoth"/>
            </a:pPr>
            <a:r>
              <a:rPr lang="en-GB" sz="1200"/>
              <a:t> Execute RFI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765425" y="4779963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endParaRPr lang="en-GB" sz="2000" b="1"/>
          </a:p>
        </p:txBody>
      </p:sp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5961063" y="3700463"/>
            <a:ext cx="1166812" cy="1481137"/>
            <a:chOff x="4128" y="2304"/>
            <a:chExt cx="240" cy="960"/>
          </a:xfrm>
        </p:grpSpPr>
        <p:sp>
          <p:nvSpPr>
            <p:cNvPr id="31756" name="Line 8"/>
            <p:cNvSpPr>
              <a:spLocks noChangeShapeType="1"/>
            </p:cNvSpPr>
            <p:nvPr/>
          </p:nvSpPr>
          <p:spPr bwMode="auto">
            <a:xfrm flipH="1" flipV="1">
              <a:off x="4128" y="2304"/>
              <a:ext cx="144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lg"/>
            </a:ln>
          </p:spPr>
          <p:txBody>
            <a:bodyPr tIns="91440" bIns="91440">
              <a:spAutoFit/>
            </a:bodyPr>
            <a:lstStyle/>
            <a:p>
              <a:endParaRPr lang="en-US"/>
            </a:p>
          </p:txBody>
        </p:sp>
        <p:sp>
          <p:nvSpPr>
            <p:cNvPr id="31757" name="Line 9"/>
            <p:cNvSpPr>
              <a:spLocks noChangeShapeType="1"/>
            </p:cNvSpPr>
            <p:nvPr/>
          </p:nvSpPr>
          <p:spPr bwMode="auto">
            <a:xfrm flipH="1" flipV="1">
              <a:off x="4272" y="2304"/>
              <a:ext cx="0" cy="96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</p:spPr>
          <p:txBody>
            <a:bodyPr tIns="91440" bIns="91440">
              <a:spAutoFit/>
            </a:bodyPr>
            <a:lstStyle/>
            <a:p>
              <a:endParaRPr lang="en-US"/>
            </a:p>
          </p:txBody>
        </p:sp>
        <p:sp>
          <p:nvSpPr>
            <p:cNvPr id="31758" name="Line 10"/>
            <p:cNvSpPr>
              <a:spLocks noChangeShapeType="1"/>
            </p:cNvSpPr>
            <p:nvPr/>
          </p:nvSpPr>
          <p:spPr bwMode="auto">
            <a:xfrm flipH="1" flipV="1">
              <a:off x="4272" y="3264"/>
              <a:ext cx="9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</p:spPr>
          <p:txBody>
            <a:bodyPr tIns="91440" bIns="91440">
              <a:spAutoFit/>
            </a:bodyPr>
            <a:lstStyle/>
            <a:p>
              <a:endParaRPr lang="en-US"/>
            </a:p>
          </p:txBody>
        </p:sp>
      </p:grpSp>
      <p:sp>
        <p:nvSpPr>
          <p:cNvPr id="31752" name="Text Box 11"/>
          <p:cNvSpPr txBox="1">
            <a:spLocks noChangeArrowheads="1"/>
          </p:cNvSpPr>
          <p:nvPr/>
        </p:nvSpPr>
        <p:spPr bwMode="auto">
          <a:xfrm>
            <a:off x="7138988" y="4191000"/>
            <a:ext cx="1676400" cy="13716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200" b="1"/>
              <a:t>ISRn</a:t>
            </a:r>
          </a:p>
          <a:p>
            <a:pPr>
              <a:spcBef>
                <a:spcPct val="20000"/>
              </a:spcBef>
            </a:pPr>
            <a:r>
              <a:rPr lang="en-GB" sz="1000"/>
              <a:t>{</a:t>
            </a:r>
          </a:p>
          <a:p>
            <a:pPr>
              <a:spcBef>
                <a:spcPct val="20000"/>
              </a:spcBef>
            </a:pPr>
            <a:r>
              <a:rPr lang="en-GB" sz="1200" b="1"/>
              <a:t>Context Save</a:t>
            </a:r>
          </a:p>
          <a:p>
            <a:pPr>
              <a:spcBef>
                <a:spcPct val="20000"/>
              </a:spcBef>
            </a:pPr>
            <a:r>
              <a:rPr lang="en-GB" sz="1000"/>
              <a:t>…….</a:t>
            </a:r>
          </a:p>
          <a:p>
            <a:pPr>
              <a:spcBef>
                <a:spcPct val="20000"/>
              </a:spcBef>
            </a:pPr>
            <a:r>
              <a:rPr lang="en-GB" sz="1200" b="1"/>
              <a:t>Context Restore</a:t>
            </a:r>
          </a:p>
          <a:p>
            <a:pPr>
              <a:spcBef>
                <a:spcPct val="20000"/>
              </a:spcBef>
            </a:pPr>
            <a:r>
              <a:rPr lang="en-GB" sz="1000"/>
              <a:t>}</a:t>
            </a:r>
            <a:endParaRPr lang="en-GB" sz="1200"/>
          </a:p>
        </p:txBody>
      </p:sp>
      <p:sp>
        <p:nvSpPr>
          <p:cNvPr id="31753" name="AutoShape 12"/>
          <p:cNvSpPr>
            <a:spLocks noChangeArrowheads="1"/>
          </p:cNvSpPr>
          <p:nvPr/>
        </p:nvSpPr>
        <p:spPr bwMode="auto">
          <a:xfrm>
            <a:off x="1128713" y="4044950"/>
            <a:ext cx="2286000" cy="1524000"/>
          </a:xfrm>
          <a:prstGeom prst="wedgeEllipseCallout">
            <a:avLst>
              <a:gd name="adj1" fmla="val 73750"/>
              <a:gd name="adj2" fmla="val -7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GB" sz="1200" b="1"/>
              <a:t>RFI Causes:</a:t>
            </a:r>
          </a:p>
          <a:p>
            <a:pPr algn="ctr">
              <a:spcBef>
                <a:spcPct val="0"/>
              </a:spcBef>
            </a:pPr>
            <a:r>
              <a:rPr lang="en-GB" sz="1200" b="1"/>
              <a:t>(1) Branch back to origin (held in SRR0)</a:t>
            </a:r>
          </a:p>
          <a:p>
            <a:pPr algn="ctr">
              <a:spcBef>
                <a:spcPct val="0"/>
              </a:spcBef>
            </a:pPr>
            <a:r>
              <a:rPr lang="en-GB" sz="1200" b="1"/>
              <a:t>(2) Restore of original MSR from SRR1</a:t>
            </a:r>
          </a:p>
        </p:txBody>
      </p:sp>
      <p:sp>
        <p:nvSpPr>
          <p:cNvPr id="31754" name="Line 13"/>
          <p:cNvSpPr>
            <a:spLocks noChangeShapeType="1"/>
          </p:cNvSpPr>
          <p:nvPr/>
        </p:nvSpPr>
        <p:spPr bwMode="auto">
          <a:xfrm flipH="1" flipV="1">
            <a:off x="1295400" y="2514600"/>
            <a:ext cx="2686050" cy="7223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tIns="91440" bIns="91440">
            <a:spAutoFit/>
          </a:bodyPr>
          <a:lstStyle/>
          <a:p>
            <a:endParaRPr lang="en-US"/>
          </a:p>
        </p:txBody>
      </p:sp>
      <p:sp>
        <p:nvSpPr>
          <p:cNvPr id="31755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Software INTC Interrupt </a:t>
            </a:r>
            <a:r>
              <a:rPr lang="en-US" sz="2100" b="0" smtClean="0"/>
              <a:t>Example 2/2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F2EEA9-26BB-4BDC-8CF9-2A2C36E27DD9}" type="slidenum">
              <a:rPr lang="en-US" smtClean="0"/>
              <a:pPr/>
              <a:t>13</a:t>
            </a:fld>
            <a:endParaRPr lang="en-US" sz="1400" smtClean="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765425" y="5313363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endParaRPr lang="en-GB" sz="2000" b="1"/>
          </a:p>
        </p:txBody>
      </p:sp>
      <p:sp>
        <p:nvSpPr>
          <p:cNvPr id="3277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Hardware Vector Mode </a:t>
            </a:r>
            <a:r>
              <a:rPr lang="en-US" sz="2000" b="0" smtClean="0"/>
              <a:t>Details</a:t>
            </a:r>
          </a:p>
        </p:txBody>
      </p:sp>
      <p:sp>
        <p:nvSpPr>
          <p:cNvPr id="32773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143000"/>
            <a:ext cx="8362950" cy="2603500"/>
          </a:xfrm>
        </p:spPr>
        <p:txBody>
          <a:bodyPr/>
          <a:lstStyle/>
          <a:p>
            <a:pPr eaLnBrk="1" hangingPunct="1"/>
            <a:r>
              <a:rPr lang="en-GB" sz="2400" smtClean="0"/>
              <a:t>In hardware vector mode, IVOR4 is not used!</a:t>
            </a:r>
          </a:p>
          <a:p>
            <a:pPr lvl="1" eaLnBrk="1" hangingPunct="1"/>
            <a:r>
              <a:rPr lang="en-GB" sz="2000" smtClean="0"/>
              <a:t>Each INTC interrupt has a unique 4 byte vector entry in the vector table at IVPR</a:t>
            </a:r>
          </a:p>
          <a:p>
            <a:pPr lvl="1" eaLnBrk="1" hangingPunct="1"/>
            <a:r>
              <a:rPr lang="en-GB" sz="2000" smtClean="0"/>
              <a:t>The table entry is calculated by adding the 4 byte vector to the IVPR</a:t>
            </a:r>
          </a:p>
          <a:p>
            <a:pPr lvl="1" eaLnBrk="1" hangingPunct="1"/>
            <a:r>
              <a:rPr lang="en-GB" sz="2000" smtClean="0"/>
              <a:t>There is no common handler and each interrupt ISR has it’s own prologue and epilogue </a:t>
            </a:r>
          </a:p>
        </p:txBody>
      </p:sp>
      <p:sp>
        <p:nvSpPr>
          <p:cNvPr id="32774" name="Line 16"/>
          <p:cNvSpPr>
            <a:spLocks noChangeShapeType="1"/>
          </p:cNvSpPr>
          <p:nvPr/>
        </p:nvSpPr>
        <p:spPr bwMode="auto">
          <a:xfrm>
            <a:off x="6472238" y="1185863"/>
            <a:ext cx="2843212" cy="420052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4E103E-558F-48BF-839B-7D63DA1D6D24}" type="slidenum">
              <a:rPr lang="en-US" smtClean="0"/>
              <a:pPr/>
              <a:t>14</a:t>
            </a:fld>
            <a:endParaRPr lang="en-US" sz="1400" smtClean="0"/>
          </a:p>
        </p:txBody>
      </p:sp>
      <p:grpSp>
        <p:nvGrpSpPr>
          <p:cNvPr id="33795" name="Group 8"/>
          <p:cNvGrpSpPr>
            <a:grpSpLocks/>
          </p:cNvGrpSpPr>
          <p:nvPr/>
        </p:nvGrpSpPr>
        <p:grpSpPr bwMode="auto">
          <a:xfrm>
            <a:off x="2536825" y="2482850"/>
            <a:ext cx="2514600" cy="2286000"/>
            <a:chOff x="1248" y="1488"/>
            <a:chExt cx="1584" cy="1440"/>
          </a:xfrm>
        </p:grpSpPr>
        <p:sp>
          <p:nvSpPr>
            <p:cNvPr id="33815" name="Text Box 9"/>
            <p:cNvSpPr txBox="1">
              <a:spLocks noChangeArrowheads="1"/>
            </p:cNvSpPr>
            <p:nvPr/>
          </p:nvSpPr>
          <p:spPr bwMode="auto">
            <a:xfrm>
              <a:off x="1248" y="1488"/>
              <a:ext cx="1584" cy="144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200" b="1"/>
                <a:t>VECTOR Table</a:t>
              </a:r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 b="1"/>
            </a:p>
            <a:p>
              <a:pPr algn="ctr"/>
              <a:endParaRPr lang="en-GB" sz="1200"/>
            </a:p>
            <a:p>
              <a:pPr algn="ctr"/>
              <a:r>
                <a:rPr lang="en-GB" sz="1200"/>
                <a:t>Jump to address vector calculated as IVPR + (Vector x 16)</a:t>
              </a:r>
            </a:p>
          </p:txBody>
        </p:sp>
        <p:sp>
          <p:nvSpPr>
            <p:cNvPr id="33816" name="Text Box 10"/>
            <p:cNvSpPr txBox="1">
              <a:spLocks noChangeArrowheads="1"/>
            </p:cNvSpPr>
            <p:nvPr/>
          </p:nvSpPr>
          <p:spPr bwMode="auto">
            <a:xfrm>
              <a:off x="1248" y="1632"/>
              <a:ext cx="72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1000">
                  <a:solidFill>
                    <a:srgbClr val="0000FF"/>
                  </a:solidFill>
                </a:rPr>
                <a:t>Base Address IVPR</a:t>
              </a:r>
            </a:p>
          </p:txBody>
        </p:sp>
        <p:grpSp>
          <p:nvGrpSpPr>
            <p:cNvPr id="33817" name="Group 11"/>
            <p:cNvGrpSpPr>
              <a:grpSpLocks/>
            </p:cNvGrpSpPr>
            <p:nvPr/>
          </p:nvGrpSpPr>
          <p:grpSpPr bwMode="auto">
            <a:xfrm>
              <a:off x="2016" y="1680"/>
              <a:ext cx="672" cy="816"/>
              <a:chOff x="2160" y="1824"/>
              <a:chExt cx="480" cy="816"/>
            </a:xfrm>
          </p:grpSpPr>
          <p:sp>
            <p:nvSpPr>
              <p:cNvPr id="33818" name="Text Box 12"/>
              <p:cNvSpPr txBox="1">
                <a:spLocks noChangeArrowheads="1"/>
              </p:cNvSpPr>
              <p:nvPr/>
            </p:nvSpPr>
            <p:spPr bwMode="auto">
              <a:xfrm>
                <a:off x="2160" y="182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b_handler_0</a:t>
                </a:r>
              </a:p>
            </p:txBody>
          </p:sp>
          <p:sp>
            <p:nvSpPr>
              <p:cNvPr id="33819" name="Text Box 13"/>
              <p:cNvSpPr txBox="1">
                <a:spLocks noChangeArrowheads="1"/>
              </p:cNvSpPr>
              <p:nvPr/>
            </p:nvSpPr>
            <p:spPr bwMode="auto">
              <a:xfrm>
                <a:off x="2160" y="192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b_handler_1</a:t>
                </a:r>
              </a:p>
            </p:txBody>
          </p:sp>
          <p:sp>
            <p:nvSpPr>
              <p:cNvPr id="33820" name="Text Box 14"/>
              <p:cNvSpPr txBox="1">
                <a:spLocks noChangeArrowheads="1"/>
              </p:cNvSpPr>
              <p:nvPr/>
            </p:nvSpPr>
            <p:spPr bwMode="auto">
              <a:xfrm>
                <a:off x="2160" y="2016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b_handler_2</a:t>
                </a:r>
              </a:p>
            </p:txBody>
          </p:sp>
          <p:sp>
            <p:nvSpPr>
              <p:cNvPr id="33821" name="Text Box 15"/>
              <p:cNvSpPr txBox="1">
                <a:spLocks noChangeArrowheads="1"/>
              </p:cNvSpPr>
              <p:nvPr/>
            </p:nvSpPr>
            <p:spPr bwMode="auto">
              <a:xfrm>
                <a:off x="2160" y="2208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endParaRPr lang="en-GB" sz="1000"/>
              </a:p>
            </p:txBody>
          </p:sp>
          <p:sp>
            <p:nvSpPr>
              <p:cNvPr id="33822" name="Text Box 16"/>
              <p:cNvSpPr txBox="1">
                <a:spLocks noChangeArrowheads="1"/>
              </p:cNvSpPr>
              <p:nvPr/>
            </p:nvSpPr>
            <p:spPr bwMode="auto">
              <a:xfrm>
                <a:off x="2160" y="2544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...</a:t>
                </a:r>
              </a:p>
            </p:txBody>
          </p:sp>
          <p:sp>
            <p:nvSpPr>
              <p:cNvPr id="33823" name="Text Box 17"/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b_handler_3</a:t>
                </a:r>
              </a:p>
            </p:txBody>
          </p:sp>
          <p:sp>
            <p:nvSpPr>
              <p:cNvPr id="33824" name="Text Box 18"/>
              <p:cNvSpPr txBox="1">
                <a:spLocks noChangeArrowheads="1"/>
              </p:cNvSpPr>
              <p:nvPr/>
            </p:nvSpPr>
            <p:spPr bwMode="auto">
              <a:xfrm>
                <a:off x="2160" y="2352"/>
                <a:ext cx="480" cy="9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r>
                  <a:rPr lang="en-GB" sz="1000"/>
                  <a:t>b_handler_n</a:t>
                </a:r>
              </a:p>
            </p:txBody>
          </p:sp>
        </p:grpSp>
      </p:grp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77813" y="1133475"/>
            <a:ext cx="1066800" cy="18351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 type="none" w="lg" len="sm"/>
          </a:ln>
        </p:spPr>
        <p:txBody>
          <a:bodyPr tIns="91440" bIns="91440">
            <a:spAutoFit/>
          </a:bodyPr>
          <a:lstStyle/>
          <a:p>
            <a:pPr algn="ctr"/>
            <a:r>
              <a:rPr lang="en-GB" sz="1600" b="1"/>
              <a:t>MAIN Program</a:t>
            </a:r>
          </a:p>
          <a:p>
            <a:r>
              <a:rPr lang="en-GB"/>
              <a:t>{</a:t>
            </a:r>
          </a:p>
          <a:p>
            <a:pPr>
              <a:lnSpc>
                <a:spcPct val="70000"/>
              </a:lnSpc>
            </a:pPr>
            <a:r>
              <a:rPr lang="en-GB"/>
              <a:t>…….</a:t>
            </a:r>
          </a:p>
          <a:p>
            <a:pPr>
              <a:lnSpc>
                <a:spcPct val="70000"/>
              </a:lnSpc>
            </a:pPr>
            <a:r>
              <a:rPr lang="en-GB"/>
              <a:t>…….</a:t>
            </a:r>
          </a:p>
          <a:p>
            <a:r>
              <a:rPr lang="en-GB"/>
              <a:t>}</a:t>
            </a:r>
            <a:endParaRPr lang="en-US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996950" y="2287588"/>
            <a:ext cx="1539875" cy="8048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tIns="91440" bIns="91440">
            <a:spAutoFit/>
          </a:bodyPr>
          <a:lstStyle/>
          <a:p>
            <a:endParaRPr lang="en-US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393825" y="1924050"/>
            <a:ext cx="1447800" cy="4286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</p:spPr>
        <p:txBody>
          <a:bodyPr tIns="91440" bIns="91440">
            <a:spAutoFit/>
          </a:bodyPr>
          <a:lstStyle/>
          <a:p>
            <a:pPr algn="ctr"/>
            <a:r>
              <a:rPr lang="en-GB" sz="1600">
                <a:solidFill>
                  <a:srgbClr val="0000FF"/>
                </a:solidFill>
              </a:rPr>
              <a:t>Interrupt_n</a:t>
            </a:r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2830513" y="984250"/>
            <a:ext cx="2484437" cy="1379538"/>
          </a:xfrm>
          <a:prstGeom prst="wedgeEllipseCallout">
            <a:avLst>
              <a:gd name="adj1" fmla="val -53963"/>
              <a:gd name="adj2" fmla="val 5632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sz="1200" b="1"/>
              <a:t>SRR Updated with return address and current MSR</a:t>
            </a:r>
          </a:p>
          <a:p>
            <a:pPr algn="ctr">
              <a:spcBef>
                <a:spcPct val="0"/>
              </a:spcBef>
            </a:pPr>
            <a:r>
              <a:rPr lang="en-GB" sz="1200" b="1"/>
              <a:t>MSR updated to disable further EE Int’s</a:t>
            </a:r>
          </a:p>
        </p:txBody>
      </p:sp>
      <p:sp>
        <p:nvSpPr>
          <p:cNvPr id="33800" name="Line 19"/>
          <p:cNvSpPr>
            <a:spLocks noChangeShapeType="1"/>
          </p:cNvSpPr>
          <p:nvPr/>
        </p:nvSpPr>
        <p:spPr bwMode="auto">
          <a:xfrm flipV="1">
            <a:off x="4822825" y="3430588"/>
            <a:ext cx="2474913" cy="2714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lg"/>
          </a:ln>
        </p:spPr>
        <p:txBody>
          <a:bodyPr tIns="91440" bIns="91440">
            <a:spAutoFit/>
          </a:bodyPr>
          <a:lstStyle/>
          <a:p>
            <a:endParaRPr lang="en-US"/>
          </a:p>
        </p:txBody>
      </p:sp>
      <p:sp>
        <p:nvSpPr>
          <p:cNvPr id="33801" name="AutoShape 20"/>
          <p:cNvSpPr>
            <a:spLocks noChangeArrowheads="1"/>
          </p:cNvSpPr>
          <p:nvPr/>
        </p:nvSpPr>
        <p:spPr bwMode="auto">
          <a:xfrm>
            <a:off x="161925" y="3265488"/>
            <a:ext cx="2276475" cy="1828800"/>
          </a:xfrm>
          <a:prstGeom prst="wedgeEllipseCallout">
            <a:avLst>
              <a:gd name="adj1" fmla="val 46931"/>
              <a:gd name="adj2" fmla="val -56856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GB" sz="1200" b="1"/>
              <a:t>Current Priority Register (CPR) updated with current intterupt priority to prevent pre-emption of &lt;= priority int</a:t>
            </a:r>
          </a:p>
        </p:txBody>
      </p:sp>
      <p:grpSp>
        <p:nvGrpSpPr>
          <p:cNvPr id="33802" name="Group 22"/>
          <p:cNvGrpSpPr>
            <a:grpSpLocks/>
          </p:cNvGrpSpPr>
          <p:nvPr/>
        </p:nvGrpSpPr>
        <p:grpSpPr bwMode="auto">
          <a:xfrm>
            <a:off x="7297738" y="2863850"/>
            <a:ext cx="1676400" cy="1371600"/>
            <a:chOff x="3888" y="1824"/>
            <a:chExt cx="1056" cy="864"/>
          </a:xfrm>
        </p:grpSpPr>
        <p:sp>
          <p:nvSpPr>
            <p:cNvPr id="33812" name="Text Box 23"/>
            <p:cNvSpPr txBox="1">
              <a:spLocks noChangeArrowheads="1"/>
            </p:cNvSpPr>
            <p:nvPr/>
          </p:nvSpPr>
          <p:spPr bwMode="auto">
            <a:xfrm>
              <a:off x="3888" y="1824"/>
              <a:ext cx="1056" cy="86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200" b="1"/>
                <a:t>handler_n</a:t>
              </a:r>
            </a:p>
            <a:p>
              <a:pPr>
                <a:spcBef>
                  <a:spcPct val="20000"/>
                </a:spcBef>
              </a:pPr>
              <a:endParaRPr lang="en-GB" sz="600" b="1"/>
            </a:p>
            <a:p>
              <a:pPr algn="ctr">
                <a:spcBef>
                  <a:spcPct val="20000"/>
                </a:spcBef>
              </a:pPr>
              <a:r>
                <a:rPr lang="en-GB" sz="1200" b="1">
                  <a:solidFill>
                    <a:srgbClr val="0000FF"/>
                  </a:solidFill>
                </a:rPr>
                <a:t>Prologue</a:t>
              </a:r>
            </a:p>
            <a:p>
              <a:pPr algn="ctr">
                <a:spcBef>
                  <a:spcPct val="20000"/>
                </a:spcBef>
              </a:pPr>
              <a:endParaRPr lang="en-GB" sz="600" b="1">
                <a:solidFill>
                  <a:srgbClr val="0000FF"/>
                </a:solidFill>
              </a:endParaRPr>
            </a:p>
            <a:p>
              <a:pPr algn="ctr">
                <a:spcBef>
                  <a:spcPct val="20000"/>
                </a:spcBef>
              </a:pPr>
              <a:r>
                <a:rPr lang="en-GB" sz="1000" b="1">
                  <a:solidFill>
                    <a:srgbClr val="0000FF"/>
                  </a:solidFill>
                </a:rPr>
                <a:t>ISR</a:t>
              </a:r>
            </a:p>
            <a:p>
              <a:pPr algn="ctr">
                <a:spcBef>
                  <a:spcPct val="20000"/>
                </a:spcBef>
              </a:pPr>
              <a:endParaRPr lang="en-GB" sz="1000" b="1">
                <a:solidFill>
                  <a:srgbClr val="0000FF"/>
                </a:solidFill>
              </a:endParaRPr>
            </a:p>
            <a:p>
              <a:pPr algn="ctr">
                <a:spcBef>
                  <a:spcPct val="20000"/>
                </a:spcBef>
              </a:pPr>
              <a:r>
                <a:rPr lang="en-GB" sz="1200" b="1">
                  <a:solidFill>
                    <a:srgbClr val="0000FF"/>
                  </a:solidFill>
                </a:rPr>
                <a:t>Epilogue</a:t>
              </a:r>
            </a:p>
          </p:txBody>
        </p:sp>
        <p:sp>
          <p:nvSpPr>
            <p:cNvPr id="33813" name="Line 24"/>
            <p:cNvSpPr>
              <a:spLocks noChangeShapeType="1"/>
            </p:cNvSpPr>
            <p:nvPr/>
          </p:nvSpPr>
          <p:spPr bwMode="auto">
            <a:xfrm>
              <a:off x="3888" y="22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14" name="Line 25"/>
            <p:cNvSpPr>
              <a:spLocks noChangeShapeType="1"/>
            </p:cNvSpPr>
            <p:nvPr/>
          </p:nvSpPr>
          <p:spPr bwMode="auto">
            <a:xfrm>
              <a:off x="388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03" name="Group 26"/>
          <p:cNvGrpSpPr>
            <a:grpSpLocks/>
          </p:cNvGrpSpPr>
          <p:nvPr/>
        </p:nvGrpSpPr>
        <p:grpSpPr bwMode="auto">
          <a:xfrm>
            <a:off x="7297738" y="1263650"/>
            <a:ext cx="1676400" cy="1371600"/>
            <a:chOff x="3888" y="1824"/>
            <a:chExt cx="1056" cy="864"/>
          </a:xfrm>
        </p:grpSpPr>
        <p:sp>
          <p:nvSpPr>
            <p:cNvPr id="33809" name="Text Box 27"/>
            <p:cNvSpPr txBox="1">
              <a:spLocks noChangeArrowheads="1"/>
            </p:cNvSpPr>
            <p:nvPr/>
          </p:nvSpPr>
          <p:spPr bwMode="auto">
            <a:xfrm>
              <a:off x="3888" y="1824"/>
              <a:ext cx="1056" cy="864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sz="1200" b="1"/>
                <a:t>handler_0</a:t>
              </a:r>
            </a:p>
            <a:p>
              <a:pPr>
                <a:spcBef>
                  <a:spcPct val="20000"/>
                </a:spcBef>
              </a:pPr>
              <a:endParaRPr lang="en-GB" sz="600" b="1"/>
            </a:p>
            <a:p>
              <a:pPr algn="ctr">
                <a:spcBef>
                  <a:spcPct val="20000"/>
                </a:spcBef>
              </a:pPr>
              <a:r>
                <a:rPr lang="en-GB" sz="1200" b="1">
                  <a:solidFill>
                    <a:srgbClr val="0000FF"/>
                  </a:solidFill>
                </a:rPr>
                <a:t>Prologue</a:t>
              </a:r>
            </a:p>
            <a:p>
              <a:pPr algn="ctr">
                <a:spcBef>
                  <a:spcPct val="20000"/>
                </a:spcBef>
              </a:pPr>
              <a:endParaRPr lang="en-GB" sz="600" b="1">
                <a:solidFill>
                  <a:srgbClr val="0000FF"/>
                </a:solidFill>
              </a:endParaRPr>
            </a:p>
            <a:p>
              <a:pPr algn="ctr">
                <a:spcBef>
                  <a:spcPct val="20000"/>
                </a:spcBef>
              </a:pPr>
              <a:r>
                <a:rPr lang="en-GB" sz="1000" b="1">
                  <a:solidFill>
                    <a:srgbClr val="0000FF"/>
                  </a:solidFill>
                </a:rPr>
                <a:t>ISR</a:t>
              </a:r>
            </a:p>
            <a:p>
              <a:pPr algn="ctr">
                <a:spcBef>
                  <a:spcPct val="20000"/>
                </a:spcBef>
              </a:pPr>
              <a:endParaRPr lang="en-GB" sz="1000" b="1">
                <a:solidFill>
                  <a:srgbClr val="0000FF"/>
                </a:solidFill>
              </a:endParaRPr>
            </a:p>
            <a:p>
              <a:pPr algn="ctr">
                <a:spcBef>
                  <a:spcPct val="20000"/>
                </a:spcBef>
              </a:pPr>
              <a:r>
                <a:rPr lang="en-GB" sz="1200" b="1">
                  <a:solidFill>
                    <a:srgbClr val="0000FF"/>
                  </a:solidFill>
                </a:rPr>
                <a:t>Epilogue</a:t>
              </a:r>
            </a:p>
          </p:txBody>
        </p:sp>
        <p:sp>
          <p:nvSpPr>
            <p:cNvPr id="33810" name="Line 28"/>
            <p:cNvSpPr>
              <a:spLocks noChangeShapeType="1"/>
            </p:cNvSpPr>
            <p:nvPr/>
          </p:nvSpPr>
          <p:spPr bwMode="auto">
            <a:xfrm>
              <a:off x="3888" y="22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11" name="Line 29"/>
            <p:cNvSpPr>
              <a:spLocks noChangeShapeType="1"/>
            </p:cNvSpPr>
            <p:nvPr/>
          </p:nvSpPr>
          <p:spPr bwMode="auto">
            <a:xfrm>
              <a:off x="3888" y="240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3804" name="Text Box 34"/>
          <p:cNvSpPr txBox="1">
            <a:spLocks noChangeArrowheads="1"/>
          </p:cNvSpPr>
          <p:nvPr/>
        </p:nvSpPr>
        <p:spPr bwMode="auto">
          <a:xfrm>
            <a:off x="7297738" y="2635250"/>
            <a:ext cx="16764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GB" sz="1200" b="1"/>
              <a:t>---</a:t>
            </a:r>
          </a:p>
        </p:txBody>
      </p:sp>
      <p:sp>
        <p:nvSpPr>
          <p:cNvPr id="33805" name="Text Box 35"/>
          <p:cNvSpPr txBox="1">
            <a:spLocks noChangeArrowheads="1"/>
          </p:cNvSpPr>
          <p:nvPr/>
        </p:nvSpPr>
        <p:spPr bwMode="auto">
          <a:xfrm>
            <a:off x="7297738" y="4235450"/>
            <a:ext cx="16764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GB" sz="1200" b="1"/>
              <a:t>---</a:t>
            </a:r>
          </a:p>
        </p:txBody>
      </p:sp>
      <p:sp>
        <p:nvSpPr>
          <p:cNvPr id="33806" name="AutoShape 36"/>
          <p:cNvSpPr>
            <a:spLocks noChangeArrowheads="1"/>
          </p:cNvSpPr>
          <p:nvPr/>
        </p:nvSpPr>
        <p:spPr bwMode="auto">
          <a:xfrm>
            <a:off x="5168900" y="1873250"/>
            <a:ext cx="1981200" cy="1143000"/>
          </a:xfrm>
          <a:prstGeom prst="wedgeEllipseCallout">
            <a:avLst>
              <a:gd name="adj1" fmla="val 59056"/>
              <a:gd name="adj2" fmla="val 72778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sz="1200" b="1"/>
              <a:t>Prologue saves SRR registers and GPR as per software vector mode</a:t>
            </a:r>
          </a:p>
        </p:txBody>
      </p:sp>
      <p:sp>
        <p:nvSpPr>
          <p:cNvPr id="33807" name="AutoShape 37"/>
          <p:cNvSpPr>
            <a:spLocks noChangeArrowheads="1"/>
          </p:cNvSpPr>
          <p:nvPr/>
        </p:nvSpPr>
        <p:spPr bwMode="auto">
          <a:xfrm>
            <a:off x="4995863" y="4564063"/>
            <a:ext cx="1981200" cy="1143000"/>
          </a:xfrm>
          <a:prstGeom prst="wedgeEllipseCallout">
            <a:avLst>
              <a:gd name="adj1" fmla="val 64505"/>
              <a:gd name="adj2" fmla="val -9041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sz="1200" b="1"/>
              <a:t>Epilogue follows same format as per software vector mode</a:t>
            </a:r>
          </a:p>
        </p:txBody>
      </p:sp>
      <p:sp>
        <p:nvSpPr>
          <p:cNvPr id="33808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Hardware INTC Interrupt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100" b="0" smtClean="0"/>
              <a:t>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260F5C-0CAB-4CA3-86AB-294DC0AF2D02}" type="slidenum">
              <a:rPr lang="en-US" smtClean="0"/>
              <a:pPr/>
              <a:t>15</a:t>
            </a:fld>
            <a:endParaRPr lang="en-US" sz="1400" smtClean="0"/>
          </a:p>
        </p:txBody>
      </p:sp>
      <p:sp>
        <p:nvSpPr>
          <p:cNvPr id="34819" name="Rectangle 50"/>
          <p:cNvSpPr>
            <a:spLocks noGrp="1" noChangeArrowheads="1"/>
          </p:cNvSpPr>
          <p:nvPr>
            <p:ph type="title"/>
          </p:nvPr>
        </p:nvSpPr>
        <p:spPr>
          <a:xfrm>
            <a:off x="349250" y="152400"/>
            <a:ext cx="7583488" cy="685800"/>
          </a:xfrm>
        </p:spPr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SW vs. HW Vector ModeHandler 	</a:t>
            </a:r>
            <a:endParaRPr lang="en-US" sz="2100" b="0" smtClean="0"/>
          </a:p>
        </p:txBody>
      </p:sp>
      <p:graphicFrame>
        <p:nvGraphicFramePr>
          <p:cNvPr id="3498036" name="Group 52"/>
          <p:cNvGraphicFramePr>
            <a:graphicFrameLocks noGrp="1"/>
          </p:cNvGraphicFramePr>
          <p:nvPr>
            <p:ph idx="4294967295"/>
          </p:nvPr>
        </p:nvGraphicFramePr>
        <p:xfrm>
          <a:off x="366713" y="1430338"/>
          <a:ext cx="8264525" cy="4772344"/>
        </p:xfrm>
        <a:graphic>
          <a:graphicData uri="http://schemas.openxmlformats.org/drawingml/2006/table">
            <a:tbl>
              <a:tblPr/>
              <a:tblGrid>
                <a:gridCol w="4133850"/>
                <a:gridCol w="4130675"/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Software Vector Mode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(HVEN = 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Hardware Vector Mode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(HVEN =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HW: 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Backs up machine state to SRR0:1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Disables interrupts except CE, ME, DE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00C33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Takes External Input Interrupt based on IVPR and offset of  IVOR4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HW: 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Backs up machine state to SRR0:1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Disables interrupts except CE, ME, DE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00C33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Takes unique IRQ vector based on IVPR and offset which matches INTVEC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3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SW Prolog: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Saves SRR0:1*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00C33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 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Reads INTC_IACKR[INTVEC]</a:t>
                      </a:r>
                      <a:b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Re-enables MSR[EE]*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Saves other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SW Prolog: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Saves SRR0:1*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Re-enables MSR[EE]*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Saves other 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SW: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branches per INTC_IACKR[INTVEC]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SW ISR (clears interrupt flag)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SW ISR (clears interrupt flag)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SW Epilog: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Executes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mbar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 to ensure IRQ flag cleared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Restores most registers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Disables EE* and writes to INTC_EOIR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Restores remaining registers &amp; returns (rfi)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SW Epilog: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Executes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mbar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 to ensure IRQ flag cleared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Restores most registers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Disables EE* and writes to INTC_EOIR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- Restores remaining registers &amp; returns (rfi)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7D2B88-9E9F-4EB7-A648-A0BE69D1E6A6}" type="slidenum">
              <a:rPr lang="en-US" smtClean="0"/>
              <a:pPr/>
              <a:t>16</a:t>
            </a:fld>
            <a:endParaRPr lang="en-US" sz="1400" smtClean="0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What are the advantages / disadvantages of HW and SW interrupts? 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z="2400" smtClean="0"/>
              <a:t>Software</a:t>
            </a:r>
          </a:p>
          <a:p>
            <a:pPr lvl="1" eaLnBrk="1" hangingPunct="1"/>
            <a:r>
              <a:rPr lang="en-GB" sz="2000" smtClean="0"/>
              <a:t>Conforms to Power Architecture (minor point)</a:t>
            </a:r>
          </a:p>
          <a:p>
            <a:pPr lvl="1" eaLnBrk="1" hangingPunct="1"/>
            <a:r>
              <a:rPr lang="en-GB" sz="2000" smtClean="0"/>
              <a:t>Common IVOR handler for all ISR’s saves code.</a:t>
            </a:r>
          </a:p>
          <a:p>
            <a:pPr lvl="1" eaLnBrk="1" hangingPunct="1"/>
            <a:r>
              <a:rPr lang="en-GB" sz="2000" smtClean="0"/>
              <a:t>More convoluted than hardware </a:t>
            </a:r>
          </a:p>
          <a:p>
            <a:pPr lvl="1" eaLnBrk="1" hangingPunct="1"/>
            <a:endParaRPr lang="en-GB" sz="2000" smtClean="0"/>
          </a:p>
          <a:p>
            <a:pPr eaLnBrk="1" hangingPunct="1"/>
            <a:r>
              <a:rPr lang="en-GB" sz="2400" smtClean="0"/>
              <a:t>Hardware</a:t>
            </a:r>
          </a:p>
          <a:p>
            <a:pPr lvl="1" eaLnBrk="1" hangingPunct="1"/>
            <a:r>
              <a:rPr lang="en-GB" sz="2000" smtClean="0"/>
              <a:t>Faster than software to execute</a:t>
            </a:r>
          </a:p>
          <a:p>
            <a:pPr lvl="1" eaLnBrk="1" hangingPunct="1"/>
            <a:r>
              <a:rPr lang="en-GB" sz="2000" smtClean="0"/>
              <a:t>Inherently simpler to code / understand than software</a:t>
            </a:r>
          </a:p>
          <a:p>
            <a:pPr lvl="1" eaLnBrk="1" hangingPunct="1"/>
            <a:r>
              <a:rPr lang="en-GB" sz="2000" smtClean="0"/>
              <a:t>Less code efficient with prologue and epilogue in each handler!</a:t>
            </a:r>
          </a:p>
        </p:txBody>
      </p:sp>
      <p:sp>
        <p:nvSpPr>
          <p:cNvPr id="358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Hardware vs. Software 	</a:t>
            </a:r>
            <a:endParaRPr lang="en-US" sz="2100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6AC361-A69F-4A1C-A961-2EB525D002D4}" type="slidenum">
              <a:rPr lang="en-US" smtClean="0"/>
              <a:pPr/>
              <a:t>17</a:t>
            </a:fld>
            <a:endParaRPr lang="en-US" sz="1400" smtClean="0"/>
          </a:p>
        </p:txBody>
      </p:sp>
      <p:sp>
        <p:nvSpPr>
          <p:cNvPr id="368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Pre-Emption 	</a:t>
            </a:r>
            <a:endParaRPr lang="en-US" sz="2000" b="0" smtClean="0"/>
          </a:p>
        </p:txBody>
      </p:sp>
      <p:sp>
        <p:nvSpPr>
          <p:cNvPr id="3686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Interrupt controller automatically saves the current interrupt’s priority</a:t>
            </a:r>
          </a:p>
          <a:p>
            <a:pPr lvl="1" eaLnBrk="1" hangingPunct="1"/>
            <a:r>
              <a:rPr lang="en-US" sz="2000" smtClean="0"/>
              <a:t>Saved in the Current Priority Register (CPR)</a:t>
            </a:r>
          </a:p>
          <a:p>
            <a:pPr lvl="1" eaLnBrk="1" hangingPunct="1"/>
            <a:r>
              <a:rPr lang="en-US" sz="2000" smtClean="0"/>
              <a:t>Only interrupts with a higher priority may pre-empt</a:t>
            </a:r>
          </a:p>
          <a:p>
            <a:pPr lvl="1" eaLnBrk="1" hangingPunct="1"/>
            <a:r>
              <a:rPr lang="en-US" sz="2000" smtClean="0"/>
              <a:t>The CPR is restored by writing to the EOIR (End of Interrupt Register) by the user in the Epilogue in the interrupt handler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Preempted priorities are automatically pushed/popped to/from a LIFO in the interrupt controller.</a:t>
            </a:r>
            <a:endParaRPr lang="en-GB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CF2CE3-9AEF-4C56-BB1D-5AC15AAE1ADB}" type="slidenum">
              <a:rPr lang="en-US" smtClean="0"/>
              <a:pPr/>
              <a:t>18</a:t>
            </a:fld>
            <a:endParaRPr lang="en-US" sz="1400" smtClean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0688" y="1042988"/>
            <a:ext cx="8305800" cy="5127625"/>
          </a:xfrm>
        </p:spPr>
        <p:txBody>
          <a:bodyPr/>
          <a:lstStyle/>
          <a:p>
            <a:pPr eaLnBrk="1" hangingPunct="1"/>
            <a:r>
              <a:rPr lang="en-US" sz="2400" smtClean="0"/>
              <a:t>Coherent accesses are allowed by temporarily elevating the Current Priority of an interrupt.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400" smtClean="0"/>
              <a:t>Example:</a:t>
            </a:r>
          </a:p>
          <a:p>
            <a:pPr lvl="1" eaLnBrk="1" hangingPunct="1"/>
            <a:r>
              <a:rPr lang="en-US" sz="2000" smtClean="0"/>
              <a:t>Three ISRs all share the same resource</a:t>
            </a:r>
          </a:p>
          <a:p>
            <a:pPr lvl="1" eaLnBrk="1" hangingPunct="1"/>
            <a:r>
              <a:rPr lang="en-US" sz="2000" smtClean="0"/>
              <a:t>ISR1 has priority 1, ISR2 has priority 2, ISR3 has priority 3 </a:t>
            </a:r>
          </a:p>
          <a:p>
            <a:pPr lvl="1" eaLnBrk="1" hangingPunct="1"/>
            <a:r>
              <a:rPr lang="en-US" sz="2000" smtClean="0"/>
              <a:t>ISR1 wants access to the shared resource</a:t>
            </a:r>
          </a:p>
          <a:p>
            <a:pPr lvl="1" eaLnBrk="1" hangingPunct="1"/>
            <a:r>
              <a:rPr lang="en-US" sz="2000" smtClean="0"/>
              <a:t>ISR1 elevates the Current Priority, INTC_CPR[PRI], to 3 </a:t>
            </a:r>
          </a:p>
          <a:p>
            <a:pPr lvl="2" eaLnBrk="1" hangingPunct="1"/>
            <a:r>
              <a:rPr lang="en-US" sz="1800" smtClean="0"/>
              <a:t>prevents ISR2 and ISR3 from accessing the resource while ISR1 is using it</a:t>
            </a:r>
          </a:p>
          <a:p>
            <a:pPr lvl="2" eaLnBrk="1" hangingPunct="1"/>
            <a:r>
              <a:rPr lang="en-US" sz="1800" smtClean="0"/>
              <a:t>3 is the “ceiling” of the priorities of ISRs that may want access to the shared resource</a:t>
            </a:r>
          </a:p>
          <a:p>
            <a:pPr lvl="1" eaLnBrk="1" hangingPunct="1"/>
            <a:r>
              <a:rPr lang="en-US" sz="2000" smtClean="0"/>
              <a:t>After ISR1 is done with the shared resource, it lowers the Current Priority back to 1</a:t>
            </a:r>
          </a:p>
        </p:txBody>
      </p:sp>
      <p:sp>
        <p:nvSpPr>
          <p:cNvPr id="378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Priority Ceiling Protocol 	</a:t>
            </a:r>
            <a:endParaRPr lang="en-US" sz="21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5C7683-21C4-41CD-A7E3-FD30263888D9}" type="slidenum">
              <a:rPr lang="en-US" smtClean="0"/>
              <a:pPr/>
              <a:t>19</a:t>
            </a:fld>
            <a:endParaRPr lang="en-US" sz="1400" smtClean="0"/>
          </a:p>
        </p:txBody>
      </p:sp>
      <p:sp>
        <p:nvSpPr>
          <p:cNvPr id="3891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Software Interrupts 	</a:t>
            </a:r>
            <a:endParaRPr lang="en-US" sz="2000" b="0" smtClean="0"/>
          </a:p>
        </p:txBody>
      </p:sp>
      <p:sp>
        <p:nvSpPr>
          <p:cNvPr id="3891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Eight interrupt vectors are assigned to software interrupts</a:t>
            </a:r>
          </a:p>
          <a:p>
            <a:pPr lvl="1" eaLnBrk="1" hangingPunct="1"/>
            <a:r>
              <a:rPr lang="en-US" sz="2000" smtClean="0"/>
              <a:t>Software interrupts 0:7 have interrupt vectors 0:7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 software interrupt request is triggered by software writing a ‘1’ to a SETx bit in INTC Software Set/Clear Interrupt Registers (INTC_SSCIR[0:7])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A software interrupt request is cleared by software writing   a ‘1’ to a CLRx bit in INTC Software Set/Clear Interrupt Registers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696FF3A-5B20-4385-A31E-5E7352F95328}" type="slidenum">
              <a:rPr lang="en-US" smtClean="0"/>
              <a:pPr/>
              <a:t>2</a:t>
            </a:fld>
            <a:endParaRPr lang="en-US" sz="1400" smtClean="0"/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Key Points	</a:t>
            </a:r>
            <a:endParaRPr lang="en-US" sz="2100" smtClean="0"/>
          </a:p>
        </p:txBody>
      </p:sp>
      <p:sp>
        <p:nvSpPr>
          <p:cNvPr id="2150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49250" y="971550"/>
            <a:ext cx="8305800" cy="4953000"/>
          </a:xfrm>
        </p:spPr>
        <p:txBody>
          <a:bodyPr/>
          <a:lstStyle/>
          <a:p>
            <a:pPr eaLnBrk="1" hangingPunct="1"/>
            <a:r>
              <a:rPr lang="en-GB" smtClean="0"/>
              <a:t>Interrupts are handled between:</a:t>
            </a:r>
          </a:p>
          <a:p>
            <a:pPr lvl="1" eaLnBrk="1" hangingPunct="1"/>
            <a:r>
              <a:rPr lang="en-GB" smtClean="0"/>
              <a:t>The Interrupt Controller (INTC_0 and INTC_1)</a:t>
            </a:r>
          </a:p>
          <a:p>
            <a:pPr lvl="2" eaLnBrk="1" hangingPunct="1"/>
            <a:r>
              <a:rPr lang="en-GB" smtClean="0"/>
              <a:t>INTC_0 is connected only to CORE_0</a:t>
            </a:r>
          </a:p>
          <a:p>
            <a:pPr lvl="2" eaLnBrk="1" hangingPunct="1"/>
            <a:r>
              <a:rPr lang="en-GB" smtClean="0"/>
              <a:t>INTC_1 is connected only to CORE_1</a:t>
            </a:r>
          </a:p>
          <a:p>
            <a:pPr lvl="1" eaLnBrk="1" hangingPunct="1"/>
            <a:r>
              <a:rPr lang="en-GB" smtClean="0"/>
              <a:t>The Z4 Core</a:t>
            </a:r>
          </a:p>
          <a:p>
            <a:pPr eaLnBrk="1" hangingPunct="1"/>
            <a:endParaRPr lang="en-GB" sz="1000" smtClean="0"/>
          </a:p>
          <a:p>
            <a:pPr eaLnBrk="1" hangingPunct="1"/>
            <a:r>
              <a:rPr lang="en-GB" smtClean="0"/>
              <a:t>INTC provides a mechanism to service non core based interrupts (i.e. core exceptions)</a:t>
            </a:r>
          </a:p>
          <a:p>
            <a:pPr eaLnBrk="1" hangingPunct="1"/>
            <a:endParaRPr lang="en-GB" sz="1000" smtClean="0"/>
          </a:p>
          <a:p>
            <a:pPr eaLnBrk="1" hangingPunct="1"/>
            <a:r>
              <a:rPr lang="en-GB" smtClean="0"/>
              <a:t>Interrupts can be serviced in one of 2 ways:</a:t>
            </a:r>
          </a:p>
          <a:p>
            <a:pPr lvl="1" eaLnBrk="1" hangingPunct="1"/>
            <a:r>
              <a:rPr lang="en-GB" smtClean="0"/>
              <a:t>Software vector</a:t>
            </a:r>
          </a:p>
          <a:p>
            <a:pPr lvl="1" eaLnBrk="1" hangingPunct="1"/>
            <a:r>
              <a:rPr lang="en-GB" smtClean="0"/>
              <a:t>Hardware vector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EDBD80-5706-401F-A20A-5489EA31D203}" type="slidenum">
              <a:rPr lang="en-US" smtClean="0"/>
              <a:pPr/>
              <a:t>20</a:t>
            </a:fld>
            <a:endParaRPr lang="en-US" sz="1400" smtClean="0"/>
          </a:p>
        </p:txBody>
      </p:sp>
      <p:sp>
        <p:nvSpPr>
          <p:cNvPr id="3993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Software Interrupts </a:t>
            </a:r>
            <a:r>
              <a:rPr lang="en-US" sz="2100" b="0" smtClean="0"/>
              <a:t>Benefits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057275"/>
            <a:ext cx="8305800" cy="554038"/>
          </a:xfrm>
        </p:spPr>
        <p:txBody>
          <a:bodyPr/>
          <a:lstStyle/>
          <a:p>
            <a:pPr eaLnBrk="1" hangingPunct="1"/>
            <a:r>
              <a:rPr lang="en-US" sz="2400" smtClean="0"/>
              <a:t>Scheduling lower priority portions of an ISR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95300" y="2511425"/>
            <a:ext cx="1082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800" b="1">
                <a:solidFill>
                  <a:srgbClr val="3366CC"/>
                </a:solidFill>
              </a:rPr>
              <a:t>Without SW IRQ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3111500" y="2244725"/>
            <a:ext cx="31496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 </a:t>
            </a:r>
            <a:r>
              <a:rPr lang="en-US" sz="1600"/>
              <a:t>ISR partitioned into two ISRs.  </a:t>
            </a:r>
          </a:p>
          <a:p>
            <a:pPr eaLnBrk="0" hangingPunct="0">
              <a:spcBef>
                <a:spcPct val="0"/>
              </a:spcBef>
            </a:pPr>
            <a:endParaRPr lang="en-US" sz="1600"/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sz="1600"/>
              <a:t> Setting software interrupt in higher priority portion requests lower priority portion to complete at a later time.  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1714500" y="2206625"/>
            <a:ext cx="1128713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endParaRPr lang="en-US" sz="2000" b="1">
              <a:solidFill>
                <a:srgbClr val="3366CC"/>
              </a:solidFill>
              <a:latin typeface="Times New Roman" pitchFamily="18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2000" b="1">
                <a:solidFill>
                  <a:srgbClr val="3366CC"/>
                </a:solidFill>
              </a:rPr>
              <a:t>High</a:t>
            </a:r>
            <a:br>
              <a:rPr lang="en-US" sz="2000" b="1">
                <a:solidFill>
                  <a:srgbClr val="3366CC"/>
                </a:solidFill>
              </a:rPr>
            </a:br>
            <a:r>
              <a:rPr lang="en-US" sz="2000" b="1">
                <a:solidFill>
                  <a:srgbClr val="3366CC"/>
                </a:solidFill>
              </a:rPr>
              <a:t>Priority</a:t>
            </a:r>
            <a:br>
              <a:rPr lang="en-US" sz="2000" b="1">
                <a:solidFill>
                  <a:srgbClr val="3366CC"/>
                </a:solidFill>
              </a:rPr>
            </a:br>
            <a:r>
              <a:rPr lang="en-US" sz="2000" b="1">
                <a:solidFill>
                  <a:srgbClr val="3366CC"/>
                </a:solidFill>
              </a:rPr>
              <a:t>ISR</a:t>
            </a:r>
          </a:p>
          <a:p>
            <a:pPr algn="ctr" eaLnBrk="0" hangingPunct="0">
              <a:spcBef>
                <a:spcPct val="0"/>
              </a:spcBef>
            </a:pPr>
            <a:endParaRPr lang="en-US" sz="2000" b="1">
              <a:solidFill>
                <a:srgbClr val="3366CC"/>
              </a:solidFill>
              <a:latin typeface="Times New Roman" pitchFamily="18" charset="0"/>
            </a:endParaRP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6792913" y="2089150"/>
            <a:ext cx="108108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b="1">
                <a:solidFill>
                  <a:srgbClr val="3366CC"/>
                </a:solidFill>
              </a:rPr>
              <a:t>High</a:t>
            </a:r>
            <a:br>
              <a:rPr lang="en-US" sz="2000" b="1">
                <a:solidFill>
                  <a:srgbClr val="3366CC"/>
                </a:solidFill>
              </a:rPr>
            </a:br>
            <a:r>
              <a:rPr lang="en-US" sz="2000" b="1">
                <a:solidFill>
                  <a:srgbClr val="3366CC"/>
                </a:solidFill>
              </a:rPr>
              <a:t>Priority</a:t>
            </a:r>
            <a:br>
              <a:rPr lang="en-US" sz="2000" b="1">
                <a:solidFill>
                  <a:srgbClr val="3366CC"/>
                </a:solidFill>
              </a:rPr>
            </a:br>
            <a:r>
              <a:rPr lang="en-US" sz="2000" b="1">
                <a:solidFill>
                  <a:srgbClr val="3366CC"/>
                </a:solidFill>
              </a:rPr>
              <a:t>ISR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6807200" y="3159125"/>
            <a:ext cx="1081088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>
                <a:solidFill>
                  <a:srgbClr val="008000"/>
                </a:solidFill>
              </a:rPr>
              <a:t>Low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Priority</a:t>
            </a:r>
            <a:br>
              <a:rPr lang="en-US" sz="2000">
                <a:solidFill>
                  <a:srgbClr val="008000"/>
                </a:solidFill>
              </a:rPr>
            </a:br>
            <a:r>
              <a:rPr lang="en-US" sz="2000">
                <a:solidFill>
                  <a:srgbClr val="008000"/>
                </a:solidFill>
              </a:rPr>
              <a:t>ISR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A822A5-60EE-41C3-AD00-176E04552A64}" type="slidenum">
              <a:rPr lang="en-US" smtClean="0"/>
              <a:pPr/>
              <a:t>21</a:t>
            </a:fld>
            <a:endParaRPr lang="en-US" sz="14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844550"/>
            <a:ext cx="8129587" cy="2530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There are 32 external interrupts which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Digital filter of (2n + 1) system clocks (“deglitch filter”)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n = 0 to 31 giving filter durations of 1, 3, 5, 9 …..  32769 clocks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Rising and/or falling edge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Status flag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IRQ request capability (4 pins have unique vectors; 12 share)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614488" y="3781425"/>
            <a:ext cx="7543800" cy="1020763"/>
            <a:chOff x="480" y="2736"/>
            <a:chExt cx="4752" cy="643"/>
          </a:xfrm>
        </p:grpSpPr>
        <p:sp>
          <p:nvSpPr>
            <p:cNvPr id="40970" name="Text Box 5"/>
            <p:cNvSpPr txBox="1">
              <a:spLocks noChangeArrowheads="1"/>
            </p:cNvSpPr>
            <p:nvPr/>
          </p:nvSpPr>
          <p:spPr bwMode="auto">
            <a:xfrm>
              <a:off x="480" y="2736"/>
              <a:ext cx="144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GB" sz="1600" b="1"/>
            </a:p>
          </p:txBody>
        </p:sp>
        <p:pic>
          <p:nvPicPr>
            <p:cNvPr id="4097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2736"/>
              <a:ext cx="3216" cy="6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40965" name="AutoShape 7"/>
          <p:cNvSpPr>
            <a:spLocks noChangeArrowheads="1"/>
          </p:cNvSpPr>
          <p:nvPr/>
        </p:nvSpPr>
        <p:spPr bwMode="auto">
          <a:xfrm>
            <a:off x="6584950" y="4108450"/>
            <a:ext cx="2362200" cy="838200"/>
          </a:xfrm>
          <a:prstGeom prst="wedgeEllipseCallout">
            <a:avLst>
              <a:gd name="adj1" fmla="val -83403"/>
              <a:gd name="adj2" fmla="val -35986"/>
            </a:avLst>
          </a:prstGeom>
          <a:solidFill>
            <a:srgbClr val="FFFF00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sz="1200" b="1"/>
              <a:t>External IRQ’s must be defined as GPI in the </a:t>
            </a:r>
            <a:r>
              <a:rPr lang="en-GB" sz="1200" b="1">
                <a:solidFill>
                  <a:srgbClr val="0000FF"/>
                </a:solidFill>
              </a:rPr>
              <a:t>SIU_PCR</a:t>
            </a:r>
          </a:p>
        </p:txBody>
      </p:sp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8" y="4948238"/>
            <a:ext cx="7391400" cy="129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5429250" y="3448050"/>
            <a:ext cx="33686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00FF"/>
                </a:solidFill>
              </a:rPr>
              <a:t>EG for ESEL15, interrupt sources are: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257175" y="3673475"/>
            <a:ext cx="3700463" cy="85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lang="en-US" sz="1600">
                <a:solidFill>
                  <a:srgbClr val="000000"/>
                </a:solidFill>
              </a:rPr>
              <a:t>Each external IRQ has a choice of 4 different multiplexed inputs, controlled via the SIU_ISEL1 register</a:t>
            </a:r>
          </a:p>
        </p:txBody>
      </p:sp>
      <p:sp>
        <p:nvSpPr>
          <p:cNvPr id="4096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External IRQ pin </a:t>
            </a:r>
            <a:r>
              <a:rPr lang="en-US" sz="2100" b="0" smtClean="0"/>
              <a:t>Features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4FA534-82A9-4777-8F7D-2B84078E3399}" type="slidenum">
              <a:rPr lang="en-US" smtClean="0"/>
              <a:pPr/>
              <a:t>3</a:t>
            </a:fld>
            <a:endParaRPr lang="en-US" sz="14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2088" y="1143000"/>
            <a:ext cx="4478337" cy="4953000"/>
          </a:xfrm>
        </p:spPr>
        <p:txBody>
          <a:bodyPr/>
          <a:lstStyle/>
          <a:p>
            <a:pPr eaLnBrk="1" hangingPunct="1"/>
            <a:r>
              <a:rPr lang="en-GB" sz="1800" smtClean="0"/>
              <a:t>There are 18 core interrupts</a:t>
            </a:r>
            <a:br>
              <a:rPr lang="en-GB" sz="1800" smtClean="0"/>
            </a:br>
            <a:endParaRPr lang="en-GB" sz="1800" smtClean="0"/>
          </a:p>
          <a:p>
            <a:pPr eaLnBrk="1" hangingPunct="1"/>
            <a:r>
              <a:rPr lang="en-GB" sz="1800" smtClean="0"/>
              <a:t>Interrupts are classified into 4 exception types: </a:t>
            </a:r>
          </a:p>
          <a:p>
            <a:pPr lvl="1" eaLnBrk="1" hangingPunct="1"/>
            <a:r>
              <a:rPr lang="en-GB" sz="1800" smtClean="0"/>
              <a:t>EE – External Interrupts (From INTC)</a:t>
            </a:r>
          </a:p>
          <a:p>
            <a:pPr lvl="1" eaLnBrk="1" hangingPunct="1"/>
            <a:r>
              <a:rPr lang="en-GB" sz="1800" smtClean="0"/>
              <a:t>CE – Critical Exceptions</a:t>
            </a:r>
          </a:p>
          <a:p>
            <a:pPr lvl="1" eaLnBrk="1" hangingPunct="1"/>
            <a:r>
              <a:rPr lang="en-GB" sz="1800" smtClean="0"/>
              <a:t>ME – Machine Check Exception</a:t>
            </a:r>
          </a:p>
          <a:p>
            <a:pPr lvl="1" eaLnBrk="1" hangingPunct="1"/>
            <a:r>
              <a:rPr lang="en-GB" sz="1800" smtClean="0"/>
              <a:t>DE – Debug Exception</a:t>
            </a:r>
          </a:p>
          <a:p>
            <a:pPr lvl="1" eaLnBrk="1" hangingPunct="1"/>
            <a:endParaRPr lang="en-GB" sz="1800" smtClean="0"/>
          </a:p>
          <a:p>
            <a:pPr eaLnBrk="1" hangingPunct="1"/>
            <a:r>
              <a:rPr lang="en-GB" sz="1800" smtClean="0"/>
              <a:t>Each exception type can be enabled or disabled in the </a:t>
            </a:r>
            <a:r>
              <a:rPr lang="en-GB" sz="1800" b="1" smtClean="0">
                <a:solidFill>
                  <a:srgbClr val="0000FF"/>
                </a:solidFill>
              </a:rPr>
              <a:t>MSR</a:t>
            </a:r>
          </a:p>
          <a:p>
            <a:pPr eaLnBrk="1" hangingPunct="1"/>
            <a:endParaRPr lang="en-GB" sz="1800" b="1" smtClean="0">
              <a:solidFill>
                <a:srgbClr val="0000FF"/>
              </a:solidFill>
            </a:endParaRPr>
          </a:p>
          <a:p>
            <a:pPr eaLnBrk="1" hangingPunct="1"/>
            <a:r>
              <a:rPr lang="en-GB" sz="1800" smtClean="0"/>
              <a:t>From core perspective  all interrupts coming from the INTC are managed as external input</a:t>
            </a:r>
          </a:p>
        </p:txBody>
      </p:sp>
      <p:graphicFrame>
        <p:nvGraphicFramePr>
          <p:cNvPr id="3479671" name="Group 119"/>
          <p:cNvGraphicFramePr>
            <a:graphicFrameLocks noGrp="1"/>
          </p:cNvGraphicFramePr>
          <p:nvPr>
            <p:ph sz="half" idx="2"/>
          </p:nvPr>
        </p:nvGraphicFramePr>
        <p:xfrm>
          <a:off x="4883150" y="877888"/>
          <a:ext cx="3946525" cy="5542601"/>
        </p:xfrm>
        <a:graphic>
          <a:graphicData uri="http://schemas.openxmlformats.org/drawingml/2006/table">
            <a:tbl>
              <a:tblPr/>
              <a:tblGrid>
                <a:gridCol w="2770188"/>
                <a:gridCol w="1176337"/>
              </a:tblGrid>
              <a:tr h="269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Core Interrupt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Critical 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Machine Check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Data Storage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Instruction Storage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03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External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Alignment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Program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Floating Point unavailable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Not Implemented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Decrementer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Fixed-interval timer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Watchdog timer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Data TLB error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Instruction TLB error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Debug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SPE unavailable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SPE Data exception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 33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SPE Round exception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-96" charset="-128"/>
                        </a:rPr>
                        <a:t>IVOR34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-9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8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8897938" algn="r"/>
              </a:tabLst>
            </a:pPr>
            <a:r>
              <a:rPr lang="en-US" smtClean="0"/>
              <a:t>INTC Z4 Core Interrupts 	</a:t>
            </a:r>
            <a:endParaRPr lang="en-US" sz="21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234B8C-AB1E-4F4F-A30B-2E9A48513B7F}" type="slidenum">
              <a:rPr lang="en-US" smtClean="0"/>
              <a:pPr/>
              <a:t>4</a:t>
            </a:fld>
            <a:endParaRPr lang="en-US" sz="1400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INTC Leopard Interrupt Controller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1800" smtClean="0"/>
              <a:t>The INTC provides a mechanism to service interrupts external to the core. </a:t>
            </a:r>
          </a:p>
          <a:p>
            <a:pPr lvl="1" eaLnBrk="1" hangingPunct="1"/>
            <a:r>
              <a:rPr lang="en-US" sz="1200" smtClean="0"/>
              <a:t>8	    Software Settable Flags</a:t>
            </a:r>
          </a:p>
          <a:p>
            <a:pPr lvl="1" eaLnBrk="1" hangingPunct="1"/>
            <a:r>
              <a:rPr lang="en-US" sz="1200" smtClean="0"/>
              <a:t>2	    Software watchdog timer SWT</a:t>
            </a:r>
          </a:p>
          <a:p>
            <a:pPr lvl="1" eaLnBrk="1" hangingPunct="1"/>
            <a:r>
              <a:rPr lang="en-US" sz="1200" smtClean="0"/>
              <a:t>1	    XOSC</a:t>
            </a:r>
          </a:p>
          <a:p>
            <a:pPr lvl="1" eaLnBrk="1" hangingPunct="1"/>
            <a:r>
              <a:rPr lang="en-US" sz="1200" smtClean="0"/>
              <a:t>3	    MCM (Flash &amp; RAM)</a:t>
            </a:r>
          </a:p>
          <a:p>
            <a:pPr lvl="1" eaLnBrk="1" hangingPunct="1"/>
            <a:r>
              <a:rPr lang="en-US" sz="1200" smtClean="0"/>
              <a:t>17    eDMA (16 Channels +1 Error)</a:t>
            </a:r>
          </a:p>
          <a:p>
            <a:pPr lvl="1" eaLnBrk="1" hangingPunct="1"/>
            <a:r>
              <a:rPr lang="en-US" sz="1200" smtClean="0"/>
              <a:t>4	    System Timer STM</a:t>
            </a:r>
          </a:p>
          <a:p>
            <a:pPr lvl="1" eaLnBrk="1" hangingPunct="1"/>
            <a:r>
              <a:rPr lang="en-US" sz="1200" smtClean="0"/>
              <a:t>4	    SIUL (external IRQ)</a:t>
            </a:r>
          </a:p>
          <a:p>
            <a:pPr lvl="1" eaLnBrk="1" hangingPunct="1"/>
            <a:r>
              <a:rPr lang="en-US" sz="1200" smtClean="0"/>
              <a:t>4	    MC_ME</a:t>
            </a:r>
          </a:p>
          <a:p>
            <a:pPr lvl="1" eaLnBrk="1" hangingPunct="1"/>
            <a:r>
              <a:rPr lang="en-US" sz="1200" smtClean="0"/>
              <a:t>1	    MC_RGM</a:t>
            </a:r>
          </a:p>
          <a:p>
            <a:pPr lvl="1" eaLnBrk="1" hangingPunct="1"/>
            <a:r>
              <a:rPr lang="en-US" sz="1200" smtClean="0"/>
              <a:t>4	    PIT</a:t>
            </a:r>
          </a:p>
          <a:p>
            <a:pPr lvl="1" eaLnBrk="1" hangingPunct="1"/>
            <a:r>
              <a:rPr lang="en-US" sz="1200" smtClean="0"/>
              <a:t>10	    FlexRAY</a:t>
            </a:r>
          </a:p>
          <a:p>
            <a:pPr lvl="1" eaLnBrk="1" hangingPunct="1"/>
            <a:r>
              <a:rPr lang="en-US" sz="1200" smtClean="0"/>
              <a:t>22    eTimer</a:t>
            </a:r>
          </a:p>
          <a:p>
            <a:pPr lvl="1" eaLnBrk="1" hangingPunct="1"/>
            <a:r>
              <a:rPr lang="en-US" sz="1200" smtClean="0"/>
              <a:t>28    FlexPWM</a:t>
            </a:r>
          </a:p>
          <a:p>
            <a:pPr lvl="1" eaLnBrk="1" hangingPunct="1"/>
            <a:r>
              <a:rPr lang="en-US" sz="1200" smtClean="0"/>
              <a:t>15    CTU</a:t>
            </a:r>
          </a:p>
          <a:p>
            <a:pPr lvl="1" eaLnBrk="1" hangingPunct="1"/>
            <a:r>
              <a:rPr lang="en-US" sz="1200" smtClean="0"/>
              <a:t>4	    FCCU</a:t>
            </a:r>
          </a:p>
          <a:p>
            <a:pPr lvl="1" eaLnBrk="1" hangingPunct="1"/>
            <a:r>
              <a:rPr lang="en-US" sz="1200" smtClean="0"/>
              <a:t>15    DSPI (5 per DSPI) </a:t>
            </a:r>
          </a:p>
          <a:p>
            <a:pPr lvl="1" eaLnBrk="1" hangingPunct="1"/>
            <a:r>
              <a:rPr lang="en-US" sz="1200" smtClean="0"/>
              <a:t>6	    ADC (3 per ADC)</a:t>
            </a:r>
          </a:p>
          <a:p>
            <a:pPr lvl="1" eaLnBrk="1" hangingPunct="1"/>
            <a:r>
              <a:rPr lang="en-US" sz="1200" smtClean="0"/>
              <a:t>14	    FlexCAN</a:t>
            </a:r>
          </a:p>
          <a:p>
            <a:pPr lvl="1" eaLnBrk="1" hangingPunct="1"/>
            <a:r>
              <a:rPr lang="en-US" sz="1200" smtClean="0"/>
              <a:t>6      LINFlex (3 per LINFLex)</a:t>
            </a:r>
          </a:p>
          <a:p>
            <a:pPr lvl="1" eaLnBrk="1" hangingPunct="1"/>
            <a:r>
              <a:rPr lang="en-GB" sz="1200" smtClean="0"/>
              <a:t>1     Sine Wave Generator</a:t>
            </a:r>
            <a:endParaRPr lang="en-US" sz="1200" smtClean="0"/>
          </a:p>
          <a:p>
            <a:pPr lvl="1" eaLnBrk="1" hangingPunct="1"/>
            <a:r>
              <a:rPr lang="en-US" sz="1200" smtClean="0"/>
              <a:t>256 Examples of Possible IRQ Sources to Interrupt Controller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DA6D11-AE8D-418F-A28F-8E3E1E25CE06}" type="slidenum">
              <a:rPr lang="en-US" smtClean="0"/>
              <a:pPr/>
              <a:t>5</a:t>
            </a:fld>
            <a:endParaRPr lang="en-US" sz="1400" smtClean="0"/>
          </a:p>
        </p:txBody>
      </p:sp>
      <p:sp>
        <p:nvSpPr>
          <p:cNvPr id="24579" name="Rectangle 57"/>
          <p:cNvSpPr>
            <a:spLocks noChangeArrowheads="1"/>
          </p:cNvSpPr>
          <p:nvPr/>
        </p:nvSpPr>
        <p:spPr bwMode="auto">
          <a:xfrm>
            <a:off x="3919538" y="1497013"/>
            <a:ext cx="4840287" cy="4351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GB" sz="1600" b="1"/>
          </a:p>
        </p:txBody>
      </p:sp>
      <p:sp>
        <p:nvSpPr>
          <p:cNvPr id="24580" name="Text Box 58"/>
          <p:cNvSpPr txBox="1">
            <a:spLocks noChangeArrowheads="1"/>
          </p:cNvSpPr>
          <p:nvPr/>
        </p:nvSpPr>
        <p:spPr bwMode="auto">
          <a:xfrm>
            <a:off x="7286625" y="2794000"/>
            <a:ext cx="1420813" cy="13636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GB" altLang="en-US" sz="2000"/>
              <a:t>CPU Interrupt</a:t>
            </a:r>
          </a:p>
        </p:txBody>
      </p:sp>
      <p:sp>
        <p:nvSpPr>
          <p:cNvPr id="24581" name="Text Box 70"/>
          <p:cNvSpPr txBox="1">
            <a:spLocks noChangeArrowheads="1"/>
          </p:cNvSpPr>
          <p:nvPr/>
        </p:nvSpPr>
        <p:spPr bwMode="auto">
          <a:xfrm>
            <a:off x="4381500" y="2381250"/>
            <a:ext cx="1954213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Instruction Storage</a:t>
            </a:r>
          </a:p>
        </p:txBody>
      </p:sp>
      <p:sp>
        <p:nvSpPr>
          <p:cNvPr id="24582" name="Text Box 71"/>
          <p:cNvSpPr txBox="1">
            <a:spLocks noChangeArrowheads="1"/>
          </p:cNvSpPr>
          <p:nvPr/>
        </p:nvSpPr>
        <p:spPr bwMode="auto">
          <a:xfrm>
            <a:off x="4381500" y="2662238"/>
            <a:ext cx="1954213" cy="28257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Floa</a:t>
            </a:r>
            <a:r>
              <a:rPr lang="en-US" altLang="en-US" sz="1300" b="1"/>
              <a:t>ting point unavail</a:t>
            </a:r>
            <a:endParaRPr lang="en-GB" altLang="en-US" sz="1300" b="1"/>
          </a:p>
        </p:txBody>
      </p:sp>
      <p:sp>
        <p:nvSpPr>
          <p:cNvPr id="24583" name="Text Box 72"/>
          <p:cNvSpPr txBox="1">
            <a:spLocks noChangeArrowheads="1"/>
          </p:cNvSpPr>
          <p:nvPr/>
        </p:nvSpPr>
        <p:spPr bwMode="auto">
          <a:xfrm>
            <a:off x="4381500" y="2938463"/>
            <a:ext cx="1954213" cy="28257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Al</a:t>
            </a:r>
            <a:r>
              <a:rPr lang="en-US" altLang="en-US" sz="1300" b="1"/>
              <a:t>ignment</a:t>
            </a:r>
            <a:endParaRPr lang="en-GB" altLang="en-US" sz="1300" b="1"/>
          </a:p>
          <a:p>
            <a:pPr algn="ctr"/>
            <a:endParaRPr lang="en-GB" altLang="en-US" sz="1300" b="1"/>
          </a:p>
        </p:txBody>
      </p:sp>
      <p:sp>
        <p:nvSpPr>
          <p:cNvPr id="24584" name="Text Box 73"/>
          <p:cNvSpPr txBox="1">
            <a:spLocks noChangeArrowheads="1"/>
          </p:cNvSpPr>
          <p:nvPr/>
        </p:nvSpPr>
        <p:spPr bwMode="auto">
          <a:xfrm>
            <a:off x="4381500" y="3219450"/>
            <a:ext cx="1954213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Program</a:t>
            </a:r>
          </a:p>
          <a:p>
            <a:pPr algn="ctr"/>
            <a:endParaRPr lang="en-GB" altLang="en-US" sz="1300" b="1"/>
          </a:p>
        </p:txBody>
      </p:sp>
      <p:sp>
        <p:nvSpPr>
          <p:cNvPr id="24585" name="Text Box 74"/>
          <p:cNvSpPr txBox="1">
            <a:spLocks noChangeArrowheads="1"/>
          </p:cNvSpPr>
          <p:nvPr/>
        </p:nvSpPr>
        <p:spPr bwMode="auto">
          <a:xfrm>
            <a:off x="4381500" y="3505200"/>
            <a:ext cx="1954213" cy="282575"/>
          </a:xfrm>
          <a:prstGeom prst="rect">
            <a:avLst/>
          </a:prstGeom>
          <a:solidFill>
            <a:srgbClr val="00608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>
                <a:solidFill>
                  <a:schemeClr val="bg1"/>
                </a:solidFill>
              </a:rPr>
              <a:t>External In</a:t>
            </a:r>
            <a:r>
              <a:rPr lang="en-US" altLang="en-US" sz="1300" b="1">
                <a:solidFill>
                  <a:schemeClr val="bg1"/>
                </a:solidFill>
              </a:rPr>
              <a:t>terrupt </a:t>
            </a:r>
            <a:endParaRPr lang="en-GB" altLang="en-US" sz="1300" b="1">
              <a:solidFill>
                <a:schemeClr val="bg1"/>
              </a:solidFill>
            </a:endParaRPr>
          </a:p>
        </p:txBody>
      </p:sp>
      <p:sp>
        <p:nvSpPr>
          <p:cNvPr id="24586" name="Text Box 75"/>
          <p:cNvSpPr txBox="1">
            <a:spLocks noChangeArrowheads="1"/>
          </p:cNvSpPr>
          <p:nvPr/>
        </p:nvSpPr>
        <p:spPr bwMode="auto">
          <a:xfrm>
            <a:off x="4381500" y="3786188"/>
            <a:ext cx="1954213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System Call</a:t>
            </a:r>
          </a:p>
          <a:p>
            <a:pPr algn="ctr"/>
            <a:endParaRPr lang="en-GB" altLang="en-US" sz="1300" b="1"/>
          </a:p>
        </p:txBody>
      </p:sp>
      <p:sp>
        <p:nvSpPr>
          <p:cNvPr id="24587" name="Text Box 76"/>
          <p:cNvSpPr txBox="1">
            <a:spLocks noChangeArrowheads="1"/>
          </p:cNvSpPr>
          <p:nvPr/>
        </p:nvSpPr>
        <p:spPr bwMode="auto">
          <a:xfrm>
            <a:off x="4381500" y="4067175"/>
            <a:ext cx="1954213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1300" b="1"/>
              <a:t>Decrementer</a:t>
            </a:r>
            <a:endParaRPr lang="en-GB" altLang="en-US" sz="1300" b="1"/>
          </a:p>
        </p:txBody>
      </p:sp>
      <p:sp>
        <p:nvSpPr>
          <p:cNvPr id="24588" name="Text Box 77"/>
          <p:cNvSpPr txBox="1">
            <a:spLocks noChangeArrowheads="1"/>
          </p:cNvSpPr>
          <p:nvPr/>
        </p:nvSpPr>
        <p:spPr bwMode="auto">
          <a:xfrm>
            <a:off x="4381500" y="4341813"/>
            <a:ext cx="1954213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Fixed</a:t>
            </a:r>
            <a:r>
              <a:rPr lang="en-US" altLang="en-US" sz="1300" b="1"/>
              <a:t>-interval timer</a:t>
            </a:r>
            <a:endParaRPr lang="en-GB" altLang="en-US" sz="1300" b="1"/>
          </a:p>
        </p:txBody>
      </p:sp>
      <p:sp>
        <p:nvSpPr>
          <p:cNvPr id="24589" name="Text Box 78"/>
          <p:cNvSpPr txBox="1">
            <a:spLocks noChangeArrowheads="1"/>
          </p:cNvSpPr>
          <p:nvPr/>
        </p:nvSpPr>
        <p:spPr bwMode="auto">
          <a:xfrm>
            <a:off x="4381500" y="4621213"/>
            <a:ext cx="1954213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en-US" sz="1300" b="1"/>
              <a:t>Watchdog timer</a:t>
            </a:r>
            <a:endParaRPr lang="en-GB" altLang="en-US" sz="1300" b="1"/>
          </a:p>
        </p:txBody>
      </p:sp>
      <p:sp>
        <p:nvSpPr>
          <p:cNvPr id="24590" name="AutoShape 79"/>
          <p:cNvSpPr>
            <a:spLocks noChangeArrowheads="1"/>
          </p:cNvSpPr>
          <p:nvPr/>
        </p:nvSpPr>
        <p:spPr bwMode="auto">
          <a:xfrm>
            <a:off x="3043238" y="2609850"/>
            <a:ext cx="1331912" cy="20637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608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</a:rPr>
              <a:t>INTC in 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Software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 Vector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 Mode</a:t>
            </a:r>
          </a:p>
        </p:txBody>
      </p:sp>
      <p:sp>
        <p:nvSpPr>
          <p:cNvPr id="24591" name="AutoShape 80"/>
          <p:cNvSpPr>
            <a:spLocks noChangeArrowheads="1"/>
          </p:cNvSpPr>
          <p:nvPr/>
        </p:nvSpPr>
        <p:spPr bwMode="auto">
          <a:xfrm>
            <a:off x="6332538" y="2679700"/>
            <a:ext cx="941387" cy="1698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81"/>
          <p:cNvSpPr>
            <a:spLocks noChangeArrowheads="1"/>
          </p:cNvSpPr>
          <p:nvPr/>
        </p:nvSpPr>
        <p:spPr bwMode="auto">
          <a:xfrm>
            <a:off x="6972300" y="5005388"/>
            <a:ext cx="150018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GB" altLang="en-US" sz="1800" b="1"/>
              <a:t>CPU Core</a:t>
            </a:r>
          </a:p>
          <a:p>
            <a:pPr marL="342900" indent="-342900"/>
            <a:endParaRPr lang="en-GB" altLang="en-US" b="1"/>
          </a:p>
        </p:txBody>
      </p:sp>
      <p:sp>
        <p:nvSpPr>
          <p:cNvPr id="24593" name="Rectangle 100"/>
          <p:cNvSpPr>
            <a:spLocks noChangeArrowheads="1"/>
          </p:cNvSpPr>
          <p:nvPr/>
        </p:nvSpPr>
        <p:spPr bwMode="auto">
          <a:xfrm>
            <a:off x="4432300" y="922338"/>
            <a:ext cx="4191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altLang="en-US" sz="1800" b="1"/>
              <a:t>Interrupt Requests from </a:t>
            </a:r>
            <a:r>
              <a:rPr lang="en-GB" altLang="en-US" sz="1800" b="1"/>
              <a:t>Core Exceptions </a:t>
            </a:r>
          </a:p>
        </p:txBody>
      </p:sp>
      <p:sp>
        <p:nvSpPr>
          <p:cNvPr id="24594" name="Rectangle 106"/>
          <p:cNvSpPr>
            <a:spLocks noChangeArrowheads="1"/>
          </p:cNvSpPr>
          <p:nvPr/>
        </p:nvSpPr>
        <p:spPr bwMode="auto">
          <a:xfrm>
            <a:off x="322263" y="876300"/>
            <a:ext cx="3316287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"/>
            </a:pPr>
            <a:r>
              <a:rPr lang="en-US" altLang="en-US" sz="1800" b="1"/>
              <a:t>Interrupt Requests from </a:t>
            </a:r>
            <a:r>
              <a:rPr lang="en-GB" altLang="en-US" sz="1800" b="1"/>
              <a:t>INTC</a:t>
            </a:r>
          </a:p>
        </p:txBody>
      </p:sp>
      <p:sp>
        <p:nvSpPr>
          <p:cNvPr id="24595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Leopard Interrupt Structure 	</a:t>
            </a:r>
            <a:endParaRPr lang="en-US" sz="2100" b="0" smtClean="0"/>
          </a:p>
        </p:txBody>
      </p:sp>
      <p:sp>
        <p:nvSpPr>
          <p:cNvPr id="24596" name="Rectangle 109"/>
          <p:cNvSpPr>
            <a:spLocks noChangeArrowheads="1"/>
          </p:cNvSpPr>
          <p:nvPr/>
        </p:nvSpPr>
        <p:spPr bwMode="auto">
          <a:xfrm>
            <a:off x="280988" y="1504950"/>
            <a:ext cx="2757487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GB" sz="1800"/>
          </a:p>
        </p:txBody>
      </p:sp>
      <p:sp>
        <p:nvSpPr>
          <p:cNvPr id="24597" name="Text Box 110"/>
          <p:cNvSpPr txBox="1">
            <a:spLocks noChangeArrowheads="1"/>
          </p:cNvSpPr>
          <p:nvPr/>
        </p:nvSpPr>
        <p:spPr bwMode="auto">
          <a:xfrm>
            <a:off x="852488" y="1504950"/>
            <a:ext cx="1954212" cy="244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8 Software</a:t>
            </a:r>
          </a:p>
        </p:txBody>
      </p:sp>
      <p:sp>
        <p:nvSpPr>
          <p:cNvPr id="24598" name="Text Box 111"/>
          <p:cNvSpPr txBox="1">
            <a:spLocks noChangeArrowheads="1"/>
          </p:cNvSpPr>
          <p:nvPr/>
        </p:nvSpPr>
        <p:spPr bwMode="auto">
          <a:xfrm>
            <a:off x="852488" y="1739900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2 Wdog &amp; clock</a:t>
            </a:r>
          </a:p>
        </p:txBody>
      </p:sp>
      <p:sp>
        <p:nvSpPr>
          <p:cNvPr id="24599" name="Text Box 112"/>
          <p:cNvSpPr txBox="1">
            <a:spLocks noChangeArrowheads="1"/>
          </p:cNvSpPr>
          <p:nvPr/>
        </p:nvSpPr>
        <p:spPr bwMode="auto">
          <a:xfrm>
            <a:off x="852488" y="2011363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US" altLang="en-US" b="1"/>
              <a:t>3</a:t>
            </a:r>
            <a:r>
              <a:rPr lang="en-GB" altLang="en-US" b="1"/>
              <a:t> MCM</a:t>
            </a:r>
          </a:p>
        </p:txBody>
      </p:sp>
      <p:sp>
        <p:nvSpPr>
          <p:cNvPr id="24600" name="Text Box 113"/>
          <p:cNvSpPr txBox="1">
            <a:spLocks noChangeArrowheads="1"/>
          </p:cNvSpPr>
          <p:nvPr/>
        </p:nvSpPr>
        <p:spPr bwMode="auto">
          <a:xfrm>
            <a:off x="852488" y="2259013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US" altLang="en-US" b="1"/>
              <a:t>17 DMA</a:t>
            </a:r>
            <a:endParaRPr lang="en-GB" altLang="en-US" b="1"/>
          </a:p>
        </p:txBody>
      </p:sp>
      <p:sp>
        <p:nvSpPr>
          <p:cNvPr id="24601" name="Text Box 114"/>
          <p:cNvSpPr txBox="1">
            <a:spLocks noChangeArrowheads="1"/>
          </p:cNvSpPr>
          <p:nvPr/>
        </p:nvSpPr>
        <p:spPr bwMode="auto">
          <a:xfrm>
            <a:off x="852488" y="2506663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4 STM</a:t>
            </a:r>
          </a:p>
        </p:txBody>
      </p:sp>
      <p:sp>
        <p:nvSpPr>
          <p:cNvPr id="24602" name="Text Box 115"/>
          <p:cNvSpPr txBox="1">
            <a:spLocks noChangeArrowheads="1"/>
          </p:cNvSpPr>
          <p:nvPr/>
        </p:nvSpPr>
        <p:spPr bwMode="auto">
          <a:xfrm>
            <a:off x="852488" y="2755900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4 SIUL</a:t>
            </a:r>
          </a:p>
        </p:txBody>
      </p:sp>
      <p:sp>
        <p:nvSpPr>
          <p:cNvPr id="24603" name="Text Box 118"/>
          <p:cNvSpPr txBox="1">
            <a:spLocks noChangeArrowheads="1"/>
          </p:cNvSpPr>
          <p:nvPr/>
        </p:nvSpPr>
        <p:spPr bwMode="auto">
          <a:xfrm>
            <a:off x="852488" y="3751263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US" altLang="en-US" b="1"/>
              <a:t>22 eTimer</a:t>
            </a:r>
            <a:endParaRPr lang="en-GB" altLang="en-US" b="1"/>
          </a:p>
        </p:txBody>
      </p:sp>
      <p:sp>
        <p:nvSpPr>
          <p:cNvPr id="24604" name="Text Box 119"/>
          <p:cNvSpPr txBox="1">
            <a:spLocks noChangeArrowheads="1"/>
          </p:cNvSpPr>
          <p:nvPr/>
        </p:nvSpPr>
        <p:spPr bwMode="auto">
          <a:xfrm>
            <a:off x="852488" y="4005263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US" altLang="en-US" b="1"/>
              <a:t>28 FlexPWM</a:t>
            </a:r>
            <a:endParaRPr lang="en-GB" altLang="en-US" b="1"/>
          </a:p>
        </p:txBody>
      </p:sp>
      <p:sp>
        <p:nvSpPr>
          <p:cNvPr id="24605" name="Text Box 120"/>
          <p:cNvSpPr txBox="1">
            <a:spLocks noChangeArrowheads="1"/>
          </p:cNvSpPr>
          <p:nvPr/>
        </p:nvSpPr>
        <p:spPr bwMode="auto">
          <a:xfrm>
            <a:off x="852488" y="2998788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US" altLang="en-US" b="1"/>
              <a:t>1 Sine wave gen</a:t>
            </a:r>
            <a:endParaRPr lang="en-GB" altLang="en-US" b="1"/>
          </a:p>
        </p:txBody>
      </p:sp>
      <p:sp>
        <p:nvSpPr>
          <p:cNvPr id="24606" name="Line 121"/>
          <p:cNvSpPr>
            <a:spLocks noChangeShapeType="1"/>
          </p:cNvSpPr>
          <p:nvPr/>
        </p:nvSpPr>
        <p:spPr bwMode="auto">
          <a:xfrm>
            <a:off x="93663" y="162877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122"/>
          <p:cNvSpPr>
            <a:spLocks noChangeShapeType="1"/>
          </p:cNvSpPr>
          <p:nvPr/>
        </p:nvSpPr>
        <p:spPr bwMode="auto">
          <a:xfrm>
            <a:off x="93663" y="187007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Line 123"/>
          <p:cNvSpPr>
            <a:spLocks noChangeShapeType="1"/>
          </p:cNvSpPr>
          <p:nvPr/>
        </p:nvSpPr>
        <p:spPr bwMode="auto">
          <a:xfrm>
            <a:off x="93663" y="212566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124"/>
          <p:cNvSpPr>
            <a:spLocks noChangeShapeType="1"/>
          </p:cNvSpPr>
          <p:nvPr/>
        </p:nvSpPr>
        <p:spPr bwMode="auto">
          <a:xfrm>
            <a:off x="93663" y="237172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125"/>
          <p:cNvSpPr>
            <a:spLocks noChangeShapeType="1"/>
          </p:cNvSpPr>
          <p:nvPr/>
        </p:nvSpPr>
        <p:spPr bwMode="auto">
          <a:xfrm>
            <a:off x="93663" y="264160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126"/>
          <p:cNvSpPr>
            <a:spLocks noChangeShapeType="1"/>
          </p:cNvSpPr>
          <p:nvPr/>
        </p:nvSpPr>
        <p:spPr bwMode="auto">
          <a:xfrm>
            <a:off x="93663" y="288290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127"/>
          <p:cNvSpPr>
            <a:spLocks noChangeShapeType="1"/>
          </p:cNvSpPr>
          <p:nvPr/>
        </p:nvSpPr>
        <p:spPr bwMode="auto">
          <a:xfrm>
            <a:off x="93663" y="312896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128"/>
          <p:cNvSpPr>
            <a:spLocks noChangeShapeType="1"/>
          </p:cNvSpPr>
          <p:nvPr/>
        </p:nvSpPr>
        <p:spPr bwMode="auto">
          <a:xfrm>
            <a:off x="93663" y="3370263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Line 129"/>
          <p:cNvSpPr>
            <a:spLocks noChangeShapeType="1"/>
          </p:cNvSpPr>
          <p:nvPr/>
        </p:nvSpPr>
        <p:spPr bwMode="auto">
          <a:xfrm>
            <a:off x="88900" y="3640138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5" name="Line 130"/>
          <p:cNvSpPr>
            <a:spLocks noChangeShapeType="1"/>
          </p:cNvSpPr>
          <p:nvPr/>
        </p:nvSpPr>
        <p:spPr bwMode="auto">
          <a:xfrm>
            <a:off x="93663" y="414337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6" name="Line 131"/>
          <p:cNvSpPr>
            <a:spLocks noChangeShapeType="1"/>
          </p:cNvSpPr>
          <p:nvPr/>
        </p:nvSpPr>
        <p:spPr bwMode="auto">
          <a:xfrm>
            <a:off x="93663" y="437515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7" name="Text Box 132"/>
          <p:cNvSpPr txBox="1">
            <a:spLocks noChangeArrowheads="1"/>
          </p:cNvSpPr>
          <p:nvPr/>
        </p:nvSpPr>
        <p:spPr bwMode="auto">
          <a:xfrm>
            <a:off x="852488" y="4251325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15 CTU</a:t>
            </a:r>
          </a:p>
        </p:txBody>
      </p:sp>
      <p:sp>
        <p:nvSpPr>
          <p:cNvPr id="24618" name="Line 133"/>
          <p:cNvSpPr>
            <a:spLocks noChangeShapeType="1"/>
          </p:cNvSpPr>
          <p:nvPr/>
        </p:nvSpPr>
        <p:spPr bwMode="auto">
          <a:xfrm>
            <a:off x="93663" y="4630738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Text Box 134"/>
          <p:cNvSpPr txBox="1">
            <a:spLocks noChangeArrowheads="1"/>
          </p:cNvSpPr>
          <p:nvPr/>
        </p:nvSpPr>
        <p:spPr bwMode="auto">
          <a:xfrm>
            <a:off x="854075" y="4502150"/>
            <a:ext cx="1954213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US" altLang="en-US" b="1"/>
              <a:t>4</a:t>
            </a:r>
            <a:r>
              <a:rPr lang="en-GB" altLang="en-US" b="1"/>
              <a:t> FCCU</a:t>
            </a:r>
          </a:p>
        </p:txBody>
      </p:sp>
      <p:sp>
        <p:nvSpPr>
          <p:cNvPr id="24620" name="Text Box 135"/>
          <p:cNvSpPr txBox="1">
            <a:spLocks noChangeArrowheads="1"/>
          </p:cNvSpPr>
          <p:nvPr/>
        </p:nvSpPr>
        <p:spPr bwMode="auto">
          <a:xfrm>
            <a:off x="850900" y="4756150"/>
            <a:ext cx="1954213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15 DSPI</a:t>
            </a:r>
          </a:p>
        </p:txBody>
      </p:sp>
      <p:sp>
        <p:nvSpPr>
          <p:cNvPr id="24621" name="Text Box 136"/>
          <p:cNvSpPr txBox="1">
            <a:spLocks noChangeArrowheads="1"/>
          </p:cNvSpPr>
          <p:nvPr/>
        </p:nvSpPr>
        <p:spPr bwMode="auto">
          <a:xfrm>
            <a:off x="849313" y="5010150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6 ADC</a:t>
            </a:r>
          </a:p>
        </p:txBody>
      </p:sp>
      <p:sp>
        <p:nvSpPr>
          <p:cNvPr id="24622" name="Text Box 137"/>
          <p:cNvSpPr txBox="1">
            <a:spLocks noChangeArrowheads="1"/>
          </p:cNvSpPr>
          <p:nvPr/>
        </p:nvSpPr>
        <p:spPr bwMode="auto">
          <a:xfrm>
            <a:off x="846138" y="5249863"/>
            <a:ext cx="1966912" cy="268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14 FlexCAN</a:t>
            </a:r>
          </a:p>
        </p:txBody>
      </p:sp>
      <p:sp>
        <p:nvSpPr>
          <p:cNvPr id="24623" name="Line 138"/>
          <p:cNvSpPr>
            <a:spLocks noChangeShapeType="1"/>
          </p:cNvSpPr>
          <p:nvPr/>
        </p:nvSpPr>
        <p:spPr bwMode="auto">
          <a:xfrm>
            <a:off x="79375" y="488315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139"/>
          <p:cNvSpPr>
            <a:spLocks noChangeShapeType="1"/>
          </p:cNvSpPr>
          <p:nvPr/>
        </p:nvSpPr>
        <p:spPr bwMode="auto">
          <a:xfrm>
            <a:off x="96838" y="513715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Line 140"/>
          <p:cNvSpPr>
            <a:spLocks noChangeShapeType="1"/>
          </p:cNvSpPr>
          <p:nvPr/>
        </p:nvSpPr>
        <p:spPr bwMode="auto">
          <a:xfrm>
            <a:off x="85725" y="565467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6" name="Line 141"/>
          <p:cNvSpPr>
            <a:spLocks noChangeShapeType="1"/>
          </p:cNvSpPr>
          <p:nvPr/>
        </p:nvSpPr>
        <p:spPr bwMode="auto">
          <a:xfrm>
            <a:off x="93663" y="3879850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7" name="Text Box 142"/>
          <p:cNvSpPr txBox="1">
            <a:spLocks noChangeArrowheads="1"/>
          </p:cNvSpPr>
          <p:nvPr/>
        </p:nvSpPr>
        <p:spPr bwMode="auto">
          <a:xfrm>
            <a:off x="847725" y="5499100"/>
            <a:ext cx="1954213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6 LINFlex</a:t>
            </a:r>
          </a:p>
        </p:txBody>
      </p:sp>
      <p:sp>
        <p:nvSpPr>
          <p:cNvPr id="24628" name="Line 143"/>
          <p:cNvSpPr>
            <a:spLocks noChangeShapeType="1"/>
          </p:cNvSpPr>
          <p:nvPr/>
        </p:nvSpPr>
        <p:spPr bwMode="auto">
          <a:xfrm>
            <a:off x="85725" y="5349875"/>
            <a:ext cx="75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29" name="Text Box 116"/>
          <p:cNvSpPr txBox="1">
            <a:spLocks noChangeArrowheads="1"/>
          </p:cNvSpPr>
          <p:nvPr/>
        </p:nvSpPr>
        <p:spPr bwMode="auto">
          <a:xfrm>
            <a:off x="852488" y="3246438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4 PIT </a:t>
            </a:r>
          </a:p>
        </p:txBody>
      </p:sp>
      <p:sp>
        <p:nvSpPr>
          <p:cNvPr id="24630" name="Text Box 117"/>
          <p:cNvSpPr txBox="1">
            <a:spLocks noChangeArrowheads="1"/>
          </p:cNvSpPr>
          <p:nvPr/>
        </p:nvSpPr>
        <p:spPr bwMode="auto">
          <a:xfrm>
            <a:off x="852488" y="3489325"/>
            <a:ext cx="1954212" cy="282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14000"/>
          <a:lstStyle/>
          <a:p>
            <a:r>
              <a:rPr lang="en-GB" altLang="en-US" b="1"/>
              <a:t>10 FlexRay</a:t>
            </a:r>
          </a:p>
        </p:txBody>
      </p:sp>
      <p:sp>
        <p:nvSpPr>
          <p:cNvPr id="24631" name="Text Box 144"/>
          <p:cNvSpPr txBox="1">
            <a:spLocks noChangeArrowheads="1"/>
          </p:cNvSpPr>
          <p:nvPr/>
        </p:nvSpPr>
        <p:spPr bwMode="auto">
          <a:xfrm>
            <a:off x="4376738" y="5480050"/>
            <a:ext cx="1954212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SPE Round exception</a:t>
            </a:r>
          </a:p>
        </p:txBody>
      </p:sp>
      <p:sp>
        <p:nvSpPr>
          <p:cNvPr id="24632" name="Text Box 145"/>
          <p:cNvSpPr txBox="1">
            <a:spLocks noChangeArrowheads="1"/>
          </p:cNvSpPr>
          <p:nvPr/>
        </p:nvSpPr>
        <p:spPr bwMode="auto">
          <a:xfrm>
            <a:off x="4371975" y="5189538"/>
            <a:ext cx="1968500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…</a:t>
            </a:r>
          </a:p>
        </p:txBody>
      </p:sp>
      <p:sp>
        <p:nvSpPr>
          <p:cNvPr id="24633" name="Text Box 146"/>
          <p:cNvSpPr txBox="1">
            <a:spLocks noChangeArrowheads="1"/>
          </p:cNvSpPr>
          <p:nvPr/>
        </p:nvSpPr>
        <p:spPr bwMode="auto">
          <a:xfrm>
            <a:off x="4381500" y="4899025"/>
            <a:ext cx="1954213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Data TLB error</a:t>
            </a:r>
          </a:p>
        </p:txBody>
      </p:sp>
      <p:sp>
        <p:nvSpPr>
          <p:cNvPr id="24634" name="Text Box 147"/>
          <p:cNvSpPr txBox="1">
            <a:spLocks noChangeArrowheads="1"/>
          </p:cNvSpPr>
          <p:nvPr/>
        </p:nvSpPr>
        <p:spPr bwMode="auto">
          <a:xfrm>
            <a:off x="4383088" y="2106613"/>
            <a:ext cx="1954212" cy="2968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Data Storage</a:t>
            </a:r>
          </a:p>
        </p:txBody>
      </p:sp>
      <p:sp>
        <p:nvSpPr>
          <p:cNvPr id="24635" name="Text Box 148"/>
          <p:cNvSpPr txBox="1">
            <a:spLocks noChangeArrowheads="1"/>
          </p:cNvSpPr>
          <p:nvPr/>
        </p:nvSpPr>
        <p:spPr bwMode="auto">
          <a:xfrm>
            <a:off x="4378325" y="1830388"/>
            <a:ext cx="1954213" cy="282575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Machine Check</a:t>
            </a:r>
          </a:p>
        </p:txBody>
      </p:sp>
      <p:sp>
        <p:nvSpPr>
          <p:cNvPr id="24636" name="Text Box 149"/>
          <p:cNvSpPr txBox="1">
            <a:spLocks noChangeArrowheads="1"/>
          </p:cNvSpPr>
          <p:nvPr/>
        </p:nvSpPr>
        <p:spPr bwMode="auto">
          <a:xfrm>
            <a:off x="4373563" y="1554163"/>
            <a:ext cx="1968500" cy="28257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altLang="en-US" sz="1300" b="1"/>
              <a:t>Critical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5C6814-6959-4343-B770-B0CB2D591257}" type="slidenum">
              <a:rPr lang="en-US" smtClean="0"/>
              <a:pPr/>
              <a:t>6</a:t>
            </a:fld>
            <a:endParaRPr lang="en-US" sz="14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100138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 Software Vector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The CPU branches to one of the 16 core interrupt vectors (IVOR’s) which contains a branch to an exception handler (eg IVOR4 handler)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The exception handler is common for the majority of exceptions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Prologue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Identification of specific interrupt by reading a register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Location of ISR is read from a jump table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Branch to ISR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Common epilogue</a:t>
            </a:r>
          </a:p>
          <a:p>
            <a:pPr lvl="2" eaLnBrk="1" hangingPunct="1">
              <a:lnSpc>
                <a:spcPct val="90000"/>
              </a:lnSpc>
            </a:pPr>
            <a:endParaRPr lang="en-GB" sz="1600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Hardware Vector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The Interrupt vectors are not used, instead each interrupt has a unique vector entry containing the jump address of the ISR. The ISR contains: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Unique Prologue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ISR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Unique Epilogue</a:t>
            </a:r>
          </a:p>
          <a:p>
            <a:pPr lvl="2" eaLnBrk="1" hangingPunct="1">
              <a:lnSpc>
                <a:spcPct val="90000"/>
              </a:lnSpc>
            </a:pPr>
            <a:endParaRPr lang="en-GB" sz="16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GB" sz="1100" b="1" smtClean="0">
                <a:solidFill>
                  <a:srgbClr val="808080"/>
                </a:solidFill>
              </a:rPr>
              <a:t>Note – Hardware and software vector mode are only relevant to IVOR4 (INTC) exceptions</a:t>
            </a:r>
            <a:endParaRPr lang="en-GB" smtClean="0"/>
          </a:p>
        </p:txBody>
      </p:sp>
      <p:sp>
        <p:nvSpPr>
          <p:cNvPr id="2560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034338" cy="685800"/>
          </a:xfrm>
        </p:spPr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z="2800" smtClean="0"/>
              <a:t>INTC Hardware and Software Vector Mode</a:t>
            </a:r>
            <a:endParaRPr lang="en-US" sz="2800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440CEE-10A1-40CC-BF4D-2ABE936C02DC}" type="slidenum">
              <a:rPr lang="en-US" smtClean="0"/>
              <a:pPr/>
              <a:t>7</a:t>
            </a:fld>
            <a:endParaRPr 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Typical CPU Interrupt Behavior 	</a:t>
            </a:r>
            <a:endParaRPr lang="en-US" sz="2100" smtClean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38200" y="962025"/>
            <a:ext cx="2673350" cy="484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sm"/>
          </a:ln>
        </p:spPr>
        <p:txBody>
          <a:bodyPr wrap="none" tIns="91440" bIns="9144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/>
              <a:t>Interrupt is recognized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1190625"/>
            <a:ext cx="6553200" cy="2940050"/>
            <a:chOff x="528" y="624"/>
            <a:chExt cx="4128" cy="1852"/>
          </a:xfrm>
        </p:grpSpPr>
        <p:sp>
          <p:nvSpPr>
            <p:cNvPr id="26635" name="Text Box 6"/>
            <p:cNvSpPr txBox="1">
              <a:spLocks noChangeArrowheads="1"/>
            </p:cNvSpPr>
            <p:nvPr/>
          </p:nvSpPr>
          <p:spPr bwMode="auto">
            <a:xfrm>
              <a:off x="528" y="960"/>
              <a:ext cx="4128" cy="15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sm"/>
            </a:ln>
          </p:spPr>
          <p:txBody>
            <a:bodyPr tIns="91440" bIns="91440">
              <a:spAutoFit/>
            </a:bodyPr>
            <a:lstStyle/>
            <a:p>
              <a:pPr marL="457200" indent="-457200" algn="ctr">
                <a:spcBef>
                  <a:spcPct val="0"/>
                </a:spcBef>
              </a:pPr>
              <a:r>
                <a:rPr lang="en-US" sz="1800" b="1"/>
                <a:t>Hardware context switch</a:t>
              </a:r>
              <a:r>
                <a:rPr lang="en-US" sz="1800"/>
                <a:t>: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lang="en-US" sz="1800" b="1">
                  <a:solidFill>
                    <a:srgbClr val="0000FF"/>
                  </a:solidFill>
                </a:rPr>
                <a:t>SRR0</a:t>
              </a:r>
              <a:r>
                <a:rPr lang="en-US" sz="1800"/>
                <a:t>*:  Loaded with address of</a:t>
              </a:r>
            </a:p>
            <a:p>
              <a:pPr marL="1371600" lvl="2" indent="-457200">
                <a:spcBef>
                  <a:spcPct val="0"/>
                </a:spcBef>
                <a:buFontTx/>
                <a:buChar char="•"/>
              </a:pPr>
              <a:r>
                <a:rPr lang="en-US" sz="1800"/>
                <a:t>Next Instruction, or</a:t>
              </a:r>
            </a:p>
            <a:p>
              <a:pPr marL="1371600" lvl="2" indent="-457200">
                <a:spcBef>
                  <a:spcPct val="0"/>
                </a:spcBef>
                <a:buFontTx/>
                <a:buChar char="•"/>
              </a:pPr>
              <a:r>
                <a:rPr lang="en-US" sz="1800"/>
                <a:t>Instruction causing the interrupt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lang="en-US" sz="1800" b="1">
                  <a:solidFill>
                    <a:srgbClr val="0000FF"/>
                  </a:solidFill>
                </a:rPr>
                <a:t>SRR1</a:t>
              </a:r>
              <a:r>
                <a:rPr lang="en-US" sz="1800"/>
                <a:t>*:  Loaded with MSR bits 16:31 to save machine state on non-critical interrupts</a:t>
              </a:r>
            </a:p>
            <a:p>
              <a:pPr marL="457200" indent="-457200">
                <a:spcBef>
                  <a:spcPct val="0"/>
                </a:spcBef>
                <a:buFontTx/>
                <a:buChar char="•"/>
              </a:pPr>
              <a:r>
                <a:rPr lang="en-US" sz="1800" b="1">
                  <a:solidFill>
                    <a:srgbClr val="0000FF"/>
                  </a:solidFill>
                </a:rPr>
                <a:t>MSR</a:t>
              </a:r>
              <a:r>
                <a:rPr lang="en-US" sz="1800"/>
                <a:t>:  All bits are cleared except ME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eriod"/>
              </a:pPr>
              <a:r>
                <a:rPr lang="en-US" sz="1800" b="1">
                  <a:solidFill>
                    <a:srgbClr val="0000FF"/>
                  </a:solidFill>
                </a:rPr>
                <a:t>Instruction Pointer</a:t>
              </a:r>
              <a:r>
                <a:rPr lang="en-US" sz="1800"/>
                <a:t>: points to unique </a:t>
              </a:r>
              <a:r>
                <a:rPr lang="en-US" sz="1800" b="1"/>
                <a:t>interrupt vector</a:t>
              </a:r>
            </a:p>
          </p:txBody>
        </p:sp>
        <p:sp>
          <p:nvSpPr>
            <p:cNvPr id="26636" name="Line 7"/>
            <p:cNvSpPr>
              <a:spLocks noChangeShapeType="1"/>
            </p:cNvSpPr>
            <p:nvPr/>
          </p:nvSpPr>
          <p:spPr bwMode="auto">
            <a:xfrm>
              <a:off x="2208" y="624"/>
              <a:ext cx="5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37" name="Line 8"/>
            <p:cNvSpPr>
              <a:spLocks noChangeShapeType="1"/>
            </p:cNvSpPr>
            <p:nvPr/>
          </p:nvSpPr>
          <p:spPr bwMode="auto">
            <a:xfrm>
              <a:off x="2736" y="62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4135438"/>
            <a:ext cx="5238750" cy="1612900"/>
            <a:chOff x="528" y="2640"/>
            <a:chExt cx="3300" cy="1016"/>
          </a:xfrm>
        </p:grpSpPr>
        <p:sp>
          <p:nvSpPr>
            <p:cNvPr id="26633" name="Text Box 10"/>
            <p:cNvSpPr txBox="1">
              <a:spLocks noChangeArrowheads="1"/>
            </p:cNvSpPr>
            <p:nvPr/>
          </p:nvSpPr>
          <p:spPr bwMode="auto">
            <a:xfrm>
              <a:off x="528" y="2832"/>
              <a:ext cx="3300" cy="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lg" len="sm"/>
            </a:ln>
          </p:spPr>
          <p:txBody>
            <a:bodyPr wrap="none" tIns="91440" bIns="9144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solidFill>
                    <a:schemeClr val="tx2"/>
                  </a:solidFill>
                </a:rPr>
                <a:t>Software Interrupt handler</a:t>
              </a:r>
              <a:r>
                <a:rPr lang="en-US" sz="1800"/>
                <a:t> (</a:t>
              </a:r>
              <a:r>
                <a:rPr lang="en-US" sz="1800" b="1"/>
                <a:t>at</a:t>
              </a:r>
              <a:r>
                <a:rPr lang="en-US" sz="1800"/>
                <a:t> </a:t>
              </a:r>
              <a:r>
                <a:rPr lang="en-US" sz="1800" b="1"/>
                <a:t>interrupt vector</a:t>
              </a:r>
              <a:r>
                <a:rPr lang="en-US" sz="1800"/>
                <a:t>)</a:t>
              </a:r>
            </a:p>
            <a:p>
              <a:pPr>
                <a:spcBef>
                  <a:spcPct val="0"/>
                </a:spcBef>
                <a:buFontTx/>
                <a:buChar char="•"/>
              </a:pPr>
              <a:r>
                <a:rPr lang="en-US" sz="1800"/>
                <a:t> Last instruction, </a:t>
              </a:r>
              <a:r>
                <a:rPr lang="en-US" sz="1800" b="1">
                  <a:solidFill>
                    <a:srgbClr val="0000FF"/>
                  </a:solidFill>
                </a:rPr>
                <a:t>rfi</a:t>
              </a:r>
              <a:r>
                <a:rPr lang="en-US" sz="1800"/>
                <a:t>, (return from interrupt):</a:t>
              </a:r>
            </a:p>
            <a:p>
              <a:pPr lvl="1">
                <a:spcBef>
                  <a:spcPct val="0"/>
                </a:spcBef>
                <a:buFontTx/>
                <a:buChar char="-"/>
              </a:pPr>
              <a:r>
                <a:rPr lang="en-US" sz="1800"/>
                <a:t> Restores MSR bits 16:31 from SRR1</a:t>
              </a:r>
            </a:p>
            <a:p>
              <a:pPr lvl="1">
                <a:spcBef>
                  <a:spcPct val="0"/>
                </a:spcBef>
                <a:buFontTx/>
                <a:buChar char="-"/>
              </a:pPr>
              <a:r>
                <a:rPr lang="en-US" sz="1800"/>
                <a:t> Restores instruction pointer from SRR0</a:t>
              </a:r>
            </a:p>
          </p:txBody>
        </p:sp>
        <p:sp>
          <p:nvSpPr>
            <p:cNvPr id="26634" name="Line 11"/>
            <p:cNvSpPr>
              <a:spLocks noChangeShapeType="1"/>
            </p:cNvSpPr>
            <p:nvPr/>
          </p:nvSpPr>
          <p:spPr bwMode="auto">
            <a:xfrm>
              <a:off x="2304" y="26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699724" name="AutoShape 12"/>
          <p:cNvSpPr>
            <a:spLocks noChangeArrowheads="1"/>
          </p:cNvSpPr>
          <p:nvPr/>
        </p:nvSpPr>
        <p:spPr bwMode="auto">
          <a:xfrm>
            <a:off x="5791200" y="1114425"/>
            <a:ext cx="2971800" cy="1447800"/>
          </a:xfrm>
          <a:prstGeom prst="wedgeEllipseCallout">
            <a:avLst>
              <a:gd name="adj1" fmla="val -49199"/>
              <a:gd name="adj2" fmla="val 5789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b="1"/>
              <a:t>Some interrupts use CSRR[0..1] (critical) or DSRR[0..1] (Debug) instead of SRR[0..1]</a:t>
            </a:r>
          </a:p>
        </p:txBody>
      </p:sp>
      <p:sp>
        <p:nvSpPr>
          <p:cNvPr id="3699725" name="AutoShape 13"/>
          <p:cNvSpPr>
            <a:spLocks noChangeArrowheads="1"/>
          </p:cNvSpPr>
          <p:nvPr/>
        </p:nvSpPr>
        <p:spPr bwMode="auto">
          <a:xfrm>
            <a:off x="6705600" y="4086225"/>
            <a:ext cx="2286000" cy="1447800"/>
          </a:xfrm>
          <a:prstGeom prst="wedgeEllipseCallout">
            <a:avLst>
              <a:gd name="adj1" fmla="val -84028"/>
              <a:gd name="adj2" fmla="val 26644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GB" b="1"/>
              <a:t>Use rf</a:t>
            </a:r>
            <a:r>
              <a:rPr lang="en-GB" b="1" u="sng">
                <a:solidFill>
                  <a:srgbClr val="0000FF"/>
                </a:solidFill>
              </a:rPr>
              <a:t>c</a:t>
            </a:r>
            <a:r>
              <a:rPr lang="en-GB" b="1"/>
              <a:t>i, rf</a:t>
            </a:r>
            <a:r>
              <a:rPr lang="en-GB" b="1" u="sng">
                <a:solidFill>
                  <a:srgbClr val="0000FF"/>
                </a:solidFill>
              </a:rPr>
              <a:t>d</a:t>
            </a:r>
            <a:r>
              <a:rPr lang="en-GB" b="1"/>
              <a:t>i when CSRR[0..1] or DSRR[0..1] are used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9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9724" grpId="0" animBg="1"/>
      <p:bldP spid="36997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F67A14-CF25-4E3A-B5C7-DE19A16C874D}" type="slidenum">
              <a:rPr lang="en-US" smtClean="0"/>
              <a:pPr/>
              <a:t>8</a:t>
            </a:fld>
            <a:endParaRPr lang="en-US" sz="14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000125"/>
            <a:ext cx="8370887" cy="2503488"/>
          </a:xfrm>
        </p:spPr>
        <p:txBody>
          <a:bodyPr/>
          <a:lstStyle/>
          <a:p>
            <a:pPr eaLnBrk="1" hangingPunct="1"/>
            <a:r>
              <a:rPr lang="en-GB" sz="2400" smtClean="0"/>
              <a:t>When a core exception occurs, the core will branch to one of the IVOR vectors defined in the IVPR vector table</a:t>
            </a:r>
          </a:p>
          <a:p>
            <a:pPr lvl="1" eaLnBrk="1" hangingPunct="1"/>
            <a:r>
              <a:rPr lang="en-GB" sz="2000" smtClean="0"/>
              <a:t>Each entry in the vector table contains a branch instruction to the relevant IVOR exception handler. </a:t>
            </a:r>
          </a:p>
          <a:p>
            <a:pPr lvl="1" eaLnBrk="1" hangingPunct="1"/>
            <a:r>
              <a:rPr lang="en-GB" sz="2000" smtClean="0"/>
              <a:t>The IVPR base address (IVPR bits 0..15) and current IVOR causing the exception are added to calculate the vector table address to execute the branch from.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765425" y="5313363"/>
            <a:ext cx="18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endParaRPr lang="en-GB" sz="2000" b="1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321425" y="3694113"/>
            <a:ext cx="213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>
                <a:solidFill>
                  <a:srgbClr val="0000FF"/>
                </a:solidFill>
              </a:rPr>
              <a:t>Base Address IVPR</a:t>
            </a:r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6464300" y="4092575"/>
            <a:ext cx="1371600" cy="2057400"/>
            <a:chOff x="3504" y="1680"/>
            <a:chExt cx="480" cy="816"/>
          </a:xfrm>
        </p:grpSpPr>
        <p:sp>
          <p:nvSpPr>
            <p:cNvPr id="27663" name="Text Box 7"/>
            <p:cNvSpPr txBox="1">
              <a:spLocks noChangeArrowheads="1"/>
            </p:cNvSpPr>
            <p:nvPr/>
          </p:nvSpPr>
          <p:spPr bwMode="auto">
            <a:xfrm>
              <a:off x="3504" y="1680"/>
              <a:ext cx="480" cy="9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GB" sz="1600"/>
                <a:t>IVOR0</a:t>
              </a:r>
            </a:p>
          </p:txBody>
        </p:sp>
        <p:sp>
          <p:nvSpPr>
            <p:cNvPr id="27664" name="Text Box 8"/>
            <p:cNvSpPr txBox="1">
              <a:spLocks noChangeArrowheads="1"/>
            </p:cNvSpPr>
            <p:nvPr/>
          </p:nvSpPr>
          <p:spPr bwMode="auto">
            <a:xfrm>
              <a:off x="3504" y="1776"/>
              <a:ext cx="480" cy="9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GB" sz="1600"/>
                <a:t>IVOR1</a:t>
              </a:r>
            </a:p>
          </p:txBody>
        </p:sp>
        <p:sp>
          <p:nvSpPr>
            <p:cNvPr id="27665" name="Text Box 9"/>
            <p:cNvSpPr txBox="1">
              <a:spLocks noChangeArrowheads="1"/>
            </p:cNvSpPr>
            <p:nvPr/>
          </p:nvSpPr>
          <p:spPr bwMode="auto">
            <a:xfrm>
              <a:off x="3504" y="1872"/>
              <a:ext cx="480" cy="9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GB" sz="1600"/>
                <a:t>IVOR2</a:t>
              </a:r>
            </a:p>
          </p:txBody>
        </p:sp>
        <p:sp>
          <p:nvSpPr>
            <p:cNvPr id="27666" name="Text Box 10"/>
            <p:cNvSpPr txBox="1">
              <a:spLocks noChangeArrowheads="1"/>
            </p:cNvSpPr>
            <p:nvPr/>
          </p:nvSpPr>
          <p:spPr bwMode="auto">
            <a:xfrm>
              <a:off x="3504" y="2160"/>
              <a:ext cx="480" cy="24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 anchorCtr="1"/>
            <a:lstStyle/>
            <a:p>
              <a:endParaRPr lang="en-GB" sz="1000"/>
            </a:p>
          </p:txBody>
        </p:sp>
        <p:sp>
          <p:nvSpPr>
            <p:cNvPr id="27667" name="Text Box 11"/>
            <p:cNvSpPr txBox="1">
              <a:spLocks noChangeArrowheads="1"/>
            </p:cNvSpPr>
            <p:nvPr/>
          </p:nvSpPr>
          <p:spPr bwMode="auto">
            <a:xfrm>
              <a:off x="3504" y="2400"/>
              <a:ext cx="480" cy="9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GB" sz="1600"/>
                <a:t>IVOR34</a:t>
              </a:r>
            </a:p>
          </p:txBody>
        </p:sp>
        <p:sp>
          <p:nvSpPr>
            <p:cNvPr id="27668" name="Text Box 12"/>
            <p:cNvSpPr txBox="1">
              <a:spLocks noChangeArrowheads="1"/>
            </p:cNvSpPr>
            <p:nvPr/>
          </p:nvSpPr>
          <p:spPr bwMode="auto">
            <a:xfrm>
              <a:off x="3504" y="1968"/>
              <a:ext cx="480" cy="9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GB" sz="1600"/>
                <a:t>IVOR3</a:t>
              </a:r>
            </a:p>
          </p:txBody>
        </p:sp>
        <p:sp>
          <p:nvSpPr>
            <p:cNvPr id="27669" name="Text Box 13"/>
            <p:cNvSpPr txBox="1">
              <a:spLocks noChangeArrowheads="1"/>
            </p:cNvSpPr>
            <p:nvPr/>
          </p:nvSpPr>
          <p:spPr bwMode="auto">
            <a:xfrm>
              <a:off x="3504" y="2064"/>
              <a:ext cx="480" cy="96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r>
                <a:rPr lang="en-GB" sz="1600"/>
                <a:t>IVOR4</a:t>
              </a:r>
            </a:p>
          </p:txBody>
        </p:sp>
      </p:grpSp>
      <p:sp>
        <p:nvSpPr>
          <p:cNvPr id="27655" name="Rectangle 14"/>
          <p:cNvSpPr>
            <a:spLocks noChangeArrowheads="1"/>
          </p:cNvSpPr>
          <p:nvPr/>
        </p:nvSpPr>
        <p:spPr bwMode="auto">
          <a:xfrm>
            <a:off x="334963" y="5611813"/>
            <a:ext cx="59832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b="1"/>
              <a:t>Jump to address in Prefix Register (IVPR) + offset of IVOR4</a:t>
            </a:r>
          </a:p>
        </p:txBody>
      </p:sp>
      <p:sp>
        <p:nvSpPr>
          <p:cNvPr id="27656" name="Rectangle 15"/>
          <p:cNvSpPr>
            <a:spLocks noChangeArrowheads="1"/>
          </p:cNvSpPr>
          <p:nvPr/>
        </p:nvSpPr>
        <p:spPr bwMode="auto">
          <a:xfrm>
            <a:off x="8064500" y="5240338"/>
            <a:ext cx="941388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Execute branch to IVOR4 handler</a:t>
            </a:r>
            <a:endParaRPr lang="en-US" b="1"/>
          </a:p>
        </p:txBody>
      </p:sp>
      <p:sp>
        <p:nvSpPr>
          <p:cNvPr id="27657" name="Line 16"/>
          <p:cNvSpPr>
            <a:spLocks noChangeShapeType="1"/>
          </p:cNvSpPr>
          <p:nvPr/>
        </p:nvSpPr>
        <p:spPr bwMode="auto">
          <a:xfrm>
            <a:off x="7654925" y="5138738"/>
            <a:ext cx="77470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mtClean="0"/>
              <a:t>INTC Core Interrupt Details 	</a:t>
            </a:r>
            <a:endParaRPr lang="en-US" sz="2100" smtClean="0"/>
          </a:p>
        </p:txBody>
      </p:sp>
      <p:pic>
        <p:nvPicPr>
          <p:cNvPr id="27659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3808413"/>
            <a:ext cx="5813425" cy="46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7660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4749800"/>
            <a:ext cx="5694363" cy="539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7661" name="Text Box 24"/>
          <p:cNvSpPr txBox="1">
            <a:spLocks noChangeArrowheads="1"/>
          </p:cNvSpPr>
          <p:nvPr/>
        </p:nvSpPr>
        <p:spPr bwMode="auto">
          <a:xfrm>
            <a:off x="333375" y="3549650"/>
            <a:ext cx="10890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IVPR</a:t>
            </a:r>
            <a:endParaRPr lang="en-US" b="1"/>
          </a:p>
        </p:txBody>
      </p:sp>
      <p:sp>
        <p:nvSpPr>
          <p:cNvPr id="27662" name="Text Box 25"/>
          <p:cNvSpPr txBox="1">
            <a:spLocks noChangeArrowheads="1"/>
          </p:cNvSpPr>
          <p:nvPr/>
        </p:nvSpPr>
        <p:spPr bwMode="auto">
          <a:xfrm>
            <a:off x="314325" y="4530725"/>
            <a:ext cx="10890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IVOR</a:t>
            </a:r>
            <a:endParaRPr 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9DC4AE-F97A-49D8-923D-33FEF5EEA3F3}" type="slidenum">
              <a:rPr lang="en-US" smtClean="0"/>
              <a:pPr/>
              <a:t>9</a:t>
            </a:fld>
            <a:endParaRPr lang="en-US" sz="1400" smtClean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300" smtClean="0"/>
              <a:t>The IVOR4 Interrupt handler consists of 3 main parts: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 </a:t>
            </a:r>
            <a:r>
              <a:rPr lang="en-GB" smtClean="0">
                <a:solidFill>
                  <a:srgbClr val="0000FF"/>
                </a:solidFill>
              </a:rPr>
              <a:t>Prologue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Save SRR’s to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Read IACKR to determine which INTC interrupt occurred (See next slide)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Re-enable interrupts in MSR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Save GPR’s to stack</a:t>
            </a:r>
          </a:p>
          <a:p>
            <a:pPr eaLnBrk="1" hangingPunct="1">
              <a:lnSpc>
                <a:spcPct val="90000"/>
              </a:lnSpc>
            </a:pPr>
            <a:r>
              <a:rPr lang="en-GB" sz="1600" smtClean="0"/>
              <a:t> </a:t>
            </a:r>
            <a:r>
              <a:rPr lang="en-GB" smtClean="0">
                <a:solidFill>
                  <a:srgbClr val="0000FF"/>
                </a:solidFill>
              </a:rPr>
              <a:t>Jump to ISR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Branch with link to IACKR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 </a:t>
            </a:r>
            <a:r>
              <a:rPr lang="en-GB" smtClean="0">
                <a:solidFill>
                  <a:srgbClr val="0000FF"/>
                </a:solidFill>
              </a:rPr>
              <a:t>Epilogue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Execute mbar to ensure all pending data operations are complete before restoring any registers!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Write to EOIR (Sets CPR back to 0)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Restore GPR’s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Disable Interrupts in MSR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Restore SRR’s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700" smtClean="0"/>
              <a:t>Execute RFI (Return to address in SRR0 and restore MSR)</a:t>
            </a:r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title"/>
          </p:nvPr>
        </p:nvSpPr>
        <p:spPr>
          <a:xfrm>
            <a:off x="196850" y="152400"/>
            <a:ext cx="7889875" cy="685800"/>
          </a:xfrm>
        </p:spPr>
        <p:txBody>
          <a:bodyPr/>
          <a:lstStyle/>
          <a:p>
            <a:pPr eaLnBrk="1" hangingPunct="1">
              <a:tabLst>
                <a:tab pos="8882063" algn="r"/>
              </a:tabLst>
            </a:pPr>
            <a:r>
              <a:rPr lang="en-US" sz="2800" smtClean="0"/>
              <a:t>INTC Software Vector Mode Interrupt Handler</a:t>
            </a:r>
            <a:r>
              <a:rPr lang="en-US" smtClean="0"/>
              <a:t>	</a:t>
            </a:r>
            <a:r>
              <a:rPr lang="en-US" sz="21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ཡེཏླྀ཭ཿཿཱཱཱིུུ཰"/>
  <p:tag name="DATETIME" val="༾༻༾ང༻༾༼༼ང༬༬༽༿ཆ༿ཁཛྷཙ༬༴ནཙའ༷༽ཆ༼༵"/>
  <p:tag name="DONEBY" val="ཟའཨླཱྀྀ཮ཻཹཱུཾ༬཯ུླཱྀ཮ཱཻྂ཯"/>
  <p:tag name="IPADDRESS" val="ོཾཱི༼༼༼༼གཅ"/>
  <p:tag name="APPVER" val="༽༺༾"/>
  <p:tag name="RANDOM" val="12"/>
  <p:tag name="CHECKSUM" val="ཁ༿༽༾"/>
</p:tagLst>
</file>

<file path=ppt/theme/theme1.xml><?xml version="1.0" encoding="utf-8"?>
<a:theme xmlns:a="http://schemas.openxmlformats.org/drawingml/2006/main" name="JDP-template">
  <a:themeElements>
    <a:clrScheme name="JDP-template 7">
      <a:dk1>
        <a:srgbClr val="000000"/>
      </a:dk1>
      <a:lt1>
        <a:srgbClr val="FFFFFF"/>
      </a:lt1>
      <a:dk2>
        <a:srgbClr val="FFFFFF"/>
      </a:dk2>
      <a:lt2>
        <a:srgbClr val="B3B3B3"/>
      </a:lt2>
      <a:accent1>
        <a:srgbClr val="9FCC66"/>
      </a:accent1>
      <a:accent2>
        <a:srgbClr val="FFCC00"/>
      </a:accent2>
      <a:accent3>
        <a:srgbClr val="FFFFFF"/>
      </a:accent3>
      <a:accent4>
        <a:srgbClr val="000000"/>
      </a:accent4>
      <a:accent5>
        <a:srgbClr val="CDE2B8"/>
      </a:accent5>
      <a:accent6>
        <a:srgbClr val="E7B900"/>
      </a:accent6>
      <a:hlink>
        <a:srgbClr val="0C99CC"/>
      </a:hlink>
      <a:folHlink>
        <a:srgbClr val="809966"/>
      </a:folHlink>
    </a:clrScheme>
    <a:fontScheme name="JD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JDP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DP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BE5A"/>
        </a:accent1>
        <a:accent2>
          <a:srgbClr val="FFBF00"/>
        </a:accent2>
        <a:accent3>
          <a:srgbClr val="FFFFFF"/>
        </a:accent3>
        <a:accent4>
          <a:srgbClr val="000000"/>
        </a:accent4>
        <a:accent5>
          <a:srgbClr val="CADBB5"/>
        </a:accent5>
        <a:accent6>
          <a:srgbClr val="E7AD00"/>
        </a:accent6>
        <a:hlink>
          <a:srgbClr val="6895C5"/>
        </a:hlink>
        <a:folHlink>
          <a:srgbClr val="80C5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6">
        <a:dk1>
          <a:srgbClr val="2C3B4E"/>
        </a:dk1>
        <a:lt1>
          <a:srgbClr val="FFFFFF"/>
        </a:lt1>
        <a:dk2>
          <a:srgbClr val="80CCE6"/>
        </a:dk2>
        <a:lt2>
          <a:srgbClr val="B3B3B3"/>
        </a:lt2>
        <a:accent1>
          <a:srgbClr val="99B399"/>
        </a:accent1>
        <a:accent2>
          <a:srgbClr val="B27629"/>
        </a:accent2>
        <a:accent3>
          <a:srgbClr val="FFFFFF"/>
        </a:accent3>
        <a:accent4>
          <a:srgbClr val="243141"/>
        </a:accent4>
        <a:accent5>
          <a:srgbClr val="CAD6CA"/>
        </a:accent5>
        <a:accent6>
          <a:srgbClr val="A16A24"/>
        </a:accent6>
        <a:hlink>
          <a:srgbClr val="FFCC00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DP-template 7">
        <a:dk1>
          <a:srgbClr val="000000"/>
        </a:dk1>
        <a:lt1>
          <a:srgbClr val="FFFFFF"/>
        </a:lt1>
        <a:dk2>
          <a:srgbClr val="FFFFFF"/>
        </a:dk2>
        <a:lt2>
          <a:srgbClr val="B3B3B3"/>
        </a:lt2>
        <a:accent1>
          <a:srgbClr val="9FCC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DE2B8"/>
        </a:accent5>
        <a:accent6>
          <a:srgbClr val="E7B900"/>
        </a:accent6>
        <a:hlink>
          <a:srgbClr val="0C99CC"/>
        </a:hlink>
        <a:folHlink>
          <a:srgbClr val="80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_PPT_External">
  <a:themeElements>
    <a:clrScheme name="Master_PPT_Extern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Master_PPT_Ex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_PPT_Extern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mptblue">
  <a:themeElements>
    <a:clrScheme name="intempt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tempt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ntempt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mpt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mpt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_720_540_43_18">
  <a:themeElements>
    <a:clrScheme name="1_ST_720_540_43_18 1">
      <a:dk1>
        <a:srgbClr val="000000"/>
      </a:dk1>
      <a:lt1>
        <a:srgbClr val="FFFFFF"/>
      </a:lt1>
      <a:dk2>
        <a:srgbClr val="00528E"/>
      </a:dk2>
      <a:lt2>
        <a:srgbClr val="CECFD0"/>
      </a:lt2>
      <a:accent1>
        <a:srgbClr val="8799C1"/>
      </a:accent1>
      <a:accent2>
        <a:srgbClr val="FBB034"/>
      </a:accent2>
      <a:accent3>
        <a:srgbClr val="FFFFFF"/>
      </a:accent3>
      <a:accent4>
        <a:srgbClr val="000000"/>
      </a:accent4>
      <a:accent5>
        <a:srgbClr val="C3CADD"/>
      </a:accent5>
      <a:accent6>
        <a:srgbClr val="E39F2E"/>
      </a:accent6>
      <a:hlink>
        <a:srgbClr val="F3D89D"/>
      </a:hlink>
      <a:folHlink>
        <a:srgbClr val="0089C6"/>
      </a:folHlink>
    </a:clrScheme>
    <a:fontScheme name="1_ST_720_540_43_1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ST_720_540_43_18 1">
        <a:dk1>
          <a:srgbClr val="000000"/>
        </a:dk1>
        <a:lt1>
          <a:srgbClr val="FFFFFF"/>
        </a:lt1>
        <a:dk2>
          <a:srgbClr val="00528E"/>
        </a:dk2>
        <a:lt2>
          <a:srgbClr val="CECFD0"/>
        </a:lt2>
        <a:accent1>
          <a:srgbClr val="8799C1"/>
        </a:accent1>
        <a:accent2>
          <a:srgbClr val="FBB034"/>
        </a:accent2>
        <a:accent3>
          <a:srgbClr val="FFFFFF"/>
        </a:accent3>
        <a:accent4>
          <a:srgbClr val="000000"/>
        </a:accent4>
        <a:accent5>
          <a:srgbClr val="C3CADD"/>
        </a:accent5>
        <a:accent6>
          <a:srgbClr val="E39F2E"/>
        </a:accent6>
        <a:hlink>
          <a:srgbClr val="F3D89D"/>
        </a:hlink>
        <a:folHlink>
          <a:srgbClr val="0089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FreescaleMasterTemplate4-1</Template>
  <TotalTime>0</TotalTime>
  <Words>1857</Words>
  <Application>Microsoft Office PowerPoint</Application>
  <PresentationFormat>On-screen Show (4:3)</PresentationFormat>
  <Paragraphs>463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Wingdings</vt:lpstr>
      <vt:lpstr>Futura Bk</vt:lpstr>
      <vt:lpstr>HelveticaNeueLT Std</vt:lpstr>
      <vt:lpstr>Verdana</vt:lpstr>
      <vt:lpstr>ＭＳ Ｐゴシック</vt:lpstr>
      <vt:lpstr>Times New Roman</vt:lpstr>
      <vt:lpstr>JDP-template</vt:lpstr>
      <vt:lpstr>Master_PPT_External</vt:lpstr>
      <vt:lpstr>intemptblue</vt:lpstr>
      <vt:lpstr>1_ST_720_540_43_18</vt:lpstr>
      <vt:lpstr>Interrupt controller (INTC)</vt:lpstr>
      <vt:lpstr>INTC Key Points </vt:lpstr>
      <vt:lpstr>INTC Z4 Core Interrupts  </vt:lpstr>
      <vt:lpstr>INTC Leopard Interrupt Controller</vt:lpstr>
      <vt:lpstr>INTC Leopard Interrupt Structure  </vt:lpstr>
      <vt:lpstr>INTC Hardware and Software Vector Mode</vt:lpstr>
      <vt:lpstr>INTC Typical CPU Interrupt Behavior  </vt:lpstr>
      <vt:lpstr>INTC Core Interrupt Details  </vt:lpstr>
      <vt:lpstr>INTC Software Vector Mode Interrupt Handler  </vt:lpstr>
      <vt:lpstr>INTC Interrupt Acknowledge  </vt:lpstr>
      <vt:lpstr>INTC Software INTC Interrupt Example 1/2</vt:lpstr>
      <vt:lpstr>INTC Software INTC Interrupt Example 2/2</vt:lpstr>
      <vt:lpstr>INTC Hardware Vector Mode Details</vt:lpstr>
      <vt:lpstr>INTC Hardware INTC Interrupt Example</vt:lpstr>
      <vt:lpstr>INTC SW vs. HW Vector ModeHandler  </vt:lpstr>
      <vt:lpstr>INTC Hardware vs. Software  </vt:lpstr>
      <vt:lpstr>INTC Pre-Emption  </vt:lpstr>
      <vt:lpstr>INTC Priority Ceiling Protocol  </vt:lpstr>
      <vt:lpstr>INTC Software Interrupts  </vt:lpstr>
      <vt:lpstr>INTC Software Interrupts Benefits</vt:lpstr>
      <vt:lpstr>INTC External IRQ pin Features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</dc:title>
  <dc:creator/>
  <dc:description/>
  <cp:lastModifiedBy/>
  <cp:revision>863</cp:revision>
  <cp:lastPrinted>2003-01-10T16:27:27Z</cp:lastPrinted>
  <dcterms:created xsi:type="dcterms:W3CDTF">2004-04-21T17:22:00Z</dcterms:created>
  <dcterms:modified xsi:type="dcterms:W3CDTF">2012-05-14T02:30:02Z</dcterms:modified>
</cp:coreProperties>
</file>