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46"/>
  </p:notesMasterIdLst>
  <p:sldIdLst>
    <p:sldId id="256" r:id="rId2"/>
    <p:sldId id="257" r:id="rId3"/>
    <p:sldId id="258" r:id="rId4"/>
    <p:sldId id="301" r:id="rId5"/>
    <p:sldId id="302" r:id="rId6"/>
    <p:sldId id="303" r:id="rId7"/>
    <p:sldId id="304" r:id="rId8"/>
    <p:sldId id="263" r:id="rId9"/>
    <p:sldId id="262" r:id="rId10"/>
    <p:sldId id="305" r:id="rId11"/>
    <p:sldId id="264" r:id="rId12"/>
    <p:sldId id="306" r:id="rId13"/>
    <p:sldId id="265" r:id="rId14"/>
    <p:sldId id="273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81" r:id="rId27"/>
    <p:sldId id="299" r:id="rId28"/>
    <p:sldId id="279" r:id="rId29"/>
    <p:sldId id="282" r:id="rId30"/>
    <p:sldId id="283" r:id="rId31"/>
    <p:sldId id="285" r:id="rId32"/>
    <p:sldId id="308" r:id="rId33"/>
    <p:sldId id="286" r:id="rId34"/>
    <p:sldId id="296" r:id="rId35"/>
    <p:sldId id="287" r:id="rId36"/>
    <p:sldId id="297" r:id="rId37"/>
    <p:sldId id="298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custDataLst>
    <p:tags r:id="rId47"/>
  </p:custDataLst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771BB"/>
    <a:srgbClr val="4771A7"/>
    <a:srgbClr val="3456AB"/>
    <a:srgbClr val="5779E0"/>
    <a:srgbClr val="7698FF"/>
    <a:srgbClr val="80ACFF"/>
    <a:srgbClr val="96A5E8"/>
    <a:srgbClr val="49B0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660"/>
  </p:normalViewPr>
  <p:slideViewPr>
    <p:cSldViewPr>
      <p:cViewPr varScale="1">
        <p:scale>
          <a:sx n="61" d="100"/>
          <a:sy n="61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40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147E0880-2DFB-495B-A7EE-607678C64F5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FE3074A-AFBD-4969-8FFF-9C8235D70388}" type="datetime5">
              <a:rPr lang="en-US" sz="1200">
                <a:latin typeface="Times New Roman" pitchFamily="18" charset="0"/>
              </a:rPr>
              <a:pPr algn="r" eaLnBrk="1" hangingPunct="1"/>
              <a:t>13-Jul-10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E0DDBE7-5E74-4E70-9F27-ABAF9CABE78A}" type="slidenum">
              <a:rPr lang="en-US" sz="1200"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547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60AE1C3-6ADE-4824-8BD4-9CA49F007FD5}" type="datetime5">
              <a:rPr lang="en-US"/>
              <a:pPr/>
              <a:t>13-Jul-10</a:t>
            </a:fld>
            <a:endParaRPr lang="en-US"/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A1BC1-D265-46BE-930C-21D6493F5E3D}" type="slidenum">
              <a:rPr lang="en-US"/>
              <a:pPr/>
              <a:t>4</a:t>
            </a:fld>
            <a:endParaRPr lang="en-US"/>
          </a:p>
        </p:txBody>
      </p:sp>
      <p:sp>
        <p:nvSpPr>
          <p:cNvPr id="6861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9BEC0EC-4D9D-4C50-BE2D-EB3D0039DEBD}" type="datetime5">
              <a:rPr lang="en-US" sz="1200">
                <a:latin typeface="Times New Roman" pitchFamily="18" charset="0"/>
              </a:rPr>
              <a:pPr algn="r" eaLnBrk="1" hangingPunct="1"/>
              <a:t>13-Jul-10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18A5F33-9F9A-4F99-84CB-A89F6704DA20}" type="slidenum">
              <a:rPr lang="en-US" sz="1200">
                <a:latin typeface="Times New Roman" pitchFamily="18" charset="0"/>
              </a:rPr>
              <a:pPr algn="r" eaLnBrk="1" hangingPunct="1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138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58AD40D-2BA6-424F-B5FD-57042FF0A3CE}" type="datetime5">
              <a:rPr lang="en-US" sz="1200">
                <a:latin typeface="Times New Roman" pitchFamily="18" charset="0"/>
              </a:rPr>
              <a:pPr algn="r" eaLnBrk="1" hangingPunct="1"/>
              <a:t>13-Jul-10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FBF503F-8346-45D1-A1D6-CCE5230770E0}" type="slidenum">
              <a:rPr lang="en-US" sz="1200">
                <a:latin typeface="Times New Roman" pitchFamily="18" charset="0"/>
              </a:rPr>
              <a:pPr algn="r" eaLnBrk="1" hangingPunct="1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 txBox="1">
            <a:spLocks noGrp="1"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FE3074A-AFBD-4969-8FFF-9C8235D70388}" type="datetime5">
              <a:rPr lang="en-US" sz="1200">
                <a:latin typeface="Times New Roman" pitchFamily="18" charset="0"/>
              </a:rPr>
              <a:pPr algn="r" eaLnBrk="1" hangingPunct="1"/>
              <a:t>13-Jul-10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E0DDBE7-5E74-4E70-9F27-ABAF9CABE78A}" type="slidenum">
              <a:rPr lang="en-US" sz="1200">
                <a:latin typeface="Times New Roman" pitchFamily="18" charset="0"/>
              </a:rPr>
              <a:pPr algn="r" eaLnBrk="1" hangingPunct="1"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547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5" descr="bluebanne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st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FA177-4319-4CAB-A73A-3EA50B352A7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6394C-BF82-414B-A775-BB7404DCB27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E091-6F22-4D01-9D1B-E18236C2EBD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9250" y="1143000"/>
            <a:ext cx="83058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58068-BA01-484D-BD1C-CDA536A11FC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72A9D-A56A-44D2-95A5-B36A5D52BD3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EB480-BD7E-4355-8299-D492EBF7C38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D17A-F4B9-48C1-9F4C-F23F7A4613B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211B0-073E-4430-86B5-3C1E2836B3C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C5E7A-D88C-49AF-AF92-2741F294409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B7902-74D2-4F3D-A440-CE2303FC171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20C72-EB0E-41E0-B29B-66544E364AE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B3637-55ED-4805-B958-D97E832CCF5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banner0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tlogo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2AE7EDF-0F0C-4985-91EE-A2B8B0A09E3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sz="3600" smtClean="0"/>
              <a:t>Leopard Clock Generation Module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63387A-1DEC-409C-8D5D-5C86865AECF9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CGM Auxiliary Clock - FlexRay</a:t>
            </a:r>
            <a:endParaRPr lang="en-US" dirty="0" smtClean="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659389" cy="299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64D233-862C-4AF1-9BF4-D3951930B591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CGM </a:t>
            </a:r>
            <a:r>
              <a:rPr lang="en-GB" dirty="0" smtClean="0"/>
              <a:t>Auxiliary Clock - FlexCan</a:t>
            </a:r>
            <a:endParaRPr lang="en-US" dirty="0" smtClean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678311" cy="305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64D233-862C-4AF1-9BF4-D3951930B591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CGM </a:t>
            </a:r>
            <a:r>
              <a:rPr lang="en-GB" dirty="0" smtClean="0"/>
              <a:t>Auxiliary Clock – PLL0 Input</a:t>
            </a:r>
            <a:endParaRPr lang="en-US" dirty="0" smtClean="0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99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AFEEB1-ECD0-441D-8DA2-25330FD51EF8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CGM Auxiliary Clock – PLL1 Input</a:t>
            </a:r>
            <a:endParaRPr lang="en-US" dirty="0" smtClean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884363"/>
            <a:ext cx="6018213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2606A0-9295-419D-89B7-6695F8C4B514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</a:t>
            </a:r>
            <a:endParaRPr lang="en-US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33775" y="3200400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Verdana" pitchFamily="34" charset="0"/>
              </a:rPr>
              <a:t>IRC 16MHz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9884012-A9DA-44EF-B8B9-91517D5C3345}" type="slidenum">
              <a:rPr lang="en-US" smtClean="0"/>
              <a:pPr/>
              <a:t>14</a:t>
            </a:fld>
            <a:endParaRPr 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CGM IRC 16MHz </a:t>
            </a:r>
            <a:r>
              <a:rPr lang="en-US" sz="2300" b="0" smtClean="0"/>
              <a:t>Digital Interface – Control Register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220788"/>
            <a:ext cx="7772400" cy="541337"/>
          </a:xfrm>
        </p:spPr>
        <p:txBody>
          <a:bodyPr/>
          <a:lstStyle/>
          <a:p>
            <a:pPr eaLnBrk="1" hangingPunct="1"/>
            <a:r>
              <a:rPr lang="it-IT" sz="2500" smtClean="0"/>
              <a:t>Trimming (+/- 1%)</a:t>
            </a:r>
            <a:endParaRPr lang="en-US" sz="2500" smtClean="0"/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4724400"/>
            <a:ext cx="6424612" cy="1316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708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D4BCED-6567-460E-B300-C22346AD26F1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CGM IRC 16MHz</a:t>
            </a:r>
            <a:r>
              <a:rPr lang="en-US" sz="3600" smtClean="0"/>
              <a:t> </a:t>
            </a:r>
            <a:r>
              <a:rPr lang="en-US" sz="2300" b="0" smtClean="0"/>
              <a:t>Application Control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7163" y="1098550"/>
            <a:ext cx="8772525" cy="501650"/>
          </a:xfrm>
          <a:noFill/>
        </p:spPr>
        <p:txBody>
          <a:bodyPr/>
          <a:lstStyle/>
          <a:p>
            <a:pPr eaLnBrk="1" hangingPunct="1"/>
            <a:r>
              <a:rPr lang="it-IT" sz="2400" smtClean="0"/>
              <a:t>Switching on/off controlled by Mode Entry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2575" y="2257425"/>
            <a:ext cx="4005263" cy="19589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it-IT" sz="1800" b="1"/>
              <a:t>16MHz RC Digital Interface</a:t>
            </a:r>
            <a:endParaRPr lang="en-US" sz="1800" b="1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70425" y="2252663"/>
            <a:ext cx="4211638" cy="234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it-IT" sz="1800" b="1"/>
              <a:t>Mode Entry</a:t>
            </a:r>
            <a:endParaRPr lang="en-US" sz="1800" b="1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295775" y="2619375"/>
            <a:ext cx="876300" cy="2746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it-IT" sz="1200"/>
              <a:t>rc_sys_pd</a:t>
            </a:r>
            <a:endParaRPr lang="en-US" sz="120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165475" y="4325938"/>
            <a:ext cx="954088" cy="2746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it-IT" sz="1200"/>
              <a:t>rc_sys_stat</a:t>
            </a:r>
            <a:endParaRPr lang="en-US" sz="1200"/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4978400" y="3795713"/>
            <a:ext cx="3403600" cy="512762"/>
            <a:chOff x="3142" y="3094"/>
            <a:chExt cx="2144" cy="323"/>
          </a:xfrm>
        </p:grpSpPr>
        <p:sp>
          <p:nvSpPr>
            <p:cNvPr id="15392" name="Text Box 10"/>
            <p:cNvSpPr txBox="1">
              <a:spLocks noChangeArrowheads="1"/>
            </p:cNvSpPr>
            <p:nvPr/>
          </p:nvSpPr>
          <p:spPr bwMode="auto">
            <a:xfrm>
              <a:off x="4834" y="3094"/>
              <a:ext cx="452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200" b="1"/>
                <a:t>ME_GS</a:t>
              </a:r>
              <a:endParaRPr lang="en-US" sz="1200" b="1"/>
            </a:p>
          </p:txBody>
        </p:sp>
        <p:sp>
          <p:nvSpPr>
            <p:cNvPr id="15393" name="Text Box 11"/>
            <p:cNvSpPr txBox="1">
              <a:spLocks noChangeArrowheads="1"/>
            </p:cNvSpPr>
            <p:nvPr/>
          </p:nvSpPr>
          <p:spPr bwMode="auto">
            <a:xfrm>
              <a:off x="3142" y="3263"/>
              <a:ext cx="1722" cy="15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000"/>
                <a:t>31                                              5                   0</a:t>
              </a:r>
              <a:endParaRPr lang="en-US" sz="1000"/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3170" y="3099"/>
              <a:ext cx="1664" cy="15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Rectangle 13"/>
            <p:cNvSpPr>
              <a:spLocks noChangeArrowheads="1"/>
            </p:cNvSpPr>
            <p:nvPr/>
          </p:nvSpPr>
          <p:spPr bwMode="auto">
            <a:xfrm>
              <a:off x="4139" y="3099"/>
              <a:ext cx="366" cy="16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it-IT" sz="1000" b="1"/>
                <a:t>S_RC</a:t>
              </a:r>
              <a:endParaRPr lang="en-US" sz="1000" b="1"/>
            </a:p>
          </p:txBody>
        </p:sp>
      </p:grpSp>
      <p:grpSp>
        <p:nvGrpSpPr>
          <p:cNvPr id="15370" name="Group 14"/>
          <p:cNvGrpSpPr>
            <a:grpSpLocks/>
          </p:cNvGrpSpPr>
          <p:nvPr/>
        </p:nvGrpSpPr>
        <p:grpSpPr bwMode="auto">
          <a:xfrm>
            <a:off x="4987925" y="3284538"/>
            <a:ext cx="3808413" cy="504825"/>
            <a:chOff x="3148" y="2772"/>
            <a:chExt cx="2399" cy="318"/>
          </a:xfrm>
        </p:grpSpPr>
        <p:sp>
          <p:nvSpPr>
            <p:cNvPr id="15388" name="Text Box 15"/>
            <p:cNvSpPr txBox="1">
              <a:spLocks noChangeArrowheads="1"/>
            </p:cNvSpPr>
            <p:nvPr/>
          </p:nvSpPr>
          <p:spPr bwMode="auto">
            <a:xfrm>
              <a:off x="4840" y="2776"/>
              <a:ext cx="707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200" b="1"/>
                <a:t>ME_XXX_MC</a:t>
              </a:r>
              <a:endParaRPr lang="en-US" sz="1200" b="1"/>
            </a:p>
          </p:txBody>
        </p:sp>
        <p:sp>
          <p:nvSpPr>
            <p:cNvPr id="15389" name="Rectangle 16"/>
            <p:cNvSpPr>
              <a:spLocks noChangeArrowheads="1"/>
            </p:cNvSpPr>
            <p:nvPr/>
          </p:nvSpPr>
          <p:spPr bwMode="auto">
            <a:xfrm>
              <a:off x="3176" y="2781"/>
              <a:ext cx="1664" cy="15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Text Box 17"/>
            <p:cNvSpPr txBox="1">
              <a:spLocks noChangeArrowheads="1"/>
            </p:cNvSpPr>
            <p:nvPr/>
          </p:nvSpPr>
          <p:spPr bwMode="auto">
            <a:xfrm>
              <a:off x="3148" y="2936"/>
              <a:ext cx="1722" cy="15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000"/>
                <a:t>31                                              5                   0</a:t>
              </a:r>
              <a:endParaRPr lang="en-US" sz="1000"/>
            </a:p>
          </p:txBody>
        </p:sp>
        <p:sp>
          <p:nvSpPr>
            <p:cNvPr id="15391" name="Rectangle 18"/>
            <p:cNvSpPr>
              <a:spLocks noChangeArrowheads="1"/>
            </p:cNvSpPr>
            <p:nvPr/>
          </p:nvSpPr>
          <p:spPr bwMode="auto">
            <a:xfrm>
              <a:off x="4145" y="2772"/>
              <a:ext cx="366" cy="16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it-IT" sz="1000" b="1"/>
                <a:t>RCON</a:t>
              </a:r>
              <a:endParaRPr lang="en-US" sz="1000" b="1"/>
            </a:p>
          </p:txBody>
        </p:sp>
      </p:grpSp>
      <p:sp>
        <p:nvSpPr>
          <p:cNvPr id="15371" name="Oval 19"/>
          <p:cNvSpPr>
            <a:spLocks noChangeArrowheads="1"/>
          </p:cNvSpPr>
          <p:nvPr/>
        </p:nvSpPr>
        <p:spPr bwMode="auto">
          <a:xfrm>
            <a:off x="1658938" y="3368675"/>
            <a:ext cx="2003425" cy="654050"/>
          </a:xfrm>
          <a:prstGeom prst="ellipse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it-IT" sz="1800" b="1"/>
              <a:t>Logic</a:t>
            </a:r>
            <a:endParaRPr lang="en-US" sz="1800" b="1"/>
          </a:p>
        </p:txBody>
      </p:sp>
      <p:sp>
        <p:nvSpPr>
          <p:cNvPr id="15372" name="Arc 20"/>
          <p:cNvSpPr>
            <a:spLocks/>
          </p:cNvSpPr>
          <p:nvPr/>
        </p:nvSpPr>
        <p:spPr bwMode="auto">
          <a:xfrm rot="4850152" flipH="1" flipV="1">
            <a:off x="4791075" y="1554163"/>
            <a:ext cx="727075" cy="3352800"/>
          </a:xfrm>
          <a:custGeom>
            <a:avLst/>
            <a:gdLst>
              <a:gd name="T0" fmla="*/ 11433949 w 24091"/>
              <a:gd name="T1" fmla="*/ 0 h 40713"/>
              <a:gd name="T2" fmla="*/ 0 w 24091"/>
              <a:gd name="T3" fmla="*/ 275133316 h 40713"/>
              <a:gd name="T4" fmla="*/ 2268929 w 24091"/>
              <a:gd name="T5" fmla="*/ 129621745 h 40713"/>
              <a:gd name="T6" fmla="*/ 0 60000 65536"/>
              <a:gd name="T7" fmla="*/ 0 60000 65536"/>
              <a:gd name="T8" fmla="*/ 0 60000 65536"/>
              <a:gd name="T9" fmla="*/ 0 w 24091"/>
              <a:gd name="T10" fmla="*/ 0 h 40713"/>
              <a:gd name="T11" fmla="*/ 24091 w 24091"/>
              <a:gd name="T12" fmla="*/ 40713 h 407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91" h="40713" fill="none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</a:path>
              <a:path w="24091" h="40713" stroke="0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  <a:lnTo>
                  <a:pt x="2491" y="1911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rc 21"/>
          <p:cNvSpPr>
            <a:spLocks/>
          </p:cNvSpPr>
          <p:nvPr/>
        </p:nvSpPr>
        <p:spPr bwMode="auto">
          <a:xfrm rot="16749848" flipH="1">
            <a:off x="4711700" y="2533651"/>
            <a:ext cx="727075" cy="3352800"/>
          </a:xfrm>
          <a:custGeom>
            <a:avLst/>
            <a:gdLst>
              <a:gd name="T0" fmla="*/ 11433949 w 24091"/>
              <a:gd name="T1" fmla="*/ 0 h 40713"/>
              <a:gd name="T2" fmla="*/ 0 w 24091"/>
              <a:gd name="T3" fmla="*/ 275133316 h 40713"/>
              <a:gd name="T4" fmla="*/ 2268929 w 24091"/>
              <a:gd name="T5" fmla="*/ 129621745 h 40713"/>
              <a:gd name="T6" fmla="*/ 0 60000 65536"/>
              <a:gd name="T7" fmla="*/ 0 60000 65536"/>
              <a:gd name="T8" fmla="*/ 0 60000 65536"/>
              <a:gd name="T9" fmla="*/ 0 w 24091"/>
              <a:gd name="T10" fmla="*/ 0 h 40713"/>
              <a:gd name="T11" fmla="*/ 24091 w 24091"/>
              <a:gd name="T12" fmla="*/ 40713 h 407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91" h="40713" fill="none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</a:path>
              <a:path w="24091" h="40713" stroke="0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  <a:lnTo>
                  <a:pt x="2491" y="1911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13" name="Group 41"/>
          <p:cNvGraphicFramePr>
            <a:graphicFrameLocks noGrp="1"/>
          </p:cNvGraphicFramePr>
          <p:nvPr/>
        </p:nvGraphicFramePr>
        <p:xfrm>
          <a:off x="1993900" y="4875213"/>
          <a:ext cx="5168900" cy="1007110"/>
        </p:xfrm>
        <a:graphic>
          <a:graphicData uri="http://schemas.openxmlformats.org/drawingml/2006/table">
            <a:tbl>
              <a:tblPr/>
              <a:tblGrid>
                <a:gridCol w="1670050"/>
                <a:gridCol w="3498850"/>
              </a:tblGrid>
              <a:tr h="3063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rc_sys_pd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RC power-down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rc_sys_stat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RC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XXX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Any mode like DRUN,HALT etc.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B42855-0FEB-430F-9313-ACFD9B4B38C4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</a:t>
            </a:r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48013" y="3200400"/>
            <a:ext cx="284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Verdana" pitchFamily="34" charset="0"/>
              </a:rPr>
              <a:t>XOSC 4-40 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B12DED-A129-45BB-A51E-2E22C7F392B1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48600" cy="685800"/>
          </a:xfrm>
        </p:spPr>
        <p:txBody>
          <a:bodyPr/>
          <a:lstStyle/>
          <a:p>
            <a:pPr eaLnBrk="1" hangingPunct="1"/>
            <a:r>
              <a:rPr lang="en-US" smtClean="0"/>
              <a:t>CGM</a:t>
            </a:r>
            <a:r>
              <a:rPr lang="en-US" sz="2800" smtClean="0"/>
              <a:t> </a:t>
            </a:r>
            <a:r>
              <a:rPr lang="en-US" smtClean="0"/>
              <a:t>XOSC 4-40MHz</a:t>
            </a:r>
            <a:r>
              <a:rPr lang="en-US" sz="2800" smtClean="0"/>
              <a:t> </a:t>
            </a:r>
            <a:r>
              <a:rPr lang="en-US" sz="1800" b="0" smtClean="0"/>
              <a:t>Digital Interface – Control Register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8001000" cy="10064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Clock </a:t>
            </a:r>
            <a:r>
              <a:rPr lang="en-US" sz="2000" dirty="0" smtClean="0"/>
              <a:t>available interrupt flag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dirty="0" err="1" smtClean="0"/>
              <a:t>Configurable</a:t>
            </a:r>
            <a:r>
              <a:rPr lang="it-IT" sz="2000" dirty="0" smtClean="0"/>
              <a:t> start-up </a:t>
            </a:r>
            <a:r>
              <a:rPr lang="it-IT" sz="2000" dirty="0" err="1" smtClean="0"/>
              <a:t>time</a:t>
            </a:r>
            <a:r>
              <a:rPr lang="it-IT" sz="2000" dirty="0" smtClean="0"/>
              <a:t>   (EOCV&lt;7:0&gt; x 512)</a:t>
            </a:r>
          </a:p>
        </p:txBody>
      </p:sp>
      <p:graphicFrame>
        <p:nvGraphicFramePr>
          <p:cNvPr id="17442" name="Group 34"/>
          <p:cNvGraphicFramePr>
            <a:graphicFrameLocks noGrp="1"/>
          </p:cNvGraphicFramePr>
          <p:nvPr>
            <p:ph sz="half" idx="2"/>
          </p:nvPr>
        </p:nvGraphicFramePr>
        <p:xfrm>
          <a:off x="1538288" y="4708525"/>
          <a:ext cx="5930900" cy="1554480"/>
        </p:xfrm>
        <a:graphic>
          <a:graphicData uri="http://schemas.openxmlformats.org/drawingml/2006/table">
            <a:tbl>
              <a:tblPr/>
              <a:tblGrid>
                <a:gridCol w="1060450"/>
                <a:gridCol w="1717675"/>
                <a:gridCol w="3152775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Name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OSCBYP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Oscillator bypass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8-15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EOCV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End of count value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16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M_OSC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Oscillator available interrupt mask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24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I_OSC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Oscillator available interrupt flag</a:t>
                      </a:r>
                      <a:endParaRPr kumimoji="0" lang="cs-CZ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41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2166938"/>
            <a:ext cx="68103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311DB0-3103-4521-8FC2-C5B3F513E5CE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CGM XOSC 4-40MHz</a:t>
            </a:r>
            <a:r>
              <a:rPr lang="en-US" sz="3600" smtClean="0"/>
              <a:t> </a:t>
            </a:r>
            <a:r>
              <a:rPr lang="en-US" sz="2300" b="0" smtClean="0"/>
              <a:t>Application Control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065213"/>
            <a:ext cx="8697913" cy="458787"/>
          </a:xfrm>
          <a:noFill/>
        </p:spPr>
        <p:txBody>
          <a:bodyPr/>
          <a:lstStyle/>
          <a:p>
            <a:pPr eaLnBrk="1" hangingPunct="1"/>
            <a:r>
              <a:rPr lang="it-IT" sz="2000" smtClean="0"/>
              <a:t>XOSC Switching on/off controlled by Mode Entry</a:t>
            </a:r>
            <a:endParaRPr lang="en-US" sz="2000" smtClean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9563" y="1916113"/>
            <a:ext cx="4005262" cy="195897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it-IT" sz="1600" b="1"/>
              <a:t>XOSC Digital Interface</a:t>
            </a:r>
            <a:endParaRPr lang="en-US" sz="1600" b="1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97413" y="1911350"/>
            <a:ext cx="4211637" cy="234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it-IT" sz="1600" b="1"/>
              <a:t>Mode Entry</a:t>
            </a:r>
            <a:endParaRPr lang="en-US" sz="1600" b="1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70375" y="2241550"/>
            <a:ext cx="985838" cy="2746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it-IT" sz="1200"/>
              <a:t>osc_sys_pd</a:t>
            </a:r>
            <a:endParaRPr lang="en-US" sz="12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114800" y="4200525"/>
            <a:ext cx="1063625" cy="2746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it-IT" sz="1200"/>
              <a:t>osc_sys_stat</a:t>
            </a:r>
            <a:endParaRPr lang="en-US" sz="1200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5005388" y="3454400"/>
            <a:ext cx="3403600" cy="512763"/>
            <a:chOff x="3142" y="3094"/>
            <a:chExt cx="2144" cy="323"/>
          </a:xfrm>
        </p:grpSpPr>
        <p:sp>
          <p:nvSpPr>
            <p:cNvPr id="18464" name="Text Box 10"/>
            <p:cNvSpPr txBox="1">
              <a:spLocks noChangeArrowheads="1"/>
            </p:cNvSpPr>
            <p:nvPr/>
          </p:nvSpPr>
          <p:spPr bwMode="auto">
            <a:xfrm>
              <a:off x="4834" y="3094"/>
              <a:ext cx="452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200" b="1"/>
                <a:t>ME_GS</a:t>
              </a:r>
              <a:endParaRPr lang="en-US" sz="1200" b="1"/>
            </a:p>
          </p:txBody>
        </p:sp>
        <p:sp>
          <p:nvSpPr>
            <p:cNvPr id="18465" name="Text Box 11"/>
            <p:cNvSpPr txBox="1">
              <a:spLocks noChangeArrowheads="1"/>
            </p:cNvSpPr>
            <p:nvPr/>
          </p:nvSpPr>
          <p:spPr bwMode="auto">
            <a:xfrm>
              <a:off x="3142" y="3263"/>
              <a:ext cx="1722" cy="15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000"/>
                <a:t>31                                              6                   0</a:t>
              </a:r>
              <a:endParaRPr lang="en-US" sz="1000"/>
            </a:p>
          </p:txBody>
        </p:sp>
        <p:sp>
          <p:nvSpPr>
            <p:cNvPr id="18466" name="Rectangle 12"/>
            <p:cNvSpPr>
              <a:spLocks noChangeArrowheads="1"/>
            </p:cNvSpPr>
            <p:nvPr/>
          </p:nvSpPr>
          <p:spPr bwMode="auto">
            <a:xfrm>
              <a:off x="3170" y="3099"/>
              <a:ext cx="1664" cy="15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13"/>
            <p:cNvSpPr>
              <a:spLocks noChangeArrowheads="1"/>
            </p:cNvSpPr>
            <p:nvPr/>
          </p:nvSpPr>
          <p:spPr bwMode="auto">
            <a:xfrm>
              <a:off x="4139" y="3099"/>
              <a:ext cx="366" cy="16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it-IT" sz="1000" b="1"/>
                <a:t>S_XOSC</a:t>
              </a:r>
              <a:endParaRPr lang="en-US" sz="1000" b="1"/>
            </a:p>
          </p:txBody>
        </p:sp>
      </p:grpSp>
      <p:grpSp>
        <p:nvGrpSpPr>
          <p:cNvPr id="18442" name="Group 14"/>
          <p:cNvGrpSpPr>
            <a:grpSpLocks/>
          </p:cNvGrpSpPr>
          <p:nvPr/>
        </p:nvGrpSpPr>
        <p:grpSpPr bwMode="auto">
          <a:xfrm>
            <a:off x="5014913" y="2943225"/>
            <a:ext cx="3808412" cy="504825"/>
            <a:chOff x="3148" y="2772"/>
            <a:chExt cx="2399" cy="318"/>
          </a:xfrm>
        </p:grpSpPr>
        <p:sp>
          <p:nvSpPr>
            <p:cNvPr id="18460" name="Text Box 15"/>
            <p:cNvSpPr txBox="1">
              <a:spLocks noChangeArrowheads="1"/>
            </p:cNvSpPr>
            <p:nvPr/>
          </p:nvSpPr>
          <p:spPr bwMode="auto">
            <a:xfrm>
              <a:off x="4840" y="2776"/>
              <a:ext cx="707" cy="1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200" b="1"/>
                <a:t>ME_XXX_MC</a:t>
              </a:r>
              <a:endParaRPr lang="en-US" sz="1200" b="1"/>
            </a:p>
          </p:txBody>
        </p:sp>
        <p:sp>
          <p:nvSpPr>
            <p:cNvPr id="18461" name="Rectangle 16"/>
            <p:cNvSpPr>
              <a:spLocks noChangeArrowheads="1"/>
            </p:cNvSpPr>
            <p:nvPr/>
          </p:nvSpPr>
          <p:spPr bwMode="auto">
            <a:xfrm>
              <a:off x="3176" y="2781"/>
              <a:ext cx="1664" cy="15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Text Box 17"/>
            <p:cNvSpPr txBox="1">
              <a:spLocks noChangeArrowheads="1"/>
            </p:cNvSpPr>
            <p:nvPr/>
          </p:nvSpPr>
          <p:spPr bwMode="auto">
            <a:xfrm>
              <a:off x="3148" y="2936"/>
              <a:ext cx="1722" cy="15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it-IT" sz="1000"/>
                <a:t>31                                              6                   0</a:t>
              </a:r>
              <a:endParaRPr lang="en-US" sz="1000"/>
            </a:p>
          </p:txBody>
        </p:sp>
        <p:sp>
          <p:nvSpPr>
            <p:cNvPr id="18463" name="Rectangle 18"/>
            <p:cNvSpPr>
              <a:spLocks noChangeArrowheads="1"/>
            </p:cNvSpPr>
            <p:nvPr/>
          </p:nvSpPr>
          <p:spPr bwMode="auto">
            <a:xfrm>
              <a:off x="4145" y="2772"/>
              <a:ext cx="366" cy="16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it-IT" sz="1000" b="1"/>
                <a:t>XOSCON</a:t>
              </a:r>
              <a:endParaRPr lang="en-US" sz="1000" b="1"/>
            </a:p>
          </p:txBody>
        </p:sp>
      </p:grpSp>
      <p:sp>
        <p:nvSpPr>
          <p:cNvPr id="18443" name="Oval 19"/>
          <p:cNvSpPr>
            <a:spLocks noChangeArrowheads="1"/>
          </p:cNvSpPr>
          <p:nvPr/>
        </p:nvSpPr>
        <p:spPr bwMode="auto">
          <a:xfrm>
            <a:off x="1685925" y="3027363"/>
            <a:ext cx="2003425" cy="654050"/>
          </a:xfrm>
          <a:prstGeom prst="ellipse">
            <a:avLst/>
          </a:prstGeom>
          <a:solidFill>
            <a:schemeClr val="bg1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it-IT" sz="1800" b="1"/>
              <a:t>Logic</a:t>
            </a:r>
            <a:endParaRPr lang="en-US" sz="1800" b="1"/>
          </a:p>
        </p:txBody>
      </p:sp>
      <p:sp>
        <p:nvSpPr>
          <p:cNvPr id="18444" name="Arc 20"/>
          <p:cNvSpPr>
            <a:spLocks/>
          </p:cNvSpPr>
          <p:nvPr/>
        </p:nvSpPr>
        <p:spPr bwMode="auto">
          <a:xfrm rot="4850152" flipH="1" flipV="1">
            <a:off x="4818062" y="1212851"/>
            <a:ext cx="727075" cy="3352800"/>
          </a:xfrm>
          <a:custGeom>
            <a:avLst/>
            <a:gdLst>
              <a:gd name="T0" fmla="*/ 11433949 w 24091"/>
              <a:gd name="T1" fmla="*/ 0 h 40713"/>
              <a:gd name="T2" fmla="*/ 0 w 24091"/>
              <a:gd name="T3" fmla="*/ 275133316 h 40713"/>
              <a:gd name="T4" fmla="*/ 2268929 w 24091"/>
              <a:gd name="T5" fmla="*/ 129621745 h 40713"/>
              <a:gd name="T6" fmla="*/ 0 60000 65536"/>
              <a:gd name="T7" fmla="*/ 0 60000 65536"/>
              <a:gd name="T8" fmla="*/ 0 60000 65536"/>
              <a:gd name="T9" fmla="*/ 0 w 24091"/>
              <a:gd name="T10" fmla="*/ 0 h 40713"/>
              <a:gd name="T11" fmla="*/ 24091 w 24091"/>
              <a:gd name="T12" fmla="*/ 40713 h 407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91" h="40713" fill="none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</a:path>
              <a:path w="24091" h="40713" stroke="0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  <a:lnTo>
                  <a:pt x="2491" y="1911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rc 21"/>
          <p:cNvSpPr>
            <a:spLocks/>
          </p:cNvSpPr>
          <p:nvPr/>
        </p:nvSpPr>
        <p:spPr bwMode="auto">
          <a:xfrm rot="16749848" flipH="1">
            <a:off x="4738687" y="2192338"/>
            <a:ext cx="727075" cy="3352800"/>
          </a:xfrm>
          <a:custGeom>
            <a:avLst/>
            <a:gdLst>
              <a:gd name="T0" fmla="*/ 11433949 w 24091"/>
              <a:gd name="T1" fmla="*/ 0 h 40713"/>
              <a:gd name="T2" fmla="*/ 0 w 24091"/>
              <a:gd name="T3" fmla="*/ 275133316 h 40713"/>
              <a:gd name="T4" fmla="*/ 2268929 w 24091"/>
              <a:gd name="T5" fmla="*/ 129621745 h 40713"/>
              <a:gd name="T6" fmla="*/ 0 60000 65536"/>
              <a:gd name="T7" fmla="*/ 0 60000 65536"/>
              <a:gd name="T8" fmla="*/ 0 60000 65536"/>
              <a:gd name="T9" fmla="*/ 0 w 24091"/>
              <a:gd name="T10" fmla="*/ 0 h 40713"/>
              <a:gd name="T11" fmla="*/ 24091 w 24091"/>
              <a:gd name="T12" fmla="*/ 40713 h 407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91" h="40713" fill="none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</a:path>
              <a:path w="24091" h="40713" stroke="0" extrusionOk="0">
                <a:moveTo>
                  <a:pt x="12553" y="-1"/>
                </a:moveTo>
                <a:cubicBezTo>
                  <a:pt x="19648" y="3735"/>
                  <a:pt x="24091" y="11094"/>
                  <a:pt x="24091" y="19113"/>
                </a:cubicBezTo>
                <a:cubicBezTo>
                  <a:pt x="24091" y="31042"/>
                  <a:pt x="14420" y="40713"/>
                  <a:pt x="2491" y="40713"/>
                </a:cubicBezTo>
                <a:cubicBezTo>
                  <a:pt x="1658" y="40713"/>
                  <a:pt x="826" y="40664"/>
                  <a:pt x="0" y="40568"/>
                </a:cubicBezTo>
                <a:lnTo>
                  <a:pt x="2491" y="1911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80" name="Group 36"/>
          <p:cNvGraphicFramePr>
            <a:graphicFrameLocks noGrp="1"/>
          </p:cNvGraphicFramePr>
          <p:nvPr/>
        </p:nvGraphicFramePr>
        <p:xfrm>
          <a:off x="1841500" y="4840288"/>
          <a:ext cx="5418138" cy="1005840"/>
        </p:xfrm>
        <a:graphic>
          <a:graphicData uri="http://schemas.openxmlformats.org/drawingml/2006/table">
            <a:tbl>
              <a:tblPr/>
              <a:tblGrid>
                <a:gridCol w="1911350"/>
                <a:gridCol w="3506788"/>
              </a:tblGrid>
              <a:tr h="3063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osc_sys_pd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XTAL OSC power-down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osc_sys_stat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System XTAL OSC status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XXX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Any mode like DRUN,HALT etc.</a:t>
                      </a: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BD034B-776D-4B63-8F6B-A7172DE17EE4}" type="slidenum">
              <a:rPr lang="en-US" smtClean="0"/>
              <a:pPr/>
              <a:t>1</a:t>
            </a:fld>
            <a:endParaRPr 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 Overview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298575"/>
            <a:ext cx="8305800" cy="464343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sz="2400" dirty="0" smtClean="0"/>
              <a:t>The MC_CGM includes the following features: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 smtClean="0"/>
              <a:t>generates system and peripheral clocks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 smtClean="0"/>
              <a:t>selects and </a:t>
            </a:r>
            <a:r>
              <a:rPr lang="en-US" sz="2000" dirty="0" smtClean="0"/>
              <a:t>enables </a:t>
            </a:r>
            <a:r>
              <a:rPr lang="en-US" sz="2000" dirty="0" smtClean="0"/>
              <a:t>the system clock supply from system clock </a:t>
            </a:r>
            <a:r>
              <a:rPr lang="en-US" sz="2000" dirty="0" smtClean="0"/>
              <a:t>sources</a:t>
            </a:r>
            <a:endParaRPr lang="en-US" sz="2000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 smtClean="0"/>
              <a:t>contains a set of registers to control clock </a:t>
            </a:r>
            <a:r>
              <a:rPr lang="en-US" sz="2000" dirty="0" smtClean="0"/>
              <a:t>dividers</a:t>
            </a:r>
            <a:endParaRPr lang="en-US" sz="2000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 smtClean="0"/>
              <a:t>supports multiple clock sources and maps their address spaces to its memory </a:t>
            </a:r>
            <a:r>
              <a:rPr lang="en-US" sz="2000" dirty="0" smtClean="0"/>
              <a:t>map</a:t>
            </a:r>
            <a:endParaRPr lang="en-US" sz="2000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 smtClean="0"/>
              <a:t>guarantees glitch-less clock transitions when changing the system clock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3C7BEC-AF49-4500-873C-115911BAE1E3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</a:t>
            </a:r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7050" y="3000375"/>
            <a:ext cx="5334000" cy="1703388"/>
          </a:xfrm>
          <a:noFill/>
        </p:spPr>
        <p:txBody>
          <a:bodyPr anchor="ctr"/>
          <a:lstStyle/>
          <a:p>
            <a:pPr algn="ctr" eaLnBrk="1" hangingPunct="1">
              <a:buFont typeface="Wingdings" pitchFamily="2" charset="2"/>
              <a:buNone/>
            </a:pPr>
            <a:r>
              <a:rPr lang="en-US" b="1" smtClean="0"/>
              <a:t>Frequency modulated PLL</a:t>
            </a:r>
            <a:endParaRPr lang="cs-CZ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81C801-46E3-4B0E-9471-A26AA846568F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FMPLL</a:t>
            </a:r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3300"/>
            <a:ext cx="8305800" cy="412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smtClean="0"/>
              <a:t>The purpose of the FMPLL0 is to generate a 120 MHz (max) system clock </a:t>
            </a:r>
            <a:r>
              <a:rPr lang="en-US" sz="2000" smtClean="0"/>
              <a:t>from a common 4–40 MHz input clock.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The purpose of the FMPLL1 is to generate a 120 MHz (max) clock for </a:t>
            </a:r>
            <a:r>
              <a:rPr lang="en-US" sz="2000" smtClean="0"/>
              <a:t>motor control peripherals from a common 4–40 MHz input clock.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FMPLL support programmable frequency modulation of the system clock. 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The FMPLL operating modes: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smtClean="0"/>
              <a:t>Power down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smtClean="0"/>
              <a:t>Progressive clock switching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smtClean="0"/>
              <a:t>Normal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smtClean="0"/>
              <a:t>Normal with Spread Spectrum Clock Generation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These modes are controlled by two registers:</a:t>
            </a:r>
            <a:r>
              <a:rPr lang="en-GB" sz="22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smtClean="0"/>
              <a:t>Control Register (CR)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600" smtClean="0"/>
              <a:t>Modulation Register (MR)</a:t>
            </a:r>
            <a:endParaRPr lang="en-US" sz="160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538" y="5073650"/>
            <a:ext cx="597376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554966-7445-4906-A1A0-523B903935E8}" type="slidenum">
              <a:rPr lang="en-US" smtClean="0"/>
              <a:pPr/>
              <a:t>21</a:t>
            </a:fld>
            <a:endParaRPr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 FMPLL</a:t>
            </a:r>
            <a:r>
              <a:rPr lang="en-GB" sz="3600" smtClean="0"/>
              <a:t> </a:t>
            </a:r>
            <a:r>
              <a:rPr lang="en-GB" sz="2300" b="0" smtClean="0"/>
              <a:t>Control Register (CR) 1/2</a:t>
            </a:r>
            <a:endParaRPr lang="en-US" sz="2300" b="0" smtClean="0"/>
          </a:p>
        </p:txBody>
      </p:sp>
      <p:graphicFrame>
        <p:nvGraphicFramePr>
          <p:cNvPr id="36984" name="Group 120"/>
          <p:cNvGraphicFramePr>
            <a:graphicFrameLocks noGrp="1"/>
          </p:cNvGraphicFramePr>
          <p:nvPr>
            <p:ph idx="1"/>
          </p:nvPr>
        </p:nvGraphicFramePr>
        <p:xfrm>
          <a:off x="349250" y="4394200"/>
          <a:ext cx="8305800" cy="1390333"/>
        </p:xfrm>
        <a:graphic>
          <a:graphicData uri="http://schemas.openxmlformats.org/drawingml/2006/table">
            <a:tbl>
              <a:tblPr/>
              <a:tblGrid>
                <a:gridCol w="762000"/>
                <a:gridCol w="1343025"/>
                <a:gridCol w="6200775"/>
              </a:tblGrid>
              <a:tr h="266700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name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2-5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IDF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value of this field sets the PLL Input division factor.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6-7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ODF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value of this field sets the PLL Output division factor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9-15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NDIV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value of this field sets the PLL Loop division factor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32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006475"/>
            <a:ext cx="7451725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CB9FFC-1F34-4508-BCC5-6D0B578950A0}" type="slidenum">
              <a:rPr lang="en-US" smtClean="0"/>
              <a:pPr/>
              <a:t>22</a:t>
            </a:fld>
            <a:endParaRPr 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 FMPLL</a:t>
            </a:r>
            <a:r>
              <a:rPr lang="en-GB" sz="3600" smtClean="0"/>
              <a:t> </a:t>
            </a:r>
            <a:r>
              <a:rPr lang="en-GB" sz="2300" b="0" smtClean="0"/>
              <a:t>Control Register (CR) 2/2</a:t>
            </a:r>
            <a:endParaRPr lang="en-US" sz="2300" b="0" smtClean="0"/>
          </a:p>
        </p:txBody>
      </p:sp>
      <p:graphicFrame>
        <p:nvGraphicFramePr>
          <p:cNvPr id="37941" name="Group 53"/>
          <p:cNvGraphicFramePr>
            <a:graphicFrameLocks noGrp="1"/>
          </p:cNvGraphicFramePr>
          <p:nvPr>
            <p:ph idx="1"/>
          </p:nvPr>
        </p:nvGraphicFramePr>
        <p:xfrm>
          <a:off x="349250" y="1298575"/>
          <a:ext cx="8305800" cy="4034474"/>
        </p:xfrm>
        <a:graphic>
          <a:graphicData uri="http://schemas.openxmlformats.org/drawingml/2006/table">
            <a:tbl>
              <a:tblPr/>
              <a:tblGrid>
                <a:gridCol w="596900"/>
                <a:gridCol w="1739900"/>
                <a:gridCol w="5969000"/>
              </a:tblGrid>
              <a:tr h="411163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name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en_pll_sw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used to enable progressive clock switching.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75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unlock_once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1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a sticky indication of PLL loss of lock condition. Unlock_once is set when the PLL loses lock. Whenever the PLL reacquires lock, unlock_once remains set. unlock_once is cleared after a POR event.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i_lock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1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set by hardware whenever there is a lock/unlock event. It is cleared by software, writing 1.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s_lock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1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an indication of whether the PLL has acquired lock.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pll_fail_mask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used to mask the pll_fail output.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30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pll_fail_flag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1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asynchronously set by hardware whenever a loss of lock event occurs while PLL is switched on. It is cleared by software, writing 1.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8A16CD-CC74-4277-A196-F1D11A04B444}" type="slidenum">
              <a:rPr lang="en-US" smtClean="0"/>
              <a:pPr/>
              <a:t>23</a:t>
            </a:fld>
            <a:endParaRPr 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 FMPLL</a:t>
            </a:r>
            <a:r>
              <a:rPr lang="en-GB" sz="3600" smtClean="0"/>
              <a:t> </a:t>
            </a:r>
            <a:r>
              <a:rPr lang="en-GB" sz="2300" b="0" smtClean="0"/>
              <a:t>Modulation Register (MR)</a:t>
            </a:r>
            <a:endParaRPr lang="en-US" sz="2300" b="0" smtClean="0"/>
          </a:p>
        </p:txBody>
      </p:sp>
      <p:graphicFrame>
        <p:nvGraphicFramePr>
          <p:cNvPr id="38952" name="Group 40"/>
          <p:cNvGraphicFramePr>
            <a:graphicFrameLocks noGrp="1"/>
          </p:cNvGraphicFramePr>
          <p:nvPr/>
        </p:nvGraphicFramePr>
        <p:xfrm>
          <a:off x="381000" y="3035300"/>
          <a:ext cx="8382000" cy="3261360"/>
        </p:xfrm>
        <a:graphic>
          <a:graphicData uri="http://schemas.openxmlformats.org/drawingml/2006/table">
            <a:tbl>
              <a:tblPr/>
              <a:tblGrid>
                <a:gridCol w="741363"/>
                <a:gridCol w="1530350"/>
                <a:gridCol w="6110287"/>
              </a:tblGrid>
              <a:tr h="306388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name 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STRB_BYPASS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Bypass the STRB signal used inside PLL to latch the correct values for control bits (INC_STEP, MOD_PERIOD and SPRD_SEL).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SPRD_SEL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SPRD_SEL control the spread type in Frequency Modulation mode: centre spread or down spread.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3-15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MOD_PERIOD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MOD_PERIOD field is the binary equivalent of the modulation period.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FM_EN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FM_EN enables the frequency modulation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17-31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INC_STEP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INC_STEP field is the binary equivalent of the incremental step value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86" name="Picture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50913"/>
            <a:ext cx="59436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DECE96-D605-4AB2-887F-3A4DFF99DF6B}" type="slidenum">
              <a:rPr lang="en-US" smtClean="0"/>
              <a:pPr/>
              <a:t>24</a:t>
            </a:fld>
            <a:endParaRPr 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 FMPLL</a:t>
            </a:r>
            <a:r>
              <a:rPr lang="en-GB" sz="3600" smtClean="0"/>
              <a:t> </a:t>
            </a:r>
            <a:r>
              <a:rPr lang="en-GB" sz="2300" b="0" smtClean="0"/>
              <a:t>Normal mode</a:t>
            </a:r>
            <a:endParaRPr lang="en-US" sz="2300" b="0" smtClean="0"/>
          </a:p>
        </p:txBody>
      </p:sp>
      <p:sp>
        <p:nvSpPr>
          <p:cNvPr id="24580" name="Rectangle 45"/>
          <p:cNvSpPr>
            <a:spLocks noChangeArrowheads="1"/>
          </p:cNvSpPr>
          <p:nvPr/>
        </p:nvSpPr>
        <p:spPr bwMode="auto">
          <a:xfrm>
            <a:off x="609600" y="914400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800" dirty="0" smtClean="0">
                <a:latin typeface="Verdana" pitchFamily="34" charset="0"/>
              </a:rPr>
              <a:t>the </a:t>
            </a:r>
            <a:r>
              <a:rPr lang="en-US" sz="1800" dirty="0">
                <a:latin typeface="Verdana" pitchFamily="34" charset="0"/>
              </a:rPr>
              <a:t>PLL output clock (PHI) is derived by the reference clock (XOSC) through this relation:</a:t>
            </a:r>
          </a:p>
        </p:txBody>
      </p:sp>
      <p:sp>
        <p:nvSpPr>
          <p:cNvPr id="24582" name="Rectangle 48"/>
          <p:cNvSpPr>
            <a:spLocks noChangeArrowheads="1"/>
          </p:cNvSpPr>
          <p:nvPr/>
        </p:nvSpPr>
        <p:spPr bwMode="auto">
          <a:xfrm>
            <a:off x="808038" y="2514600"/>
            <a:ext cx="5668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Verdana" pitchFamily="34" charset="0"/>
              </a:rPr>
              <a:t>where the value of </a:t>
            </a:r>
            <a:r>
              <a:rPr lang="en-US" sz="1800" i="1">
                <a:latin typeface="Verdana" pitchFamily="34" charset="0"/>
              </a:rPr>
              <a:t>idf</a:t>
            </a:r>
            <a:r>
              <a:rPr lang="en-US" sz="1800">
                <a:latin typeface="Verdana" pitchFamily="34" charset="0"/>
              </a:rPr>
              <a:t>, </a:t>
            </a:r>
            <a:r>
              <a:rPr lang="en-US" sz="1800" i="1">
                <a:latin typeface="Verdana" pitchFamily="34" charset="0"/>
              </a:rPr>
              <a:t>ldf </a:t>
            </a:r>
            <a:r>
              <a:rPr lang="en-US" sz="1800">
                <a:latin typeface="Verdana" pitchFamily="34" charset="0"/>
              </a:rPr>
              <a:t>and </a:t>
            </a:r>
            <a:r>
              <a:rPr lang="en-US" sz="1800" i="1">
                <a:latin typeface="Verdana" pitchFamily="34" charset="0"/>
              </a:rPr>
              <a:t>odf </a:t>
            </a:r>
            <a:r>
              <a:rPr lang="en-US" sz="1800">
                <a:latin typeface="Verdana" pitchFamily="34" charset="0"/>
              </a:rPr>
              <a:t>are set in CR</a:t>
            </a: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8" y="3581400"/>
            <a:ext cx="8785225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688" y="1862138"/>
            <a:ext cx="1698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3F3A2B-BBEF-4617-9A36-2C0A2D271A1E}" type="slidenum">
              <a:rPr lang="en-US" smtClean="0"/>
              <a:pPr/>
              <a:t>25</a:t>
            </a:fld>
            <a:endParaRPr 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 FMPLL</a:t>
            </a:r>
            <a:r>
              <a:rPr lang="en-GB" sz="3600" smtClean="0"/>
              <a:t> </a:t>
            </a:r>
            <a:r>
              <a:rPr lang="en-GB" sz="2300" b="0" smtClean="0"/>
              <a:t>Progressive clock switching</a:t>
            </a:r>
            <a:endParaRPr lang="en-US" sz="2300" b="0" smtClean="0"/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609600" y="1109663"/>
            <a:ext cx="8077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PLL can be programmed to switch progressively system clock to PLL clock </a:t>
            </a:r>
          </a:p>
          <a:p>
            <a:pPr marL="287338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This allows a gradual increase of current consumption for better voltage regulator response</a:t>
            </a:r>
          </a:p>
          <a:p>
            <a:pPr marL="287338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Verdana" pitchFamily="34" charset="0"/>
              </a:rPr>
              <a:t>PLL </a:t>
            </a:r>
            <a:r>
              <a:rPr lang="en-US" sz="2000" dirty="0">
                <a:latin typeface="Verdana" pitchFamily="34" charset="0"/>
              </a:rPr>
              <a:t>is configured with the new value of frequency (FPLL)</a:t>
            </a:r>
          </a:p>
          <a:p>
            <a:pPr marL="744538" lvl="1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system clock is switched to PLL clock</a:t>
            </a:r>
          </a:p>
          <a:p>
            <a:pPr marL="744538" lvl="1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system clock = fpll/8</a:t>
            </a:r>
          </a:p>
          <a:p>
            <a:pPr marL="744538" lvl="1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system clock = fpll/4</a:t>
            </a:r>
          </a:p>
          <a:p>
            <a:pPr marL="744538" lvl="1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system clock = fpll/2</a:t>
            </a:r>
          </a:p>
          <a:p>
            <a:pPr marL="744538" lvl="1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system clock = fpll</a:t>
            </a:r>
          </a:p>
          <a:p>
            <a:pPr marL="287338" indent="-287338">
              <a:buClr>
                <a:schemeClr val="accent2"/>
              </a:buClr>
              <a:buFont typeface="Wingdings" pitchFamily="2" charset="2"/>
              <a:buChar char="§"/>
            </a:pP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61F055-C5DA-49B0-AC09-830C0EA330D4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85150" cy="685800"/>
          </a:xfrm>
        </p:spPr>
        <p:txBody>
          <a:bodyPr/>
          <a:lstStyle/>
          <a:p>
            <a:r>
              <a:rPr lang="en-US" smtClean="0"/>
              <a:t>PLL - Progressive clock switching (PCS)</a:t>
            </a:r>
          </a:p>
        </p:txBody>
      </p:sp>
      <p:grpSp>
        <p:nvGrpSpPr>
          <p:cNvPr id="26628" name="Group 17"/>
          <p:cNvGrpSpPr>
            <a:grpSpLocks/>
          </p:cNvGrpSpPr>
          <p:nvPr/>
        </p:nvGrpSpPr>
        <p:grpSpPr bwMode="auto">
          <a:xfrm>
            <a:off x="2057400" y="914400"/>
            <a:ext cx="6248400" cy="5410200"/>
            <a:chOff x="672" y="642"/>
            <a:chExt cx="4272" cy="3678"/>
          </a:xfrm>
        </p:grpSpPr>
        <p:pic>
          <p:nvPicPr>
            <p:cNvPr id="26631" name="Picture 8" descr="080707_1344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642"/>
              <a:ext cx="4272" cy="3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2" name="Rectangle 9"/>
            <p:cNvSpPr>
              <a:spLocks noChangeArrowheads="1"/>
            </p:cNvSpPr>
            <p:nvPr/>
          </p:nvSpPr>
          <p:spPr bwMode="auto">
            <a:xfrm>
              <a:off x="912" y="2466"/>
              <a:ext cx="1440" cy="139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6633" name="Rectangle 10"/>
            <p:cNvSpPr>
              <a:spLocks noChangeArrowheads="1"/>
            </p:cNvSpPr>
            <p:nvPr/>
          </p:nvSpPr>
          <p:spPr bwMode="auto">
            <a:xfrm>
              <a:off x="2352" y="2466"/>
              <a:ext cx="960" cy="13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Rectangle 11"/>
            <p:cNvSpPr>
              <a:spLocks noChangeArrowheads="1"/>
            </p:cNvSpPr>
            <p:nvPr/>
          </p:nvSpPr>
          <p:spPr bwMode="auto">
            <a:xfrm>
              <a:off x="3312" y="2466"/>
              <a:ext cx="1008" cy="1392"/>
            </a:xfrm>
            <a:prstGeom prst="rect">
              <a:avLst/>
            </a:prstGeom>
            <a:solidFill>
              <a:srgbClr val="00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4320" y="2466"/>
              <a:ext cx="576" cy="1392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1200" y="2545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phase 3</a:t>
              </a:r>
            </a:p>
          </p:txBody>
        </p:sp>
        <p:sp>
          <p:nvSpPr>
            <p:cNvPr id="26637" name="Text Box 14"/>
            <p:cNvSpPr txBox="1">
              <a:spLocks noChangeArrowheads="1"/>
            </p:cNvSpPr>
            <p:nvPr/>
          </p:nvSpPr>
          <p:spPr bwMode="auto">
            <a:xfrm>
              <a:off x="2496" y="2545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phase 4</a:t>
              </a:r>
            </a:p>
          </p:txBody>
        </p:sp>
        <p:sp>
          <p:nvSpPr>
            <p:cNvPr id="26638" name="Text Box 15"/>
            <p:cNvSpPr txBox="1">
              <a:spLocks noChangeArrowheads="1"/>
            </p:cNvSpPr>
            <p:nvPr/>
          </p:nvSpPr>
          <p:spPr bwMode="auto">
            <a:xfrm>
              <a:off x="3456" y="2545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phase 5</a:t>
              </a:r>
            </a:p>
          </p:txBody>
        </p:sp>
        <p:sp>
          <p:nvSpPr>
            <p:cNvPr id="26639" name="Text Box 16"/>
            <p:cNvSpPr txBox="1">
              <a:spLocks noChangeArrowheads="1"/>
            </p:cNvSpPr>
            <p:nvPr/>
          </p:nvSpPr>
          <p:spPr bwMode="auto">
            <a:xfrm>
              <a:off x="4224" y="2545"/>
              <a:ext cx="6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phase 6</a:t>
              </a:r>
            </a:p>
          </p:txBody>
        </p:sp>
      </p:grpSp>
      <p:sp>
        <p:nvSpPr>
          <p:cNvPr id="26629" name="Line 18"/>
          <p:cNvSpPr>
            <a:spLocks noChangeShapeType="1"/>
          </p:cNvSpPr>
          <p:nvPr/>
        </p:nvSpPr>
        <p:spPr bwMode="auto">
          <a:xfrm flipV="1">
            <a:off x="1295400" y="16002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0" name="Text Box 19"/>
          <p:cNvSpPr txBox="1">
            <a:spLocks noChangeArrowheads="1"/>
          </p:cNvSpPr>
          <p:nvPr/>
        </p:nvSpPr>
        <p:spPr bwMode="auto">
          <a:xfrm>
            <a:off x="0" y="2514600"/>
            <a:ext cx="2057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system clock is switched to the PLL clock </a:t>
            </a:r>
          </a:p>
          <a:p>
            <a:r>
              <a:rPr lang="en-US" sz="2000"/>
              <a:t>(phase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33C68B-FB97-4303-8F6F-7A562B461691}" type="slidenum">
              <a:rPr lang="en-US" smtClean="0"/>
              <a:pPr/>
              <a:t>27</a:t>
            </a:fld>
            <a:endParaRPr 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CGM FMPLL</a:t>
            </a:r>
            <a:r>
              <a:rPr lang="en-GB" smtClean="0"/>
              <a:t> </a:t>
            </a:r>
            <a:r>
              <a:rPr lang="en-GB" sz="1800" b="0" smtClean="0"/>
              <a:t>Normal mode with frequency modulation 1/2</a:t>
            </a:r>
            <a:endParaRPr lang="en-US" sz="1800" b="0" smtClean="0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7163" y="946150"/>
            <a:ext cx="8783637" cy="2025650"/>
          </a:xfrm>
          <a:noFill/>
        </p:spPr>
        <p:txBody>
          <a:bodyPr/>
          <a:lstStyle/>
          <a:p>
            <a:pPr eaLnBrk="1" hangingPunct="1"/>
            <a:r>
              <a:rPr lang="en-GB" sz="2200" smtClean="0"/>
              <a:t>The output clock frequency modulation can be enabled, following two steps</a:t>
            </a:r>
          </a:p>
          <a:p>
            <a:pPr lvl="1" eaLnBrk="1" hangingPunct="1"/>
            <a:r>
              <a:rPr lang="en-GB" sz="1800" smtClean="0"/>
              <a:t>configure the FM modulation characteristics : MOD_PERIOD, INC_STEP.</a:t>
            </a:r>
          </a:p>
          <a:p>
            <a:pPr lvl="1" eaLnBrk="1" hangingPunct="1"/>
            <a:r>
              <a:rPr lang="en-US" sz="1800" smtClean="0"/>
              <a:t>Enable the FM modulation by programming the SSCG_EN bit of MR register to 1. FM modulated mode can be enabled only when PLL is in lock state.</a:t>
            </a:r>
            <a:endParaRPr lang="en-GB" sz="1800" smtClean="0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963" y="2667000"/>
            <a:ext cx="5259387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447800" y="5791200"/>
            <a:ext cx="612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Frequency modulation decreases the EMC emission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FA0CE2-6504-49AD-ACCD-2E99681E3492}" type="slidenum">
              <a:rPr lang="en-US" smtClean="0"/>
              <a:pPr/>
              <a:t>28</a:t>
            </a:fld>
            <a:endParaRPr 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Recommendations</a:t>
            </a:r>
            <a:endParaRPr lang="en-US" sz="2300" b="0" smtClean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26500" cy="5334000"/>
          </a:xfrm>
        </p:spPr>
        <p:txBody>
          <a:bodyPr/>
          <a:lstStyle/>
          <a:p>
            <a:pPr marL="63500" indent="0" eaLnBrk="1" hangingPunct="1">
              <a:lnSpc>
                <a:spcPct val="150000"/>
              </a:lnSpc>
              <a:buFont typeface="Wingdings" pitchFamily="2" charset="2"/>
              <a:buNone/>
              <a:tabLst>
                <a:tab pos="0" algn="l"/>
              </a:tabLst>
              <a:defRPr/>
            </a:pPr>
            <a:r>
              <a:rPr lang="en-US" sz="2000" dirty="0" smtClean="0"/>
              <a:t>To avoid any unpredictable behavior of the PLL clock, it is recommended to respect the following guidelines:</a:t>
            </a:r>
          </a:p>
          <a:p>
            <a:pPr marL="63500" indent="0" eaLnBrk="1" hangingPunct="1">
              <a:lnSpc>
                <a:spcPct val="150000"/>
              </a:lnSpc>
              <a:buFont typeface="Wingdings" pitchFamily="2" charset="2"/>
              <a:buNone/>
              <a:tabLst>
                <a:tab pos="0" algn="l"/>
              </a:tabLst>
              <a:defRPr/>
            </a:pPr>
            <a:endParaRPr lang="en-US" sz="2000" dirty="0" smtClean="0"/>
          </a:p>
          <a:p>
            <a:pPr marL="395288" indent="-331788" eaLnBrk="1" hangingPunct="1">
              <a:lnSpc>
                <a:spcPct val="80000"/>
              </a:lnSpc>
              <a:tabLst>
                <a:tab pos="463550" algn="l"/>
              </a:tabLst>
              <a:defRPr/>
            </a:pPr>
            <a:r>
              <a:rPr lang="en-US" sz="2000" dirty="0" smtClean="0"/>
              <a:t>The PLL VCO frequency should reside in the range 256–512 </a:t>
            </a:r>
            <a:r>
              <a:rPr lang="en-US" sz="2000" dirty="0" err="1" smtClean="0"/>
              <a:t>MHz.</a:t>
            </a:r>
            <a:r>
              <a:rPr lang="en-US" sz="2000" dirty="0" smtClean="0"/>
              <a:t> </a:t>
            </a:r>
          </a:p>
          <a:p>
            <a:pPr marL="795338" lvl="1" indent="-331788" eaLnBrk="1" hangingPunct="1">
              <a:lnSpc>
                <a:spcPct val="80000"/>
              </a:lnSpc>
              <a:tabLst>
                <a:tab pos="463550" algn="l"/>
              </a:tabLst>
              <a:defRPr/>
            </a:pPr>
            <a:r>
              <a:rPr lang="en-US" sz="1600" dirty="0" smtClean="0"/>
              <a:t>Care is required when programming the multiplication and division factors to respect this requirement.</a:t>
            </a:r>
          </a:p>
          <a:p>
            <a:pPr marL="6350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0" algn="l"/>
              </a:tabLst>
              <a:defRPr/>
            </a:pPr>
            <a:endParaRPr lang="en-US" sz="2000" dirty="0" smtClean="0"/>
          </a:p>
          <a:p>
            <a:pPr marL="341313" indent="-277813" eaLnBrk="1" hangingPunct="1">
              <a:lnSpc>
                <a:spcPct val="80000"/>
              </a:lnSpc>
              <a:defRPr/>
            </a:pPr>
            <a:r>
              <a:rPr lang="en-US" sz="2000" dirty="0" smtClean="0"/>
              <a:t> Use progressive clock switching.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B619D7-5014-478F-909B-20884AAF43BE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 Clock sources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Clock Sources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cs-CZ" sz="2000" dirty="0" smtClean="0"/>
              <a:t>4-</a:t>
            </a:r>
            <a:r>
              <a:rPr lang="en-GB" sz="2000" dirty="0" smtClean="0"/>
              <a:t>40</a:t>
            </a:r>
            <a:r>
              <a:rPr lang="cs-CZ" sz="2000" dirty="0" smtClean="0"/>
              <a:t> MHz External Crystal/Oscillator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cs-CZ" sz="2000" dirty="0" smtClean="0"/>
              <a:t>16 MHz Internal RC </a:t>
            </a:r>
            <a:r>
              <a:rPr lang="cs-CZ" sz="2000" dirty="0" smtClean="0"/>
              <a:t>Oscillator</a:t>
            </a:r>
            <a:r>
              <a:rPr lang="en-GB" sz="2000" dirty="0" smtClean="0"/>
              <a:t> (safe clock)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400" dirty="0" smtClean="0"/>
              <a:t>System </a:t>
            </a:r>
            <a:r>
              <a:rPr lang="en-US" sz="2400" dirty="0" smtClean="0"/>
              <a:t>Clock can be driven by</a:t>
            </a:r>
            <a:endParaRPr lang="en-US" sz="240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cs-CZ" sz="2000" dirty="0" smtClean="0"/>
              <a:t>16 MHz Internal RC Oscillator</a:t>
            </a:r>
            <a:r>
              <a:rPr lang="cs-CZ" sz="2100" b="1" dirty="0" smtClean="0"/>
              <a:t> </a:t>
            </a:r>
            <a:endParaRPr lang="en-US" sz="2100" b="1" dirty="0" smtClean="0"/>
          </a:p>
          <a:p>
            <a:pPr marL="857250" lvl="2" indent="288925" eaLnBrk="1" hangingPunct="1">
              <a:lnSpc>
                <a:spcPct val="120000"/>
              </a:lnSpc>
              <a:defRPr/>
            </a:pPr>
            <a:r>
              <a:rPr lang="en-US" sz="1800" dirty="0" smtClean="0"/>
              <a:t>Default system clock at reset </a:t>
            </a:r>
            <a:r>
              <a:rPr lang="en-US" sz="1800" dirty="0" smtClean="0"/>
              <a:t>output</a:t>
            </a:r>
          </a:p>
          <a:p>
            <a:pPr marL="857250" lvl="2" indent="288925" eaLnBrk="1" hangingPunct="1">
              <a:lnSpc>
                <a:spcPct val="120000"/>
              </a:lnSpc>
              <a:defRPr/>
            </a:pPr>
            <a:r>
              <a:rPr lang="en-GB" sz="1800" dirty="0" smtClean="0"/>
              <a:t>it can NOT be disabled (safe clock)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dirty="0" smtClean="0"/>
              <a:t>FMPLL0</a:t>
            </a:r>
          </a:p>
          <a:p>
            <a:pPr marL="1146175" lvl="2" indent="-288925" algn="just" eaLnBrk="1" hangingPunct="1">
              <a:lnSpc>
                <a:spcPct val="120000"/>
              </a:lnSpc>
              <a:defRPr/>
            </a:pPr>
            <a:r>
              <a:rPr lang="en-US" sz="1800" dirty="0" smtClean="0"/>
              <a:t>The input/reference clock can be either the IRCOSC or the XOSC</a:t>
            </a:r>
          </a:p>
          <a:p>
            <a:pPr marL="1146175" lvl="2" indent="-288925" algn="just" eaLnBrk="1" hangingPunct="1">
              <a:lnSpc>
                <a:spcPct val="120000"/>
              </a:lnSpc>
              <a:defRPr/>
            </a:pPr>
            <a:r>
              <a:rPr lang="en-US" sz="1800" dirty="0" smtClean="0"/>
              <a:t>The progressive clock </a:t>
            </a:r>
            <a:r>
              <a:rPr lang="en-US" sz="1800" dirty="0" smtClean="0"/>
              <a:t>switching</a:t>
            </a:r>
          </a:p>
          <a:p>
            <a:pPr marL="1146175" lvl="2" indent="-288925" algn="just" eaLnBrk="1" hangingPunct="1">
              <a:lnSpc>
                <a:spcPct val="120000"/>
              </a:lnSpc>
              <a:defRPr/>
            </a:pPr>
            <a:r>
              <a:rPr lang="en-GB" sz="1800" dirty="0" smtClean="0"/>
              <a:t>Frequency modulation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B13DBB-DC50-4E0C-BEAA-13C2B2DC372A}" type="slidenum">
              <a:rPr lang="en-US" smtClean="0"/>
              <a:pPr/>
              <a:t>29</a:t>
            </a:fld>
            <a:endParaRPr 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CGM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0" y="3000375"/>
            <a:ext cx="5334000" cy="1703388"/>
          </a:xfrm>
          <a:noFill/>
        </p:spPr>
        <p:txBody>
          <a:bodyPr anchor="ctr"/>
          <a:lstStyle/>
          <a:p>
            <a:pPr algn="ctr" eaLnBrk="1" hangingPunct="1">
              <a:buFont typeface="Wingdings" pitchFamily="2" charset="2"/>
              <a:buNone/>
            </a:pPr>
            <a:r>
              <a:rPr lang="en-US" b="1" smtClean="0"/>
              <a:t>Clock Monitor Unit (CMU)</a:t>
            </a:r>
            <a:endParaRPr lang="cs-CZ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664A7B-5851-4C13-8558-B978ACB60083}" type="slidenum">
              <a:rPr lang="en-US" smtClean="0"/>
              <a:pPr/>
              <a:t>30</a:t>
            </a:fld>
            <a:endParaRPr 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Clock Monitoring Unit (CMU)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9250" y="1187450"/>
            <a:ext cx="8305800" cy="4830763"/>
          </a:xfrm>
          <a:noFill/>
        </p:spPr>
        <p:txBody>
          <a:bodyPr/>
          <a:lstStyle/>
          <a:p>
            <a:pPr marL="341313" indent="-341313" algn="just" eaLnBrk="1" hangingPunct="1">
              <a:lnSpc>
                <a:spcPct val="90000"/>
              </a:lnSpc>
            </a:pPr>
            <a:r>
              <a:rPr lang="en-US" sz="2000" smtClean="0"/>
              <a:t>The main task of the CMU is to permanently supervise the integrity of the various product’s clock sources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r>
              <a:rPr lang="en-US" sz="1600" smtClean="0"/>
              <a:t>CMU_0 monitors the clock frequency of System Clock and XOSC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r>
              <a:rPr lang="en-US" sz="1600" smtClean="0"/>
              <a:t>CMU_1 monitors the clock frequency of the Motor Control Clock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r>
              <a:rPr lang="en-US" sz="1600" smtClean="0"/>
              <a:t>CMU_2 monitors the clock frequency of the Flex Ray Clock</a:t>
            </a:r>
          </a:p>
          <a:p>
            <a:pPr marL="341313" indent="-341313" algn="just" eaLnBrk="1" hangingPunct="1">
              <a:lnSpc>
                <a:spcPct val="90000"/>
              </a:lnSpc>
            </a:pPr>
            <a:endParaRPr lang="en-US" sz="2000" smtClean="0"/>
          </a:p>
          <a:p>
            <a:pPr marL="341313" indent="-341313" algn="just" eaLnBrk="1" hangingPunct="1">
              <a:lnSpc>
                <a:spcPct val="90000"/>
              </a:lnSpc>
            </a:pPr>
            <a:r>
              <a:rPr lang="en-US" sz="2000" smtClean="0"/>
              <a:t>The second task is frequency measurement. 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r>
              <a:rPr lang="en-US" sz="1600" smtClean="0"/>
              <a:t>It measures the deviation of a clock (IRCs) by measuring its frequency versus XOSC as reference clock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endParaRPr lang="en-US" sz="1600" smtClean="0"/>
          </a:p>
          <a:p>
            <a:pPr marL="341313" indent="-341313" algn="just" eaLnBrk="1" hangingPunct="1">
              <a:lnSpc>
                <a:spcPct val="90000"/>
              </a:lnSpc>
            </a:pPr>
            <a:r>
              <a:rPr lang="en-US" sz="2000" smtClean="0"/>
              <a:t>CMU forwards these kind of events to the following modules which can generate to a safe mode transition, a reset or an interrupt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r>
              <a:rPr lang="en-US" sz="1600" smtClean="0"/>
              <a:t>MC_CGM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r>
              <a:rPr lang="en-US" sz="1600" smtClean="0"/>
              <a:t>MC_ME</a:t>
            </a:r>
          </a:p>
          <a:p>
            <a:pPr marL="741363" lvl="1" indent="-341313" algn="just" eaLnBrk="1" hangingPunct="1">
              <a:lnSpc>
                <a:spcPct val="90000"/>
              </a:lnSpc>
            </a:pPr>
            <a:r>
              <a:rPr lang="en-US" sz="1600" smtClean="0"/>
              <a:t>FCCU</a:t>
            </a:r>
            <a:endParaRPr lang="cs-CZ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Init Environment: Leopard System Clock Generation</a:t>
            </a:r>
          </a:p>
        </p:txBody>
      </p:sp>
      <p:pic>
        <p:nvPicPr>
          <p:cNvPr id="10445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773113"/>
            <a:ext cx="6319838" cy="56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 bwMode="auto">
          <a:xfrm>
            <a:off x="3200400" y="3886200"/>
            <a:ext cx="762000" cy="5334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200400" y="4495800"/>
            <a:ext cx="762000" cy="5334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00400" y="5334000"/>
            <a:ext cx="762000" cy="533400"/>
          </a:xfrm>
          <a:prstGeom prst="round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04F555-7BCD-4F31-8131-CEB3D774F6DE}" type="slidenum">
              <a:rPr lang="en-US" smtClean="0"/>
              <a:pPr/>
              <a:t>32</a:t>
            </a:fld>
            <a:endParaRPr 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</a:t>
            </a:r>
            <a:r>
              <a:rPr lang="en-US" smtClean="0"/>
              <a:t>:</a:t>
            </a:r>
            <a:r>
              <a:rPr lang="en-US" sz="3600" smtClean="0"/>
              <a:t> </a:t>
            </a:r>
            <a:r>
              <a:rPr lang="en-US" sz="2400" b="0" smtClean="0"/>
              <a:t>Crystal clock monitor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80400" cy="2209800"/>
          </a:xfrm>
        </p:spPr>
        <p:txBody>
          <a:bodyPr/>
          <a:lstStyle/>
          <a:p>
            <a:pPr marL="341313" indent="-277813" eaLnBrk="1" hangingPunct="1">
              <a:buFont typeface="Wingdings" pitchFamily="2" charset="2"/>
              <a:buChar char="§"/>
            </a:pPr>
            <a:r>
              <a:rPr lang="en-US" sz="2400" smtClean="0"/>
              <a:t>If frequency OSC is smaller than frequency RC divided by 2</a:t>
            </a:r>
            <a:r>
              <a:rPr lang="en-US" sz="2400" baseline="30000" smtClean="0"/>
              <a:t>RCDIV</a:t>
            </a:r>
            <a:endParaRPr lang="en-US" sz="2400" smtClean="0"/>
          </a:p>
          <a:p>
            <a:pPr marL="736600" lvl="1" indent="-273050" eaLnBrk="1" hangingPunct="1"/>
            <a:r>
              <a:rPr lang="en-US" sz="1800" smtClean="0"/>
              <a:t>A failure event OLR is signaled to the MC_RGM and FCCU, which in turn can generate an interrupt</a:t>
            </a:r>
          </a:p>
          <a:p>
            <a:pPr marL="736600" lvl="1" indent="-273050" eaLnBrk="1" hangingPunct="1"/>
            <a:r>
              <a:rPr lang="en-US" sz="1800" smtClean="0"/>
              <a:t>RCDIV is a configurable fields of the CMU_0_CSR</a:t>
            </a:r>
          </a:p>
          <a:p>
            <a:pPr marL="736600" lvl="1" indent="-273050" eaLnBrk="1" hangingPunct="1"/>
            <a:r>
              <a:rPr lang="en-US" sz="1800" smtClean="0"/>
              <a:t>Only CMO_0 implements this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A9B177-016E-449A-A3CE-2832E8B2947F}" type="slidenum">
              <a:rPr lang="en-US" smtClean="0"/>
              <a:pPr/>
              <a:t>33</a:t>
            </a:fld>
            <a:endParaRPr 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CMU: PLL clock monitor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381000" y="10668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/>
              <a:t>Depending on the following conditions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If  FPLL is lower than HLREF[11:0] bits in CMU_LFREFR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If  FPLL is higher than HFREF[11:0] bits in CMU_HFREFR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/>
              <a:t>If the PLL output is outside these threshold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/>
              <a:t>a dedicated event pending bit in CMU_ISR is set.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/>
              <a:t>a failure event is signaled to the MC_RGM and FCCU, which in turn can generate an interrupt and/or takes other safety action</a:t>
            </a:r>
            <a:endParaRPr lang="cs-CZ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9034F5-0048-466A-926A-A35B9AEAC185}" type="slidenum">
              <a:rPr lang="en-US" smtClean="0"/>
              <a:pPr/>
              <a:t>34</a:t>
            </a:fld>
            <a:endParaRPr lang="en-US" sz="14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</a:t>
            </a:r>
            <a:r>
              <a:rPr lang="en-US" b="0" smtClean="0"/>
              <a:t>: </a:t>
            </a:r>
            <a:r>
              <a:rPr lang="en-US" sz="2300" b="0" smtClean="0"/>
              <a:t>Frequency meter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04800" y="914400"/>
            <a:ext cx="85725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1800"/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The purpose of frequency meter is to correlate the RC oscillator output to the XOSC clock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This function can have multiple use, i.e.:</a:t>
            </a:r>
          </a:p>
          <a:p>
            <a:pPr marL="800100" lvl="1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to calibrate the internal RC oscillators (CK_IRC) using the XOSC clock as  reference clock</a:t>
            </a:r>
          </a:p>
          <a:p>
            <a:pPr marL="800100" lvl="1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detect the crystal frequency</a:t>
            </a:r>
          </a:p>
          <a:p>
            <a:pPr marL="800100" lvl="1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1800"/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1400" i="1"/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657619-A01D-4E61-955A-39E44F631537}" type="slidenum">
              <a:rPr lang="en-US" smtClean="0"/>
              <a:pPr/>
              <a:t>35</a:t>
            </a:fld>
            <a:endParaRPr 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</a:t>
            </a:r>
            <a:r>
              <a:rPr lang="en-US" b="0" smtClean="0"/>
              <a:t>: </a:t>
            </a:r>
            <a:r>
              <a:rPr lang="en-US" sz="2300" b="0" smtClean="0"/>
              <a:t>Frequency meter - Detail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04800" y="990600"/>
            <a:ext cx="8572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CK_RC frequency measure starts when SFM (Start Frequency Measure) bit in CMU_CSR is set to 1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The measurement duration is given by the CMU_MDR register in terms of IRC clock cycles with a width of 20 bits (MD)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The SFM bit is reset to 0 by the hardware once the frequency measurement is done and the count is loaded in the CMU_FDR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1800"/>
              <a:t>The frequency FRC can be derived from the value loaded in the CMU_FDR register as follows: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800" i="1"/>
              <a:t>F</a:t>
            </a:r>
            <a:r>
              <a:rPr lang="en-US" sz="2800" i="1" baseline="-25000"/>
              <a:t>IRC</a:t>
            </a:r>
            <a:r>
              <a:rPr lang="en-US" sz="2800" i="1"/>
              <a:t> =</a:t>
            </a:r>
            <a:r>
              <a:rPr lang="en-US" sz="2800" i="1" baseline="-25000"/>
              <a:t> </a:t>
            </a:r>
            <a:r>
              <a:rPr lang="en-US" sz="2800" i="1"/>
              <a:t>F</a:t>
            </a:r>
            <a:r>
              <a:rPr lang="en-US" sz="2800" i="1" baseline="-25000"/>
              <a:t>XOSC</a:t>
            </a:r>
            <a:r>
              <a:rPr lang="en-US" sz="2800" i="1"/>
              <a:t> * MD / n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800" i="1"/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/>
              <a:t>where </a:t>
            </a:r>
            <a:r>
              <a:rPr lang="en-US" sz="1800" i="1"/>
              <a:t>n </a:t>
            </a:r>
            <a:r>
              <a:rPr lang="en-US" sz="1800"/>
              <a:t>is the value in CMU_FDR register</a:t>
            </a:r>
            <a:endParaRPr lang="en-US" sz="1800" i="1"/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52A1F9-36C7-4C06-8EBC-8BF7CBCDF3CE}" type="slidenum">
              <a:rPr lang="en-US" smtClean="0"/>
              <a:pPr/>
              <a:t>36</a:t>
            </a:fld>
            <a:endParaRPr 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BACKUP</a:t>
            </a:r>
            <a:endParaRPr lang="en-US" sz="2300" b="0" smtClean="0"/>
          </a:p>
        </p:txBody>
      </p:sp>
      <p:sp>
        <p:nvSpPr>
          <p:cNvPr id="5" name="Rectangle 4"/>
          <p:cNvSpPr/>
          <p:nvPr/>
        </p:nvSpPr>
        <p:spPr>
          <a:xfrm rot="19150837">
            <a:off x="2237874" y="2942647"/>
            <a:ext cx="538350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DF03ADE-1238-4706-B249-63908C2386FE}" type="slidenum">
              <a:rPr lang="en-US" smtClean="0"/>
              <a:pPr/>
              <a:t>37</a:t>
            </a:fld>
            <a:endParaRPr 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</a:t>
            </a:r>
            <a:r>
              <a:rPr lang="en-US" smtClean="0"/>
              <a:t>: </a:t>
            </a:r>
            <a:r>
              <a:rPr lang="en-US" sz="2300" b="0" smtClean="0"/>
              <a:t>Control register</a:t>
            </a:r>
            <a:endParaRPr lang="en-US" sz="2000" b="0" smtClean="0"/>
          </a:p>
        </p:txBody>
      </p:sp>
      <p:graphicFrame>
        <p:nvGraphicFramePr>
          <p:cNvPr id="60516" name="Group 100"/>
          <p:cNvGraphicFramePr>
            <a:graphicFrameLocks noGrp="1"/>
          </p:cNvGraphicFramePr>
          <p:nvPr>
            <p:ph sz="half" idx="1"/>
          </p:nvPr>
        </p:nvGraphicFramePr>
        <p:xfrm>
          <a:off x="442913" y="3738563"/>
          <a:ext cx="8077200" cy="2392680"/>
        </p:xfrm>
        <a:graphic>
          <a:graphicData uri="http://schemas.openxmlformats.org/drawingml/2006/table">
            <a:tbl>
              <a:tblPr/>
              <a:tblGrid>
                <a:gridCol w="1852612"/>
                <a:gridCol w="6224588"/>
              </a:tblGrid>
              <a:tr h="38100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Address offset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Register name and purpose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Control Status Register (CMU_CSR)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0x04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Frequency Display Register (CMU_FDISP)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0x08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High Frequency Reference Register (CMU_HFREFR_A)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0x0C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Low Frequency Reference Register (CMU_LFREFR_A)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Interrupt Status Register (CMU_ISR)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0x18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Measurement Duration Register (CMU_MDR)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4" name="Rectangle 58"/>
          <p:cNvSpPr>
            <a:spLocks noChangeArrowheads="1"/>
          </p:cNvSpPr>
          <p:nvPr/>
        </p:nvSpPr>
        <p:spPr bwMode="auto">
          <a:xfrm>
            <a:off x="407988" y="1016000"/>
            <a:ext cx="8355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Verdana" pitchFamily="34" charset="0"/>
              </a:rPr>
              <a:t>The CMU registers are mapped through the MC_CGM. The base address for each CMU is shown following:</a:t>
            </a:r>
          </a:p>
        </p:txBody>
      </p:sp>
      <p:graphicFrame>
        <p:nvGraphicFramePr>
          <p:cNvPr id="60514" name="Group 98"/>
          <p:cNvGraphicFramePr>
            <a:graphicFrameLocks noGrp="1"/>
          </p:cNvGraphicFramePr>
          <p:nvPr>
            <p:ph sz="half" idx="2"/>
          </p:nvPr>
        </p:nvGraphicFramePr>
        <p:xfrm>
          <a:off x="431800" y="1676400"/>
          <a:ext cx="7975600" cy="1371600"/>
        </p:xfrm>
        <a:graphic>
          <a:graphicData uri="http://schemas.openxmlformats.org/drawingml/2006/table">
            <a:tbl>
              <a:tblPr/>
              <a:tblGrid>
                <a:gridCol w="1827213"/>
                <a:gridCol w="6148387"/>
              </a:tblGrid>
              <a:tr h="34607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Module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Base address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CMU_0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0xC3FE_0100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CMU_1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0xC3FE_0120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CMU_2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0xC3FE_0140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2" name="Rectangle 97"/>
          <p:cNvSpPr>
            <a:spLocks noChangeArrowheads="1"/>
          </p:cNvSpPr>
          <p:nvPr/>
        </p:nvSpPr>
        <p:spPr bwMode="auto">
          <a:xfrm>
            <a:off x="452438" y="3200400"/>
            <a:ext cx="5378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Verdana" pitchFamily="34" charset="0"/>
              </a:rPr>
              <a:t>The memory map of each CMU is shown following: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D73413-84E8-4074-8BC7-2A228EF6EE17}" type="slidenum">
              <a:rPr lang="en-US" smtClean="0"/>
              <a:pPr/>
              <a:t>38</a:t>
            </a:fld>
            <a:endParaRPr 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CGM CMU: </a:t>
            </a:r>
            <a:r>
              <a:rPr lang="en-US" sz="2300" b="0" smtClean="0"/>
              <a:t>Control status register (</a:t>
            </a:r>
            <a:r>
              <a:rPr lang="en-US" sz="2000" b="0" smtClean="0"/>
              <a:t>CMU_CSR</a:t>
            </a:r>
            <a:r>
              <a:rPr lang="en-US" sz="2300" b="0" smtClean="0"/>
              <a:t>)</a:t>
            </a:r>
          </a:p>
        </p:txBody>
      </p:sp>
      <p:graphicFrame>
        <p:nvGraphicFramePr>
          <p:cNvPr id="63589" name="Group 101"/>
          <p:cNvGraphicFramePr>
            <a:graphicFrameLocks noGrp="1"/>
          </p:cNvGraphicFramePr>
          <p:nvPr>
            <p:ph idx="1"/>
          </p:nvPr>
        </p:nvGraphicFramePr>
        <p:xfrm>
          <a:off x="207963" y="1073150"/>
          <a:ext cx="8783637" cy="5125784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  <a:gridCol w="6662737"/>
              </a:tblGrid>
              <a:tr h="27305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Name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8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SFM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Start frequency measure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 software can only set this bit to start a clock frequency measure. It is reset by hardware when the measure is ready in the CMU_FDR register.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0: Frequency measurement is completed or not yet started.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1: Frequency measurement is not completed.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583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22-23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CKSEL1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Clock selection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CKSEL1 selects the clock to be measured by the frequency meter.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00: CK_IRCfast is selected.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01: CK_IRCslow is selected.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10: CK_32K crystal Oscillator clock is selected.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11: CK_IRCfast is selected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90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29-30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RCDIV[1:0]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 clock division factor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These bits specify the RC clock division factor. The output clock is CK_IRCfast divided by the factor 2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RCDIV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. This output clock is used to compare with CK_XOSC for crystal clock monitor feature. The clock division coding is as follows.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00: Clock divided by 1 (No division)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01: Clock divided by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10: Clock divided by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11: Clock divided by 8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31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CME_A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Clock monitor enable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0: Monitor is disabled.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1: Monitor is enabled.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Init Environment: Leopard System Clock Generation</a:t>
            </a:r>
          </a:p>
        </p:txBody>
      </p:sp>
      <p:pic>
        <p:nvPicPr>
          <p:cNvPr id="10445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773113"/>
            <a:ext cx="6319838" cy="56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1094BF-A4C7-474E-B996-81E5BC878A07}" type="slidenum">
              <a:rPr lang="en-US" smtClean="0"/>
              <a:pPr/>
              <a:t>39</a:t>
            </a:fld>
            <a:endParaRPr lang="en-US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CMU:</a:t>
            </a:r>
            <a:r>
              <a:rPr lang="en-US" smtClean="0"/>
              <a:t> </a:t>
            </a:r>
            <a:r>
              <a:rPr lang="en-US" sz="1800" b="0" smtClean="0"/>
              <a:t>Frequency display register (CMU_FDISP)</a:t>
            </a:r>
          </a:p>
        </p:txBody>
      </p:sp>
      <p:graphicFrame>
        <p:nvGraphicFramePr>
          <p:cNvPr id="64556" name="Group 44"/>
          <p:cNvGraphicFramePr>
            <a:graphicFrameLocks noGrp="1"/>
          </p:cNvGraphicFramePr>
          <p:nvPr>
            <p:ph sz="half" idx="2"/>
          </p:nvPr>
        </p:nvGraphicFramePr>
        <p:xfrm>
          <a:off x="304800" y="1143000"/>
          <a:ext cx="8526463" cy="1524000"/>
        </p:xfrm>
        <a:graphic>
          <a:graphicData uri="http://schemas.openxmlformats.org/drawingml/2006/table">
            <a:tbl>
              <a:tblPr/>
              <a:tblGrid>
                <a:gridCol w="749300"/>
                <a:gridCol w="1311275"/>
                <a:gridCol w="6465888"/>
              </a:tblGrid>
              <a:tr h="3397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Name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12-31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FD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Measured frequency bits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register displays the measured frequency 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 with respect to 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. The measured value is given by the following formula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 = (F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 * MD) / n, Where n is the value in CMU_0_FDR register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577752-6239-409A-BAEE-2AC6A3E95E68}" type="slidenum">
              <a:rPr lang="en-US" smtClean="0"/>
              <a:pPr/>
              <a:t>40</a:t>
            </a:fld>
            <a:endParaRPr 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CGM CMU: </a:t>
            </a:r>
            <a:r>
              <a:rPr lang="en-US" sz="1800" b="0" smtClean="0"/>
              <a:t>High frequency reference register A (CMU_HFREFR_A)</a:t>
            </a:r>
          </a:p>
        </p:txBody>
      </p:sp>
      <p:graphicFrame>
        <p:nvGraphicFramePr>
          <p:cNvPr id="65569" name="Group 33"/>
          <p:cNvGraphicFramePr>
            <a:graphicFrameLocks noGrp="1"/>
          </p:cNvGraphicFramePr>
          <p:nvPr>
            <p:ph idx="1"/>
          </p:nvPr>
        </p:nvGraphicFramePr>
        <p:xfrm>
          <a:off x="309563" y="1136650"/>
          <a:ext cx="8453437" cy="1530985"/>
        </p:xfrm>
        <a:graphic>
          <a:graphicData uri="http://schemas.openxmlformats.org/drawingml/2006/table">
            <a:tbl>
              <a:tblPr/>
              <a:tblGrid>
                <a:gridCol w="706437"/>
                <a:gridCol w="1208088"/>
                <a:gridCol w="6538912"/>
              </a:tblGrid>
              <a:tr h="3397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Name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20-31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HFREF_A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High Frequency reference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These bits determine the high reference value for the PLL clock. The reference value is given by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(HFREF_A/16) * (F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/4).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C70F34-9EF6-45E6-AC9F-838445E9689C}" type="slidenum">
              <a:rPr lang="en-US" smtClean="0"/>
              <a:pPr/>
              <a:t>41</a:t>
            </a:fld>
            <a:endParaRPr 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CGM CMU: </a:t>
            </a:r>
            <a:r>
              <a:rPr lang="en-US" sz="1800" b="0" smtClean="0"/>
              <a:t>Low frequency reference register A (CMU_LFREFR_A)</a:t>
            </a:r>
          </a:p>
        </p:txBody>
      </p:sp>
      <p:graphicFrame>
        <p:nvGraphicFramePr>
          <p:cNvPr id="66578" name="Group 18"/>
          <p:cNvGraphicFramePr>
            <a:graphicFrameLocks noGrp="1"/>
          </p:cNvGraphicFramePr>
          <p:nvPr>
            <p:ph idx="1"/>
          </p:nvPr>
        </p:nvGraphicFramePr>
        <p:xfrm>
          <a:off x="309563" y="1136650"/>
          <a:ext cx="8453437" cy="1683385"/>
        </p:xfrm>
        <a:graphic>
          <a:graphicData uri="http://schemas.openxmlformats.org/drawingml/2006/table">
            <a:tbl>
              <a:tblPr/>
              <a:tblGrid>
                <a:gridCol w="706437"/>
                <a:gridCol w="1208088"/>
                <a:gridCol w="6538912"/>
              </a:tblGrid>
              <a:tr h="3397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Name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20-31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LFREF_A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Low Frequency reference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These bits determine the low reference value for the PLL clock. The reference value is given by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(LFREF_A/16) * (F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/4).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324722-63CF-4CD1-ADD5-989E6E96648C}" type="slidenum">
              <a:rPr lang="en-US" smtClean="0"/>
              <a:pPr/>
              <a:t>42</a:t>
            </a:fld>
            <a:endParaRPr 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CMU:</a:t>
            </a:r>
            <a:r>
              <a:rPr lang="en-US" smtClean="0"/>
              <a:t> </a:t>
            </a:r>
            <a:r>
              <a:rPr lang="en-US" sz="1800" b="0" smtClean="0"/>
              <a:t>Interrupt status register (CMU_ISR) 1/2</a:t>
            </a:r>
          </a:p>
        </p:txBody>
      </p:sp>
      <p:graphicFrame>
        <p:nvGraphicFramePr>
          <p:cNvPr id="67680" name="Group 96"/>
          <p:cNvGraphicFramePr>
            <a:graphicFrameLocks noGrp="1"/>
          </p:cNvGraphicFramePr>
          <p:nvPr>
            <p:ph idx="1"/>
          </p:nvPr>
        </p:nvGraphicFramePr>
        <p:xfrm>
          <a:off x="203200" y="1176338"/>
          <a:ext cx="8740775" cy="3700463"/>
        </p:xfrm>
        <a:graphic>
          <a:graphicData uri="http://schemas.openxmlformats.org/drawingml/2006/table">
            <a:tbl>
              <a:tblPr/>
              <a:tblGrid>
                <a:gridCol w="1128713"/>
                <a:gridCol w="1095375"/>
                <a:gridCol w="6516687"/>
              </a:tblGrid>
              <a:tr h="39687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Name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FLCI_A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 Clock frequency less than reference clock interrupt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set by hardware when both of the following are true: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 frequency becomes lower than reference clock frequency (FRC/4)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CK_FMPLL is ‘ON’ and the PLL locked as signaled by the MC_ME.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It can be cleared by software by writing ‘1’.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0: No FLC event.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1: FLC event is pending.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258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29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FHHI_A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FMPLL_0 Clock frequency higher than high reference interrupt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set by hardware when both of the following are true: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 frequency becomes higher than HFREF_A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CK_FMPLL is ‘ON’ and the PLL locked as signaled by the MC_ME.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It can be cleared by software by writing ‘1’.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0: No FHH event.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1: FHH event is pending.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C3BF86-7938-4E38-9323-9854F7AB0371}" type="slidenum">
              <a:rPr lang="en-US" smtClean="0"/>
              <a:pPr/>
              <a:t>43</a:t>
            </a:fld>
            <a:endParaRPr 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CGM CMU:</a:t>
            </a:r>
            <a:r>
              <a:rPr lang="en-US" smtClean="0"/>
              <a:t> </a:t>
            </a:r>
            <a:r>
              <a:rPr lang="en-US" sz="1800" b="0" smtClean="0"/>
              <a:t>Interrupt status register (CMU_ISR) 2/2</a:t>
            </a:r>
          </a:p>
        </p:txBody>
      </p:sp>
      <p:graphicFrame>
        <p:nvGraphicFramePr>
          <p:cNvPr id="68639" name="Group 31"/>
          <p:cNvGraphicFramePr>
            <a:graphicFrameLocks noGrp="1"/>
          </p:cNvGraphicFramePr>
          <p:nvPr>
            <p:ph idx="1"/>
          </p:nvPr>
        </p:nvGraphicFramePr>
        <p:xfrm>
          <a:off x="203200" y="1112838"/>
          <a:ext cx="8740775" cy="3687764"/>
        </p:xfrm>
        <a:graphic>
          <a:graphicData uri="http://schemas.openxmlformats.org/drawingml/2006/table">
            <a:tbl>
              <a:tblPr/>
              <a:tblGrid>
                <a:gridCol w="1128713"/>
                <a:gridCol w="1095375"/>
                <a:gridCol w="6516687"/>
              </a:tblGrid>
              <a:tr h="439738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Bit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Name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Description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401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30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FLLI_A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FMPLL_0 Clock frequency less than low reference event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set by hardware when both of the following are true: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PLL frequency becomes lower than LFREF_A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CK_FMPLL is ‘ON’ and the PLL locked as signaled by the MC_ME.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It can be cleared by software by writing ‘1’.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0: No FLL event.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1: FLL event is pending.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4013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31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OLRI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Oscillator frequency less than RC frequency event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This bit is set by hardware when both of the following are true: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 frequency of CK_XOSC is less than CK_IRCfast/2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RCDIV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 frequency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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 CK_XOSC is ‘ON’ and stable as signaled by the MC_ME.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It can be cleared by software by writing ‘1’.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0: No OLR event.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96" charset="-128"/>
                        </a:rPr>
                        <a:t>1: OLR event is pending.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CB8970-2125-4831-8AE3-D134A9BBE196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Init Environment: Leopard System Clock Generation</a:t>
            </a: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35050"/>
            <a:ext cx="5938838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1905000" y="1490663"/>
            <a:ext cx="609600" cy="1041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6705600" y="1019175"/>
            <a:ext cx="2057400" cy="758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PLL clock selection sources (IRCOSC, XOSC)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219575" y="1409700"/>
            <a:ext cx="428625" cy="1371600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4" name="AutoShape 14"/>
          <p:cNvCxnSpPr>
            <a:cxnSpLocks noChangeShapeType="1"/>
            <a:stCxn id="19465" idx="1"/>
            <a:endCxn id="19463" idx="0"/>
          </p:cNvCxnSpPr>
          <p:nvPr/>
        </p:nvCxnSpPr>
        <p:spPr bwMode="auto">
          <a:xfrm rot="10800000">
            <a:off x="4433888" y="1400175"/>
            <a:ext cx="2262187" cy="820738"/>
          </a:xfrm>
          <a:prstGeom prst="bentConnector4">
            <a:avLst>
              <a:gd name="adj1" fmla="val 5824"/>
              <a:gd name="adj2" fmla="val 153190"/>
            </a:avLst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9465" name="Text Box 15"/>
          <p:cNvSpPr txBox="1">
            <a:spLocks noChangeArrowheads="1"/>
          </p:cNvSpPr>
          <p:nvPr/>
        </p:nvSpPr>
        <p:spPr bwMode="auto">
          <a:xfrm>
            <a:off x="6705600" y="1846263"/>
            <a:ext cx="2057400" cy="7493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System clock selection sources (IRCOSC, PLL0)</a:t>
            </a:r>
          </a:p>
        </p:txBody>
      </p:sp>
      <p:cxnSp>
        <p:nvCxnSpPr>
          <p:cNvPr id="19466" name="AutoShape 16"/>
          <p:cNvCxnSpPr>
            <a:cxnSpLocks noChangeShapeType="1"/>
            <a:stCxn id="19467" idx="1"/>
            <a:endCxn id="19468" idx="0"/>
          </p:cNvCxnSpPr>
          <p:nvPr/>
        </p:nvCxnSpPr>
        <p:spPr bwMode="auto">
          <a:xfrm rot="10800000">
            <a:off x="4448175" y="2886075"/>
            <a:ext cx="2247900" cy="163513"/>
          </a:xfrm>
          <a:prstGeom prst="bentConnector4">
            <a:avLst>
              <a:gd name="adj1" fmla="val 7764"/>
              <a:gd name="adj2" fmla="val 233981"/>
            </a:avLst>
          </a:prstGeom>
          <a:noFill/>
          <a:ln w="19050">
            <a:solidFill>
              <a:srgbClr val="99CC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6705600" y="2674938"/>
            <a:ext cx="2057400" cy="749300"/>
          </a:xfrm>
          <a:prstGeom prst="rect">
            <a:avLst/>
          </a:prstGeom>
          <a:noFill/>
          <a:ln w="19050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Clock Out Selector sources (IRCOSC, XOSC,PLL0, PLL1)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267200" y="2895600"/>
            <a:ext cx="361950" cy="762000"/>
          </a:xfrm>
          <a:prstGeom prst="rect">
            <a:avLst/>
          </a:prstGeom>
          <a:noFill/>
          <a:ln w="19050">
            <a:solidFill>
              <a:srgbClr val="99CC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9" name="AutoShape 19"/>
          <p:cNvCxnSpPr>
            <a:cxnSpLocks noChangeShapeType="1"/>
            <a:stCxn id="19470" idx="1"/>
            <a:endCxn id="19471" idx="0"/>
          </p:cNvCxnSpPr>
          <p:nvPr/>
        </p:nvCxnSpPr>
        <p:spPr bwMode="auto">
          <a:xfrm rot="10800000">
            <a:off x="4448175" y="3711575"/>
            <a:ext cx="2247900" cy="377825"/>
          </a:xfrm>
          <a:prstGeom prst="bentConnector4">
            <a:avLst>
              <a:gd name="adj1" fmla="val 7764"/>
              <a:gd name="adj2" fmla="val 157981"/>
            </a:avLst>
          </a:prstGeom>
          <a:noFill/>
          <a:ln w="19050">
            <a:solidFill>
              <a:srgbClr val="66CCFF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9470" name="Text Box 20"/>
          <p:cNvSpPr txBox="1">
            <a:spLocks noChangeArrowheads="1"/>
          </p:cNvSpPr>
          <p:nvPr/>
        </p:nvSpPr>
        <p:spPr bwMode="auto">
          <a:xfrm>
            <a:off x="6705600" y="3502025"/>
            <a:ext cx="2057400" cy="1174750"/>
          </a:xfrm>
          <a:prstGeom prst="rect">
            <a:avLst/>
          </a:prstGeom>
          <a:noFill/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Motor Contr. Perip. And Sine wave gen. clock selector sources: IRCOSC, PLL0(PHI), PLL1(PHI, VCO/6)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4267200" y="3721100"/>
            <a:ext cx="361950" cy="742950"/>
          </a:xfrm>
          <a:prstGeom prst="rect">
            <a:avLst/>
          </a:prstGeom>
          <a:noFill/>
          <a:ln w="1905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23"/>
          <p:cNvSpPr txBox="1">
            <a:spLocks noChangeArrowheads="1"/>
          </p:cNvSpPr>
          <p:nvPr/>
        </p:nvSpPr>
        <p:spPr bwMode="auto">
          <a:xfrm>
            <a:off x="6705600" y="4756150"/>
            <a:ext cx="2057400" cy="7493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Flexray clock selector sources: PLL0, PLL1(PHI, VCO/6)</a:t>
            </a:r>
          </a:p>
        </p:txBody>
      </p:sp>
      <p:sp>
        <p:nvSpPr>
          <p:cNvPr id="19473" name="Rectangle 24"/>
          <p:cNvSpPr>
            <a:spLocks noChangeArrowheads="1"/>
          </p:cNvSpPr>
          <p:nvPr/>
        </p:nvSpPr>
        <p:spPr bwMode="auto">
          <a:xfrm>
            <a:off x="4267200" y="4562475"/>
            <a:ext cx="361950" cy="73342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4" name="AutoShape 25"/>
          <p:cNvCxnSpPr>
            <a:cxnSpLocks noChangeShapeType="1"/>
            <a:stCxn id="19472" idx="1"/>
            <a:endCxn id="19473" idx="0"/>
          </p:cNvCxnSpPr>
          <p:nvPr/>
        </p:nvCxnSpPr>
        <p:spPr bwMode="auto">
          <a:xfrm rot="10800000">
            <a:off x="4448175" y="4552950"/>
            <a:ext cx="2247900" cy="577850"/>
          </a:xfrm>
          <a:prstGeom prst="bentConnector4">
            <a:avLst>
              <a:gd name="adj1" fmla="val 7764"/>
              <a:gd name="adj2" fmla="val 137912"/>
            </a:avLst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9475" name="Text Box 26"/>
          <p:cNvSpPr txBox="1">
            <a:spLocks noChangeArrowheads="1"/>
          </p:cNvSpPr>
          <p:nvPr/>
        </p:nvSpPr>
        <p:spPr bwMode="auto">
          <a:xfrm>
            <a:off x="6705600" y="5584825"/>
            <a:ext cx="2057400" cy="54610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FlexCAN clock selector sources: PLL0, PLL1</a:t>
            </a:r>
          </a:p>
        </p:txBody>
      </p:sp>
      <p:sp>
        <p:nvSpPr>
          <p:cNvPr id="19476" name="Rectangle 27"/>
          <p:cNvSpPr>
            <a:spLocks noChangeArrowheads="1"/>
          </p:cNvSpPr>
          <p:nvPr/>
        </p:nvSpPr>
        <p:spPr bwMode="auto">
          <a:xfrm>
            <a:off x="4267200" y="5400675"/>
            <a:ext cx="361950" cy="752475"/>
          </a:xfrm>
          <a:prstGeom prst="rect">
            <a:avLst/>
          </a:prstGeom>
          <a:noFill/>
          <a:ln w="28575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7" name="AutoShape 28"/>
          <p:cNvCxnSpPr>
            <a:cxnSpLocks noChangeShapeType="1"/>
            <a:stCxn id="19475" idx="1"/>
            <a:endCxn id="19476" idx="2"/>
          </p:cNvCxnSpPr>
          <p:nvPr/>
        </p:nvCxnSpPr>
        <p:spPr bwMode="auto">
          <a:xfrm rot="10800000" flipV="1">
            <a:off x="4448175" y="5857875"/>
            <a:ext cx="2243138" cy="309563"/>
          </a:xfrm>
          <a:prstGeom prst="bentConnector4">
            <a:avLst>
              <a:gd name="adj1" fmla="val 45648"/>
              <a:gd name="adj2" fmla="val 169231"/>
            </a:avLst>
          </a:prstGeom>
          <a:noFill/>
          <a:ln w="28575">
            <a:solidFill>
              <a:srgbClr val="339966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9478" name="AutoShape 30"/>
          <p:cNvCxnSpPr>
            <a:cxnSpLocks noChangeShapeType="1"/>
            <a:stCxn id="19462" idx="0"/>
            <a:endCxn id="19461" idx="0"/>
          </p:cNvCxnSpPr>
          <p:nvPr/>
        </p:nvCxnSpPr>
        <p:spPr bwMode="auto">
          <a:xfrm rot="16200000" flipH="1" flipV="1">
            <a:off x="4736306" y="-1521618"/>
            <a:ext cx="471487" cy="5524500"/>
          </a:xfrm>
          <a:prstGeom prst="bentConnector3">
            <a:avLst>
              <a:gd name="adj1" fmla="val -45454"/>
            </a:avLst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9480" name="Rectangle 24" descr="25%"/>
          <p:cNvSpPr>
            <a:spLocks noChangeArrowheads="1"/>
          </p:cNvSpPr>
          <p:nvPr/>
        </p:nvSpPr>
        <p:spPr bwMode="auto">
          <a:xfrm>
            <a:off x="381000" y="2667000"/>
            <a:ext cx="6172200" cy="26670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5" descr="25%"/>
          <p:cNvSpPr>
            <a:spLocks noChangeArrowheads="1"/>
          </p:cNvSpPr>
          <p:nvPr/>
        </p:nvSpPr>
        <p:spPr bwMode="auto">
          <a:xfrm>
            <a:off x="3733800" y="914400"/>
            <a:ext cx="2895600" cy="17526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 descr="25%"/>
          <p:cNvSpPr>
            <a:spLocks noChangeArrowheads="1"/>
          </p:cNvSpPr>
          <p:nvPr/>
        </p:nvSpPr>
        <p:spPr bwMode="auto">
          <a:xfrm>
            <a:off x="6553200" y="1828800"/>
            <a:ext cx="2362200" cy="37338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7" descr="25%"/>
          <p:cNvSpPr>
            <a:spLocks noChangeArrowheads="1"/>
          </p:cNvSpPr>
          <p:nvPr/>
        </p:nvSpPr>
        <p:spPr bwMode="auto">
          <a:xfrm>
            <a:off x="381000" y="5334000"/>
            <a:ext cx="3810000" cy="10668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 txBox="1">
            <a:spLocks noGrp="1"/>
          </p:cNvSpPr>
          <p:nvPr/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890E2B-2FA1-43B8-B7ED-40A9C22F01DC}" type="slidenum">
              <a:rPr lang="en-US" sz="1000"/>
              <a:pPr algn="r"/>
              <a:t>5</a:t>
            </a:fld>
            <a:endParaRPr lang="en-US" sz="140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Init Environment: Leopard System Clock Generation</a:t>
            </a:r>
          </a:p>
        </p:txBody>
      </p:sp>
      <p:pic>
        <p:nvPicPr>
          <p:cNvPr id="10035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35050"/>
            <a:ext cx="5938838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7" name="Rectangle 10"/>
          <p:cNvSpPr>
            <a:spLocks noChangeArrowheads="1"/>
          </p:cNvSpPr>
          <p:nvPr/>
        </p:nvSpPr>
        <p:spPr bwMode="auto">
          <a:xfrm>
            <a:off x="1905000" y="1490663"/>
            <a:ext cx="609600" cy="10414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Text Box 11"/>
          <p:cNvSpPr txBox="1">
            <a:spLocks noChangeArrowheads="1"/>
          </p:cNvSpPr>
          <p:nvPr/>
        </p:nvSpPr>
        <p:spPr bwMode="auto">
          <a:xfrm>
            <a:off x="6705600" y="1019175"/>
            <a:ext cx="2057400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PLL clock selection sources (IRCOSC, XOSC)</a:t>
            </a:r>
          </a:p>
        </p:txBody>
      </p:sp>
      <p:sp>
        <p:nvSpPr>
          <p:cNvPr id="100359" name="Rectangle 13"/>
          <p:cNvSpPr>
            <a:spLocks noChangeArrowheads="1"/>
          </p:cNvSpPr>
          <p:nvPr/>
        </p:nvSpPr>
        <p:spPr bwMode="auto">
          <a:xfrm>
            <a:off x="4219575" y="1409700"/>
            <a:ext cx="428625" cy="1371600"/>
          </a:xfrm>
          <a:prstGeom prst="rect">
            <a:avLst/>
          </a:prstGeom>
          <a:noFill/>
          <a:ln w="28575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360" name="AutoShape 14"/>
          <p:cNvCxnSpPr>
            <a:cxnSpLocks noChangeShapeType="1"/>
            <a:stCxn id="100361" idx="1"/>
            <a:endCxn id="100359" idx="0"/>
          </p:cNvCxnSpPr>
          <p:nvPr/>
        </p:nvCxnSpPr>
        <p:spPr bwMode="auto">
          <a:xfrm rot="10800000">
            <a:off x="4433888" y="1395413"/>
            <a:ext cx="2257425" cy="830262"/>
          </a:xfrm>
          <a:prstGeom prst="bentConnector4">
            <a:avLst>
              <a:gd name="adj1" fmla="val 44935"/>
              <a:gd name="adj2" fmla="val 125815"/>
            </a:avLst>
          </a:prstGeom>
          <a:noFill/>
          <a:ln w="28575">
            <a:solidFill>
              <a:srgbClr val="FF33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0361" name="Text Box 15"/>
          <p:cNvSpPr txBox="1">
            <a:spLocks noChangeArrowheads="1"/>
          </p:cNvSpPr>
          <p:nvPr/>
        </p:nvSpPr>
        <p:spPr bwMode="auto">
          <a:xfrm>
            <a:off x="6705600" y="1846263"/>
            <a:ext cx="2057400" cy="7588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System clock selection sources: IRCOSC, PLL0</a:t>
            </a:r>
          </a:p>
        </p:txBody>
      </p:sp>
      <p:cxnSp>
        <p:nvCxnSpPr>
          <p:cNvPr id="100362" name="AutoShape 16"/>
          <p:cNvCxnSpPr>
            <a:cxnSpLocks noChangeShapeType="1"/>
            <a:stCxn id="100363" idx="1"/>
            <a:endCxn id="100364" idx="0"/>
          </p:cNvCxnSpPr>
          <p:nvPr/>
        </p:nvCxnSpPr>
        <p:spPr bwMode="auto">
          <a:xfrm rot="10800000">
            <a:off x="4448175" y="2886075"/>
            <a:ext cx="2247900" cy="163513"/>
          </a:xfrm>
          <a:prstGeom prst="bentConnector4">
            <a:avLst>
              <a:gd name="adj1" fmla="val 7764"/>
              <a:gd name="adj2" fmla="val 153394"/>
            </a:avLst>
          </a:prstGeom>
          <a:noFill/>
          <a:ln w="19050">
            <a:solidFill>
              <a:srgbClr val="99CC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0363" name="Text Box 17"/>
          <p:cNvSpPr txBox="1">
            <a:spLocks noChangeArrowheads="1"/>
          </p:cNvSpPr>
          <p:nvPr/>
        </p:nvSpPr>
        <p:spPr bwMode="auto">
          <a:xfrm>
            <a:off x="6705600" y="2674938"/>
            <a:ext cx="2057400" cy="749300"/>
          </a:xfrm>
          <a:prstGeom prst="rect">
            <a:avLst/>
          </a:prstGeom>
          <a:noFill/>
          <a:ln w="19050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Clock Out Selector sources (IRCOSC, XOSC,PLL0, PLL1)</a:t>
            </a:r>
          </a:p>
        </p:txBody>
      </p:sp>
      <p:sp>
        <p:nvSpPr>
          <p:cNvPr id="100364" name="Rectangle 18"/>
          <p:cNvSpPr>
            <a:spLocks noChangeArrowheads="1"/>
          </p:cNvSpPr>
          <p:nvPr/>
        </p:nvSpPr>
        <p:spPr bwMode="auto">
          <a:xfrm>
            <a:off x="4267200" y="2895600"/>
            <a:ext cx="361950" cy="762000"/>
          </a:xfrm>
          <a:prstGeom prst="rect">
            <a:avLst/>
          </a:prstGeom>
          <a:noFill/>
          <a:ln w="19050">
            <a:solidFill>
              <a:srgbClr val="99CC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365" name="AutoShape 19"/>
          <p:cNvCxnSpPr>
            <a:cxnSpLocks noChangeShapeType="1"/>
            <a:stCxn id="100366" idx="1"/>
            <a:endCxn id="100367" idx="0"/>
          </p:cNvCxnSpPr>
          <p:nvPr/>
        </p:nvCxnSpPr>
        <p:spPr bwMode="auto">
          <a:xfrm rot="10800000">
            <a:off x="4448175" y="3711575"/>
            <a:ext cx="2247900" cy="377825"/>
          </a:xfrm>
          <a:prstGeom prst="bentConnector4">
            <a:avLst>
              <a:gd name="adj1" fmla="val 7764"/>
              <a:gd name="adj2" fmla="val 157981"/>
            </a:avLst>
          </a:prstGeom>
          <a:noFill/>
          <a:ln w="19050">
            <a:solidFill>
              <a:srgbClr val="66CCFF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0366" name="Text Box 20"/>
          <p:cNvSpPr txBox="1">
            <a:spLocks noChangeArrowheads="1"/>
          </p:cNvSpPr>
          <p:nvPr/>
        </p:nvSpPr>
        <p:spPr bwMode="auto">
          <a:xfrm>
            <a:off x="6705600" y="3502025"/>
            <a:ext cx="2057400" cy="1174750"/>
          </a:xfrm>
          <a:prstGeom prst="rect">
            <a:avLst/>
          </a:prstGeom>
          <a:noFill/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Motor Contr. Perip. And Sine wave gen. clock selector sources: IRCOSC, PLL0(PHI), PLL1(PHI, VCO/6)</a:t>
            </a:r>
          </a:p>
        </p:txBody>
      </p:sp>
      <p:sp>
        <p:nvSpPr>
          <p:cNvPr id="100367" name="Rectangle 21"/>
          <p:cNvSpPr>
            <a:spLocks noChangeArrowheads="1"/>
          </p:cNvSpPr>
          <p:nvPr/>
        </p:nvSpPr>
        <p:spPr bwMode="auto">
          <a:xfrm>
            <a:off x="4267200" y="3721100"/>
            <a:ext cx="361950" cy="742950"/>
          </a:xfrm>
          <a:prstGeom prst="rect">
            <a:avLst/>
          </a:prstGeom>
          <a:noFill/>
          <a:ln w="19050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Rectangle 24"/>
          <p:cNvSpPr>
            <a:spLocks noChangeArrowheads="1"/>
          </p:cNvSpPr>
          <p:nvPr/>
        </p:nvSpPr>
        <p:spPr bwMode="auto">
          <a:xfrm>
            <a:off x="4267200" y="4562475"/>
            <a:ext cx="361950" cy="7334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Text Box 26"/>
          <p:cNvSpPr txBox="1">
            <a:spLocks noChangeArrowheads="1"/>
          </p:cNvSpPr>
          <p:nvPr/>
        </p:nvSpPr>
        <p:spPr bwMode="auto">
          <a:xfrm>
            <a:off x="6705600" y="5584825"/>
            <a:ext cx="2057400" cy="749300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Can clock selector sources: PLL0, PLL1(PHI, VCO/6)</a:t>
            </a:r>
          </a:p>
        </p:txBody>
      </p:sp>
      <p:sp>
        <p:nvSpPr>
          <p:cNvPr id="100372" name="Rectangle 27"/>
          <p:cNvSpPr>
            <a:spLocks noChangeArrowheads="1"/>
          </p:cNvSpPr>
          <p:nvPr/>
        </p:nvSpPr>
        <p:spPr bwMode="auto">
          <a:xfrm>
            <a:off x="4267200" y="5400675"/>
            <a:ext cx="361950" cy="752475"/>
          </a:xfrm>
          <a:prstGeom prst="rect">
            <a:avLst/>
          </a:prstGeom>
          <a:noFill/>
          <a:ln w="19050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373" name="AutoShape 28"/>
          <p:cNvCxnSpPr>
            <a:cxnSpLocks noChangeShapeType="1"/>
            <a:stCxn id="100371" idx="1"/>
            <a:endCxn id="100372" idx="2"/>
          </p:cNvCxnSpPr>
          <p:nvPr/>
        </p:nvCxnSpPr>
        <p:spPr bwMode="auto">
          <a:xfrm rot="10800000" flipV="1">
            <a:off x="4448175" y="5959475"/>
            <a:ext cx="2247900" cy="203200"/>
          </a:xfrm>
          <a:prstGeom prst="bentConnector4">
            <a:avLst>
              <a:gd name="adj1" fmla="val 5153"/>
              <a:gd name="adj2" fmla="val 207815"/>
            </a:avLst>
          </a:prstGeom>
          <a:noFill/>
          <a:ln w="19050">
            <a:solidFill>
              <a:srgbClr val="339966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00374" name="AutoShape 30"/>
          <p:cNvCxnSpPr>
            <a:cxnSpLocks noChangeShapeType="1"/>
            <a:stCxn id="100358" idx="0"/>
            <a:endCxn id="100357" idx="0"/>
          </p:cNvCxnSpPr>
          <p:nvPr/>
        </p:nvCxnSpPr>
        <p:spPr bwMode="auto">
          <a:xfrm rot="16200000" flipH="1" flipV="1">
            <a:off x="4736306" y="-1516856"/>
            <a:ext cx="471488" cy="5524500"/>
          </a:xfrm>
          <a:prstGeom prst="bentConnector3">
            <a:avLst>
              <a:gd name="adj1" fmla="val -46463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0376" name="Rectangle 24" descr="25%"/>
          <p:cNvSpPr>
            <a:spLocks noChangeArrowheads="1"/>
          </p:cNvSpPr>
          <p:nvPr/>
        </p:nvSpPr>
        <p:spPr bwMode="auto">
          <a:xfrm>
            <a:off x="381000" y="5334000"/>
            <a:ext cx="6096000" cy="10668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7" name="Rectangle 25" descr="25%"/>
          <p:cNvSpPr>
            <a:spLocks noChangeArrowheads="1"/>
          </p:cNvSpPr>
          <p:nvPr/>
        </p:nvSpPr>
        <p:spPr bwMode="auto">
          <a:xfrm>
            <a:off x="381000" y="914400"/>
            <a:ext cx="3733800" cy="44196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8" name="Rectangle 26" descr="25%"/>
          <p:cNvSpPr>
            <a:spLocks noChangeArrowheads="1"/>
          </p:cNvSpPr>
          <p:nvPr/>
        </p:nvSpPr>
        <p:spPr bwMode="auto">
          <a:xfrm>
            <a:off x="6477000" y="5562600"/>
            <a:ext cx="2438400" cy="7620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9" name="Rectangle 27" descr="25%"/>
          <p:cNvSpPr>
            <a:spLocks noChangeArrowheads="1"/>
          </p:cNvSpPr>
          <p:nvPr/>
        </p:nvSpPr>
        <p:spPr bwMode="auto">
          <a:xfrm>
            <a:off x="6629400" y="838200"/>
            <a:ext cx="2286000" cy="9906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0" name="Rectangle 28" descr="25%"/>
          <p:cNvSpPr>
            <a:spLocks noChangeArrowheads="1"/>
          </p:cNvSpPr>
          <p:nvPr/>
        </p:nvSpPr>
        <p:spPr bwMode="auto">
          <a:xfrm>
            <a:off x="6477000" y="2667000"/>
            <a:ext cx="2514600" cy="20574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1" name="Rectangle 29" descr="25%"/>
          <p:cNvSpPr>
            <a:spLocks noChangeArrowheads="1"/>
          </p:cNvSpPr>
          <p:nvPr/>
        </p:nvSpPr>
        <p:spPr bwMode="auto">
          <a:xfrm>
            <a:off x="4114800" y="2790825"/>
            <a:ext cx="2362200" cy="1704975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Text Box 23"/>
          <p:cNvSpPr txBox="1">
            <a:spLocks noChangeArrowheads="1"/>
          </p:cNvSpPr>
          <p:nvPr/>
        </p:nvSpPr>
        <p:spPr bwMode="auto">
          <a:xfrm>
            <a:off x="6705600" y="4756150"/>
            <a:ext cx="2057400" cy="546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Flexray clock selector sources: PLL0, PLL1</a:t>
            </a:r>
          </a:p>
        </p:txBody>
      </p:sp>
      <p:cxnSp>
        <p:nvCxnSpPr>
          <p:cNvPr id="100370" name="AutoShape 25"/>
          <p:cNvCxnSpPr>
            <a:cxnSpLocks noChangeShapeType="1"/>
            <a:stCxn id="100368" idx="1"/>
            <a:endCxn id="100369" idx="0"/>
          </p:cNvCxnSpPr>
          <p:nvPr/>
        </p:nvCxnSpPr>
        <p:spPr bwMode="auto">
          <a:xfrm rot="10800000">
            <a:off x="4448175" y="4548188"/>
            <a:ext cx="2243138" cy="481012"/>
          </a:xfrm>
          <a:prstGeom prst="bentConnector4">
            <a:avLst>
              <a:gd name="adj1" fmla="val 45648"/>
              <a:gd name="adj2" fmla="val 144556"/>
            </a:avLst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 txBox="1">
            <a:spLocks noGrp="1"/>
          </p:cNvSpPr>
          <p:nvPr/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31F573-6C63-4B15-A7D3-96F67F8C347B}" type="slidenum">
              <a:rPr lang="en-US" sz="1000"/>
              <a:pPr algn="r"/>
              <a:t>6</a:t>
            </a:fld>
            <a:endParaRPr lang="en-US" sz="140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Init Environment: Leopard System Clock Generation</a:t>
            </a:r>
          </a:p>
        </p:txBody>
      </p:sp>
      <p:pic>
        <p:nvPicPr>
          <p:cNvPr id="10240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35050"/>
            <a:ext cx="5938838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Rectangle 10"/>
          <p:cNvSpPr>
            <a:spLocks noChangeArrowheads="1"/>
          </p:cNvSpPr>
          <p:nvPr/>
        </p:nvSpPr>
        <p:spPr bwMode="auto">
          <a:xfrm>
            <a:off x="1905000" y="1490663"/>
            <a:ext cx="609600" cy="10414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Text Box 11"/>
          <p:cNvSpPr txBox="1">
            <a:spLocks noChangeArrowheads="1"/>
          </p:cNvSpPr>
          <p:nvPr/>
        </p:nvSpPr>
        <p:spPr bwMode="auto">
          <a:xfrm>
            <a:off x="6705600" y="1019175"/>
            <a:ext cx="2057400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PLL clock selection sources (IRCOSC, XOSC)</a:t>
            </a:r>
          </a:p>
        </p:txBody>
      </p:sp>
      <p:sp>
        <p:nvSpPr>
          <p:cNvPr id="102407" name="Rectangle 13"/>
          <p:cNvSpPr>
            <a:spLocks noChangeArrowheads="1"/>
          </p:cNvSpPr>
          <p:nvPr/>
        </p:nvSpPr>
        <p:spPr bwMode="auto">
          <a:xfrm>
            <a:off x="4219575" y="1409700"/>
            <a:ext cx="428625" cy="1371600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8" name="AutoShape 14"/>
          <p:cNvCxnSpPr>
            <a:cxnSpLocks noChangeShapeType="1"/>
            <a:stCxn id="102409" idx="1"/>
            <a:endCxn id="102407" idx="0"/>
          </p:cNvCxnSpPr>
          <p:nvPr/>
        </p:nvCxnSpPr>
        <p:spPr bwMode="auto">
          <a:xfrm rot="10800000">
            <a:off x="4433888" y="1400175"/>
            <a:ext cx="2262187" cy="820738"/>
          </a:xfrm>
          <a:prstGeom prst="bentConnector4">
            <a:avLst>
              <a:gd name="adj1" fmla="val 5824"/>
              <a:gd name="adj2" fmla="val 153190"/>
            </a:avLst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2409" name="Text Box 15"/>
          <p:cNvSpPr txBox="1">
            <a:spLocks noChangeArrowheads="1"/>
          </p:cNvSpPr>
          <p:nvPr/>
        </p:nvSpPr>
        <p:spPr bwMode="auto">
          <a:xfrm>
            <a:off x="6705600" y="1846263"/>
            <a:ext cx="2057400" cy="7493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System clock selection sources (IRCOSC, PLL0)</a:t>
            </a:r>
          </a:p>
        </p:txBody>
      </p:sp>
      <p:cxnSp>
        <p:nvCxnSpPr>
          <p:cNvPr id="102410" name="AutoShape 16"/>
          <p:cNvCxnSpPr>
            <a:cxnSpLocks noChangeShapeType="1"/>
            <a:stCxn id="102411" idx="1"/>
            <a:endCxn id="102412" idx="0"/>
          </p:cNvCxnSpPr>
          <p:nvPr/>
        </p:nvCxnSpPr>
        <p:spPr bwMode="auto">
          <a:xfrm rot="10800000">
            <a:off x="4448175" y="2881313"/>
            <a:ext cx="2243138" cy="173037"/>
          </a:xfrm>
          <a:prstGeom prst="bentConnector4">
            <a:avLst>
              <a:gd name="adj1" fmla="val 6861"/>
              <a:gd name="adj2" fmla="val 223852"/>
            </a:avLst>
          </a:prstGeom>
          <a:noFill/>
          <a:ln w="28575">
            <a:solidFill>
              <a:srgbClr val="99CC00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2411" name="Text Box 17"/>
          <p:cNvSpPr txBox="1">
            <a:spLocks noChangeArrowheads="1"/>
          </p:cNvSpPr>
          <p:nvPr/>
        </p:nvSpPr>
        <p:spPr bwMode="auto">
          <a:xfrm>
            <a:off x="6705600" y="2674938"/>
            <a:ext cx="2057400" cy="758825"/>
          </a:xfrm>
          <a:prstGeom prst="rect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Clock Out Selector sources: IRCOSC, XOSC,PLL0, PLL1</a:t>
            </a:r>
          </a:p>
        </p:txBody>
      </p:sp>
      <p:sp>
        <p:nvSpPr>
          <p:cNvPr id="102412" name="Rectangle 18"/>
          <p:cNvSpPr>
            <a:spLocks noChangeArrowheads="1"/>
          </p:cNvSpPr>
          <p:nvPr/>
        </p:nvSpPr>
        <p:spPr bwMode="auto">
          <a:xfrm>
            <a:off x="4267200" y="2895600"/>
            <a:ext cx="361950" cy="762000"/>
          </a:xfrm>
          <a:prstGeom prst="rect">
            <a:avLst/>
          </a:prstGeom>
          <a:noFill/>
          <a:ln w="28575">
            <a:solidFill>
              <a:srgbClr val="99CC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13" name="AutoShape 19"/>
          <p:cNvCxnSpPr>
            <a:cxnSpLocks noChangeShapeType="1"/>
            <a:stCxn id="102414" idx="1"/>
            <a:endCxn id="102415" idx="0"/>
          </p:cNvCxnSpPr>
          <p:nvPr/>
        </p:nvCxnSpPr>
        <p:spPr bwMode="auto">
          <a:xfrm rot="10800000">
            <a:off x="4448175" y="3706813"/>
            <a:ext cx="2243138" cy="280987"/>
          </a:xfrm>
          <a:prstGeom prst="bentConnector4">
            <a:avLst>
              <a:gd name="adj1" fmla="val 45648"/>
              <a:gd name="adj2" fmla="val 176273"/>
            </a:avLst>
          </a:prstGeom>
          <a:noFill/>
          <a:ln w="28575">
            <a:solidFill>
              <a:srgbClr val="66CCFF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2414" name="Text Box 20"/>
          <p:cNvSpPr txBox="1">
            <a:spLocks noChangeArrowheads="1"/>
          </p:cNvSpPr>
          <p:nvPr/>
        </p:nvSpPr>
        <p:spPr bwMode="auto">
          <a:xfrm>
            <a:off x="6705600" y="3502025"/>
            <a:ext cx="2057400" cy="971550"/>
          </a:xfrm>
          <a:prstGeom prst="rect">
            <a:avLst/>
          </a:prstGeom>
          <a:noFill/>
          <a:ln w="28575">
            <a:solidFill>
              <a:srgbClr val="66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Motor Contr. Perip. And Sine wave gen. clock selector sources: IRCOSC, PLL0, PLL1</a:t>
            </a:r>
          </a:p>
        </p:txBody>
      </p:sp>
      <p:sp>
        <p:nvSpPr>
          <p:cNvPr id="102415" name="Rectangle 21"/>
          <p:cNvSpPr>
            <a:spLocks noChangeArrowheads="1"/>
          </p:cNvSpPr>
          <p:nvPr/>
        </p:nvSpPr>
        <p:spPr bwMode="auto">
          <a:xfrm>
            <a:off x="4267200" y="3721100"/>
            <a:ext cx="361950" cy="742950"/>
          </a:xfrm>
          <a:prstGeom prst="rect">
            <a:avLst/>
          </a:prstGeom>
          <a:noFill/>
          <a:ln w="28575">
            <a:solidFill>
              <a:srgbClr val="66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Text Box 23"/>
          <p:cNvSpPr txBox="1">
            <a:spLocks noChangeArrowheads="1"/>
          </p:cNvSpPr>
          <p:nvPr/>
        </p:nvSpPr>
        <p:spPr bwMode="auto">
          <a:xfrm>
            <a:off x="6705600" y="4756150"/>
            <a:ext cx="2057400" cy="7493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Flexray clock selector sources: PLL0, PLL1(PHI, VCO/6)</a:t>
            </a:r>
          </a:p>
        </p:txBody>
      </p:sp>
      <p:sp>
        <p:nvSpPr>
          <p:cNvPr id="102417" name="Rectangle 24"/>
          <p:cNvSpPr>
            <a:spLocks noChangeArrowheads="1"/>
          </p:cNvSpPr>
          <p:nvPr/>
        </p:nvSpPr>
        <p:spPr bwMode="auto">
          <a:xfrm>
            <a:off x="4267200" y="4562475"/>
            <a:ext cx="361950" cy="73342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18" name="AutoShape 25"/>
          <p:cNvCxnSpPr>
            <a:cxnSpLocks noChangeShapeType="1"/>
            <a:stCxn id="102416" idx="1"/>
            <a:endCxn id="102417" idx="0"/>
          </p:cNvCxnSpPr>
          <p:nvPr/>
        </p:nvCxnSpPr>
        <p:spPr bwMode="auto">
          <a:xfrm rot="10800000">
            <a:off x="4448175" y="4552950"/>
            <a:ext cx="2247900" cy="577850"/>
          </a:xfrm>
          <a:prstGeom prst="bentConnector4">
            <a:avLst>
              <a:gd name="adj1" fmla="val 7764"/>
              <a:gd name="adj2" fmla="val 115384"/>
            </a:avLst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2419" name="Text Box 26"/>
          <p:cNvSpPr txBox="1">
            <a:spLocks noChangeArrowheads="1"/>
          </p:cNvSpPr>
          <p:nvPr/>
        </p:nvSpPr>
        <p:spPr bwMode="auto">
          <a:xfrm>
            <a:off x="6705600" y="5584825"/>
            <a:ext cx="2057400" cy="749300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1400"/>
              <a:t>Can clock selector sources: PLL0, PLL1(PHI, VCO/6)</a:t>
            </a:r>
          </a:p>
        </p:txBody>
      </p:sp>
      <p:sp>
        <p:nvSpPr>
          <p:cNvPr id="102420" name="Rectangle 27"/>
          <p:cNvSpPr>
            <a:spLocks noChangeArrowheads="1"/>
          </p:cNvSpPr>
          <p:nvPr/>
        </p:nvSpPr>
        <p:spPr bwMode="auto">
          <a:xfrm>
            <a:off x="4267200" y="5400675"/>
            <a:ext cx="361950" cy="752475"/>
          </a:xfrm>
          <a:prstGeom prst="rect">
            <a:avLst/>
          </a:prstGeom>
          <a:noFill/>
          <a:ln w="19050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21" name="AutoShape 28"/>
          <p:cNvCxnSpPr>
            <a:cxnSpLocks noChangeShapeType="1"/>
            <a:stCxn id="102419" idx="1"/>
            <a:endCxn id="102420" idx="2"/>
          </p:cNvCxnSpPr>
          <p:nvPr/>
        </p:nvCxnSpPr>
        <p:spPr bwMode="auto">
          <a:xfrm rot="10800000" flipV="1">
            <a:off x="4448175" y="5959475"/>
            <a:ext cx="2247900" cy="203200"/>
          </a:xfrm>
          <a:prstGeom prst="bentConnector4">
            <a:avLst>
              <a:gd name="adj1" fmla="val 5153"/>
              <a:gd name="adj2" fmla="val 207815"/>
            </a:avLst>
          </a:prstGeom>
          <a:noFill/>
          <a:ln w="19050">
            <a:solidFill>
              <a:srgbClr val="339966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02422" name="AutoShape 30"/>
          <p:cNvCxnSpPr>
            <a:cxnSpLocks noChangeShapeType="1"/>
            <a:stCxn id="102406" idx="0"/>
            <a:endCxn id="102405" idx="0"/>
          </p:cNvCxnSpPr>
          <p:nvPr/>
        </p:nvCxnSpPr>
        <p:spPr bwMode="auto">
          <a:xfrm rot="16200000" flipH="1" flipV="1">
            <a:off x="4736306" y="-1516856"/>
            <a:ext cx="471488" cy="5524500"/>
          </a:xfrm>
          <a:prstGeom prst="bentConnector3">
            <a:avLst>
              <a:gd name="adj1" fmla="val -46463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102423" name="Rectangle 23" descr="25%"/>
          <p:cNvSpPr>
            <a:spLocks noChangeArrowheads="1"/>
          </p:cNvSpPr>
          <p:nvPr/>
        </p:nvSpPr>
        <p:spPr bwMode="auto">
          <a:xfrm>
            <a:off x="381000" y="2590800"/>
            <a:ext cx="3810000" cy="38100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4" name="Rectangle 24" descr="25%"/>
          <p:cNvSpPr>
            <a:spLocks noChangeArrowheads="1"/>
          </p:cNvSpPr>
          <p:nvPr/>
        </p:nvSpPr>
        <p:spPr bwMode="auto">
          <a:xfrm>
            <a:off x="381000" y="914400"/>
            <a:ext cx="8534400" cy="16764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Rectangle 25" descr="25%"/>
          <p:cNvSpPr>
            <a:spLocks noChangeArrowheads="1"/>
          </p:cNvSpPr>
          <p:nvPr/>
        </p:nvSpPr>
        <p:spPr bwMode="auto">
          <a:xfrm>
            <a:off x="6477000" y="4724400"/>
            <a:ext cx="2438400" cy="16764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6" name="Rectangle 26" descr="25%"/>
          <p:cNvSpPr>
            <a:spLocks noChangeArrowheads="1"/>
          </p:cNvSpPr>
          <p:nvPr/>
        </p:nvSpPr>
        <p:spPr bwMode="auto">
          <a:xfrm>
            <a:off x="4191000" y="4495800"/>
            <a:ext cx="2286000" cy="1905000"/>
          </a:xfrm>
          <a:prstGeom prst="rect">
            <a:avLst/>
          </a:prstGeom>
          <a:pattFill prst="pct25">
            <a:fgClr>
              <a:schemeClr val="bg2">
                <a:alpha val="70000"/>
              </a:schemeClr>
            </a:fgClr>
            <a:bgClr>
              <a:schemeClr val="bg1">
                <a:alpha val="7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D21EBA-3239-464E-9494-B46AC4DC93FD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CGM </a:t>
            </a:r>
            <a:r>
              <a:rPr lang="en-GB" dirty="0" smtClean="0"/>
              <a:t>System Clock </a:t>
            </a:r>
            <a:r>
              <a:rPr lang="en-GB" dirty="0" smtClean="0"/>
              <a:t>Generation</a:t>
            </a:r>
            <a:endParaRPr lang="en-US" dirty="0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85800" y="939800"/>
            <a:ext cx="7924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The MC_ME provides the system clock select </a:t>
            </a:r>
          </a:p>
          <a:p>
            <a:pPr marL="287338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The MC_RGM provides the safe clock </a:t>
            </a:r>
            <a:r>
              <a:rPr lang="en-US" sz="2000" dirty="0" smtClean="0">
                <a:latin typeface="Verdana" pitchFamily="34" charset="0"/>
              </a:rPr>
              <a:t>request</a:t>
            </a:r>
            <a:endParaRPr lang="en-US" sz="2000" dirty="0">
              <a:latin typeface="Verdana" pitchFamily="34" charset="0"/>
            </a:endParaRPr>
          </a:p>
          <a:p>
            <a:pPr marL="287338" indent="-287338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Verdana" pitchFamily="34" charset="0"/>
              </a:rPr>
              <a:t>The safe clock request forces the selector to select the 16 MHz internal RC oscillator as the system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662238"/>
            <a:ext cx="563880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63387A-1DEC-409C-8D5D-5C86865AECF9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CGM </a:t>
            </a:r>
            <a:r>
              <a:rPr lang="en-GB" dirty="0" smtClean="0"/>
              <a:t>Auxiliary </a:t>
            </a:r>
            <a:r>
              <a:rPr lang="en-GB" dirty="0" smtClean="0"/>
              <a:t>Clock – Motor Control</a:t>
            </a:r>
            <a:endParaRPr lang="en-US" dirty="0" smtClean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77622"/>
            <a:ext cx="6400800" cy="368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ᩬ᪅ᩚ᪃᩸᪊᪊᪀᩽᪀᩼᩻"/>
  <p:tag name="DATETIME" val="ᩉᩆᩈᩈᩆᩉᩇᩈᩇᨷᨷᩐᩑᩉᩈᩘᩤᨷᨿᩞᩤᩫᩂᩈᩑᩇᩀ"/>
  <p:tag name="DONEBY" val="ᩪᩫᩳ᩸᪅᩻᪉᩼᩸ᨷ᪉᩼"/>
  <p:tag name="IPADDRESS" val="ᩚᩫᩥᩇᩇᩊᩎᩋᩊ"/>
  <p:tag name="APPVER" val="ᩈᩅᩉ"/>
  <p:tag name="RANDOM" val="23"/>
  <p:tag name="CHECKSUM" val="ᩋᩉᩍᩐ"/>
</p:tagLst>
</file>

<file path=ppt/theme/theme1.xml><?xml version="1.0" encoding="utf-8"?>
<a:theme xmlns:a="http://schemas.openxmlformats.org/drawingml/2006/main" name="ST_720_540_43_18">
  <a:themeElements>
    <a:clrScheme name="ST_720_540_43_18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ST_720_540_43_1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ST_720_540_43_18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7874</TotalTime>
  <Words>2427</Words>
  <Application>Microsoft Office PowerPoint</Application>
  <PresentationFormat>On-screen Show (4:3)</PresentationFormat>
  <Paragraphs>439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ＭＳ Ｐゴシック</vt:lpstr>
      <vt:lpstr>Wingdings</vt:lpstr>
      <vt:lpstr>Verdana</vt:lpstr>
      <vt:lpstr>Times New Roman</vt:lpstr>
      <vt:lpstr>ST_720_540_43_18</vt:lpstr>
      <vt:lpstr>Leopard Clock Generation Module</vt:lpstr>
      <vt:lpstr>CGM Overview</vt:lpstr>
      <vt:lpstr>CGM Clock sources</vt:lpstr>
      <vt:lpstr>Init Environment: Leopard System Clock Generation</vt:lpstr>
      <vt:lpstr>Init Environment: Leopard System Clock Generation</vt:lpstr>
      <vt:lpstr>Init Environment: Leopard System Clock Generation</vt:lpstr>
      <vt:lpstr>Init Environment: Leopard System Clock Generation</vt:lpstr>
      <vt:lpstr>CGM System Clock Generation</vt:lpstr>
      <vt:lpstr>CGM Auxiliary Clock – Motor Control</vt:lpstr>
      <vt:lpstr>CGM Auxiliary Clock - FlexRay</vt:lpstr>
      <vt:lpstr>CGM Auxiliary Clock - FlexCan</vt:lpstr>
      <vt:lpstr>CGM Auxiliary Clock – PLL0 Input</vt:lpstr>
      <vt:lpstr>CGM Auxiliary Clock – PLL1 Input</vt:lpstr>
      <vt:lpstr>CGM</vt:lpstr>
      <vt:lpstr>CGM IRC 16MHz Digital Interface – Control Register</vt:lpstr>
      <vt:lpstr>CGM IRC 16MHz Application Control</vt:lpstr>
      <vt:lpstr>CGM</vt:lpstr>
      <vt:lpstr>CGM XOSC 4-40MHz Digital Interface – Control Register</vt:lpstr>
      <vt:lpstr>CGM XOSC 4-40MHz Application Control</vt:lpstr>
      <vt:lpstr>CGM</vt:lpstr>
      <vt:lpstr>FMPLL</vt:lpstr>
      <vt:lpstr>CGM FMPLL Control Register (CR) 1/2</vt:lpstr>
      <vt:lpstr>CGM FMPLL Control Register (CR) 2/2</vt:lpstr>
      <vt:lpstr>CGM FMPLL Modulation Register (MR)</vt:lpstr>
      <vt:lpstr>CGM FMPLL Normal mode</vt:lpstr>
      <vt:lpstr>CGM FMPLL Progressive clock switching</vt:lpstr>
      <vt:lpstr>PLL - Progressive clock switching (PCS)</vt:lpstr>
      <vt:lpstr>CGM FMPLL Normal mode with frequency modulation 1/2</vt:lpstr>
      <vt:lpstr>Recommendations</vt:lpstr>
      <vt:lpstr>CGM</vt:lpstr>
      <vt:lpstr>CGM Clock Monitoring Unit (CMU)</vt:lpstr>
      <vt:lpstr>Init Environment: Leopard System Clock Generation</vt:lpstr>
      <vt:lpstr>CGM CMU: Crystal clock monitor</vt:lpstr>
      <vt:lpstr>CGM CMU: PLL clock monitor</vt:lpstr>
      <vt:lpstr>CGM CMU: Frequency meter</vt:lpstr>
      <vt:lpstr>CGM CMU: Frequency meter - Detail</vt:lpstr>
      <vt:lpstr>BACKUP</vt:lpstr>
      <vt:lpstr>CGM CMU: Control register</vt:lpstr>
      <vt:lpstr>CGM CMU: Control status register (CMU_CSR)</vt:lpstr>
      <vt:lpstr>CGM CMU: Frequency display register (CMU_FDISP)</vt:lpstr>
      <vt:lpstr>CGM CMU: High frequency reference register A (CMU_HFREFR_A)</vt:lpstr>
      <vt:lpstr>CGM CMU: Low frequency reference register A (CMU_LFREFR_A)</vt:lpstr>
      <vt:lpstr>CGM CMU: Interrupt status register (CMU_ISR) 1/2</vt:lpstr>
      <vt:lpstr>CGM CMU: Interrupt status register (CMU_ISR) 2/2</vt:lpstr>
    </vt:vector>
  </TitlesOfParts>
  <Company>STMicroelectronics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Leopard Clock generation module</dc:title>
  <dc:creator>Andrea Re</dc:creator>
  <cp:lastModifiedBy>rosario martorana</cp:lastModifiedBy>
  <cp:revision>80</cp:revision>
  <dcterms:created xsi:type="dcterms:W3CDTF">2010-02-11T08:15:37Z</dcterms:created>
  <dcterms:modified xsi:type="dcterms:W3CDTF">2010-07-13T15:01:54Z</dcterms:modified>
</cp:coreProperties>
</file>