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 id="2147483653" r:id="rId2"/>
    <p:sldMasterId id="2147484043" r:id="rId3"/>
  </p:sldMasterIdLst>
  <p:notesMasterIdLst>
    <p:notesMasterId r:id="rId19"/>
  </p:notesMasterIdLst>
  <p:handoutMasterIdLst>
    <p:handoutMasterId r:id="rId20"/>
  </p:handoutMasterIdLst>
  <p:sldIdLst>
    <p:sldId id="457" r:id="rId4"/>
    <p:sldId id="468" r:id="rId5"/>
    <p:sldId id="463" r:id="rId6"/>
    <p:sldId id="471" r:id="rId7"/>
    <p:sldId id="458" r:id="rId8"/>
    <p:sldId id="473" r:id="rId9"/>
    <p:sldId id="464" r:id="rId10"/>
    <p:sldId id="465" r:id="rId11"/>
    <p:sldId id="459" r:id="rId12"/>
    <p:sldId id="461" r:id="rId13"/>
    <p:sldId id="462" r:id="rId14"/>
    <p:sldId id="469" r:id="rId15"/>
    <p:sldId id="470" r:id="rId16"/>
    <p:sldId id="467" r:id="rId17"/>
    <p:sldId id="472" r:id="rId18"/>
  </p:sldIdLst>
  <p:sldSz cx="9906000" cy="6858000" type="A4"/>
  <p:notesSz cx="6794500" cy="9906000"/>
  <p:custDataLst>
    <p:tags r:id="rId21"/>
  </p:custDataLst>
  <p:defaultTextStyle>
    <a:defPPr>
      <a:defRPr lang="en-GB"/>
    </a:defPPr>
    <a:lvl1pPr algn="ctr" rtl="0" fontAlgn="base">
      <a:spcBef>
        <a:spcPct val="50000"/>
      </a:spcBef>
      <a:spcAft>
        <a:spcPct val="0"/>
      </a:spcAft>
      <a:defRPr sz="1200" kern="1200">
        <a:solidFill>
          <a:srgbClr val="000000"/>
        </a:solidFill>
        <a:effectLst>
          <a:outerShdw blurRad="38100" dist="38100" dir="2700000" algn="tl">
            <a:srgbClr val="000000">
              <a:alpha val="43137"/>
            </a:srgbClr>
          </a:outerShdw>
        </a:effectLst>
        <a:latin typeface="Arial Narrow" pitchFamily="34" charset="0"/>
        <a:ea typeface="+mn-ea"/>
        <a:cs typeface="+mn-cs"/>
      </a:defRPr>
    </a:lvl1pPr>
    <a:lvl2pPr marL="457200" algn="ctr" rtl="0" fontAlgn="base">
      <a:spcBef>
        <a:spcPct val="50000"/>
      </a:spcBef>
      <a:spcAft>
        <a:spcPct val="0"/>
      </a:spcAft>
      <a:defRPr sz="1200" kern="1200">
        <a:solidFill>
          <a:srgbClr val="000000"/>
        </a:solidFill>
        <a:effectLst>
          <a:outerShdw blurRad="38100" dist="38100" dir="2700000" algn="tl">
            <a:srgbClr val="000000">
              <a:alpha val="43137"/>
            </a:srgbClr>
          </a:outerShdw>
        </a:effectLst>
        <a:latin typeface="Arial Narrow" pitchFamily="34" charset="0"/>
        <a:ea typeface="+mn-ea"/>
        <a:cs typeface="+mn-cs"/>
      </a:defRPr>
    </a:lvl2pPr>
    <a:lvl3pPr marL="914400" algn="ctr" rtl="0" fontAlgn="base">
      <a:spcBef>
        <a:spcPct val="50000"/>
      </a:spcBef>
      <a:spcAft>
        <a:spcPct val="0"/>
      </a:spcAft>
      <a:defRPr sz="1200" kern="1200">
        <a:solidFill>
          <a:srgbClr val="000000"/>
        </a:solidFill>
        <a:effectLst>
          <a:outerShdw blurRad="38100" dist="38100" dir="2700000" algn="tl">
            <a:srgbClr val="000000">
              <a:alpha val="43137"/>
            </a:srgbClr>
          </a:outerShdw>
        </a:effectLst>
        <a:latin typeface="Arial Narrow" pitchFamily="34" charset="0"/>
        <a:ea typeface="+mn-ea"/>
        <a:cs typeface="+mn-cs"/>
      </a:defRPr>
    </a:lvl3pPr>
    <a:lvl4pPr marL="1371600" algn="ctr" rtl="0" fontAlgn="base">
      <a:spcBef>
        <a:spcPct val="50000"/>
      </a:spcBef>
      <a:spcAft>
        <a:spcPct val="0"/>
      </a:spcAft>
      <a:defRPr sz="1200" kern="1200">
        <a:solidFill>
          <a:srgbClr val="000000"/>
        </a:solidFill>
        <a:effectLst>
          <a:outerShdw blurRad="38100" dist="38100" dir="2700000" algn="tl">
            <a:srgbClr val="000000">
              <a:alpha val="43137"/>
            </a:srgbClr>
          </a:outerShdw>
        </a:effectLst>
        <a:latin typeface="Arial Narrow" pitchFamily="34" charset="0"/>
        <a:ea typeface="+mn-ea"/>
        <a:cs typeface="+mn-cs"/>
      </a:defRPr>
    </a:lvl4pPr>
    <a:lvl5pPr marL="1828800" algn="ctr" rtl="0" fontAlgn="base">
      <a:spcBef>
        <a:spcPct val="50000"/>
      </a:spcBef>
      <a:spcAft>
        <a:spcPct val="0"/>
      </a:spcAft>
      <a:defRPr sz="1200" kern="1200">
        <a:solidFill>
          <a:srgbClr val="000000"/>
        </a:solidFill>
        <a:effectLst>
          <a:outerShdw blurRad="38100" dist="38100" dir="2700000" algn="tl">
            <a:srgbClr val="000000">
              <a:alpha val="43137"/>
            </a:srgbClr>
          </a:outerShdw>
        </a:effectLst>
        <a:latin typeface="Arial Narrow" pitchFamily="34" charset="0"/>
        <a:ea typeface="+mn-ea"/>
        <a:cs typeface="+mn-cs"/>
      </a:defRPr>
    </a:lvl5pPr>
    <a:lvl6pPr marL="2286000" algn="l" defTabSz="914400" rtl="0" eaLnBrk="1" latinLnBrk="0" hangingPunct="1">
      <a:defRPr sz="1200" kern="1200">
        <a:solidFill>
          <a:srgbClr val="000000"/>
        </a:solidFill>
        <a:effectLst>
          <a:outerShdw blurRad="38100" dist="38100" dir="2700000" algn="tl">
            <a:srgbClr val="000000">
              <a:alpha val="43137"/>
            </a:srgbClr>
          </a:outerShdw>
        </a:effectLst>
        <a:latin typeface="Arial Narrow" pitchFamily="34" charset="0"/>
        <a:ea typeface="+mn-ea"/>
        <a:cs typeface="+mn-cs"/>
      </a:defRPr>
    </a:lvl6pPr>
    <a:lvl7pPr marL="2743200" algn="l" defTabSz="914400" rtl="0" eaLnBrk="1" latinLnBrk="0" hangingPunct="1">
      <a:defRPr sz="1200" kern="1200">
        <a:solidFill>
          <a:srgbClr val="000000"/>
        </a:solidFill>
        <a:effectLst>
          <a:outerShdw blurRad="38100" dist="38100" dir="2700000" algn="tl">
            <a:srgbClr val="000000">
              <a:alpha val="43137"/>
            </a:srgbClr>
          </a:outerShdw>
        </a:effectLst>
        <a:latin typeface="Arial Narrow" pitchFamily="34" charset="0"/>
        <a:ea typeface="+mn-ea"/>
        <a:cs typeface="+mn-cs"/>
      </a:defRPr>
    </a:lvl7pPr>
    <a:lvl8pPr marL="3200400" algn="l" defTabSz="914400" rtl="0" eaLnBrk="1" latinLnBrk="0" hangingPunct="1">
      <a:defRPr sz="1200" kern="1200">
        <a:solidFill>
          <a:srgbClr val="000000"/>
        </a:solidFill>
        <a:effectLst>
          <a:outerShdw blurRad="38100" dist="38100" dir="2700000" algn="tl">
            <a:srgbClr val="000000">
              <a:alpha val="43137"/>
            </a:srgbClr>
          </a:outerShdw>
        </a:effectLst>
        <a:latin typeface="Arial Narrow" pitchFamily="34" charset="0"/>
        <a:ea typeface="+mn-ea"/>
        <a:cs typeface="+mn-cs"/>
      </a:defRPr>
    </a:lvl8pPr>
    <a:lvl9pPr marL="3657600" algn="l" defTabSz="914400" rtl="0" eaLnBrk="1" latinLnBrk="0" hangingPunct="1">
      <a:defRPr sz="1200" kern="1200">
        <a:solidFill>
          <a:srgbClr val="000000"/>
        </a:solidFill>
        <a:effectLst>
          <a:outerShdw blurRad="38100" dist="38100" dir="2700000" algn="tl">
            <a:srgbClr val="000000">
              <a:alpha val="43137"/>
            </a:srgbClr>
          </a:outerShdw>
        </a:effectLst>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A8ABF0"/>
    <a:srgbClr val="000000"/>
    <a:srgbClr val="FF7C80"/>
    <a:srgbClr val="FF3300"/>
    <a:srgbClr val="FFCC66"/>
    <a:srgbClr val="FFCC00"/>
    <a:srgbClr val="FF9900"/>
    <a:srgbClr val="6666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30" autoAdjust="0"/>
    <p:restoredTop sz="96023" autoAdjust="0"/>
  </p:normalViewPr>
  <p:slideViewPr>
    <p:cSldViewPr snapToGrid="0">
      <p:cViewPr>
        <p:scale>
          <a:sx n="80" d="100"/>
          <a:sy n="80" d="100"/>
        </p:scale>
        <p:origin x="-1194" y="-108"/>
      </p:cViewPr>
      <p:guideLst>
        <p:guide orient="horz" pos="4247"/>
        <p:guide pos="1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0772"/>
    </p:cViewPr>
  </p:sorterViewPr>
  <p:notesViewPr>
    <p:cSldViewPr snapToGrid="0">
      <p:cViewPr varScale="1">
        <p:scale>
          <a:sx n="49" d="100"/>
          <a:sy n="49" d="100"/>
        </p:scale>
        <p:origin x="-1938" y="-102"/>
      </p:cViewPr>
      <p:guideLst>
        <p:guide orient="horz" pos="3120"/>
        <p:guide pos="2140"/>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432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a:effectLst/>
              </a:defRPr>
            </a:lvl1pPr>
          </a:lstStyle>
          <a:p>
            <a:pPr>
              <a:defRPr/>
            </a:pPr>
            <a:endParaRPr lang="en-GB"/>
          </a:p>
        </p:txBody>
      </p:sp>
      <p:sp>
        <p:nvSpPr>
          <p:cNvPr id="89091" name="Rectangle 3"/>
          <p:cNvSpPr>
            <a:spLocks noGrp="1" noChangeArrowheads="1"/>
          </p:cNvSpPr>
          <p:nvPr>
            <p:ph type="dt" sz="quarter" idx="1"/>
          </p:nvPr>
        </p:nvSpPr>
        <p:spPr bwMode="auto">
          <a:xfrm>
            <a:off x="3851275" y="0"/>
            <a:ext cx="29432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a:effectLst/>
              </a:defRPr>
            </a:lvl1pPr>
          </a:lstStyle>
          <a:p>
            <a:pPr>
              <a:defRPr/>
            </a:pPr>
            <a:fld id="{8B3591DF-1A19-49CE-AFFA-F397DF73DA72}" type="datetime1">
              <a:rPr lang="en-GB"/>
              <a:pPr>
                <a:defRPr/>
              </a:pPr>
              <a:t>14/05/2012</a:t>
            </a:fld>
            <a:endParaRPr lang="en-GB"/>
          </a:p>
        </p:txBody>
      </p:sp>
      <p:sp>
        <p:nvSpPr>
          <p:cNvPr id="89092" name="Rectangle 4"/>
          <p:cNvSpPr>
            <a:spLocks noGrp="1" noChangeArrowheads="1"/>
          </p:cNvSpPr>
          <p:nvPr>
            <p:ph type="ftr" sz="quarter" idx="2"/>
          </p:nvPr>
        </p:nvSpPr>
        <p:spPr bwMode="auto">
          <a:xfrm>
            <a:off x="0" y="9409113"/>
            <a:ext cx="29432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a:effectLst/>
              </a:defRPr>
            </a:lvl1pPr>
          </a:lstStyle>
          <a:p>
            <a:pPr>
              <a:defRPr/>
            </a:pPr>
            <a:endParaRPr lang="en-GB"/>
          </a:p>
        </p:txBody>
      </p:sp>
      <p:sp>
        <p:nvSpPr>
          <p:cNvPr id="89093" name="Rectangle 5"/>
          <p:cNvSpPr>
            <a:spLocks noGrp="1" noChangeArrowheads="1"/>
          </p:cNvSpPr>
          <p:nvPr>
            <p:ph type="sldNum" sz="quarter" idx="3"/>
          </p:nvPr>
        </p:nvSpPr>
        <p:spPr bwMode="auto">
          <a:xfrm>
            <a:off x="3851275" y="9409113"/>
            <a:ext cx="29432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a:effectLst/>
              </a:defRPr>
            </a:lvl1pPr>
          </a:lstStyle>
          <a:p>
            <a:pPr>
              <a:defRPr/>
            </a:pPr>
            <a:fld id="{3EEF64B6-977B-43DC-8B98-2B0DADA30B28}"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432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a:effectLst/>
              </a:defRPr>
            </a:lvl1pPr>
          </a:lstStyle>
          <a:p>
            <a:pPr>
              <a:defRPr/>
            </a:pPr>
            <a:endParaRPr lang="en-GB"/>
          </a:p>
        </p:txBody>
      </p:sp>
      <p:sp>
        <p:nvSpPr>
          <p:cNvPr id="87043" name="Rectangle 3"/>
          <p:cNvSpPr>
            <a:spLocks noGrp="1" noChangeArrowheads="1"/>
          </p:cNvSpPr>
          <p:nvPr>
            <p:ph type="dt" idx="1"/>
          </p:nvPr>
        </p:nvSpPr>
        <p:spPr bwMode="auto">
          <a:xfrm>
            <a:off x="3851275" y="0"/>
            <a:ext cx="29432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a:effectLst/>
              </a:defRPr>
            </a:lvl1pPr>
          </a:lstStyle>
          <a:p>
            <a:pPr>
              <a:defRPr/>
            </a:pPr>
            <a:fld id="{15A0CD70-608B-4889-A30A-E0875EC3973D}" type="datetime1">
              <a:rPr lang="en-GB"/>
              <a:pPr>
                <a:defRPr/>
              </a:pPr>
              <a:t>14/05/2012</a:t>
            </a:fld>
            <a:endParaRPr lang="en-GB"/>
          </a:p>
        </p:txBody>
      </p:sp>
      <p:sp>
        <p:nvSpPr>
          <p:cNvPr id="18436" name="Rectangle 4"/>
          <p:cNvSpPr>
            <a:spLocks noGrp="1" noRot="1" noChangeAspect="1" noChangeArrowheads="1" noTextEdit="1"/>
          </p:cNvSpPr>
          <p:nvPr>
            <p:ph type="sldImg" idx="2"/>
          </p:nvPr>
        </p:nvSpPr>
        <p:spPr bwMode="auto">
          <a:xfrm>
            <a:off x="717550" y="742950"/>
            <a:ext cx="5364163" cy="3713163"/>
          </a:xfrm>
          <a:prstGeom prst="rect">
            <a:avLst/>
          </a:prstGeom>
          <a:noFill/>
          <a:ln w="9525">
            <a:solidFill>
              <a:srgbClr val="000000"/>
            </a:solidFill>
            <a:miter lim="800000"/>
            <a:headEnd/>
            <a:tailEnd/>
          </a:ln>
        </p:spPr>
      </p:sp>
      <p:sp>
        <p:nvSpPr>
          <p:cNvPr id="87045" name="Rectangle 5"/>
          <p:cNvSpPr>
            <a:spLocks noGrp="1" noChangeArrowheads="1"/>
          </p:cNvSpPr>
          <p:nvPr>
            <p:ph type="body" sz="quarter" idx="3"/>
          </p:nvPr>
        </p:nvSpPr>
        <p:spPr bwMode="auto">
          <a:xfrm>
            <a:off x="906463" y="4705350"/>
            <a:ext cx="4981575"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87046" name="Rectangle 6"/>
          <p:cNvSpPr>
            <a:spLocks noGrp="1" noChangeArrowheads="1"/>
          </p:cNvSpPr>
          <p:nvPr>
            <p:ph type="ftr" sz="quarter" idx="4"/>
          </p:nvPr>
        </p:nvSpPr>
        <p:spPr bwMode="auto">
          <a:xfrm>
            <a:off x="0" y="9409113"/>
            <a:ext cx="29432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a:effectLst/>
              </a:defRPr>
            </a:lvl1pPr>
          </a:lstStyle>
          <a:p>
            <a:pPr>
              <a:defRPr/>
            </a:pPr>
            <a:endParaRPr lang="en-GB"/>
          </a:p>
        </p:txBody>
      </p:sp>
      <p:sp>
        <p:nvSpPr>
          <p:cNvPr id="87047" name="Rectangle 7"/>
          <p:cNvSpPr>
            <a:spLocks noGrp="1" noChangeArrowheads="1"/>
          </p:cNvSpPr>
          <p:nvPr>
            <p:ph type="sldNum" sz="quarter" idx="5"/>
          </p:nvPr>
        </p:nvSpPr>
        <p:spPr bwMode="auto">
          <a:xfrm>
            <a:off x="3851275" y="9409113"/>
            <a:ext cx="29432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a:effectLst/>
              </a:defRPr>
            </a:lvl1pPr>
          </a:lstStyle>
          <a:p>
            <a:pPr>
              <a:defRPr/>
            </a:pPr>
            <a:fld id="{19087131-2F36-4958-9F85-6EC8E4111FBA}" type="slidenum">
              <a:rPr lang="en-GB"/>
              <a:pPr>
                <a:defRPr/>
              </a:pPr>
              <a:t>‹#›</a:t>
            </a:fld>
            <a:endParaRPr lang="en-GB"/>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dt" sz="quarter" idx="1"/>
          </p:nvPr>
        </p:nvSpPr>
        <p:spPr>
          <a:noFill/>
        </p:spPr>
        <p:txBody>
          <a:bodyPr/>
          <a:lstStyle/>
          <a:p>
            <a:fld id="{062AB92F-E47B-4B1A-9241-F94C05BE3101}" type="datetime1">
              <a:rPr lang="en-GB" smtClean="0"/>
              <a:pPr/>
              <a:t>14/05/2012</a:t>
            </a:fld>
            <a:endParaRPr lang="en-GB" smtClean="0"/>
          </a:p>
        </p:txBody>
      </p:sp>
      <p:sp>
        <p:nvSpPr>
          <p:cNvPr id="19459" name="Rectangle 7"/>
          <p:cNvSpPr>
            <a:spLocks noGrp="1" noChangeArrowheads="1"/>
          </p:cNvSpPr>
          <p:nvPr>
            <p:ph type="sldNum" sz="quarter" idx="5"/>
          </p:nvPr>
        </p:nvSpPr>
        <p:spPr>
          <a:noFill/>
        </p:spPr>
        <p:txBody>
          <a:bodyPr/>
          <a:lstStyle/>
          <a:p>
            <a:fld id="{3487481F-D53C-403A-B8B4-7D9A31EE5A81}" type="slidenum">
              <a:rPr lang="en-GB" smtClean="0"/>
              <a:pPr/>
              <a:t>1</a:t>
            </a:fld>
            <a:endParaRPr lang="en-GB" smtClean="0"/>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xfrm>
            <a:off x="904875" y="4705350"/>
            <a:ext cx="4984750" cy="44577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smtClean="0"/>
          </a:p>
        </p:txBody>
      </p:sp>
      <p:sp>
        <p:nvSpPr>
          <p:cNvPr id="20484" name="Date Placeholder 3"/>
          <p:cNvSpPr>
            <a:spLocks noGrp="1"/>
          </p:cNvSpPr>
          <p:nvPr>
            <p:ph type="dt" sz="quarter" idx="1"/>
          </p:nvPr>
        </p:nvSpPr>
        <p:spPr>
          <a:noFill/>
        </p:spPr>
        <p:txBody>
          <a:bodyPr/>
          <a:lstStyle/>
          <a:p>
            <a:fld id="{00F6D3B0-C42A-4455-BFD2-9AC7FA820AE7}" type="datetime1">
              <a:rPr lang="en-GB" smtClean="0"/>
              <a:pPr/>
              <a:t>14/05/2012</a:t>
            </a:fld>
            <a:endParaRPr lang="en-GB" smtClean="0"/>
          </a:p>
        </p:txBody>
      </p:sp>
      <p:sp>
        <p:nvSpPr>
          <p:cNvPr id="20485" name="Slide Number Placeholder 4"/>
          <p:cNvSpPr>
            <a:spLocks noGrp="1"/>
          </p:cNvSpPr>
          <p:nvPr>
            <p:ph type="sldNum" sz="quarter" idx="5"/>
          </p:nvPr>
        </p:nvSpPr>
        <p:spPr>
          <a:noFill/>
        </p:spPr>
        <p:txBody>
          <a:bodyPr/>
          <a:lstStyle/>
          <a:p>
            <a:fld id="{70DEBC40-5F0C-423B-BFE1-337F199573F1}" type="slidenum">
              <a:rPr lang="en-GB" smtClean="0"/>
              <a:pPr/>
              <a:t>14</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0"/>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8"/>
            <a:ext cx="65341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675" y="0"/>
            <a:ext cx="8426450" cy="76517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908050"/>
            <a:ext cx="4610100" cy="55451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908050"/>
            <a:ext cx="4610100" cy="55451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853488" y="6497638"/>
            <a:ext cx="936625" cy="360362"/>
          </a:xfrm>
          <a:prstGeom prst="rect">
            <a:avLst/>
          </a:prstGeom>
          <a:ln/>
        </p:spPr>
        <p:txBody>
          <a:bodyPr/>
          <a:lstStyle>
            <a:lvl1pPr>
              <a:defRPr/>
            </a:lvl1pPr>
          </a:lstStyle>
          <a:p>
            <a:pPr>
              <a:defRPr/>
            </a:pPr>
            <a:fld id="{8323E6D9-D91D-4D4B-A592-853FABF07AD7}" type="slidenum">
              <a:rPr lang="fr-FR"/>
              <a:pPr>
                <a:defRPr/>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3325" y="261938"/>
            <a:ext cx="2352675" cy="5864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61938"/>
            <a:ext cx="6905625" cy="5864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5905" y="-171400"/>
            <a:ext cx="10054628" cy="7560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759724" y="1687557"/>
            <a:ext cx="8420100" cy="1470025"/>
          </a:xfrm>
        </p:spPr>
        <p:txBody>
          <a:bodyPr anchor="b"/>
          <a:lstStyle>
            <a:lvl1pPr algn="l">
              <a:defRPr/>
            </a:lvl1pPr>
          </a:lstStyle>
          <a:p>
            <a:r>
              <a:rPr lang="en-US" noProof="0" smtClean="0"/>
              <a:t>Click to edit Master title style</a:t>
            </a:r>
            <a:endParaRPr lang="en-US" noProof="0"/>
          </a:p>
        </p:txBody>
      </p:sp>
      <p:sp>
        <p:nvSpPr>
          <p:cNvPr id="3" name="Sous-titre 2"/>
          <p:cNvSpPr>
            <a:spLocks noGrp="1"/>
          </p:cNvSpPr>
          <p:nvPr>
            <p:ph type="subTitle" idx="1" hasCustomPrompt="1"/>
          </p:nvPr>
        </p:nvSpPr>
        <p:spPr>
          <a:xfrm>
            <a:off x="759724" y="3402496"/>
            <a:ext cx="6934200" cy="1752600"/>
          </a:xfrm>
        </p:spPr>
        <p:txBody>
          <a:bodyPr>
            <a:normAutofit/>
          </a:bodyPr>
          <a:lstStyle>
            <a:lvl1pPr marL="0" indent="0" algn="l">
              <a:buNone/>
              <a:defRPr sz="1400" baseline="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pic>
        <p:nvPicPr>
          <p:cNvPr id="9" name="Picture 4" descr="D:\Le sel en +\Realisations\TBWA\120117 Microelectronics\ST_Bloc marque_Qi_H.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0532" y="5878420"/>
            <a:ext cx="2652000" cy="7909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05279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US" noProof="0" smtClean="0"/>
              <a:t>Click to edit Master title style</a:t>
            </a:r>
            <a:endParaRPr lang="en-US" noProof="0"/>
          </a:p>
        </p:txBody>
      </p:sp>
      <p:sp>
        <p:nvSpPr>
          <p:cNvPr id="3" name="Espace réservé du contenu 2"/>
          <p:cNvSpPr>
            <a:spLocks noGrp="1"/>
          </p:cNvSpPr>
          <p:nvPr>
            <p:ph idx="1" hasCustomPrompt="1"/>
          </p:nvPr>
        </p:nvSpPr>
        <p:spPr>
          <a:xfrm>
            <a:off x="495300" y="1277496"/>
            <a:ext cx="8915400" cy="1238801"/>
          </a:xfrm>
        </p:spPr>
        <p:txBody>
          <a:bodyPr>
            <a:spAutoFit/>
          </a:bodyPr>
          <a:lstStyle>
            <a:lvl1pPr>
              <a:lnSpc>
                <a:spcPct val="100000"/>
              </a:lnSpc>
              <a:spcBef>
                <a:spcPts val="1800"/>
              </a:spcBef>
              <a:defRPr baseline="0"/>
            </a:lvl1pPr>
            <a:lvl2pPr>
              <a:lnSpc>
                <a:spcPct val="100000"/>
              </a:lnSpc>
              <a:defRPr/>
            </a:lvl2pPr>
            <a:lvl3pPr>
              <a:lnSpc>
                <a:spcPct val="100000"/>
              </a:lnSpc>
              <a:defRPr/>
            </a:lvl3pPr>
            <a:lvl4pPr>
              <a:lnSpc>
                <a:spcPct val="100000"/>
              </a:lnSpc>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numéro de diapositive 5"/>
          <p:cNvSpPr>
            <a:spLocks noGrp="1"/>
          </p:cNvSpPr>
          <p:nvPr>
            <p:ph type="sldNum" sz="quarter" idx="12"/>
          </p:nvPr>
        </p:nvSpPr>
        <p:spPr/>
        <p:txBody>
          <a:bodyPr/>
          <a:lstStyle>
            <a:lvl1pPr>
              <a:defRPr b="0"/>
            </a:lvl1pPr>
          </a:lstStyle>
          <a:p>
            <a:fld id="{9C50B5B7-BDFB-42C2-AF7F-C980814ADCE4}" type="slidenum">
              <a:rPr lang="en-US" smtClean="0"/>
              <a:pPr/>
              <a:t>‹#›</a:t>
            </a:fld>
            <a:endParaRPr lang="en-US" sz="1400"/>
          </a:p>
        </p:txBody>
      </p:sp>
      <p:sp>
        <p:nvSpPr>
          <p:cNvPr id="7" name="Espace réservé de la date 3"/>
          <p:cNvSpPr>
            <a:spLocks noGrp="1"/>
          </p:cNvSpPr>
          <p:nvPr>
            <p:ph type="dt" sz="half" idx="2"/>
          </p:nvPr>
        </p:nvSpPr>
        <p:spPr>
          <a:xfrm>
            <a:off x="8853434" y="6546250"/>
            <a:ext cx="461665"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CDA06DF3-9973-4392-AC54-B2959426FCB2}" type="datetimeFigureOut">
              <a:rPr lang="en-US" smtClean="0"/>
              <a:pPr/>
              <a:t>5/14/2012</a:t>
            </a:fld>
            <a:endParaRPr lang="en-US"/>
          </a:p>
        </p:txBody>
      </p:sp>
      <p:sp>
        <p:nvSpPr>
          <p:cNvPr id="8" name="Espace réservé du pied de page 4"/>
          <p:cNvSpPr>
            <a:spLocks noGrp="1"/>
          </p:cNvSpPr>
          <p:nvPr>
            <p:ph type="ftr" sz="quarter" idx="3"/>
          </p:nvPr>
        </p:nvSpPr>
        <p:spPr>
          <a:xfrm>
            <a:off x="5031009" y="6546250"/>
            <a:ext cx="3699134"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endParaRPr lang="en-US"/>
          </a:p>
        </p:txBody>
      </p:sp>
    </p:spTree>
    <p:extLst>
      <p:ext uri="{BB962C8B-B14F-4D97-AF65-F5344CB8AC3E}">
        <p14:creationId xmlns="" xmlns:p14="http://schemas.microsoft.com/office/powerpoint/2010/main" val="2578274968"/>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8262" r="10397" b="48525"/>
          <a:stretch/>
        </p:blipFill>
        <p:spPr bwMode="auto">
          <a:xfrm>
            <a:off x="0" y="4105"/>
            <a:ext cx="9906000" cy="3912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hasCustomPrompt="1"/>
          </p:nvPr>
        </p:nvSpPr>
        <p:spPr>
          <a:xfrm>
            <a:off x="633811" y="4281116"/>
            <a:ext cx="8420100" cy="1362075"/>
          </a:xfrm>
        </p:spPr>
        <p:txBody>
          <a:bodyPr anchor="t">
            <a:normAutofit/>
          </a:bodyPr>
          <a:lstStyle>
            <a:lvl1pPr algn="l">
              <a:defRPr sz="4000" b="0" cap="none"/>
            </a:lvl1pPr>
          </a:lstStyle>
          <a:p>
            <a:r>
              <a:rPr lang="en-US" noProof="0" smtClean="0"/>
              <a:t>Click to edit Master title style</a:t>
            </a:r>
            <a:endParaRPr lang="en-US" noProof="0"/>
          </a:p>
        </p:txBody>
      </p:sp>
      <p:sp>
        <p:nvSpPr>
          <p:cNvPr id="6" name="Espace réservé de la date 3"/>
          <p:cNvSpPr>
            <a:spLocks noGrp="1"/>
          </p:cNvSpPr>
          <p:nvPr>
            <p:ph type="dt" sz="half" idx="2"/>
          </p:nvPr>
        </p:nvSpPr>
        <p:spPr>
          <a:xfrm>
            <a:off x="8853434" y="6546250"/>
            <a:ext cx="461665"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CDA06DF3-9973-4392-AC54-B2959426FCB2}" type="datetimeFigureOut">
              <a:rPr lang="en-US" smtClean="0"/>
              <a:pPr/>
              <a:t>5/14/2012</a:t>
            </a:fld>
            <a:endParaRPr lang="en-US"/>
          </a:p>
        </p:txBody>
      </p:sp>
      <p:sp>
        <p:nvSpPr>
          <p:cNvPr id="7" name="Espace réservé du pied de page 4"/>
          <p:cNvSpPr>
            <a:spLocks noGrp="1"/>
          </p:cNvSpPr>
          <p:nvPr>
            <p:ph type="ftr" sz="quarter" idx="3"/>
          </p:nvPr>
        </p:nvSpPr>
        <p:spPr>
          <a:xfrm>
            <a:off x="5031009" y="6546250"/>
            <a:ext cx="3699134"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endParaRPr lang="en-US"/>
          </a:p>
        </p:txBody>
      </p:sp>
    </p:spTree>
    <p:extLst>
      <p:ext uri="{BB962C8B-B14F-4D97-AF65-F5344CB8AC3E}">
        <p14:creationId xmlns="" xmlns:p14="http://schemas.microsoft.com/office/powerpoint/2010/main" val="291590755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hasCustomPrompt="1"/>
          </p:nvPr>
        </p:nvSpPr>
        <p:spPr>
          <a:xfrm>
            <a:off x="495300" y="1288148"/>
            <a:ext cx="4375150" cy="984885"/>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
        <p:nvSpPr>
          <p:cNvPr id="7" name="Espace réservé du numéro de diapositive 6"/>
          <p:cNvSpPr>
            <a:spLocks noGrp="1"/>
          </p:cNvSpPr>
          <p:nvPr>
            <p:ph type="sldNum" sz="quarter" idx="12"/>
          </p:nvPr>
        </p:nvSpPr>
        <p:spPr/>
        <p:txBody>
          <a:bodyPr/>
          <a:lstStyle/>
          <a:p>
            <a:fld id="{9C50B5B7-BDFB-42C2-AF7F-C980814ADCE4}" type="slidenum">
              <a:rPr lang="en-US" smtClean="0"/>
              <a:pPr/>
              <a:t>‹#›</a:t>
            </a:fld>
            <a:endParaRPr lang="en-US" sz="1400"/>
          </a:p>
        </p:txBody>
      </p:sp>
      <p:sp>
        <p:nvSpPr>
          <p:cNvPr id="8" name="Espace réservé de la date 3"/>
          <p:cNvSpPr>
            <a:spLocks noGrp="1"/>
          </p:cNvSpPr>
          <p:nvPr>
            <p:ph type="dt" sz="half" idx="13"/>
          </p:nvPr>
        </p:nvSpPr>
        <p:spPr>
          <a:xfrm>
            <a:off x="8853434" y="6546250"/>
            <a:ext cx="461665"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CDA06DF3-9973-4392-AC54-B2959426FCB2}" type="datetimeFigureOut">
              <a:rPr lang="en-US" smtClean="0"/>
              <a:pPr/>
              <a:t>5/14/2012</a:t>
            </a:fld>
            <a:endParaRPr lang="en-US"/>
          </a:p>
        </p:txBody>
      </p:sp>
      <p:sp>
        <p:nvSpPr>
          <p:cNvPr id="9" name="Espace réservé du pied de page 4"/>
          <p:cNvSpPr>
            <a:spLocks noGrp="1"/>
          </p:cNvSpPr>
          <p:nvPr>
            <p:ph type="ftr" sz="quarter" idx="3"/>
          </p:nvPr>
        </p:nvSpPr>
        <p:spPr>
          <a:xfrm>
            <a:off x="5031009" y="6546250"/>
            <a:ext cx="3699134"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endParaRPr lang="en-US"/>
          </a:p>
        </p:txBody>
      </p:sp>
      <p:sp>
        <p:nvSpPr>
          <p:cNvPr id="10" name="Espace réservé du contenu 2"/>
          <p:cNvSpPr>
            <a:spLocks noGrp="1"/>
          </p:cNvSpPr>
          <p:nvPr>
            <p:ph sz="half" idx="14" hasCustomPrompt="1"/>
          </p:nvPr>
        </p:nvSpPr>
        <p:spPr>
          <a:xfrm>
            <a:off x="5024344" y="1288148"/>
            <a:ext cx="4375150" cy="984885"/>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Tree>
    <p:extLst>
      <p:ext uri="{BB962C8B-B14F-4D97-AF65-F5344CB8AC3E}">
        <p14:creationId xmlns="" xmlns:p14="http://schemas.microsoft.com/office/powerpoint/2010/main" val="3876699190"/>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5" name="Espace réservé du numéro de diapositive 4"/>
          <p:cNvSpPr>
            <a:spLocks noGrp="1"/>
          </p:cNvSpPr>
          <p:nvPr>
            <p:ph type="sldNum" sz="quarter" idx="12"/>
          </p:nvPr>
        </p:nvSpPr>
        <p:spPr/>
        <p:txBody>
          <a:bodyPr/>
          <a:lstStyle/>
          <a:p>
            <a:fld id="{9C50B5B7-BDFB-42C2-AF7F-C980814ADCE4}" type="slidenum">
              <a:rPr lang="en-US" smtClean="0"/>
              <a:pPr/>
              <a:t>‹#›</a:t>
            </a:fld>
            <a:endParaRPr lang="en-US" sz="1400"/>
          </a:p>
        </p:txBody>
      </p:sp>
      <p:sp>
        <p:nvSpPr>
          <p:cNvPr id="6" name="Espace réservé de la date 3"/>
          <p:cNvSpPr>
            <a:spLocks noGrp="1"/>
          </p:cNvSpPr>
          <p:nvPr>
            <p:ph type="dt" sz="half" idx="2"/>
          </p:nvPr>
        </p:nvSpPr>
        <p:spPr>
          <a:xfrm>
            <a:off x="8853434" y="6546250"/>
            <a:ext cx="461665"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CDA06DF3-9973-4392-AC54-B2959426FCB2}" type="datetimeFigureOut">
              <a:rPr lang="en-US" smtClean="0"/>
              <a:pPr/>
              <a:t>5/14/2012</a:t>
            </a:fld>
            <a:endParaRPr lang="en-US"/>
          </a:p>
        </p:txBody>
      </p:sp>
      <p:sp>
        <p:nvSpPr>
          <p:cNvPr id="7" name="Espace réservé du pied de page 4"/>
          <p:cNvSpPr>
            <a:spLocks noGrp="1"/>
          </p:cNvSpPr>
          <p:nvPr>
            <p:ph type="ftr" sz="quarter" idx="3"/>
          </p:nvPr>
        </p:nvSpPr>
        <p:spPr>
          <a:xfrm>
            <a:off x="5031009" y="6546250"/>
            <a:ext cx="3699134"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endParaRPr lang="en-US"/>
          </a:p>
        </p:txBody>
      </p:sp>
    </p:spTree>
    <p:extLst>
      <p:ext uri="{BB962C8B-B14F-4D97-AF65-F5344CB8AC3E}">
        <p14:creationId xmlns="" xmlns:p14="http://schemas.microsoft.com/office/powerpoint/2010/main" val="1104769617"/>
      </p:ext>
    </p:extLst>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9C50B5B7-BDFB-42C2-AF7F-C980814ADCE4}" type="slidenum">
              <a:rPr lang="en-US" smtClean="0"/>
              <a:pPr/>
              <a:t>‹#›</a:t>
            </a:fld>
            <a:endParaRPr lang="en-US" sz="1400"/>
          </a:p>
        </p:txBody>
      </p:sp>
      <p:sp>
        <p:nvSpPr>
          <p:cNvPr id="5" name="Espace réservé de la date 3"/>
          <p:cNvSpPr>
            <a:spLocks noGrp="1"/>
          </p:cNvSpPr>
          <p:nvPr>
            <p:ph type="dt" sz="half" idx="2"/>
          </p:nvPr>
        </p:nvSpPr>
        <p:spPr>
          <a:xfrm>
            <a:off x="8853434" y="6546250"/>
            <a:ext cx="461665"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CDA06DF3-9973-4392-AC54-B2959426FCB2}" type="datetimeFigureOut">
              <a:rPr lang="en-US" smtClean="0"/>
              <a:pPr/>
              <a:t>5/14/2012</a:t>
            </a:fld>
            <a:endParaRPr lang="en-US"/>
          </a:p>
        </p:txBody>
      </p:sp>
      <p:sp>
        <p:nvSpPr>
          <p:cNvPr id="6" name="Espace réservé du pied de page 4"/>
          <p:cNvSpPr>
            <a:spLocks noGrp="1"/>
          </p:cNvSpPr>
          <p:nvPr>
            <p:ph type="ftr" sz="quarter" idx="3"/>
          </p:nvPr>
        </p:nvSpPr>
        <p:spPr>
          <a:xfrm>
            <a:off x="5031009" y="6546250"/>
            <a:ext cx="3699134"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endParaRPr lang="en-US"/>
          </a:p>
        </p:txBody>
      </p:sp>
    </p:spTree>
    <p:extLst>
      <p:ext uri="{BB962C8B-B14F-4D97-AF65-F5344CB8AC3E}">
        <p14:creationId xmlns="" xmlns:p14="http://schemas.microsoft.com/office/powerpoint/2010/main" val="1250098650"/>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8354" y="152400"/>
            <a:ext cx="80899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78354" y="1143000"/>
            <a:ext cx="4416425"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9879" y="1143000"/>
            <a:ext cx="4416425"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9335029" y="6623050"/>
            <a:ext cx="495300" cy="274638"/>
          </a:xfrm>
        </p:spPr>
        <p:txBody>
          <a:bodyPr/>
          <a:lstStyle>
            <a:lvl1pPr>
              <a:defRPr/>
            </a:lvl1pPr>
          </a:lstStyle>
          <a:p>
            <a:pPr>
              <a:defRPr/>
            </a:pPr>
            <a:fld id="{8323E6D9-D91D-4D4B-A592-853FABF07AD7}" type="slidenum">
              <a:rPr lang="fr-FR" smtClean="0"/>
              <a:pPr>
                <a:defRPr/>
              </a:pPr>
              <a:t>‹#›</a:t>
            </a:fld>
            <a:endParaRPr lang="fr-F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A06DF3-9973-4392-AC54-B2959426FCB2}" type="datetimeFigureOut">
              <a:rPr lang="en-US" smtClean="0"/>
              <a:pPr/>
              <a:t>5/14/2012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6D28D-C400-499E-A647-3F24AA5A925E}" type="slidenum">
              <a:rPr lang="en-US" smtClean="0"/>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3.png"/><Relationship Id="rId4" Type="http://schemas.openxmlformats.org/officeDocument/2006/relationships/slideLayout" Target="../slideLayouts/slideLayout27.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42" r:id="rId12"/>
  </p:sldLayoutIdLst>
  <p:transition/>
  <p:txStyles>
    <p:titleStyle>
      <a:lvl1pPr algn="ctr" defTabSz="873125" rtl="0" eaLnBrk="0" fontAlgn="base" hangingPunct="0">
        <a:lnSpc>
          <a:spcPct val="90000"/>
        </a:lnSpc>
        <a:spcBef>
          <a:spcPct val="0"/>
        </a:spcBef>
        <a:spcAft>
          <a:spcPct val="0"/>
        </a:spcAft>
        <a:defRPr sz="3500" b="1">
          <a:solidFill>
            <a:srgbClr val="66CCFF"/>
          </a:solidFill>
          <a:latin typeface="+mj-lt"/>
          <a:ea typeface="+mj-ea"/>
          <a:cs typeface="+mj-cs"/>
        </a:defRPr>
      </a:lvl1pPr>
      <a:lvl2pPr algn="ctr" defTabSz="873125" rtl="0" eaLnBrk="0" fontAlgn="base" hangingPunct="0">
        <a:lnSpc>
          <a:spcPct val="90000"/>
        </a:lnSpc>
        <a:spcBef>
          <a:spcPct val="0"/>
        </a:spcBef>
        <a:spcAft>
          <a:spcPct val="0"/>
        </a:spcAft>
        <a:defRPr sz="3500" b="1">
          <a:solidFill>
            <a:srgbClr val="66CCFF"/>
          </a:solidFill>
          <a:latin typeface="Arial Narrow" pitchFamily="34" charset="0"/>
        </a:defRPr>
      </a:lvl2pPr>
      <a:lvl3pPr algn="ctr" defTabSz="873125" rtl="0" eaLnBrk="0" fontAlgn="base" hangingPunct="0">
        <a:lnSpc>
          <a:spcPct val="90000"/>
        </a:lnSpc>
        <a:spcBef>
          <a:spcPct val="0"/>
        </a:spcBef>
        <a:spcAft>
          <a:spcPct val="0"/>
        </a:spcAft>
        <a:defRPr sz="3500" b="1">
          <a:solidFill>
            <a:srgbClr val="66CCFF"/>
          </a:solidFill>
          <a:latin typeface="Arial Narrow" pitchFamily="34" charset="0"/>
        </a:defRPr>
      </a:lvl3pPr>
      <a:lvl4pPr algn="ctr" defTabSz="873125" rtl="0" eaLnBrk="0" fontAlgn="base" hangingPunct="0">
        <a:lnSpc>
          <a:spcPct val="90000"/>
        </a:lnSpc>
        <a:spcBef>
          <a:spcPct val="0"/>
        </a:spcBef>
        <a:spcAft>
          <a:spcPct val="0"/>
        </a:spcAft>
        <a:defRPr sz="3500" b="1">
          <a:solidFill>
            <a:srgbClr val="66CCFF"/>
          </a:solidFill>
          <a:latin typeface="Arial Narrow" pitchFamily="34" charset="0"/>
        </a:defRPr>
      </a:lvl4pPr>
      <a:lvl5pPr algn="ctr" defTabSz="873125" rtl="0" eaLnBrk="0" fontAlgn="base" hangingPunct="0">
        <a:lnSpc>
          <a:spcPct val="90000"/>
        </a:lnSpc>
        <a:spcBef>
          <a:spcPct val="0"/>
        </a:spcBef>
        <a:spcAft>
          <a:spcPct val="0"/>
        </a:spcAft>
        <a:defRPr sz="3500" b="1">
          <a:solidFill>
            <a:srgbClr val="66CCFF"/>
          </a:solidFill>
          <a:latin typeface="Arial Narrow" pitchFamily="34" charset="0"/>
        </a:defRPr>
      </a:lvl5pPr>
      <a:lvl6pPr marL="457200" algn="ctr" defTabSz="873125" rtl="0" fontAlgn="base">
        <a:lnSpc>
          <a:spcPct val="90000"/>
        </a:lnSpc>
        <a:spcBef>
          <a:spcPct val="0"/>
        </a:spcBef>
        <a:spcAft>
          <a:spcPct val="0"/>
        </a:spcAft>
        <a:defRPr sz="3500" b="1">
          <a:solidFill>
            <a:srgbClr val="66CCFF"/>
          </a:solidFill>
          <a:latin typeface="Arial Narrow" pitchFamily="34" charset="0"/>
        </a:defRPr>
      </a:lvl6pPr>
      <a:lvl7pPr marL="914400" algn="ctr" defTabSz="873125" rtl="0" fontAlgn="base">
        <a:lnSpc>
          <a:spcPct val="90000"/>
        </a:lnSpc>
        <a:spcBef>
          <a:spcPct val="0"/>
        </a:spcBef>
        <a:spcAft>
          <a:spcPct val="0"/>
        </a:spcAft>
        <a:defRPr sz="3500" b="1">
          <a:solidFill>
            <a:srgbClr val="66CCFF"/>
          </a:solidFill>
          <a:latin typeface="Arial Narrow" pitchFamily="34" charset="0"/>
        </a:defRPr>
      </a:lvl7pPr>
      <a:lvl8pPr marL="1371600" algn="ctr" defTabSz="873125" rtl="0" fontAlgn="base">
        <a:lnSpc>
          <a:spcPct val="90000"/>
        </a:lnSpc>
        <a:spcBef>
          <a:spcPct val="0"/>
        </a:spcBef>
        <a:spcAft>
          <a:spcPct val="0"/>
        </a:spcAft>
        <a:defRPr sz="3500" b="1">
          <a:solidFill>
            <a:srgbClr val="66CCFF"/>
          </a:solidFill>
          <a:latin typeface="Arial Narrow" pitchFamily="34" charset="0"/>
        </a:defRPr>
      </a:lvl8pPr>
      <a:lvl9pPr marL="1828800" algn="ctr" defTabSz="873125" rtl="0" fontAlgn="base">
        <a:lnSpc>
          <a:spcPct val="90000"/>
        </a:lnSpc>
        <a:spcBef>
          <a:spcPct val="0"/>
        </a:spcBef>
        <a:spcAft>
          <a:spcPct val="0"/>
        </a:spcAft>
        <a:defRPr sz="3500" b="1">
          <a:solidFill>
            <a:srgbClr val="66CCFF"/>
          </a:solidFill>
          <a:latin typeface="Arial Narrow" pitchFamily="34" charset="0"/>
        </a:defRPr>
      </a:lvl9pPr>
    </p:titleStyle>
    <p:bodyStyle>
      <a:lvl1pPr marL="384175" indent="-384175" algn="l" defTabSz="873125" rtl="0" eaLnBrk="0" fontAlgn="base" hangingPunct="0">
        <a:spcBef>
          <a:spcPct val="20000"/>
        </a:spcBef>
        <a:spcAft>
          <a:spcPct val="0"/>
        </a:spcAft>
        <a:buClr>
          <a:srgbClr val="32A0DA"/>
        </a:buClr>
        <a:buFont typeface="Wingdings" pitchFamily="2" charset="2"/>
        <a:buBlip>
          <a:blip r:embed="rId14"/>
        </a:buBlip>
        <a:defRPr sz="2800">
          <a:solidFill>
            <a:schemeClr val="tx1"/>
          </a:solidFill>
          <a:latin typeface="+mn-lt"/>
          <a:ea typeface="+mn-ea"/>
          <a:cs typeface="+mn-cs"/>
        </a:defRPr>
      </a:lvl1pPr>
      <a:lvl2pPr marL="946150" indent="-273050" algn="l" defTabSz="873125" rtl="0" eaLnBrk="0" fontAlgn="base" hangingPunct="0">
        <a:spcBef>
          <a:spcPct val="20000"/>
        </a:spcBef>
        <a:spcAft>
          <a:spcPct val="0"/>
        </a:spcAft>
        <a:buClr>
          <a:schemeClr val="tx1"/>
        </a:buClr>
        <a:buChar char="-"/>
        <a:defRPr sz="2400">
          <a:solidFill>
            <a:schemeClr val="tx1"/>
          </a:solidFill>
          <a:latin typeface="+mn-lt"/>
        </a:defRPr>
      </a:lvl2pPr>
      <a:lvl3pPr marL="1354138" indent="-217488" algn="l" defTabSz="873125" rtl="0" eaLnBrk="0" fontAlgn="base" hangingPunct="0">
        <a:spcBef>
          <a:spcPct val="20000"/>
        </a:spcBef>
        <a:spcAft>
          <a:spcPct val="0"/>
        </a:spcAft>
        <a:buClr>
          <a:schemeClr val="tx1"/>
        </a:buClr>
        <a:buChar char="•"/>
        <a:defRPr sz="2000">
          <a:solidFill>
            <a:schemeClr val="tx1"/>
          </a:solidFill>
          <a:latin typeface="+mn-lt"/>
        </a:defRPr>
      </a:lvl3pPr>
      <a:lvl4pPr marL="1762125" indent="-217488" algn="l" defTabSz="873125" rtl="0" eaLnBrk="0" fontAlgn="base" hangingPunct="0">
        <a:spcBef>
          <a:spcPct val="20000"/>
        </a:spcBef>
        <a:spcAft>
          <a:spcPct val="0"/>
        </a:spcAft>
        <a:buClr>
          <a:schemeClr val="tx1"/>
        </a:buClr>
        <a:buFont typeface="Times New Roman" pitchFamily="18" charset="0"/>
        <a:buChar char="»"/>
        <a:defRPr sz="2000">
          <a:solidFill>
            <a:schemeClr val="tx1"/>
          </a:solidFill>
          <a:latin typeface="+mn-lt"/>
        </a:defRPr>
      </a:lvl4pPr>
      <a:lvl5pPr marL="2170113" indent="-217488" algn="l" defTabSz="873125" rtl="0" eaLnBrk="0" fontAlgn="base" hangingPunct="0">
        <a:spcBef>
          <a:spcPct val="20000"/>
        </a:spcBef>
        <a:spcAft>
          <a:spcPct val="0"/>
        </a:spcAft>
        <a:buClr>
          <a:schemeClr val="tx1"/>
        </a:buClr>
        <a:buSzPct val="65000"/>
        <a:buFont typeface="Wingdings" pitchFamily="2" charset="2"/>
        <a:defRPr sz="1700">
          <a:solidFill>
            <a:schemeClr val="tx1"/>
          </a:solidFill>
          <a:latin typeface="+mn-lt"/>
        </a:defRPr>
      </a:lvl5pPr>
      <a:lvl6pPr marL="2627313" indent="-217488" algn="l" defTabSz="873125" rtl="0" fontAlgn="base">
        <a:spcBef>
          <a:spcPct val="20000"/>
        </a:spcBef>
        <a:spcAft>
          <a:spcPct val="0"/>
        </a:spcAft>
        <a:buClr>
          <a:schemeClr val="tx1"/>
        </a:buClr>
        <a:buSzPct val="65000"/>
        <a:buFont typeface="Wingdings" pitchFamily="2" charset="2"/>
        <a:defRPr sz="1700">
          <a:solidFill>
            <a:schemeClr val="tx1"/>
          </a:solidFill>
          <a:latin typeface="+mn-lt"/>
        </a:defRPr>
      </a:lvl6pPr>
      <a:lvl7pPr marL="3084513" indent="-217488" algn="l" defTabSz="873125" rtl="0" fontAlgn="base">
        <a:spcBef>
          <a:spcPct val="20000"/>
        </a:spcBef>
        <a:spcAft>
          <a:spcPct val="0"/>
        </a:spcAft>
        <a:buClr>
          <a:schemeClr val="tx1"/>
        </a:buClr>
        <a:buSzPct val="65000"/>
        <a:buFont typeface="Wingdings" pitchFamily="2" charset="2"/>
        <a:defRPr sz="1700">
          <a:solidFill>
            <a:schemeClr val="tx1"/>
          </a:solidFill>
          <a:latin typeface="+mn-lt"/>
        </a:defRPr>
      </a:lvl7pPr>
      <a:lvl8pPr marL="3541713" indent="-217488" algn="l" defTabSz="873125" rtl="0" fontAlgn="base">
        <a:spcBef>
          <a:spcPct val="20000"/>
        </a:spcBef>
        <a:spcAft>
          <a:spcPct val="0"/>
        </a:spcAft>
        <a:buClr>
          <a:schemeClr val="tx1"/>
        </a:buClr>
        <a:buSzPct val="65000"/>
        <a:buFont typeface="Wingdings" pitchFamily="2" charset="2"/>
        <a:defRPr sz="1700">
          <a:solidFill>
            <a:schemeClr val="tx1"/>
          </a:solidFill>
          <a:latin typeface="+mn-lt"/>
        </a:defRPr>
      </a:lvl8pPr>
      <a:lvl9pPr marL="3998913" indent="-217488" algn="l" defTabSz="873125" rtl="0" fontAlgn="base">
        <a:spcBef>
          <a:spcPct val="20000"/>
        </a:spcBef>
        <a:spcAft>
          <a:spcPct val="0"/>
        </a:spcAft>
        <a:buClr>
          <a:schemeClr val="tx1"/>
        </a:buClr>
        <a:buSzPct val="65000"/>
        <a:buFont typeface="Wingdings" pitchFamily="2" charset="2"/>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53996" name="Rectangle 12"/>
          <p:cNvSpPr>
            <a:spLocks noChangeArrowheads="1"/>
          </p:cNvSpPr>
          <p:nvPr userDrawn="1"/>
        </p:nvSpPr>
        <p:spPr bwMode="auto">
          <a:xfrm>
            <a:off x="0" y="1588"/>
            <a:ext cx="9907588" cy="792162"/>
          </a:xfrm>
          <a:prstGeom prst="rect">
            <a:avLst/>
          </a:prstGeom>
          <a:solidFill>
            <a:schemeClr val="hlink"/>
          </a:solidFill>
          <a:ln w="15875">
            <a:noFill/>
            <a:miter lim="800000"/>
            <a:headEnd/>
            <a:tailEnd/>
          </a:ln>
          <a:effectLst/>
        </p:spPr>
        <p:txBody>
          <a:bodyPr wrap="none" lIns="97200" tIns="50400" rIns="97200" bIns="50400" anchor="ctr"/>
          <a:lstStyle/>
          <a:p>
            <a:pPr defTabSz="973138">
              <a:defRPr/>
            </a:pPr>
            <a:endParaRPr lang="en-US">
              <a:effectLst>
                <a:outerShdw blurRad="38100" dist="38100" dir="2700000" algn="tl">
                  <a:srgbClr val="FFFFFF"/>
                </a:outerShdw>
              </a:effectLst>
            </a:endParaRPr>
          </a:p>
        </p:txBody>
      </p:sp>
      <p:sp>
        <p:nvSpPr>
          <p:cNvPr id="553997" name="Line 13"/>
          <p:cNvSpPr>
            <a:spLocks noChangeShapeType="1"/>
          </p:cNvSpPr>
          <p:nvPr userDrawn="1"/>
        </p:nvSpPr>
        <p:spPr bwMode="auto">
          <a:xfrm>
            <a:off x="55563" y="836613"/>
            <a:ext cx="5861050" cy="0"/>
          </a:xfrm>
          <a:prstGeom prst="line">
            <a:avLst/>
          </a:prstGeom>
          <a:noFill/>
          <a:ln w="12700">
            <a:solidFill>
              <a:srgbClr val="FF9900"/>
            </a:solidFill>
            <a:round/>
            <a:headEnd/>
            <a:tailEnd/>
          </a:ln>
          <a:effectLst/>
        </p:spPr>
        <p:txBody>
          <a:bodyPr/>
          <a:lstStyle/>
          <a:p>
            <a:pPr>
              <a:defRPr/>
            </a:pPr>
            <a:endParaRPr lang="en-US"/>
          </a:p>
        </p:txBody>
      </p:sp>
      <p:sp>
        <p:nvSpPr>
          <p:cNvPr id="553998" name="Line 14"/>
          <p:cNvSpPr>
            <a:spLocks noChangeShapeType="1"/>
          </p:cNvSpPr>
          <p:nvPr userDrawn="1"/>
        </p:nvSpPr>
        <p:spPr bwMode="auto">
          <a:xfrm>
            <a:off x="631825" y="260350"/>
            <a:ext cx="0" cy="863600"/>
          </a:xfrm>
          <a:prstGeom prst="line">
            <a:avLst/>
          </a:prstGeom>
          <a:noFill/>
          <a:ln w="12700">
            <a:solidFill>
              <a:srgbClr val="FF9900"/>
            </a:solidFill>
            <a:round/>
            <a:headEnd/>
            <a:tailEnd/>
          </a:ln>
          <a:effectLst/>
        </p:spPr>
        <p:txBody>
          <a:bodyPr/>
          <a:lstStyle/>
          <a:p>
            <a:pPr>
              <a:defRPr/>
            </a:pPr>
            <a:endParaRPr lang="en-US"/>
          </a:p>
        </p:txBody>
      </p:sp>
      <p:sp>
        <p:nvSpPr>
          <p:cNvPr id="553999" name="Oval 15"/>
          <p:cNvSpPr>
            <a:spLocks noChangeArrowheads="1"/>
          </p:cNvSpPr>
          <p:nvPr userDrawn="1"/>
        </p:nvSpPr>
        <p:spPr bwMode="auto">
          <a:xfrm>
            <a:off x="415925" y="620713"/>
            <a:ext cx="431800" cy="431800"/>
          </a:xfrm>
          <a:prstGeom prst="ellipse">
            <a:avLst/>
          </a:prstGeom>
          <a:solidFill>
            <a:srgbClr val="FF9900"/>
          </a:solidFill>
          <a:ln w="57150">
            <a:solidFill>
              <a:schemeClr val="bg1"/>
            </a:solidFill>
            <a:round/>
            <a:headEnd/>
            <a:tailEnd/>
          </a:ln>
          <a:effectLst/>
        </p:spPr>
        <p:txBody>
          <a:bodyPr wrap="none" lIns="97200" tIns="50400" rIns="97200" bIns="50400" anchor="ctr">
            <a:spAutoFit/>
          </a:bodyPr>
          <a:lstStyle/>
          <a:p>
            <a:pPr>
              <a:defRPr/>
            </a:pPr>
            <a:endParaRPr lang="en-US"/>
          </a:p>
        </p:txBody>
      </p:sp>
      <p:pic>
        <p:nvPicPr>
          <p:cNvPr id="1030" name="Picture 16" descr="stlogo_cyan_pos"/>
          <p:cNvPicPr>
            <a:picLocks noChangeAspect="1" noChangeArrowheads="1"/>
          </p:cNvPicPr>
          <p:nvPr userDrawn="1"/>
        </p:nvPicPr>
        <p:blipFill>
          <a:blip r:embed="rId13" cstate="print">
            <a:clrChange>
              <a:clrFrom>
                <a:srgbClr val="FFFFFF"/>
              </a:clrFrom>
              <a:clrTo>
                <a:srgbClr val="FFFFFF">
                  <a:alpha val="0"/>
                </a:srgbClr>
              </a:clrTo>
            </a:clrChange>
          </a:blip>
          <a:srcRect l="7576" t="21213" r="11157" b="26447"/>
          <a:stretch>
            <a:fillRect/>
          </a:stretch>
        </p:blipFill>
        <p:spPr bwMode="auto">
          <a:xfrm>
            <a:off x="8797925" y="71438"/>
            <a:ext cx="1023938" cy="658812"/>
          </a:xfrm>
          <a:prstGeom prst="rect">
            <a:avLst/>
          </a:prstGeom>
          <a:solidFill>
            <a:schemeClr val="bg1"/>
          </a:solidFill>
          <a:ln w="9525">
            <a:noFill/>
            <a:miter lim="800000"/>
            <a:headEnd/>
            <a:tailEnd/>
          </a:ln>
        </p:spPr>
      </p:pic>
      <p:sp>
        <p:nvSpPr>
          <p:cNvPr id="1031" name="Rectangle 18"/>
          <p:cNvSpPr>
            <a:spLocks noGrp="1" noChangeArrowheads="1"/>
          </p:cNvSpPr>
          <p:nvPr>
            <p:ph type="title"/>
          </p:nvPr>
        </p:nvSpPr>
        <p:spPr bwMode="auto">
          <a:xfrm>
            <a:off x="990600" y="261938"/>
            <a:ext cx="8915400" cy="430212"/>
          </a:xfrm>
          <a:prstGeom prst="rect">
            <a:avLst/>
          </a:prstGeom>
          <a:noFill/>
          <a:ln w="9525" algn="ctr">
            <a:noFill/>
            <a:miter lim="800000"/>
            <a:headEnd/>
            <a:tailEnd/>
          </a:ln>
        </p:spPr>
        <p:txBody>
          <a:bodyPr vert="horz" wrap="square" lIns="91440" tIns="0" rIns="91440" bIns="45720" numCol="1" anchor="t" anchorCtr="0" compatLnSpc="1">
            <a:prstTxWarp prst="textNoShape">
              <a:avLst/>
            </a:prstTxWarp>
            <a:spAutoFit/>
          </a:bodyPr>
          <a:lstStyle/>
          <a:p>
            <a:pPr lvl="0"/>
            <a:r>
              <a:rPr lang="en-US" smtClean="0"/>
              <a:t>Click to edit Master title style</a:t>
            </a:r>
          </a:p>
        </p:txBody>
      </p:sp>
      <p:sp>
        <p:nvSpPr>
          <p:cNvPr id="1032" name="Rectangle 19"/>
          <p:cNvSpPr>
            <a:spLocks noGrp="1" noChangeArrowheads="1"/>
          </p:cNvSpPr>
          <p:nvPr>
            <p:ph type="body" idx="1"/>
          </p:nvPr>
        </p:nvSpPr>
        <p:spPr bwMode="auto">
          <a:xfrm>
            <a:off x="495300" y="1600200"/>
            <a:ext cx="8915400"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4004" name="Text Box 20"/>
          <p:cNvSpPr txBox="1">
            <a:spLocks noChangeArrowheads="1"/>
          </p:cNvSpPr>
          <p:nvPr userDrawn="1"/>
        </p:nvSpPr>
        <p:spPr bwMode="auto">
          <a:xfrm>
            <a:off x="503238" y="6397625"/>
            <a:ext cx="1860550" cy="284163"/>
          </a:xfrm>
          <a:prstGeom prst="rect">
            <a:avLst/>
          </a:prstGeom>
          <a:noFill/>
          <a:ln w="15875" algn="ctr">
            <a:noFill/>
            <a:miter lim="800000"/>
            <a:headEnd/>
            <a:tailEnd/>
          </a:ln>
          <a:effectLst/>
        </p:spPr>
        <p:txBody>
          <a:bodyPr wrap="none" lIns="97200" tIns="50400" rIns="97200" bIns="50400">
            <a:spAutoFit/>
          </a:bodyPr>
          <a:lstStyle/>
          <a:p>
            <a:pPr defTabSz="973138">
              <a:defRPr/>
            </a:pPr>
            <a:r>
              <a:rPr lang="en-US">
                <a:solidFill>
                  <a:schemeClr val="bg2"/>
                </a:solidFill>
                <a:effectLst/>
              </a:rPr>
              <a:t>STMicroelectronics, Dec 2007</a:t>
            </a:r>
          </a:p>
        </p:txBody>
      </p:sp>
      <p:sp>
        <p:nvSpPr>
          <p:cNvPr id="554005" name="Text Box 21"/>
          <p:cNvSpPr txBox="1">
            <a:spLocks noChangeArrowheads="1"/>
          </p:cNvSpPr>
          <p:nvPr userDrawn="1"/>
        </p:nvSpPr>
        <p:spPr bwMode="auto">
          <a:xfrm>
            <a:off x="8751888" y="6511925"/>
            <a:ext cx="1154112" cy="346075"/>
          </a:xfrm>
          <a:prstGeom prst="rect">
            <a:avLst/>
          </a:prstGeom>
          <a:noFill/>
          <a:ln w="15875" algn="ctr">
            <a:noFill/>
            <a:miter lim="800000"/>
            <a:headEnd/>
            <a:tailEnd/>
          </a:ln>
          <a:effectLst/>
        </p:spPr>
        <p:txBody>
          <a:bodyPr wrap="none" lIns="97200" tIns="50400" rIns="97200" bIns="50400">
            <a:spAutoFit/>
          </a:bodyPr>
          <a:lstStyle/>
          <a:p>
            <a:pPr defTabSz="973138">
              <a:defRPr/>
            </a:pPr>
            <a:r>
              <a:rPr lang="en-US" sz="1600" b="1">
                <a:solidFill>
                  <a:srgbClr val="FF3300"/>
                </a:solidFill>
                <a:effectLst/>
              </a:rPr>
              <a:t>Confidential</a:t>
            </a:r>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transition/>
  <p:txStyles>
    <p:titleStyle>
      <a:lvl1pPr algn="l" rtl="0" eaLnBrk="0" fontAlgn="base" hangingPunct="0">
        <a:lnSpc>
          <a:spcPct val="90000"/>
        </a:lnSpc>
        <a:spcBef>
          <a:spcPct val="0"/>
        </a:spcBef>
        <a:spcAft>
          <a:spcPct val="0"/>
        </a:spcAft>
        <a:defRPr sz="2800">
          <a:solidFill>
            <a:schemeClr val="bg2"/>
          </a:solidFill>
          <a:latin typeface="+mj-lt"/>
          <a:ea typeface="+mj-ea"/>
          <a:cs typeface="+mj-cs"/>
        </a:defRPr>
      </a:lvl1pPr>
      <a:lvl2pPr algn="l" rtl="0" eaLnBrk="0" fontAlgn="base" hangingPunct="0">
        <a:lnSpc>
          <a:spcPct val="90000"/>
        </a:lnSpc>
        <a:spcBef>
          <a:spcPct val="0"/>
        </a:spcBef>
        <a:spcAft>
          <a:spcPct val="0"/>
        </a:spcAft>
        <a:defRPr sz="2800">
          <a:solidFill>
            <a:schemeClr val="bg2"/>
          </a:solidFill>
          <a:latin typeface="Arial Narrow" pitchFamily="34" charset="0"/>
        </a:defRPr>
      </a:lvl2pPr>
      <a:lvl3pPr algn="l" rtl="0" eaLnBrk="0" fontAlgn="base" hangingPunct="0">
        <a:lnSpc>
          <a:spcPct val="90000"/>
        </a:lnSpc>
        <a:spcBef>
          <a:spcPct val="0"/>
        </a:spcBef>
        <a:spcAft>
          <a:spcPct val="0"/>
        </a:spcAft>
        <a:defRPr sz="2800">
          <a:solidFill>
            <a:schemeClr val="bg2"/>
          </a:solidFill>
          <a:latin typeface="Arial Narrow" pitchFamily="34" charset="0"/>
        </a:defRPr>
      </a:lvl3pPr>
      <a:lvl4pPr algn="l" rtl="0" eaLnBrk="0" fontAlgn="base" hangingPunct="0">
        <a:lnSpc>
          <a:spcPct val="90000"/>
        </a:lnSpc>
        <a:spcBef>
          <a:spcPct val="0"/>
        </a:spcBef>
        <a:spcAft>
          <a:spcPct val="0"/>
        </a:spcAft>
        <a:defRPr sz="2800">
          <a:solidFill>
            <a:schemeClr val="bg2"/>
          </a:solidFill>
          <a:latin typeface="Arial Narrow" pitchFamily="34" charset="0"/>
        </a:defRPr>
      </a:lvl4pPr>
      <a:lvl5pPr algn="l" rtl="0" eaLnBrk="0" fontAlgn="base" hangingPunct="0">
        <a:lnSpc>
          <a:spcPct val="90000"/>
        </a:lnSpc>
        <a:spcBef>
          <a:spcPct val="0"/>
        </a:spcBef>
        <a:spcAft>
          <a:spcPct val="0"/>
        </a:spcAft>
        <a:defRPr sz="2800">
          <a:solidFill>
            <a:schemeClr val="bg2"/>
          </a:solidFill>
          <a:latin typeface="Arial Narrow" pitchFamily="34" charset="0"/>
        </a:defRPr>
      </a:lvl5pPr>
      <a:lvl6pPr marL="457200" algn="l" rtl="0" fontAlgn="base">
        <a:lnSpc>
          <a:spcPct val="90000"/>
        </a:lnSpc>
        <a:spcBef>
          <a:spcPct val="0"/>
        </a:spcBef>
        <a:spcAft>
          <a:spcPct val="0"/>
        </a:spcAft>
        <a:defRPr sz="2800">
          <a:solidFill>
            <a:schemeClr val="bg2"/>
          </a:solidFill>
          <a:latin typeface="Arial Narrow" pitchFamily="34" charset="0"/>
        </a:defRPr>
      </a:lvl6pPr>
      <a:lvl7pPr marL="914400" algn="l" rtl="0" fontAlgn="base">
        <a:lnSpc>
          <a:spcPct val="90000"/>
        </a:lnSpc>
        <a:spcBef>
          <a:spcPct val="0"/>
        </a:spcBef>
        <a:spcAft>
          <a:spcPct val="0"/>
        </a:spcAft>
        <a:defRPr sz="2800">
          <a:solidFill>
            <a:schemeClr val="bg2"/>
          </a:solidFill>
          <a:latin typeface="Arial Narrow" pitchFamily="34" charset="0"/>
        </a:defRPr>
      </a:lvl7pPr>
      <a:lvl8pPr marL="1371600" algn="l" rtl="0" fontAlgn="base">
        <a:lnSpc>
          <a:spcPct val="90000"/>
        </a:lnSpc>
        <a:spcBef>
          <a:spcPct val="0"/>
        </a:spcBef>
        <a:spcAft>
          <a:spcPct val="0"/>
        </a:spcAft>
        <a:defRPr sz="2800">
          <a:solidFill>
            <a:schemeClr val="bg2"/>
          </a:solidFill>
          <a:latin typeface="Arial Narrow" pitchFamily="34" charset="0"/>
        </a:defRPr>
      </a:lvl8pPr>
      <a:lvl9pPr marL="1828800" algn="l" rtl="0" fontAlgn="base">
        <a:lnSpc>
          <a:spcPct val="90000"/>
        </a:lnSpc>
        <a:spcBef>
          <a:spcPct val="0"/>
        </a:spcBef>
        <a:spcAft>
          <a:spcPct val="0"/>
        </a:spcAft>
        <a:defRPr sz="2800">
          <a:solidFill>
            <a:schemeClr val="bg2"/>
          </a:solidFill>
          <a:latin typeface="Arial Narrow" pitchFamily="34" charset="0"/>
        </a:defRPr>
      </a:lvl9pPr>
    </p:titleStyle>
    <p:bodyStyle>
      <a:lvl1pPr marL="177800" indent="-177800" algn="l" defTabSz="390525" rtl="0" eaLnBrk="0" fontAlgn="base" hangingPunct="0">
        <a:spcBef>
          <a:spcPct val="0"/>
        </a:spcBef>
        <a:spcAft>
          <a:spcPct val="0"/>
        </a:spcAft>
        <a:buClr>
          <a:srgbClr val="FF9900"/>
        </a:buClr>
        <a:buSzPct val="90000"/>
        <a:buFont typeface="Wingdings" pitchFamily="2" charset="2"/>
        <a:buChar char="§"/>
        <a:defRPr sz="2800">
          <a:solidFill>
            <a:schemeClr val="bg2"/>
          </a:solidFill>
          <a:latin typeface="+mn-lt"/>
          <a:ea typeface="+mn-ea"/>
          <a:cs typeface="+mn-cs"/>
        </a:defRPr>
      </a:lvl1pPr>
      <a:lvl2pPr marL="520700" indent="-111125" algn="l" defTabSz="390525" rtl="0" eaLnBrk="0" fontAlgn="base" hangingPunct="0">
        <a:spcBef>
          <a:spcPct val="0"/>
        </a:spcBef>
        <a:spcAft>
          <a:spcPct val="0"/>
        </a:spcAft>
        <a:buClr>
          <a:srgbClr val="FF9900"/>
        </a:buClr>
        <a:buSzPct val="90000"/>
        <a:buFont typeface="Wingdings" pitchFamily="2" charset="2"/>
        <a:buChar char="§"/>
        <a:defRPr sz="2400">
          <a:solidFill>
            <a:schemeClr val="bg2"/>
          </a:solidFill>
          <a:latin typeface="+mn-lt"/>
        </a:defRPr>
      </a:lvl2pPr>
      <a:lvl3pPr marL="962025" indent="-141288" algn="l" defTabSz="390525" rtl="0" eaLnBrk="0" fontAlgn="base" hangingPunct="0">
        <a:spcBef>
          <a:spcPct val="0"/>
        </a:spcBef>
        <a:spcAft>
          <a:spcPct val="0"/>
        </a:spcAft>
        <a:buClr>
          <a:srgbClr val="FF9900"/>
        </a:buClr>
        <a:buSzPct val="90000"/>
        <a:buFont typeface="Wingdings" pitchFamily="2" charset="2"/>
        <a:buChar char="§"/>
        <a:defRPr sz="2400">
          <a:solidFill>
            <a:schemeClr val="bg2"/>
          </a:solidFill>
          <a:latin typeface="+mn-lt"/>
        </a:defRPr>
      </a:lvl3pPr>
      <a:lvl4pPr marL="1230313" indent="141288" algn="l" defTabSz="390525" rtl="0" eaLnBrk="0" fontAlgn="base" hangingPunct="0">
        <a:spcBef>
          <a:spcPct val="0"/>
        </a:spcBef>
        <a:spcAft>
          <a:spcPct val="0"/>
        </a:spcAft>
        <a:buClr>
          <a:srgbClr val="FF9900"/>
        </a:buClr>
        <a:buSzPct val="90000"/>
        <a:buFont typeface="Wingdings" pitchFamily="2" charset="2"/>
        <a:buChar char="§"/>
        <a:defRPr sz="2400">
          <a:solidFill>
            <a:schemeClr val="bg2"/>
          </a:solidFill>
          <a:latin typeface="+mn-lt"/>
        </a:defRPr>
      </a:lvl4pPr>
      <a:lvl5pPr marL="1641475" indent="187325" algn="l" defTabSz="390525" rtl="0" eaLnBrk="0" fontAlgn="base" hangingPunct="0">
        <a:spcBef>
          <a:spcPct val="0"/>
        </a:spcBef>
        <a:spcAft>
          <a:spcPct val="0"/>
        </a:spcAft>
        <a:buClr>
          <a:srgbClr val="FF9900"/>
        </a:buClr>
        <a:buSzPct val="90000"/>
        <a:buFont typeface="Wingdings" pitchFamily="2" charset="2"/>
        <a:buChar char="§"/>
        <a:defRPr sz="2400">
          <a:solidFill>
            <a:schemeClr val="bg2"/>
          </a:solidFill>
          <a:latin typeface="+mn-lt"/>
        </a:defRPr>
      </a:lvl5pPr>
      <a:lvl6pPr marL="2098675" algn="l" defTabSz="390525" rtl="0" fontAlgn="base">
        <a:spcBef>
          <a:spcPct val="0"/>
        </a:spcBef>
        <a:spcAft>
          <a:spcPct val="0"/>
        </a:spcAft>
        <a:buClr>
          <a:srgbClr val="FF9900"/>
        </a:buClr>
        <a:buSzPct val="90000"/>
        <a:buFont typeface="Wingdings" pitchFamily="2" charset="2"/>
        <a:buChar char="§"/>
        <a:defRPr sz="2400">
          <a:solidFill>
            <a:schemeClr val="bg2"/>
          </a:solidFill>
          <a:latin typeface="+mn-lt"/>
        </a:defRPr>
      </a:lvl6pPr>
      <a:lvl7pPr marL="2555875" algn="l" defTabSz="390525" rtl="0" fontAlgn="base">
        <a:spcBef>
          <a:spcPct val="0"/>
        </a:spcBef>
        <a:spcAft>
          <a:spcPct val="0"/>
        </a:spcAft>
        <a:buClr>
          <a:srgbClr val="FF9900"/>
        </a:buClr>
        <a:buSzPct val="90000"/>
        <a:buFont typeface="Wingdings" pitchFamily="2" charset="2"/>
        <a:buChar char="§"/>
        <a:defRPr sz="2400">
          <a:solidFill>
            <a:schemeClr val="bg2"/>
          </a:solidFill>
          <a:latin typeface="+mn-lt"/>
        </a:defRPr>
      </a:lvl7pPr>
      <a:lvl8pPr marL="3013075" algn="l" defTabSz="390525" rtl="0" fontAlgn="base">
        <a:spcBef>
          <a:spcPct val="0"/>
        </a:spcBef>
        <a:spcAft>
          <a:spcPct val="0"/>
        </a:spcAft>
        <a:buClr>
          <a:srgbClr val="FF9900"/>
        </a:buClr>
        <a:buSzPct val="90000"/>
        <a:buFont typeface="Wingdings" pitchFamily="2" charset="2"/>
        <a:buChar char="§"/>
        <a:defRPr sz="2400">
          <a:solidFill>
            <a:schemeClr val="bg2"/>
          </a:solidFill>
          <a:latin typeface="+mn-lt"/>
        </a:defRPr>
      </a:lvl8pPr>
      <a:lvl9pPr marL="3470275" algn="l" defTabSz="390525" rtl="0" fontAlgn="base">
        <a:spcBef>
          <a:spcPct val="0"/>
        </a:spcBef>
        <a:spcAft>
          <a:spcPct val="0"/>
        </a:spcAft>
        <a:buClr>
          <a:srgbClr val="FF9900"/>
        </a:buClr>
        <a:buSzPct val="90000"/>
        <a:buFont typeface="Wingdings" pitchFamily="2" charset="2"/>
        <a:buChar char="§"/>
        <a:defRPr sz="24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116632"/>
            <a:ext cx="8748177" cy="1143000"/>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Espace réservé du texte 2"/>
          <p:cNvSpPr>
            <a:spLocks noGrp="1"/>
          </p:cNvSpPr>
          <p:nvPr>
            <p:ph type="body" idx="1"/>
          </p:nvPr>
        </p:nvSpPr>
        <p:spPr>
          <a:xfrm>
            <a:off x="495300" y="1288151"/>
            <a:ext cx="8915400" cy="452596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Espace réservé du numéro de diapositive 5"/>
          <p:cNvSpPr>
            <a:spLocks noGrp="1"/>
          </p:cNvSpPr>
          <p:nvPr>
            <p:ph type="sldNum" sz="quarter" idx="4"/>
          </p:nvPr>
        </p:nvSpPr>
        <p:spPr>
          <a:xfrm>
            <a:off x="9335889" y="678629"/>
            <a:ext cx="590410" cy="198000"/>
          </a:xfrm>
          <a:prstGeom prst="rect">
            <a:avLst/>
          </a:prstGeom>
          <a:solidFill>
            <a:schemeClr val="accent2"/>
          </a:solidFill>
        </p:spPr>
        <p:txBody>
          <a:bodyPr vert="horz" wrap="none" lIns="91440" tIns="45720" rIns="91440" bIns="45720" rtlCol="0" anchor="ctr"/>
          <a:lstStyle>
            <a:lvl1pPr algn="r">
              <a:defRPr sz="1200">
                <a:solidFill>
                  <a:schemeClr val="bg1"/>
                </a:solidFill>
                <a:latin typeface="Arial" pitchFamily="34" charset="0"/>
                <a:cs typeface="Arial" pitchFamily="34" charset="0"/>
              </a:defRPr>
            </a:lvl1pPr>
          </a:lstStyle>
          <a:p>
            <a:fld id="{9C50B5B7-BDFB-42C2-AF7F-C980814ADCE4}" type="slidenum">
              <a:rPr lang="en-US" smtClean="0"/>
              <a:pPr/>
              <a:t>‹#›</a:t>
            </a:fld>
            <a:endParaRPr lang="en-US" sz="1400"/>
          </a:p>
        </p:txBody>
      </p:sp>
      <p:pic>
        <p:nvPicPr>
          <p:cNvPr id="2051" name="Picture 3" descr="D:\Le sel en +\Realisations\TBWA\120117 Microelectronics\ST_Bloc marque_Qi_V.png"/>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244963" y="6235154"/>
            <a:ext cx="722733" cy="489992"/>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pied de page 4"/>
          <p:cNvSpPr>
            <a:spLocks noGrp="1"/>
          </p:cNvSpPr>
          <p:nvPr>
            <p:ph type="ftr" sz="quarter" idx="3"/>
          </p:nvPr>
        </p:nvSpPr>
        <p:spPr>
          <a:xfrm>
            <a:off x="5031009" y="6546250"/>
            <a:ext cx="3699134"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endParaRPr lang="en-US"/>
          </a:p>
        </p:txBody>
      </p:sp>
      <p:sp>
        <p:nvSpPr>
          <p:cNvPr id="10" name="Espace réservé de la date 3"/>
          <p:cNvSpPr>
            <a:spLocks noGrp="1"/>
          </p:cNvSpPr>
          <p:nvPr>
            <p:ph type="dt" sz="half" idx="2"/>
          </p:nvPr>
        </p:nvSpPr>
        <p:spPr>
          <a:xfrm>
            <a:off x="8853434" y="6546250"/>
            <a:ext cx="461665"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CDA06DF3-9973-4392-AC54-B2959426FCB2}" type="datetimeFigureOut">
              <a:rPr lang="en-US" smtClean="0"/>
              <a:pPr/>
              <a:t>5/14/2012</a:t>
            </a:fld>
            <a:endParaRPr lang="en-US"/>
          </a:p>
        </p:txBody>
      </p:sp>
    </p:spTree>
    <p:extLst>
      <p:ext uri="{BB962C8B-B14F-4D97-AF65-F5344CB8AC3E}">
        <p14:creationId xmlns="" xmlns:p14="http://schemas.microsoft.com/office/powerpoint/2010/main" val="160048924"/>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Lst>
  <p:txStyles>
    <p:title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p:titleStyle>
    <p:body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4"/>
          <p:cNvSpPr>
            <a:spLocks noGrp="1" noChangeArrowheads="1"/>
          </p:cNvSpPr>
          <p:nvPr>
            <p:ph type="ctrTitle"/>
          </p:nvPr>
        </p:nvSpPr>
        <p:spPr>
          <a:xfrm>
            <a:off x="0" y="2060575"/>
            <a:ext cx="8048625" cy="936625"/>
          </a:xfrm>
        </p:spPr>
        <p:txBody>
          <a:bodyPr/>
          <a:lstStyle/>
          <a:p>
            <a:pPr algn="l" eaLnBrk="1" hangingPunct="1"/>
            <a:r>
              <a:rPr lang="en-US" smtClean="0"/>
              <a:t>BAM – Boot Assistant Module</a:t>
            </a:r>
            <a:endParaRPr lang="it-IT" smtClean="0"/>
          </a:p>
        </p:txBody>
      </p:sp>
      <p:sp>
        <p:nvSpPr>
          <p:cNvPr id="4099" name="Rectangle 15"/>
          <p:cNvSpPr>
            <a:spLocks noGrp="1" noChangeArrowheads="1"/>
          </p:cNvSpPr>
          <p:nvPr>
            <p:ph type="subTitle" idx="1"/>
          </p:nvPr>
        </p:nvSpPr>
        <p:spPr/>
        <p:txBody>
          <a:bodyPr/>
          <a:lstStyle/>
          <a:p>
            <a:pPr eaLnBrk="1" hangingPunct="1"/>
            <a:endParaRPr lang="en-US" dirty="0" smtClean="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64-bit password and password check</a:t>
            </a:r>
          </a:p>
        </p:txBody>
      </p:sp>
      <p:sp>
        <p:nvSpPr>
          <p:cNvPr id="12291" name="Content Placeholder 2"/>
          <p:cNvSpPr>
            <a:spLocks noGrp="1"/>
          </p:cNvSpPr>
          <p:nvPr>
            <p:ph idx="1"/>
          </p:nvPr>
        </p:nvSpPr>
        <p:spPr>
          <a:xfrm>
            <a:off x="495300" y="909372"/>
            <a:ext cx="8915400" cy="5265798"/>
          </a:xfrm>
        </p:spPr>
        <p:txBody>
          <a:bodyPr/>
          <a:lstStyle/>
          <a:p>
            <a:r>
              <a:rPr lang="en-US" sz="1600" dirty="0" smtClean="0"/>
              <a:t>The password mechanism is designed to grant the legitimate user access to the non-volatile memory.</a:t>
            </a:r>
          </a:p>
          <a:p>
            <a:r>
              <a:rPr lang="en-US" sz="1600" dirty="0" smtClean="0"/>
              <a:t>The first 64 bits of the protocol represent the password. This password is sent to the Password Check procedure which verify if it is correct.</a:t>
            </a:r>
          </a:p>
          <a:p>
            <a:r>
              <a:rPr lang="en-US" sz="1600" dirty="0" smtClean="0"/>
              <a:t>Password check data flow is done by SSCM module where:</a:t>
            </a:r>
          </a:p>
          <a:p>
            <a:pPr>
              <a:buFontTx/>
              <a:buNone/>
            </a:pPr>
            <a:r>
              <a:rPr lang="en-US" sz="1600" dirty="0" smtClean="0"/>
              <a:t>	– SSCM_STATUS.SEC = 1 means flash secured</a:t>
            </a:r>
          </a:p>
          <a:p>
            <a:pPr>
              <a:buFontTx/>
              <a:buNone/>
            </a:pPr>
            <a:r>
              <a:rPr lang="en-US" sz="1600" dirty="0" smtClean="0"/>
              <a:t>	– SSCM_STATUS.PUB = 1 means flash with public access.</a:t>
            </a:r>
          </a:p>
          <a:p>
            <a:r>
              <a:rPr lang="en-US" sz="1600" dirty="0" smtClean="0"/>
              <a:t>In case of flash with public access, the received password is compared with the public password </a:t>
            </a:r>
            <a:r>
              <a:rPr lang="en-US" sz="1600" i="1" dirty="0" smtClean="0"/>
              <a:t>0xFEED_FACE_CAFE_BEEF.</a:t>
            </a:r>
          </a:p>
          <a:p>
            <a:r>
              <a:rPr lang="en-US" sz="1600" dirty="0" smtClean="0"/>
              <a:t>If public access is not allowed but the flash is not secured, the received password is compared with the value saved on NVPWD0 and NVPWD1 registers.</a:t>
            </a:r>
          </a:p>
          <a:p>
            <a:r>
              <a:rPr lang="en-US" sz="1600" dirty="0" smtClean="0"/>
              <a:t>In both of previous cases, comparison is done by BAM application. If it goes wrong, BAM pushes MCU into Static mode.</a:t>
            </a:r>
          </a:p>
        </p:txBody>
      </p:sp>
      <p:sp>
        <p:nvSpPr>
          <p:cNvPr id="4" name="Slide Number Placeholder 3"/>
          <p:cNvSpPr>
            <a:spLocks noGrp="1"/>
          </p:cNvSpPr>
          <p:nvPr>
            <p:ph type="sldNum" sz="quarter" idx="12"/>
          </p:nvPr>
        </p:nvSpPr>
        <p:spPr>
          <a:xfrm>
            <a:off x="8969375" y="6497638"/>
            <a:ext cx="936625" cy="360362"/>
          </a:xfrm>
          <a:prstGeom prst="rect">
            <a:avLst/>
          </a:prstGeom>
        </p:spPr>
        <p:txBody>
          <a:bodyPr/>
          <a:lstStyle/>
          <a:p>
            <a:pPr>
              <a:defRPr/>
            </a:pPr>
            <a:fld id="{1521CE49-309F-4FE1-9EC0-D08DC79BBE06}" type="slidenum">
              <a:rPr lang="fr-FR" smtClean="0"/>
              <a:pPr>
                <a:defRPr/>
              </a:pPr>
              <a:t>10</a:t>
            </a:fld>
            <a:endParaRPr lang="fr-FR"/>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Password check flow</a:t>
            </a:r>
          </a:p>
        </p:txBody>
      </p:sp>
      <p:sp>
        <p:nvSpPr>
          <p:cNvPr id="13315" name="Content Placeholder 8"/>
          <p:cNvSpPr>
            <a:spLocks noGrp="1"/>
          </p:cNvSpPr>
          <p:nvPr>
            <p:ph sz="half" idx="1"/>
          </p:nvPr>
        </p:nvSpPr>
        <p:spPr>
          <a:xfrm>
            <a:off x="319088" y="887413"/>
            <a:ext cx="5805487" cy="5545137"/>
          </a:xfrm>
        </p:spPr>
        <p:txBody>
          <a:bodyPr/>
          <a:lstStyle/>
          <a:p>
            <a:r>
              <a:rPr lang="en-US" sz="2000" dirty="0" smtClean="0"/>
              <a:t>In case of public access not allowed and flash secured, the password is not visible to the BAM application, but is written into SSCM.PWCMPH-L registers. After a fixed time waiting (depends on external crystal oscillator frequency) comparison is done by hardware.</a:t>
            </a:r>
          </a:p>
          <a:p>
            <a:pPr>
              <a:buFontTx/>
              <a:buNone/>
            </a:pPr>
            <a:endParaRPr lang="en-US" sz="2000" dirty="0" smtClean="0"/>
          </a:p>
          <a:p>
            <a:r>
              <a:rPr lang="en-US" sz="2000" dirty="0" smtClean="0"/>
              <a:t>Then BAM verifies again SSCM_STATUS’s SEC flag:</a:t>
            </a:r>
          </a:p>
          <a:p>
            <a:pPr lvl="1"/>
            <a:r>
              <a:rPr lang="en-US" sz="1600" dirty="0" smtClean="0"/>
              <a:t>SEC = 0, flash is now unsecured and BAM continues its task;</a:t>
            </a:r>
          </a:p>
          <a:p>
            <a:pPr lvl="1"/>
            <a:r>
              <a:rPr lang="en-US" sz="1600" dirty="0" smtClean="0"/>
              <a:t>SEC = 1, flash is still secured because password was wrong.</a:t>
            </a:r>
          </a:p>
        </p:txBody>
      </p:sp>
      <p:sp>
        <p:nvSpPr>
          <p:cNvPr id="4" name="Slide Number Placeholder 3"/>
          <p:cNvSpPr>
            <a:spLocks noGrp="1"/>
          </p:cNvSpPr>
          <p:nvPr>
            <p:ph type="sldNum" sz="quarter" idx="12"/>
          </p:nvPr>
        </p:nvSpPr>
        <p:spPr>
          <a:xfrm>
            <a:off x="8969375" y="6497638"/>
            <a:ext cx="936625" cy="360362"/>
          </a:xfrm>
          <a:prstGeom prst="rect">
            <a:avLst/>
          </a:prstGeom>
        </p:spPr>
        <p:txBody>
          <a:bodyPr/>
          <a:lstStyle/>
          <a:p>
            <a:pPr>
              <a:defRPr/>
            </a:pPr>
            <a:fld id="{06730792-9FC5-4519-B98D-4F681C9BBB00}" type="slidenum">
              <a:rPr lang="fr-FR" smtClean="0"/>
              <a:pPr>
                <a:defRPr/>
              </a:pPr>
              <a:t>11</a:t>
            </a:fld>
            <a:endParaRPr lang="fr-FR"/>
          </a:p>
        </p:txBody>
      </p:sp>
      <p:grpSp>
        <p:nvGrpSpPr>
          <p:cNvPr id="13317" name="Group 47"/>
          <p:cNvGrpSpPr>
            <a:grpSpLocks/>
          </p:cNvGrpSpPr>
          <p:nvPr/>
        </p:nvGrpSpPr>
        <p:grpSpPr bwMode="auto">
          <a:xfrm>
            <a:off x="6477000" y="1236663"/>
            <a:ext cx="3055938" cy="4762500"/>
            <a:chOff x="5424286" y="1003107"/>
            <a:chExt cx="3055542" cy="4762887"/>
          </a:xfrm>
          <a:solidFill>
            <a:srgbClr val="A8ABF0"/>
          </a:solidFill>
        </p:grpSpPr>
        <p:sp>
          <p:nvSpPr>
            <p:cNvPr id="13318" name="Rectangle 7"/>
            <p:cNvSpPr>
              <a:spLocks noChangeArrowheads="1"/>
            </p:cNvSpPr>
            <p:nvPr/>
          </p:nvSpPr>
          <p:spPr bwMode="auto">
            <a:xfrm>
              <a:off x="5424286" y="3252777"/>
              <a:ext cx="1588882" cy="554083"/>
            </a:xfrm>
            <a:prstGeom prst="rect">
              <a:avLst/>
            </a:prstGeom>
            <a:grpFill/>
            <a:ln w="15875" algn="ctr">
              <a:solidFill>
                <a:schemeClr val="bg2"/>
              </a:solidFill>
              <a:round/>
              <a:headEnd/>
              <a:tailEnd/>
            </a:ln>
          </p:spPr>
          <p:txBody>
            <a:bodyPr wrap="none" lIns="97200" tIns="50400" rIns="97200" bIns="50400" anchor="ctr"/>
            <a:lstStyle/>
            <a:p>
              <a:pPr defTabSz="973138"/>
              <a:r>
                <a:rPr lang="it-IT">
                  <a:effectLst/>
                </a:rPr>
                <a:t>Write received password</a:t>
              </a:r>
            </a:p>
            <a:p>
              <a:pPr defTabSz="973138"/>
              <a:r>
                <a:rPr lang="it-IT">
                  <a:effectLst/>
                </a:rPr>
                <a:t>To SSCM.PWCMPH-L</a:t>
              </a:r>
              <a:endParaRPr lang="en-US">
                <a:effectLst/>
              </a:endParaRPr>
            </a:p>
          </p:txBody>
        </p:sp>
        <p:cxnSp>
          <p:nvCxnSpPr>
            <p:cNvPr id="19" name="Straight Arrow Connector 18"/>
            <p:cNvCxnSpPr/>
            <p:nvPr/>
          </p:nvCxnSpPr>
          <p:spPr bwMode="auto">
            <a:xfrm rot="5400000">
              <a:off x="6015512" y="4815798"/>
              <a:ext cx="390557" cy="1587"/>
            </a:xfrm>
            <a:prstGeom prst="straightConnector1">
              <a:avLst/>
            </a:prstGeom>
            <a:grpFill/>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3320" name="TextBox 23"/>
            <p:cNvSpPr txBox="1">
              <a:spLocks noChangeArrowheads="1"/>
            </p:cNvSpPr>
            <p:nvPr/>
          </p:nvSpPr>
          <p:spPr bwMode="auto">
            <a:xfrm>
              <a:off x="6922692" y="1017395"/>
              <a:ext cx="363491" cy="277836"/>
            </a:xfrm>
            <a:prstGeom prst="rect">
              <a:avLst/>
            </a:prstGeom>
            <a:grpFill/>
            <a:ln w="9525">
              <a:noFill/>
              <a:miter lim="800000"/>
              <a:headEnd/>
              <a:tailEnd/>
            </a:ln>
          </p:spPr>
          <p:txBody>
            <a:bodyPr wrap="none">
              <a:spAutoFit/>
            </a:bodyPr>
            <a:lstStyle/>
            <a:p>
              <a:r>
                <a:rPr lang="it-IT" b="1">
                  <a:solidFill>
                    <a:schemeClr val="tx1"/>
                  </a:solidFill>
                  <a:effectLst/>
                </a:rPr>
                <a:t>= 1</a:t>
              </a:r>
              <a:endParaRPr lang="en-US" b="1">
                <a:solidFill>
                  <a:schemeClr val="tx1"/>
                </a:solidFill>
                <a:effectLst/>
              </a:endParaRPr>
            </a:p>
          </p:txBody>
        </p:sp>
        <p:sp>
          <p:nvSpPr>
            <p:cNvPr id="13321" name="Diamond 27"/>
            <p:cNvSpPr>
              <a:spLocks noChangeArrowheads="1"/>
            </p:cNvSpPr>
            <p:nvPr/>
          </p:nvSpPr>
          <p:spPr bwMode="auto">
            <a:xfrm>
              <a:off x="5475079" y="1006282"/>
              <a:ext cx="1485707" cy="733485"/>
            </a:xfrm>
            <a:prstGeom prst="diamond">
              <a:avLst/>
            </a:prstGeom>
            <a:grpFill/>
            <a:ln w="15875" algn="ctr">
              <a:noFill/>
              <a:round/>
              <a:headEnd/>
              <a:tailEnd/>
            </a:ln>
          </p:spPr>
          <p:txBody>
            <a:bodyPr wrap="none" lIns="97200" tIns="50400" rIns="97200" bIns="50400" anchor="ctr"/>
            <a:lstStyle/>
            <a:p>
              <a:pPr defTabSz="973138"/>
              <a:r>
                <a:rPr lang="it-IT">
                  <a:effectLst/>
                </a:rPr>
                <a:t>SSCM.STATUS.PUB</a:t>
              </a:r>
            </a:p>
          </p:txBody>
        </p:sp>
        <p:cxnSp>
          <p:nvCxnSpPr>
            <p:cNvPr id="29" name="Straight Arrow Connector 28"/>
            <p:cNvCxnSpPr/>
            <p:nvPr/>
          </p:nvCxnSpPr>
          <p:spPr bwMode="auto">
            <a:xfrm>
              <a:off x="6943327" y="1380963"/>
              <a:ext cx="358729" cy="4762"/>
            </a:xfrm>
            <a:prstGeom prst="straightConnector1">
              <a:avLst/>
            </a:prstGeom>
            <a:grpFill/>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3323" name="TextBox 30"/>
            <p:cNvSpPr txBox="1">
              <a:spLocks noChangeArrowheads="1"/>
            </p:cNvSpPr>
            <p:nvPr/>
          </p:nvSpPr>
          <p:spPr bwMode="auto">
            <a:xfrm>
              <a:off x="6309996" y="1730241"/>
              <a:ext cx="365078" cy="276247"/>
            </a:xfrm>
            <a:prstGeom prst="rect">
              <a:avLst/>
            </a:prstGeom>
            <a:grpFill/>
            <a:ln w="9525">
              <a:noFill/>
              <a:miter lim="800000"/>
              <a:headEnd/>
              <a:tailEnd/>
            </a:ln>
          </p:spPr>
          <p:txBody>
            <a:bodyPr wrap="none">
              <a:spAutoFit/>
            </a:bodyPr>
            <a:lstStyle/>
            <a:p>
              <a:r>
                <a:rPr lang="it-IT" b="1">
                  <a:solidFill>
                    <a:schemeClr val="tx1"/>
                  </a:solidFill>
                  <a:effectLst/>
                </a:rPr>
                <a:t>= 0</a:t>
              </a:r>
              <a:endParaRPr lang="en-US" b="1">
                <a:solidFill>
                  <a:schemeClr val="tx1"/>
                </a:solidFill>
                <a:effectLst/>
              </a:endParaRPr>
            </a:p>
          </p:txBody>
        </p:sp>
        <p:sp>
          <p:nvSpPr>
            <p:cNvPr id="13324" name="Diamond 33"/>
            <p:cNvSpPr>
              <a:spLocks noChangeArrowheads="1"/>
            </p:cNvSpPr>
            <p:nvPr/>
          </p:nvSpPr>
          <p:spPr bwMode="auto">
            <a:xfrm>
              <a:off x="5468730" y="2098571"/>
              <a:ext cx="1484121" cy="733485"/>
            </a:xfrm>
            <a:prstGeom prst="diamond">
              <a:avLst/>
            </a:prstGeom>
            <a:grpFill/>
            <a:ln w="15875" algn="ctr">
              <a:noFill/>
              <a:round/>
              <a:headEnd/>
              <a:tailEnd/>
            </a:ln>
          </p:spPr>
          <p:txBody>
            <a:bodyPr wrap="none" lIns="97200" tIns="50400" rIns="97200" bIns="50400" anchor="ctr"/>
            <a:lstStyle/>
            <a:p>
              <a:pPr defTabSz="973138"/>
              <a:r>
                <a:rPr lang="it-IT">
                  <a:effectLst/>
                </a:rPr>
                <a:t>SSCM.STATUS.SEC</a:t>
              </a:r>
            </a:p>
          </p:txBody>
        </p:sp>
        <p:cxnSp>
          <p:nvCxnSpPr>
            <p:cNvPr id="35" name="Straight Arrow Connector 34"/>
            <p:cNvCxnSpPr/>
            <p:nvPr/>
          </p:nvCxnSpPr>
          <p:spPr bwMode="auto">
            <a:xfrm>
              <a:off x="6930629" y="2471663"/>
              <a:ext cx="357141" cy="4763"/>
            </a:xfrm>
            <a:prstGeom prst="straightConnector1">
              <a:avLst/>
            </a:prstGeom>
            <a:grpFill/>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bwMode="auto">
            <a:xfrm rot="5400000">
              <a:off x="6025036" y="1931077"/>
              <a:ext cx="390557" cy="1587"/>
            </a:xfrm>
            <a:prstGeom prst="straightConnector1">
              <a:avLst/>
            </a:prstGeom>
            <a:grpFill/>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3327" name="Rounded Rectangle 39"/>
            <p:cNvSpPr>
              <a:spLocks noChangeArrowheads="1"/>
            </p:cNvSpPr>
            <p:nvPr/>
          </p:nvSpPr>
          <p:spPr bwMode="auto">
            <a:xfrm>
              <a:off x="7325865" y="1003107"/>
              <a:ext cx="1153963" cy="771588"/>
            </a:xfrm>
            <a:prstGeom prst="roundRect">
              <a:avLst>
                <a:gd name="adj" fmla="val 16667"/>
              </a:avLst>
            </a:prstGeom>
            <a:grpFill/>
            <a:ln w="15875" algn="ctr">
              <a:noFill/>
              <a:round/>
              <a:headEnd/>
              <a:tailEnd/>
            </a:ln>
          </p:spPr>
          <p:txBody>
            <a:bodyPr wrap="none" lIns="97200" tIns="50400" rIns="97200" bIns="50400" anchor="ctr"/>
            <a:lstStyle/>
            <a:p>
              <a:pPr defTabSz="973138"/>
              <a:r>
                <a:rPr lang="it-IT">
                  <a:effectLst/>
                </a:rPr>
                <a:t>Comparison with</a:t>
              </a:r>
            </a:p>
            <a:p>
              <a:pPr defTabSz="973138"/>
              <a:r>
                <a:rPr lang="it-IT">
                  <a:effectLst/>
                </a:rPr>
                <a:t>FEED_FACE</a:t>
              </a:r>
            </a:p>
            <a:p>
              <a:pPr defTabSz="973138"/>
              <a:r>
                <a:rPr lang="it-IT">
                  <a:effectLst/>
                </a:rPr>
                <a:t>CAFE_BEEF</a:t>
              </a:r>
              <a:endParaRPr lang="en-US">
                <a:effectLst/>
              </a:endParaRPr>
            </a:p>
          </p:txBody>
        </p:sp>
        <p:sp>
          <p:nvSpPr>
            <p:cNvPr id="13328" name="Rounded Rectangle 40"/>
            <p:cNvSpPr>
              <a:spLocks noChangeArrowheads="1"/>
            </p:cNvSpPr>
            <p:nvPr/>
          </p:nvSpPr>
          <p:spPr bwMode="auto">
            <a:xfrm>
              <a:off x="7316341" y="2103333"/>
              <a:ext cx="1153963" cy="771588"/>
            </a:xfrm>
            <a:prstGeom prst="roundRect">
              <a:avLst>
                <a:gd name="adj" fmla="val 16667"/>
              </a:avLst>
            </a:prstGeom>
            <a:grpFill/>
            <a:ln w="15875" algn="ctr">
              <a:noFill/>
              <a:round/>
              <a:headEnd/>
              <a:tailEnd/>
            </a:ln>
          </p:spPr>
          <p:txBody>
            <a:bodyPr wrap="none" lIns="97200" tIns="50400" rIns="97200" bIns="50400" anchor="ctr"/>
            <a:lstStyle/>
            <a:p>
              <a:pPr defTabSz="973138"/>
              <a:r>
                <a:rPr lang="it-IT">
                  <a:effectLst/>
                </a:rPr>
                <a:t>Comparison with</a:t>
              </a:r>
            </a:p>
            <a:p>
              <a:pPr defTabSz="973138"/>
              <a:r>
                <a:rPr lang="it-IT">
                  <a:effectLst/>
                </a:rPr>
                <a:t>Password saved on </a:t>
              </a:r>
            </a:p>
            <a:p>
              <a:pPr defTabSz="973138"/>
              <a:r>
                <a:rPr lang="it-IT">
                  <a:effectLst/>
                </a:rPr>
                <a:t>NVPWD0/1</a:t>
              </a:r>
              <a:endParaRPr lang="en-US">
                <a:effectLst/>
              </a:endParaRPr>
            </a:p>
          </p:txBody>
        </p:sp>
        <p:cxnSp>
          <p:nvCxnSpPr>
            <p:cNvPr id="42" name="Straight Arrow Connector 41"/>
            <p:cNvCxnSpPr/>
            <p:nvPr/>
          </p:nvCxnSpPr>
          <p:spPr bwMode="auto">
            <a:xfrm rot="5400000">
              <a:off x="6022655" y="3989437"/>
              <a:ext cx="388970" cy="1587"/>
            </a:xfrm>
            <a:prstGeom prst="straightConnector1">
              <a:avLst/>
            </a:prstGeom>
            <a:grpFill/>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bwMode="auto">
            <a:xfrm>
              <a:off x="5836983" y="4183127"/>
              <a:ext cx="761901" cy="479464"/>
            </a:xfrm>
            <a:prstGeom prst="rect">
              <a:avLst/>
            </a:prstGeom>
            <a:grpFill/>
            <a:ln w="15875" cap="flat" cmpd="sng" algn="ctr">
              <a:solidFill>
                <a:schemeClr val="bg2">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err="1">
                  <a:effectLst/>
                </a:rPr>
                <a:t>Wait</a:t>
              </a:r>
              <a:endParaRPr lang="en-US" dirty="0">
                <a:effectLst/>
              </a:endParaRPr>
            </a:p>
          </p:txBody>
        </p:sp>
        <p:sp>
          <p:nvSpPr>
            <p:cNvPr id="13331" name="Rounded Rectangle 43"/>
            <p:cNvSpPr>
              <a:spLocks noChangeArrowheads="1"/>
            </p:cNvSpPr>
            <p:nvPr/>
          </p:nvSpPr>
          <p:spPr bwMode="auto">
            <a:xfrm>
              <a:off x="5657619" y="4994406"/>
              <a:ext cx="1152376" cy="771588"/>
            </a:xfrm>
            <a:prstGeom prst="roundRect">
              <a:avLst>
                <a:gd name="adj" fmla="val 16667"/>
              </a:avLst>
            </a:prstGeom>
            <a:grpFill/>
            <a:ln w="15875" algn="ctr">
              <a:noFill/>
              <a:round/>
              <a:headEnd/>
              <a:tailEnd/>
            </a:ln>
          </p:spPr>
          <p:txBody>
            <a:bodyPr wrap="none" lIns="97200" tIns="50400" rIns="97200" bIns="50400" anchor="ctr"/>
            <a:lstStyle/>
            <a:p>
              <a:pPr defTabSz="973138"/>
              <a:r>
                <a:rPr lang="it-IT">
                  <a:effectLst/>
                </a:rPr>
                <a:t>Verify whether Flash </a:t>
              </a:r>
            </a:p>
            <a:p>
              <a:pPr defTabSz="973138"/>
              <a:r>
                <a:rPr lang="it-IT">
                  <a:effectLst/>
                </a:rPr>
                <a:t>Is Unsecured </a:t>
              </a:r>
              <a:endParaRPr lang="en-US">
                <a:effectLst/>
              </a:endParaRPr>
            </a:p>
          </p:txBody>
        </p:sp>
        <p:cxnSp>
          <p:nvCxnSpPr>
            <p:cNvPr id="47" name="Straight Arrow Connector 46"/>
            <p:cNvCxnSpPr/>
            <p:nvPr/>
          </p:nvCxnSpPr>
          <p:spPr bwMode="auto">
            <a:xfrm rot="5400000">
              <a:off x="6017099" y="3012251"/>
              <a:ext cx="390557" cy="1588"/>
            </a:xfrm>
            <a:prstGeom prst="straightConnector1">
              <a:avLst/>
            </a:prstGeom>
            <a:grpFill/>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3333" name="TextBox 20"/>
            <p:cNvSpPr txBox="1">
              <a:spLocks noChangeArrowheads="1"/>
            </p:cNvSpPr>
            <p:nvPr/>
          </p:nvSpPr>
          <p:spPr bwMode="auto">
            <a:xfrm>
              <a:off x="6852851" y="2619313"/>
              <a:ext cx="365078" cy="276247"/>
            </a:xfrm>
            <a:prstGeom prst="rect">
              <a:avLst/>
            </a:prstGeom>
            <a:grpFill/>
            <a:ln w="9525">
              <a:noFill/>
              <a:miter lim="800000"/>
              <a:headEnd/>
              <a:tailEnd/>
            </a:ln>
          </p:spPr>
          <p:txBody>
            <a:bodyPr wrap="none">
              <a:spAutoFit/>
            </a:bodyPr>
            <a:lstStyle/>
            <a:p>
              <a:r>
                <a:rPr lang="it-IT" b="1">
                  <a:solidFill>
                    <a:schemeClr val="tx1"/>
                  </a:solidFill>
                  <a:effectLst/>
                </a:rPr>
                <a:t>= 0</a:t>
              </a:r>
              <a:endParaRPr lang="en-US" b="1">
                <a:solidFill>
                  <a:schemeClr val="tx1"/>
                </a:solidFill>
                <a:effectLst/>
              </a:endParaRPr>
            </a:p>
          </p:txBody>
        </p:sp>
        <p:sp>
          <p:nvSpPr>
            <p:cNvPr id="13334" name="TextBox 21"/>
            <p:cNvSpPr txBox="1">
              <a:spLocks noChangeArrowheads="1"/>
            </p:cNvSpPr>
            <p:nvPr/>
          </p:nvSpPr>
          <p:spPr bwMode="auto">
            <a:xfrm>
              <a:off x="6276664" y="2835231"/>
              <a:ext cx="363490" cy="277835"/>
            </a:xfrm>
            <a:prstGeom prst="rect">
              <a:avLst/>
            </a:prstGeom>
            <a:grpFill/>
            <a:ln w="9525">
              <a:noFill/>
              <a:miter lim="800000"/>
              <a:headEnd/>
              <a:tailEnd/>
            </a:ln>
          </p:spPr>
          <p:txBody>
            <a:bodyPr wrap="none">
              <a:spAutoFit/>
            </a:bodyPr>
            <a:lstStyle/>
            <a:p>
              <a:r>
                <a:rPr lang="it-IT" b="1">
                  <a:solidFill>
                    <a:schemeClr val="tx1"/>
                  </a:solidFill>
                  <a:effectLst/>
                </a:rPr>
                <a:t>= 1</a:t>
              </a:r>
              <a:endParaRPr lang="en-US" b="1">
                <a:solidFill>
                  <a:schemeClr val="tx1"/>
                </a:solidFill>
                <a:effectLst/>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UART boot mode download protocol</a:t>
            </a:r>
            <a:br>
              <a:rPr lang="en-US" smtClean="0"/>
            </a:br>
            <a:r>
              <a:rPr lang="en-US" sz="1800" smtClean="0"/>
              <a:t> with Autobaud disabled </a:t>
            </a:r>
          </a:p>
        </p:txBody>
      </p:sp>
      <p:graphicFrame>
        <p:nvGraphicFramePr>
          <p:cNvPr id="5" name="Content Placeholder 4"/>
          <p:cNvGraphicFramePr>
            <a:graphicFrameLocks noGrp="1"/>
          </p:cNvGraphicFramePr>
          <p:nvPr>
            <p:ph idx="1"/>
          </p:nvPr>
        </p:nvGraphicFramePr>
        <p:xfrm>
          <a:off x="495300" y="1277938"/>
          <a:ext cx="8874331" cy="4175760"/>
        </p:xfrm>
        <a:graphic>
          <a:graphicData uri="http://schemas.openxmlformats.org/drawingml/2006/table">
            <a:tbl>
              <a:tblPr firstRow="1" bandRow="1">
                <a:tableStyleId>{5C22544A-7EE6-4342-B048-85BDC9FD1C3A}</a:tableStyleId>
              </a:tblPr>
              <a:tblGrid>
                <a:gridCol w="1140946"/>
                <a:gridCol w="1912487"/>
                <a:gridCol w="1822033"/>
                <a:gridCol w="3998865"/>
              </a:tblGrid>
              <a:tr h="484342">
                <a:tc>
                  <a:txBody>
                    <a:bodyPr/>
                    <a:lstStyle/>
                    <a:p>
                      <a:r>
                        <a:rPr lang="en-US" sz="1400" b="1" kern="1200" baseline="0" dirty="0" smtClean="0">
                          <a:solidFill>
                            <a:schemeClr val="lt1"/>
                          </a:solidFill>
                          <a:latin typeface="+mn-lt"/>
                          <a:ea typeface="+mn-ea"/>
                          <a:cs typeface="+mn-cs"/>
                        </a:rPr>
                        <a:t>Protocol</a:t>
                      </a:r>
                    </a:p>
                    <a:p>
                      <a:r>
                        <a:rPr lang="en-US" sz="1400" b="1" kern="1200" baseline="0" dirty="0" smtClean="0">
                          <a:solidFill>
                            <a:schemeClr val="lt1"/>
                          </a:solidFill>
                          <a:latin typeface="+mn-lt"/>
                          <a:ea typeface="+mn-ea"/>
                          <a:cs typeface="+mn-cs"/>
                        </a:rPr>
                        <a:t>step</a:t>
                      </a:r>
                    </a:p>
                  </a:txBody>
                  <a:tcPr marL="86980" marR="86980"/>
                </a:tc>
                <a:tc>
                  <a:txBody>
                    <a:bodyPr/>
                    <a:lstStyle/>
                    <a:p>
                      <a:r>
                        <a:rPr lang="en-US" sz="1400" b="1" kern="1200" baseline="0" dirty="0" smtClean="0">
                          <a:solidFill>
                            <a:schemeClr val="lt1"/>
                          </a:solidFill>
                          <a:latin typeface="+mn-lt"/>
                          <a:ea typeface="+mn-ea"/>
                          <a:cs typeface="+mn-cs"/>
                        </a:rPr>
                        <a:t>Host sent</a:t>
                      </a:r>
                    </a:p>
                    <a:p>
                      <a:r>
                        <a:rPr lang="en-US" sz="1400" b="1" kern="1200" baseline="0" dirty="0" smtClean="0">
                          <a:solidFill>
                            <a:schemeClr val="lt1"/>
                          </a:solidFill>
                          <a:latin typeface="+mn-lt"/>
                          <a:ea typeface="+mn-ea"/>
                          <a:cs typeface="+mn-cs"/>
                        </a:rPr>
                        <a:t>message</a:t>
                      </a:r>
                    </a:p>
                  </a:txBody>
                  <a:tcPr marL="86980" marR="86980"/>
                </a:tc>
                <a:tc>
                  <a:txBody>
                    <a:bodyPr/>
                    <a:lstStyle/>
                    <a:p>
                      <a:r>
                        <a:rPr lang="en-US" sz="1400" b="1" kern="1200" baseline="0" dirty="0" smtClean="0">
                          <a:solidFill>
                            <a:schemeClr val="lt1"/>
                          </a:solidFill>
                          <a:latin typeface="+mn-lt"/>
                          <a:ea typeface="+mn-ea"/>
                          <a:cs typeface="+mn-cs"/>
                        </a:rPr>
                        <a:t>BAM response</a:t>
                      </a:r>
                    </a:p>
                    <a:p>
                      <a:r>
                        <a:rPr lang="en-US" sz="1400" b="1" kern="1200" baseline="0" dirty="0" smtClean="0">
                          <a:solidFill>
                            <a:schemeClr val="lt1"/>
                          </a:solidFill>
                          <a:latin typeface="+mn-lt"/>
                          <a:ea typeface="+mn-ea"/>
                          <a:cs typeface="+mn-cs"/>
                        </a:rPr>
                        <a:t>message</a:t>
                      </a:r>
                      <a:endParaRPr lang="en-US" sz="1400" dirty="0" smtClean="0"/>
                    </a:p>
                  </a:txBody>
                  <a:tcPr marL="86980" marR="86980"/>
                </a:tc>
                <a:tc>
                  <a:txBody>
                    <a:bodyPr/>
                    <a:lstStyle/>
                    <a:p>
                      <a:r>
                        <a:rPr lang="en-US" sz="1400" b="1" kern="1200" baseline="0" dirty="0" smtClean="0">
                          <a:solidFill>
                            <a:schemeClr val="lt1"/>
                          </a:solidFill>
                          <a:latin typeface="+mn-lt"/>
                          <a:ea typeface="+mn-ea"/>
                          <a:cs typeface="+mn-cs"/>
                        </a:rPr>
                        <a:t>Action</a:t>
                      </a:r>
                      <a:endParaRPr lang="en-US" sz="1400" dirty="0"/>
                    </a:p>
                  </a:txBody>
                  <a:tcPr marL="86980" marR="86980"/>
                </a:tc>
              </a:tr>
              <a:tr h="609541">
                <a:tc>
                  <a:txBody>
                    <a:bodyPr/>
                    <a:lstStyle/>
                    <a:p>
                      <a:r>
                        <a:rPr lang="it-IT" sz="1400" dirty="0" smtClean="0"/>
                        <a:t>1</a:t>
                      </a:r>
                      <a:endParaRPr lang="en-US" sz="1400" dirty="0"/>
                    </a:p>
                  </a:txBody>
                  <a:tcPr marL="86980" marR="86980"/>
                </a:tc>
                <a:tc>
                  <a:txBody>
                    <a:bodyPr/>
                    <a:lstStyle/>
                    <a:p>
                      <a:r>
                        <a:rPr lang="en-US" sz="1400" kern="1200" baseline="0" dirty="0" smtClean="0">
                          <a:solidFill>
                            <a:schemeClr val="dk1"/>
                          </a:solidFill>
                          <a:latin typeface="+mn-lt"/>
                          <a:ea typeface="+mn-ea"/>
                          <a:cs typeface="+mn-cs"/>
                        </a:rPr>
                        <a:t>64-bit password </a:t>
                      </a:r>
                    </a:p>
                    <a:p>
                      <a:r>
                        <a:rPr lang="en-US" sz="1400" kern="1200" baseline="0" dirty="0" smtClean="0">
                          <a:solidFill>
                            <a:schemeClr val="dk1"/>
                          </a:solidFill>
                          <a:latin typeface="+mn-lt"/>
                          <a:ea typeface="+mn-ea"/>
                          <a:cs typeface="+mn-cs"/>
                        </a:rPr>
                        <a:t>(MSB first)</a:t>
                      </a:r>
                    </a:p>
                  </a:txBody>
                  <a:tcPr marL="86980" marR="869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dk1"/>
                          </a:solidFill>
                          <a:latin typeface="+mn-lt"/>
                          <a:ea typeface="+mn-ea"/>
                          <a:cs typeface="+mn-cs"/>
                        </a:rPr>
                        <a:t>64-bit password</a:t>
                      </a:r>
                    </a:p>
                    <a:p>
                      <a:endParaRPr lang="en-US" sz="1400" dirty="0"/>
                    </a:p>
                  </a:txBody>
                  <a:tcPr marL="86980" marR="86980"/>
                </a:tc>
                <a:tc>
                  <a:txBody>
                    <a:bodyPr/>
                    <a:lstStyle/>
                    <a:p>
                      <a:r>
                        <a:rPr lang="en-US" sz="1400" kern="1200" baseline="0" dirty="0" smtClean="0">
                          <a:solidFill>
                            <a:schemeClr val="dk1"/>
                          </a:solidFill>
                          <a:latin typeface="+mn-lt"/>
                          <a:ea typeface="+mn-ea"/>
                          <a:cs typeface="+mn-cs"/>
                        </a:rPr>
                        <a:t>Password checked for validity and compared against stored password.</a:t>
                      </a:r>
                      <a:endParaRPr lang="en-US" sz="1400" dirty="0" smtClean="0"/>
                    </a:p>
                    <a:p>
                      <a:endParaRPr lang="en-US" sz="1400" dirty="0"/>
                    </a:p>
                  </a:txBody>
                  <a:tcPr marL="86980" marR="86980"/>
                </a:tc>
              </a:tr>
              <a:tr h="271548">
                <a:tc>
                  <a:txBody>
                    <a:bodyPr/>
                    <a:lstStyle/>
                    <a:p>
                      <a:r>
                        <a:rPr lang="it-IT" sz="1400" dirty="0" smtClean="0"/>
                        <a:t>2</a:t>
                      </a:r>
                      <a:endParaRPr lang="en-US" sz="1400" dirty="0"/>
                    </a:p>
                  </a:txBody>
                  <a:tcPr marL="86980" marR="86980"/>
                </a:tc>
                <a:tc>
                  <a:txBody>
                    <a:bodyPr/>
                    <a:lstStyle/>
                    <a:p>
                      <a:r>
                        <a:rPr lang="en-US" sz="1400" kern="1200" baseline="0" dirty="0" smtClean="0">
                          <a:solidFill>
                            <a:schemeClr val="dk1"/>
                          </a:solidFill>
                          <a:latin typeface="+mn-lt"/>
                          <a:ea typeface="+mn-ea"/>
                          <a:cs typeface="+mn-cs"/>
                        </a:rPr>
                        <a:t>32-bit store address</a:t>
                      </a:r>
                      <a:endParaRPr lang="en-US" sz="1400" dirty="0"/>
                    </a:p>
                  </a:txBody>
                  <a:tcPr marL="86980" marR="86980"/>
                </a:tc>
                <a:tc>
                  <a:txBody>
                    <a:bodyPr/>
                    <a:lstStyle/>
                    <a:p>
                      <a:r>
                        <a:rPr lang="en-US" sz="1400" kern="1200" baseline="0" dirty="0" smtClean="0">
                          <a:solidFill>
                            <a:schemeClr val="dk1"/>
                          </a:solidFill>
                          <a:latin typeface="+mn-lt"/>
                          <a:ea typeface="+mn-ea"/>
                          <a:cs typeface="+mn-cs"/>
                        </a:rPr>
                        <a:t>32-bit store address</a:t>
                      </a:r>
                      <a:endParaRPr lang="en-US" sz="1400" dirty="0"/>
                    </a:p>
                  </a:txBody>
                  <a:tcPr marL="86980" marR="86980"/>
                </a:tc>
                <a:tc>
                  <a:txBody>
                    <a:bodyPr/>
                    <a:lstStyle/>
                    <a:p>
                      <a:r>
                        <a:rPr lang="en-US" sz="1400" kern="1200" baseline="0" dirty="0" smtClean="0">
                          <a:solidFill>
                            <a:schemeClr val="dk1"/>
                          </a:solidFill>
                          <a:latin typeface="+mn-lt"/>
                          <a:ea typeface="+mn-ea"/>
                          <a:cs typeface="+mn-cs"/>
                        </a:rPr>
                        <a:t>Load address is stored for future use.</a:t>
                      </a:r>
                      <a:endParaRPr lang="en-US" sz="1400" dirty="0"/>
                    </a:p>
                  </a:txBody>
                  <a:tcPr marL="86980" marR="86980"/>
                </a:tc>
              </a:tr>
              <a:tr h="787324">
                <a:tc>
                  <a:txBody>
                    <a:bodyPr/>
                    <a:lstStyle/>
                    <a:p>
                      <a:r>
                        <a:rPr lang="it-IT" sz="1400" dirty="0" smtClean="0"/>
                        <a:t>3</a:t>
                      </a:r>
                      <a:endParaRPr lang="en-US" sz="1400" dirty="0"/>
                    </a:p>
                  </a:txBody>
                  <a:tcPr marL="86980" marR="86980"/>
                </a:tc>
                <a:tc>
                  <a:txBody>
                    <a:bodyPr/>
                    <a:lstStyle/>
                    <a:p>
                      <a:r>
                        <a:rPr lang="en-US" sz="1400" kern="1200" baseline="0" dirty="0" smtClean="0">
                          <a:solidFill>
                            <a:schemeClr val="dk1"/>
                          </a:solidFill>
                          <a:latin typeface="+mn-lt"/>
                          <a:ea typeface="+mn-ea"/>
                          <a:cs typeface="+mn-cs"/>
                        </a:rPr>
                        <a:t>VLE bit +</a:t>
                      </a:r>
                    </a:p>
                    <a:p>
                      <a:r>
                        <a:rPr lang="en-US" sz="1400" kern="1200" baseline="0" dirty="0" smtClean="0">
                          <a:solidFill>
                            <a:schemeClr val="dk1"/>
                          </a:solidFill>
                          <a:latin typeface="+mn-lt"/>
                          <a:ea typeface="+mn-ea"/>
                          <a:cs typeface="+mn-cs"/>
                        </a:rPr>
                        <a:t>31-bit number of bytes</a:t>
                      </a:r>
                    </a:p>
                    <a:p>
                      <a:r>
                        <a:rPr lang="en-US" sz="1400" kern="1200" baseline="0" dirty="0" smtClean="0">
                          <a:solidFill>
                            <a:schemeClr val="dk1"/>
                          </a:solidFill>
                          <a:latin typeface="+mn-lt"/>
                          <a:ea typeface="+mn-ea"/>
                          <a:cs typeface="+mn-cs"/>
                        </a:rPr>
                        <a:t>(MSB first)</a:t>
                      </a:r>
                    </a:p>
                  </a:txBody>
                  <a:tcPr marL="86980" marR="86980"/>
                </a:tc>
                <a:tc>
                  <a:txBody>
                    <a:bodyPr/>
                    <a:lstStyle/>
                    <a:p>
                      <a:r>
                        <a:rPr lang="en-US" sz="1400" kern="1200" baseline="0" dirty="0" smtClean="0">
                          <a:solidFill>
                            <a:schemeClr val="dk1"/>
                          </a:solidFill>
                          <a:latin typeface="+mn-lt"/>
                          <a:ea typeface="+mn-ea"/>
                          <a:cs typeface="+mn-cs"/>
                        </a:rPr>
                        <a:t>VLE bit +</a:t>
                      </a:r>
                    </a:p>
                    <a:p>
                      <a:r>
                        <a:rPr lang="en-US" sz="1400" kern="1200" baseline="0" dirty="0" smtClean="0">
                          <a:solidFill>
                            <a:schemeClr val="dk1"/>
                          </a:solidFill>
                          <a:latin typeface="+mn-lt"/>
                          <a:ea typeface="+mn-ea"/>
                          <a:cs typeface="+mn-cs"/>
                        </a:rPr>
                        <a:t>31-bit number of bytes</a:t>
                      </a:r>
                    </a:p>
                    <a:p>
                      <a:r>
                        <a:rPr lang="en-US" sz="1400" kern="1200" baseline="0" dirty="0" smtClean="0">
                          <a:solidFill>
                            <a:schemeClr val="dk1"/>
                          </a:solidFill>
                          <a:latin typeface="+mn-lt"/>
                          <a:ea typeface="+mn-ea"/>
                          <a:cs typeface="+mn-cs"/>
                        </a:rPr>
                        <a:t>(MSB first)</a:t>
                      </a:r>
                    </a:p>
                  </a:txBody>
                  <a:tcPr marL="86980" marR="86980"/>
                </a:tc>
                <a:tc>
                  <a:txBody>
                    <a:bodyPr/>
                    <a:lstStyle/>
                    <a:p>
                      <a:r>
                        <a:rPr lang="en-US" sz="1400" kern="1200" baseline="0" dirty="0" smtClean="0">
                          <a:solidFill>
                            <a:schemeClr val="dk1"/>
                          </a:solidFill>
                          <a:latin typeface="+mn-lt"/>
                          <a:ea typeface="+mn-ea"/>
                          <a:cs typeface="+mn-cs"/>
                        </a:rPr>
                        <a:t>Size of download is stored for future use.</a:t>
                      </a:r>
                    </a:p>
                    <a:p>
                      <a:r>
                        <a:rPr lang="en-US" sz="1400" kern="1200" baseline="0" dirty="0" smtClean="0">
                          <a:solidFill>
                            <a:schemeClr val="dk1"/>
                          </a:solidFill>
                          <a:latin typeface="+mn-lt"/>
                          <a:ea typeface="+mn-ea"/>
                          <a:cs typeface="+mn-cs"/>
                        </a:rPr>
                        <a:t>Verify if VLE bit is set to 1.</a:t>
                      </a:r>
                      <a:endParaRPr lang="en-US" sz="1400" dirty="0" smtClean="0"/>
                    </a:p>
                    <a:p>
                      <a:endParaRPr lang="en-US" sz="1400" dirty="0"/>
                    </a:p>
                  </a:txBody>
                  <a:tcPr marL="86980" marR="86980"/>
                </a:tc>
              </a:tr>
              <a:tr h="1142890">
                <a:tc>
                  <a:txBody>
                    <a:bodyPr/>
                    <a:lstStyle/>
                    <a:p>
                      <a:r>
                        <a:rPr lang="it-IT" sz="1400" dirty="0" smtClean="0"/>
                        <a:t>4</a:t>
                      </a:r>
                      <a:endParaRPr lang="en-US" sz="1400" dirty="0"/>
                    </a:p>
                  </a:txBody>
                  <a:tcPr marL="86980" marR="86980"/>
                </a:tc>
                <a:tc>
                  <a:txBody>
                    <a:bodyPr/>
                    <a:lstStyle/>
                    <a:p>
                      <a:r>
                        <a:rPr lang="en-US" sz="1400" kern="1200" baseline="0" dirty="0" smtClean="0">
                          <a:solidFill>
                            <a:schemeClr val="dk1"/>
                          </a:solidFill>
                          <a:latin typeface="+mn-lt"/>
                          <a:ea typeface="+mn-ea"/>
                          <a:cs typeface="+mn-cs"/>
                        </a:rPr>
                        <a:t>8 bits of raw binary</a:t>
                      </a:r>
                    </a:p>
                    <a:p>
                      <a:r>
                        <a:rPr lang="en-US" sz="1400" kern="1200" baseline="0" dirty="0" smtClean="0">
                          <a:solidFill>
                            <a:schemeClr val="dk1"/>
                          </a:solidFill>
                          <a:latin typeface="+mn-lt"/>
                          <a:ea typeface="+mn-ea"/>
                          <a:cs typeface="+mn-cs"/>
                        </a:rPr>
                        <a:t>data</a:t>
                      </a:r>
                    </a:p>
                  </a:txBody>
                  <a:tcPr marL="86980" marR="86980"/>
                </a:tc>
                <a:tc>
                  <a:txBody>
                    <a:bodyPr/>
                    <a:lstStyle/>
                    <a:p>
                      <a:r>
                        <a:rPr lang="en-US" sz="1400" kern="1200" baseline="0" dirty="0" smtClean="0">
                          <a:solidFill>
                            <a:schemeClr val="dk1"/>
                          </a:solidFill>
                          <a:latin typeface="+mn-lt"/>
                          <a:ea typeface="+mn-ea"/>
                          <a:cs typeface="+mn-cs"/>
                        </a:rPr>
                        <a:t>8 bits of raw binary</a:t>
                      </a:r>
                    </a:p>
                    <a:p>
                      <a:r>
                        <a:rPr lang="en-US" sz="1400" kern="1200" baseline="0" dirty="0" smtClean="0">
                          <a:solidFill>
                            <a:schemeClr val="dk1"/>
                          </a:solidFill>
                          <a:latin typeface="+mn-lt"/>
                          <a:ea typeface="+mn-ea"/>
                          <a:cs typeface="+mn-cs"/>
                        </a:rPr>
                        <a:t>data</a:t>
                      </a:r>
                    </a:p>
                  </a:txBody>
                  <a:tcPr marL="86980" marR="86980"/>
                </a:tc>
                <a:tc>
                  <a:txBody>
                    <a:bodyPr/>
                    <a:lstStyle/>
                    <a:p>
                      <a:r>
                        <a:rPr lang="en-US" sz="1400" kern="1200" baseline="0" dirty="0" smtClean="0">
                          <a:solidFill>
                            <a:schemeClr val="dk1"/>
                          </a:solidFill>
                          <a:latin typeface="+mn-lt"/>
                          <a:ea typeface="+mn-ea"/>
                          <a:cs typeface="+mn-cs"/>
                        </a:rPr>
                        <a:t>8-bit data are packed into 32-bit word. This word is saved into SRAM starting from the “Load address”.</a:t>
                      </a:r>
                    </a:p>
                    <a:p>
                      <a:r>
                        <a:rPr lang="en-US" sz="1400" kern="1200" baseline="0" dirty="0" smtClean="0">
                          <a:solidFill>
                            <a:schemeClr val="dk1"/>
                          </a:solidFill>
                          <a:latin typeface="+mn-lt"/>
                          <a:ea typeface="+mn-ea"/>
                          <a:cs typeface="+mn-cs"/>
                        </a:rPr>
                        <a:t>“Load address” increments until the number of data received and stored matches the size as specified in the previous step.</a:t>
                      </a:r>
                      <a:endParaRPr lang="en-US" sz="1400" dirty="0"/>
                    </a:p>
                  </a:txBody>
                  <a:tcPr marL="86980" marR="86980"/>
                </a:tc>
              </a:tr>
              <a:tr h="271548">
                <a:tc>
                  <a:txBody>
                    <a:bodyPr/>
                    <a:lstStyle/>
                    <a:p>
                      <a:r>
                        <a:rPr lang="it-IT" sz="1400" dirty="0" smtClean="0"/>
                        <a:t>5</a:t>
                      </a:r>
                      <a:endParaRPr lang="en-US" sz="1400" dirty="0"/>
                    </a:p>
                  </a:txBody>
                  <a:tcPr marL="86980" marR="86980"/>
                </a:tc>
                <a:tc>
                  <a:txBody>
                    <a:bodyPr/>
                    <a:lstStyle/>
                    <a:p>
                      <a:r>
                        <a:rPr lang="en-US" sz="1400" kern="1200" baseline="0" dirty="0" smtClean="0">
                          <a:solidFill>
                            <a:schemeClr val="dk1"/>
                          </a:solidFill>
                          <a:latin typeface="+mn-lt"/>
                          <a:ea typeface="+mn-ea"/>
                          <a:cs typeface="+mn-cs"/>
                        </a:rPr>
                        <a:t>none</a:t>
                      </a:r>
                      <a:endParaRPr lang="en-US" sz="1400" dirty="0"/>
                    </a:p>
                  </a:txBody>
                  <a:tcPr marL="86980" marR="86980"/>
                </a:tc>
                <a:tc>
                  <a:txBody>
                    <a:bodyPr/>
                    <a:lstStyle/>
                    <a:p>
                      <a:r>
                        <a:rPr lang="en-US" sz="1400" kern="1200" baseline="0" dirty="0" smtClean="0">
                          <a:solidFill>
                            <a:schemeClr val="dk1"/>
                          </a:solidFill>
                          <a:latin typeface="+mn-lt"/>
                          <a:ea typeface="+mn-ea"/>
                          <a:cs typeface="+mn-cs"/>
                        </a:rPr>
                        <a:t> none</a:t>
                      </a:r>
                      <a:endParaRPr lang="en-US" sz="1400" dirty="0"/>
                    </a:p>
                  </a:txBody>
                  <a:tcPr marL="86980" marR="86980"/>
                </a:tc>
                <a:tc>
                  <a:txBody>
                    <a:bodyPr/>
                    <a:lstStyle/>
                    <a:p>
                      <a:r>
                        <a:rPr lang="en-US" sz="1400" kern="1200" baseline="0" dirty="0" smtClean="0">
                          <a:solidFill>
                            <a:schemeClr val="dk1"/>
                          </a:solidFill>
                          <a:latin typeface="+mn-lt"/>
                          <a:ea typeface="+mn-ea"/>
                          <a:cs typeface="+mn-cs"/>
                        </a:rPr>
                        <a:t>Branch to downloaded code.</a:t>
                      </a:r>
                      <a:endParaRPr lang="en-US" sz="1400" dirty="0"/>
                    </a:p>
                  </a:txBody>
                  <a:tcPr marL="86980" marR="86980"/>
                </a:tc>
              </a:tr>
            </a:tbl>
          </a:graphicData>
        </a:graphic>
      </p:graphicFrame>
      <p:sp>
        <p:nvSpPr>
          <p:cNvPr id="4" name="Slide Number Placeholder 3"/>
          <p:cNvSpPr>
            <a:spLocks noGrp="1"/>
          </p:cNvSpPr>
          <p:nvPr>
            <p:ph type="sldNum" sz="quarter" idx="12"/>
          </p:nvPr>
        </p:nvSpPr>
        <p:spPr>
          <a:xfrm>
            <a:off x="8969375" y="6497638"/>
            <a:ext cx="936625" cy="360362"/>
          </a:xfrm>
          <a:prstGeom prst="rect">
            <a:avLst/>
          </a:prstGeom>
        </p:spPr>
        <p:txBody>
          <a:bodyPr/>
          <a:lstStyle/>
          <a:p>
            <a:pPr>
              <a:defRPr/>
            </a:pPr>
            <a:fld id="{AE00A076-A33E-4E56-A069-8723E4634898}" type="slidenum">
              <a:rPr lang="fr-FR" smtClean="0"/>
              <a:pPr>
                <a:defRPr/>
              </a:pPr>
              <a:t>12</a:t>
            </a:fld>
            <a:endParaRPr lang="fr-FR"/>
          </a:p>
        </p:txBody>
      </p:sp>
      <p:sp>
        <p:nvSpPr>
          <p:cNvPr id="14377" name="Rectangle 5"/>
          <p:cNvSpPr>
            <a:spLocks noChangeArrowheads="1"/>
          </p:cNvSpPr>
          <p:nvPr/>
        </p:nvSpPr>
        <p:spPr bwMode="auto">
          <a:xfrm>
            <a:off x="1092530" y="5676404"/>
            <a:ext cx="8645236" cy="1015663"/>
          </a:xfrm>
          <a:prstGeom prst="rect">
            <a:avLst/>
          </a:prstGeom>
          <a:noFill/>
          <a:ln w="9525">
            <a:noFill/>
            <a:miter lim="800000"/>
            <a:headEnd/>
            <a:tailEnd/>
          </a:ln>
        </p:spPr>
        <p:txBody>
          <a:bodyPr wrap="square">
            <a:spAutoFit/>
          </a:bodyPr>
          <a:lstStyle/>
          <a:p>
            <a:pPr algn="l"/>
            <a:r>
              <a:rPr lang="en-US" dirty="0">
                <a:solidFill>
                  <a:schemeClr val="tx1"/>
                </a:solidFill>
                <a:effectLst/>
              </a:rPr>
              <a:t>The system clock is driven by external oscillator, the </a:t>
            </a:r>
            <a:r>
              <a:rPr lang="en-US" dirty="0" err="1">
                <a:solidFill>
                  <a:schemeClr val="tx1"/>
                </a:solidFill>
                <a:effectLst/>
              </a:rPr>
              <a:t>LINFlex</a:t>
            </a:r>
            <a:r>
              <a:rPr lang="en-US" dirty="0">
                <a:solidFill>
                  <a:schemeClr val="tx1"/>
                </a:solidFill>
                <a:effectLst/>
              </a:rPr>
              <a:t> controller is configured to operate at a baud rate = system clock frequency/833 using 8-bit data frame without parity bit and 1 stop bit.</a:t>
            </a:r>
          </a:p>
          <a:p>
            <a:pPr algn="l">
              <a:buFont typeface="Arial" charset="0"/>
              <a:buChar char="•"/>
            </a:pPr>
            <a:r>
              <a:rPr lang="en-US" dirty="0">
                <a:solidFill>
                  <a:schemeClr val="tx1"/>
                </a:solidFill>
                <a:effectLst/>
              </a:rPr>
              <a:t>  </a:t>
            </a:r>
            <a:r>
              <a:rPr lang="en-US" dirty="0" err="1">
                <a:solidFill>
                  <a:schemeClr val="tx1"/>
                </a:solidFill>
                <a:effectLst/>
              </a:rPr>
              <a:t>LINFlex_TX</a:t>
            </a:r>
            <a:r>
              <a:rPr lang="en-US" dirty="0">
                <a:solidFill>
                  <a:schemeClr val="tx1"/>
                </a:solidFill>
                <a:effectLst/>
              </a:rPr>
              <a:t> corresponds to pin B[2]</a:t>
            </a:r>
          </a:p>
          <a:p>
            <a:pPr algn="l">
              <a:buFont typeface="Arial" charset="0"/>
              <a:buChar char="•"/>
            </a:pPr>
            <a:r>
              <a:rPr lang="en-US" dirty="0">
                <a:solidFill>
                  <a:schemeClr val="tx1"/>
                </a:solidFill>
                <a:effectLst/>
              </a:rPr>
              <a:t>  </a:t>
            </a:r>
            <a:r>
              <a:rPr lang="en-US" dirty="0" err="1">
                <a:solidFill>
                  <a:schemeClr val="tx1"/>
                </a:solidFill>
                <a:effectLst/>
              </a:rPr>
              <a:t>LINFlex_RX</a:t>
            </a:r>
            <a:r>
              <a:rPr lang="en-US" dirty="0">
                <a:solidFill>
                  <a:schemeClr val="tx1"/>
                </a:solidFill>
                <a:effectLst/>
              </a:rPr>
              <a:t> corresponds to pin B[3].</a:t>
            </a:r>
            <a:endParaRPr lang="en-US" b="1" dirty="0">
              <a:solidFill>
                <a:schemeClr val="tx1"/>
              </a:solidFill>
              <a:effectLst/>
            </a:endParaRPr>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CAN boot mode download protocol</a:t>
            </a:r>
            <a:br>
              <a:rPr lang="en-US" smtClean="0"/>
            </a:br>
            <a:r>
              <a:rPr lang="en-US" sz="1800" smtClean="0"/>
              <a:t> with Autobaud disabled </a:t>
            </a:r>
          </a:p>
        </p:txBody>
      </p:sp>
      <p:graphicFrame>
        <p:nvGraphicFramePr>
          <p:cNvPr id="5" name="Content Placeholder 4"/>
          <p:cNvGraphicFramePr>
            <a:graphicFrameLocks noGrp="1"/>
          </p:cNvGraphicFramePr>
          <p:nvPr>
            <p:ph idx="1"/>
          </p:nvPr>
        </p:nvGraphicFramePr>
        <p:xfrm>
          <a:off x="534390" y="1123561"/>
          <a:ext cx="8989620" cy="4191543"/>
        </p:xfrm>
        <a:graphic>
          <a:graphicData uri="http://schemas.openxmlformats.org/drawingml/2006/table">
            <a:tbl>
              <a:tblPr firstRow="1" bandRow="1">
                <a:tableStyleId>{5C22544A-7EE6-4342-B048-85BDC9FD1C3A}</a:tableStyleId>
              </a:tblPr>
              <a:tblGrid>
                <a:gridCol w="1155768"/>
                <a:gridCol w="1937333"/>
                <a:gridCol w="1845704"/>
                <a:gridCol w="4050815"/>
              </a:tblGrid>
              <a:tr h="538519">
                <a:tc>
                  <a:txBody>
                    <a:bodyPr/>
                    <a:lstStyle/>
                    <a:p>
                      <a:r>
                        <a:rPr lang="en-US" sz="1400" b="1" kern="1200" baseline="0" dirty="0" smtClean="0">
                          <a:solidFill>
                            <a:schemeClr val="lt1"/>
                          </a:solidFill>
                          <a:latin typeface="+mn-lt"/>
                          <a:ea typeface="+mn-ea"/>
                          <a:cs typeface="+mn-cs"/>
                        </a:rPr>
                        <a:t>Protocol</a:t>
                      </a:r>
                    </a:p>
                    <a:p>
                      <a:r>
                        <a:rPr lang="en-US" sz="1400" b="1" kern="1200" baseline="0" dirty="0" smtClean="0">
                          <a:solidFill>
                            <a:schemeClr val="lt1"/>
                          </a:solidFill>
                          <a:latin typeface="+mn-lt"/>
                          <a:ea typeface="+mn-ea"/>
                          <a:cs typeface="+mn-cs"/>
                        </a:rPr>
                        <a:t>step</a:t>
                      </a:r>
                    </a:p>
                  </a:txBody>
                  <a:tcPr marL="86980" marR="86980"/>
                </a:tc>
                <a:tc>
                  <a:txBody>
                    <a:bodyPr/>
                    <a:lstStyle/>
                    <a:p>
                      <a:r>
                        <a:rPr lang="en-US" sz="1400" b="1" kern="1200" baseline="0" dirty="0" smtClean="0">
                          <a:solidFill>
                            <a:schemeClr val="lt1"/>
                          </a:solidFill>
                          <a:latin typeface="+mn-lt"/>
                          <a:ea typeface="+mn-ea"/>
                          <a:cs typeface="+mn-cs"/>
                        </a:rPr>
                        <a:t>Host sent</a:t>
                      </a:r>
                    </a:p>
                    <a:p>
                      <a:r>
                        <a:rPr lang="en-US" sz="1400" b="1" kern="1200" baseline="0" dirty="0" smtClean="0">
                          <a:solidFill>
                            <a:schemeClr val="lt1"/>
                          </a:solidFill>
                          <a:latin typeface="+mn-lt"/>
                          <a:ea typeface="+mn-ea"/>
                          <a:cs typeface="+mn-cs"/>
                        </a:rPr>
                        <a:t>message</a:t>
                      </a:r>
                    </a:p>
                  </a:txBody>
                  <a:tcPr marL="86980" marR="86980"/>
                </a:tc>
                <a:tc>
                  <a:txBody>
                    <a:bodyPr/>
                    <a:lstStyle/>
                    <a:p>
                      <a:r>
                        <a:rPr lang="en-US" sz="1400" b="1" kern="1200" baseline="0" dirty="0" smtClean="0">
                          <a:solidFill>
                            <a:schemeClr val="lt1"/>
                          </a:solidFill>
                          <a:latin typeface="+mn-lt"/>
                          <a:ea typeface="+mn-ea"/>
                          <a:cs typeface="+mn-cs"/>
                        </a:rPr>
                        <a:t>BAM response</a:t>
                      </a:r>
                    </a:p>
                    <a:p>
                      <a:r>
                        <a:rPr lang="en-US" sz="1400" b="1" kern="1200" baseline="0" dirty="0" smtClean="0">
                          <a:solidFill>
                            <a:schemeClr val="lt1"/>
                          </a:solidFill>
                          <a:latin typeface="+mn-lt"/>
                          <a:ea typeface="+mn-ea"/>
                          <a:cs typeface="+mn-cs"/>
                        </a:rPr>
                        <a:t>message</a:t>
                      </a:r>
                      <a:endParaRPr lang="en-US" sz="1400" dirty="0" smtClean="0"/>
                    </a:p>
                  </a:txBody>
                  <a:tcPr marL="86980" marR="86980"/>
                </a:tc>
                <a:tc>
                  <a:txBody>
                    <a:bodyPr/>
                    <a:lstStyle/>
                    <a:p>
                      <a:r>
                        <a:rPr lang="en-US" sz="1400" b="1" kern="1200" baseline="0" dirty="0" smtClean="0">
                          <a:solidFill>
                            <a:schemeClr val="lt1"/>
                          </a:solidFill>
                          <a:latin typeface="+mn-lt"/>
                          <a:ea typeface="+mn-ea"/>
                          <a:cs typeface="+mn-cs"/>
                        </a:rPr>
                        <a:t>Action</a:t>
                      </a:r>
                      <a:endParaRPr lang="en-US" sz="1400" dirty="0"/>
                    </a:p>
                  </a:txBody>
                  <a:tcPr marL="86980" marR="86980"/>
                </a:tc>
              </a:tr>
              <a:tr h="664055">
                <a:tc>
                  <a:txBody>
                    <a:bodyPr/>
                    <a:lstStyle/>
                    <a:p>
                      <a:r>
                        <a:rPr lang="it-IT" sz="1400" dirty="0" smtClean="0"/>
                        <a:t>1</a:t>
                      </a:r>
                      <a:endParaRPr lang="en-US" sz="1400" dirty="0"/>
                    </a:p>
                  </a:txBody>
                  <a:tcPr marL="86980" marR="86980"/>
                </a:tc>
                <a:tc>
                  <a:txBody>
                    <a:bodyPr/>
                    <a:lstStyle/>
                    <a:p>
                      <a:r>
                        <a:rPr lang="en-US" sz="1400" kern="1200" baseline="0" dirty="0" err="1" smtClean="0">
                          <a:solidFill>
                            <a:schemeClr val="dk1"/>
                          </a:solidFill>
                          <a:latin typeface="+mn-lt"/>
                          <a:ea typeface="+mn-ea"/>
                          <a:cs typeface="+mn-cs"/>
                        </a:rPr>
                        <a:t>FlexCAN</a:t>
                      </a:r>
                      <a:r>
                        <a:rPr lang="en-US" sz="1400" kern="1200" baseline="0" dirty="0" smtClean="0">
                          <a:solidFill>
                            <a:schemeClr val="dk1"/>
                          </a:solidFill>
                          <a:latin typeface="+mn-lt"/>
                          <a:ea typeface="+mn-ea"/>
                          <a:cs typeface="+mn-cs"/>
                        </a:rPr>
                        <a:t> ID 0x011 +</a:t>
                      </a:r>
                    </a:p>
                    <a:p>
                      <a:r>
                        <a:rPr lang="en-US" sz="1400" kern="1200" baseline="0" dirty="0" smtClean="0">
                          <a:solidFill>
                            <a:schemeClr val="dk1"/>
                          </a:solidFill>
                          <a:latin typeface="+mn-lt"/>
                          <a:ea typeface="+mn-ea"/>
                          <a:cs typeface="+mn-cs"/>
                        </a:rPr>
                        <a:t>64-bit password</a:t>
                      </a:r>
                    </a:p>
                  </a:txBody>
                  <a:tcPr marL="86980" marR="86980"/>
                </a:tc>
                <a:tc>
                  <a:txBody>
                    <a:bodyPr/>
                    <a:lstStyle/>
                    <a:p>
                      <a:r>
                        <a:rPr lang="en-US" sz="1400" kern="1200" baseline="0" dirty="0" smtClean="0">
                          <a:solidFill>
                            <a:schemeClr val="dk1"/>
                          </a:solidFill>
                          <a:latin typeface="+mn-lt"/>
                          <a:ea typeface="+mn-ea"/>
                          <a:cs typeface="+mn-cs"/>
                        </a:rPr>
                        <a:t>ID 0x011 +</a:t>
                      </a:r>
                    </a:p>
                    <a:p>
                      <a:r>
                        <a:rPr lang="en-US" sz="1400" kern="1200" baseline="0" dirty="0" smtClean="0">
                          <a:solidFill>
                            <a:schemeClr val="dk1"/>
                          </a:solidFill>
                          <a:latin typeface="+mn-lt"/>
                          <a:ea typeface="+mn-ea"/>
                          <a:cs typeface="+mn-cs"/>
                        </a:rPr>
                        <a:t>64-bit password</a:t>
                      </a:r>
                    </a:p>
                    <a:p>
                      <a:endParaRPr lang="en-US" sz="1400" dirty="0"/>
                    </a:p>
                  </a:txBody>
                  <a:tcPr marL="86980" marR="86980"/>
                </a:tc>
                <a:tc>
                  <a:txBody>
                    <a:bodyPr/>
                    <a:lstStyle/>
                    <a:p>
                      <a:r>
                        <a:rPr lang="en-US" sz="1400" kern="1200" baseline="0" dirty="0" smtClean="0">
                          <a:solidFill>
                            <a:schemeClr val="dk1"/>
                          </a:solidFill>
                          <a:latin typeface="+mn-lt"/>
                          <a:ea typeface="+mn-ea"/>
                          <a:cs typeface="+mn-cs"/>
                        </a:rPr>
                        <a:t>Password checked for validity and compared against stored password.</a:t>
                      </a:r>
                      <a:endParaRPr lang="en-US" sz="1400" dirty="0" smtClean="0"/>
                    </a:p>
                    <a:p>
                      <a:endParaRPr lang="en-US" sz="1400" dirty="0"/>
                    </a:p>
                  </a:txBody>
                  <a:tcPr marL="86980" marR="86980"/>
                </a:tc>
              </a:tr>
              <a:tr h="1245104">
                <a:tc>
                  <a:txBody>
                    <a:bodyPr/>
                    <a:lstStyle/>
                    <a:p>
                      <a:r>
                        <a:rPr lang="it-IT" sz="1400" kern="1200" baseline="0" dirty="0" smtClean="0">
                          <a:solidFill>
                            <a:schemeClr val="dk1"/>
                          </a:solidFill>
                          <a:latin typeface="+mn-lt"/>
                          <a:ea typeface="+mn-ea"/>
                          <a:cs typeface="+mn-cs"/>
                        </a:rPr>
                        <a:t>2</a:t>
                      </a:r>
                      <a:endParaRPr lang="en-US" sz="1400" kern="1200" baseline="0" dirty="0" smtClean="0">
                        <a:solidFill>
                          <a:schemeClr val="dk1"/>
                        </a:solidFill>
                        <a:latin typeface="+mn-lt"/>
                        <a:ea typeface="+mn-ea"/>
                        <a:cs typeface="+mn-cs"/>
                      </a:endParaRPr>
                    </a:p>
                  </a:txBody>
                  <a:tcPr marL="86980" marR="86980"/>
                </a:tc>
                <a:tc>
                  <a:txBody>
                    <a:bodyPr/>
                    <a:lstStyle/>
                    <a:p>
                      <a:r>
                        <a:rPr lang="en-US" sz="1400" kern="1200" baseline="0" dirty="0" smtClean="0">
                          <a:solidFill>
                            <a:schemeClr val="dk1"/>
                          </a:solidFill>
                          <a:latin typeface="+mn-lt"/>
                          <a:ea typeface="+mn-ea"/>
                          <a:cs typeface="+mn-cs"/>
                        </a:rPr>
                        <a:t> </a:t>
                      </a:r>
                      <a:r>
                        <a:rPr lang="en-US" sz="1400" kern="1200" baseline="0" dirty="0" err="1" smtClean="0">
                          <a:solidFill>
                            <a:schemeClr val="dk1"/>
                          </a:solidFill>
                          <a:latin typeface="+mn-lt"/>
                          <a:ea typeface="+mn-ea"/>
                          <a:cs typeface="+mn-cs"/>
                        </a:rPr>
                        <a:t>FlexCAN</a:t>
                      </a:r>
                      <a:r>
                        <a:rPr lang="en-US" sz="1400" kern="1200" baseline="0" dirty="0" smtClean="0">
                          <a:solidFill>
                            <a:schemeClr val="dk1"/>
                          </a:solidFill>
                          <a:latin typeface="+mn-lt"/>
                          <a:ea typeface="+mn-ea"/>
                          <a:cs typeface="+mn-cs"/>
                        </a:rPr>
                        <a:t> ID 0x012 +</a:t>
                      </a:r>
                    </a:p>
                    <a:p>
                      <a:r>
                        <a:rPr lang="en-US" sz="1400" kern="1200" baseline="0" dirty="0" smtClean="0">
                          <a:solidFill>
                            <a:schemeClr val="dk1"/>
                          </a:solidFill>
                          <a:latin typeface="+mn-lt"/>
                          <a:ea typeface="+mn-ea"/>
                          <a:cs typeface="+mn-cs"/>
                        </a:rPr>
                        <a:t>32-bit store address+ VLE bit + 31-bit number of bytes</a:t>
                      </a:r>
                    </a:p>
                  </a:txBody>
                  <a:tcPr marL="86980" marR="86980"/>
                </a:tc>
                <a:tc>
                  <a:txBody>
                    <a:bodyPr/>
                    <a:lstStyle/>
                    <a:p>
                      <a:r>
                        <a:rPr lang="en-US" sz="1400" kern="1200" baseline="0" dirty="0" smtClean="0">
                          <a:solidFill>
                            <a:schemeClr val="dk1"/>
                          </a:solidFill>
                          <a:latin typeface="+mn-lt"/>
                          <a:ea typeface="+mn-ea"/>
                          <a:cs typeface="+mn-cs"/>
                        </a:rPr>
                        <a:t> </a:t>
                      </a:r>
                      <a:r>
                        <a:rPr lang="en-US" sz="1400" kern="1200" baseline="0" dirty="0" err="1" smtClean="0">
                          <a:solidFill>
                            <a:schemeClr val="dk1"/>
                          </a:solidFill>
                          <a:latin typeface="+mn-lt"/>
                          <a:ea typeface="+mn-ea"/>
                          <a:cs typeface="+mn-cs"/>
                        </a:rPr>
                        <a:t>FlexCAN</a:t>
                      </a:r>
                      <a:r>
                        <a:rPr lang="en-US" sz="1400" kern="1200" baseline="0" dirty="0" smtClean="0">
                          <a:solidFill>
                            <a:schemeClr val="dk1"/>
                          </a:solidFill>
                          <a:latin typeface="+mn-lt"/>
                          <a:ea typeface="+mn-ea"/>
                          <a:cs typeface="+mn-cs"/>
                        </a:rPr>
                        <a:t> ID 0x012 +</a:t>
                      </a:r>
                    </a:p>
                    <a:p>
                      <a:r>
                        <a:rPr lang="en-US" sz="1400" kern="1200" baseline="0" dirty="0" smtClean="0">
                          <a:solidFill>
                            <a:schemeClr val="dk1"/>
                          </a:solidFill>
                          <a:latin typeface="+mn-lt"/>
                          <a:ea typeface="+mn-ea"/>
                          <a:cs typeface="+mn-cs"/>
                        </a:rPr>
                        <a:t>32-bit store address+ VLE bit + 31-bit number of bytes</a:t>
                      </a:r>
                    </a:p>
                  </a:txBody>
                  <a:tcPr marL="86980" marR="86980"/>
                </a:tc>
                <a:tc>
                  <a:txBody>
                    <a:bodyPr/>
                    <a:lstStyle/>
                    <a:p>
                      <a:r>
                        <a:rPr lang="en-US" sz="1400" kern="1200" baseline="0" dirty="0" smtClean="0">
                          <a:solidFill>
                            <a:schemeClr val="dk1"/>
                          </a:solidFill>
                          <a:latin typeface="+mn-lt"/>
                          <a:ea typeface="+mn-ea"/>
                          <a:cs typeface="+mn-cs"/>
                        </a:rPr>
                        <a:t>Size of download is stored for future use.</a:t>
                      </a:r>
                    </a:p>
                    <a:p>
                      <a:r>
                        <a:rPr lang="en-US" sz="1400" kern="1200" baseline="0" dirty="0" smtClean="0">
                          <a:solidFill>
                            <a:schemeClr val="dk1"/>
                          </a:solidFill>
                          <a:latin typeface="+mn-lt"/>
                          <a:ea typeface="+mn-ea"/>
                          <a:cs typeface="+mn-cs"/>
                        </a:rPr>
                        <a:t>Verify if VLE bit is set to 1.</a:t>
                      </a:r>
                      <a:endParaRPr lang="en-US" sz="1400" dirty="0" smtClean="0"/>
                    </a:p>
                    <a:p>
                      <a:endParaRPr lang="en-US" sz="1400" dirty="0"/>
                    </a:p>
                  </a:txBody>
                  <a:tcPr marL="86980" marR="86980"/>
                </a:tc>
              </a:tr>
              <a:tr h="1245104">
                <a:tc>
                  <a:txBody>
                    <a:bodyPr/>
                    <a:lstStyle/>
                    <a:p>
                      <a:r>
                        <a:rPr lang="it-IT" sz="1400" dirty="0" smtClean="0"/>
                        <a:t>3</a:t>
                      </a:r>
                      <a:endParaRPr lang="en-US" sz="1400" dirty="0"/>
                    </a:p>
                  </a:txBody>
                  <a:tcPr marL="86980" marR="86980"/>
                </a:tc>
                <a:tc>
                  <a:txBody>
                    <a:bodyPr/>
                    <a:lstStyle/>
                    <a:p>
                      <a:r>
                        <a:rPr lang="en-US" sz="1800" kern="1200" baseline="0" dirty="0" err="1" smtClean="0">
                          <a:solidFill>
                            <a:schemeClr val="dk1"/>
                          </a:solidFill>
                          <a:latin typeface="+mn-lt"/>
                          <a:ea typeface="+mn-ea"/>
                          <a:cs typeface="+mn-cs"/>
                        </a:rPr>
                        <a:t>F</a:t>
                      </a:r>
                      <a:r>
                        <a:rPr lang="en-US" sz="1400" kern="1200" baseline="0" dirty="0" err="1" smtClean="0">
                          <a:solidFill>
                            <a:schemeClr val="dk1"/>
                          </a:solidFill>
                          <a:latin typeface="+mn-lt"/>
                          <a:ea typeface="+mn-ea"/>
                          <a:cs typeface="+mn-cs"/>
                        </a:rPr>
                        <a:t>lexCAN</a:t>
                      </a:r>
                      <a:r>
                        <a:rPr lang="en-US" sz="1400" kern="1200" baseline="0" dirty="0" smtClean="0">
                          <a:solidFill>
                            <a:schemeClr val="dk1"/>
                          </a:solidFill>
                          <a:latin typeface="+mn-lt"/>
                          <a:ea typeface="+mn-ea"/>
                          <a:cs typeface="+mn-cs"/>
                        </a:rPr>
                        <a:t> ID 0x013 + 8</a:t>
                      </a:r>
                    </a:p>
                    <a:p>
                      <a:r>
                        <a:rPr lang="en-US" sz="1400" kern="1200" baseline="0" dirty="0" smtClean="0">
                          <a:solidFill>
                            <a:schemeClr val="dk1"/>
                          </a:solidFill>
                          <a:latin typeface="+mn-lt"/>
                          <a:ea typeface="+mn-ea"/>
                          <a:cs typeface="+mn-cs"/>
                        </a:rPr>
                        <a:t>to 64 bits of raw binary</a:t>
                      </a:r>
                    </a:p>
                    <a:p>
                      <a:r>
                        <a:rPr lang="en-US" sz="1400" kern="1200" baseline="0" dirty="0" smtClean="0">
                          <a:solidFill>
                            <a:schemeClr val="dk1"/>
                          </a:solidFill>
                          <a:latin typeface="+mn-lt"/>
                          <a:ea typeface="+mn-ea"/>
                          <a:cs typeface="+mn-cs"/>
                        </a:rPr>
                        <a:t>data</a:t>
                      </a:r>
                    </a:p>
                  </a:txBody>
                  <a:tcPr marL="86980" marR="86980"/>
                </a:tc>
                <a:tc>
                  <a:txBody>
                    <a:bodyPr/>
                    <a:lstStyle/>
                    <a:p>
                      <a:r>
                        <a:rPr lang="en-US" sz="1400" kern="1200" baseline="0" dirty="0" err="1" smtClean="0">
                          <a:solidFill>
                            <a:schemeClr val="dk1"/>
                          </a:solidFill>
                          <a:latin typeface="+mn-lt"/>
                          <a:ea typeface="+mn-ea"/>
                          <a:cs typeface="+mn-cs"/>
                        </a:rPr>
                        <a:t>FlexCAN</a:t>
                      </a:r>
                      <a:r>
                        <a:rPr lang="en-US" sz="1400" kern="1200" baseline="0" dirty="0" smtClean="0">
                          <a:solidFill>
                            <a:schemeClr val="dk1"/>
                          </a:solidFill>
                          <a:latin typeface="+mn-lt"/>
                          <a:ea typeface="+mn-ea"/>
                          <a:cs typeface="+mn-cs"/>
                        </a:rPr>
                        <a:t> ID 0x013 + 8 to 64 bits of raw binary</a:t>
                      </a:r>
                    </a:p>
                    <a:p>
                      <a:r>
                        <a:rPr lang="en-US" sz="1400" kern="1200" baseline="0" dirty="0" smtClean="0">
                          <a:solidFill>
                            <a:schemeClr val="dk1"/>
                          </a:solidFill>
                          <a:latin typeface="+mn-lt"/>
                          <a:ea typeface="+mn-ea"/>
                          <a:cs typeface="+mn-cs"/>
                        </a:rPr>
                        <a:t>data</a:t>
                      </a:r>
                    </a:p>
                  </a:txBody>
                  <a:tcPr marL="86980" marR="86980"/>
                </a:tc>
                <a:tc>
                  <a:txBody>
                    <a:bodyPr/>
                    <a:lstStyle/>
                    <a:p>
                      <a:r>
                        <a:rPr lang="en-US" sz="1400" kern="1200" baseline="0" dirty="0" smtClean="0">
                          <a:solidFill>
                            <a:schemeClr val="dk1"/>
                          </a:solidFill>
                          <a:latin typeface="+mn-lt"/>
                          <a:ea typeface="+mn-ea"/>
                          <a:cs typeface="+mn-cs"/>
                        </a:rPr>
                        <a:t>8-bit data are packed into 32-bit word. This word is saved into SRAM starting from the “Load address”.</a:t>
                      </a:r>
                    </a:p>
                    <a:p>
                      <a:r>
                        <a:rPr lang="en-US" sz="1400" kern="1200" baseline="0" dirty="0" smtClean="0">
                          <a:solidFill>
                            <a:schemeClr val="dk1"/>
                          </a:solidFill>
                          <a:latin typeface="+mn-lt"/>
                          <a:ea typeface="+mn-ea"/>
                          <a:cs typeface="+mn-cs"/>
                        </a:rPr>
                        <a:t>“Load address” increments until the number of data received and stored matches the size as specified in the previous step.</a:t>
                      </a:r>
                      <a:endParaRPr lang="en-US" sz="1400" dirty="0"/>
                    </a:p>
                  </a:txBody>
                  <a:tcPr marL="86980" marR="86980"/>
                </a:tc>
              </a:tr>
              <a:tr h="301922">
                <a:tc>
                  <a:txBody>
                    <a:bodyPr/>
                    <a:lstStyle/>
                    <a:p>
                      <a:r>
                        <a:rPr lang="it-IT" sz="1400" dirty="0" smtClean="0"/>
                        <a:t>4</a:t>
                      </a:r>
                      <a:endParaRPr lang="en-US" sz="1400" dirty="0"/>
                    </a:p>
                  </a:txBody>
                  <a:tcPr marL="86980" marR="86980"/>
                </a:tc>
                <a:tc>
                  <a:txBody>
                    <a:bodyPr/>
                    <a:lstStyle/>
                    <a:p>
                      <a:r>
                        <a:rPr lang="en-US" sz="1400" kern="1200" baseline="0" dirty="0" smtClean="0">
                          <a:solidFill>
                            <a:schemeClr val="dk1"/>
                          </a:solidFill>
                          <a:latin typeface="+mn-lt"/>
                          <a:ea typeface="+mn-ea"/>
                          <a:cs typeface="+mn-cs"/>
                        </a:rPr>
                        <a:t>none</a:t>
                      </a:r>
                      <a:endParaRPr lang="en-US" sz="1400" dirty="0"/>
                    </a:p>
                  </a:txBody>
                  <a:tcPr marL="86980" marR="86980"/>
                </a:tc>
                <a:tc>
                  <a:txBody>
                    <a:bodyPr/>
                    <a:lstStyle/>
                    <a:p>
                      <a:r>
                        <a:rPr lang="en-US" sz="1400" kern="1200" baseline="0" dirty="0" smtClean="0">
                          <a:solidFill>
                            <a:schemeClr val="dk1"/>
                          </a:solidFill>
                          <a:latin typeface="+mn-lt"/>
                          <a:ea typeface="+mn-ea"/>
                          <a:cs typeface="+mn-cs"/>
                        </a:rPr>
                        <a:t> none</a:t>
                      </a:r>
                      <a:endParaRPr lang="en-US" sz="1400" dirty="0"/>
                    </a:p>
                  </a:txBody>
                  <a:tcPr marL="86980" marR="86980"/>
                </a:tc>
                <a:tc>
                  <a:txBody>
                    <a:bodyPr/>
                    <a:lstStyle/>
                    <a:p>
                      <a:r>
                        <a:rPr lang="en-US" sz="1400" kern="1200" baseline="0" dirty="0" smtClean="0">
                          <a:solidFill>
                            <a:schemeClr val="dk1"/>
                          </a:solidFill>
                          <a:latin typeface="+mn-lt"/>
                          <a:ea typeface="+mn-ea"/>
                          <a:cs typeface="+mn-cs"/>
                        </a:rPr>
                        <a:t>Branch to downloaded code.</a:t>
                      </a:r>
                      <a:endParaRPr lang="en-US" sz="1400" dirty="0"/>
                    </a:p>
                  </a:txBody>
                  <a:tcPr marL="86980" marR="86980"/>
                </a:tc>
              </a:tr>
            </a:tbl>
          </a:graphicData>
        </a:graphic>
      </p:graphicFrame>
      <p:sp>
        <p:nvSpPr>
          <p:cNvPr id="4" name="Slide Number Placeholder 3"/>
          <p:cNvSpPr>
            <a:spLocks noGrp="1"/>
          </p:cNvSpPr>
          <p:nvPr>
            <p:ph type="sldNum" sz="quarter" idx="12"/>
          </p:nvPr>
        </p:nvSpPr>
        <p:spPr>
          <a:xfrm>
            <a:off x="8969375" y="6497638"/>
            <a:ext cx="936625" cy="360362"/>
          </a:xfrm>
          <a:prstGeom prst="rect">
            <a:avLst/>
          </a:prstGeom>
        </p:spPr>
        <p:txBody>
          <a:bodyPr/>
          <a:lstStyle/>
          <a:p>
            <a:pPr>
              <a:defRPr/>
            </a:pPr>
            <a:fld id="{43C76348-B553-428B-AC89-984597D33F97}" type="slidenum">
              <a:rPr lang="fr-FR" smtClean="0"/>
              <a:pPr>
                <a:defRPr/>
              </a:pPr>
              <a:t>13</a:t>
            </a:fld>
            <a:endParaRPr lang="fr-FR"/>
          </a:p>
        </p:txBody>
      </p:sp>
      <p:sp>
        <p:nvSpPr>
          <p:cNvPr id="6" name="Rectangle 5"/>
          <p:cNvSpPr/>
          <p:nvPr/>
        </p:nvSpPr>
        <p:spPr>
          <a:xfrm>
            <a:off x="1294410" y="5391397"/>
            <a:ext cx="8253352" cy="1277273"/>
          </a:xfrm>
          <a:prstGeom prst="rect">
            <a:avLst/>
          </a:prstGeom>
        </p:spPr>
        <p:txBody>
          <a:bodyPr wrap="square">
            <a:spAutoFit/>
          </a:bodyPr>
          <a:lstStyle/>
          <a:p>
            <a:pPr marL="342900" lvl="1" indent="-342900" algn="l">
              <a:defRPr/>
            </a:pPr>
            <a:r>
              <a:rPr lang="en-US" sz="1400" dirty="0">
                <a:solidFill>
                  <a:schemeClr val="tx1"/>
                </a:solidFill>
                <a:effectLst/>
              </a:rPr>
              <a:t>The system clock is driven by external oscillator, The </a:t>
            </a:r>
            <a:r>
              <a:rPr lang="en-US" sz="1400" dirty="0" err="1">
                <a:solidFill>
                  <a:schemeClr val="tx1"/>
                </a:solidFill>
                <a:effectLst/>
              </a:rPr>
              <a:t>FlexCAN</a:t>
            </a:r>
            <a:r>
              <a:rPr lang="en-US" sz="1400" dirty="0">
                <a:solidFill>
                  <a:schemeClr val="tx1"/>
                </a:solidFill>
                <a:effectLst/>
              </a:rPr>
              <a:t> controller is configured to operate at a baud rate equal to the</a:t>
            </a:r>
          </a:p>
          <a:p>
            <a:pPr marL="342900" lvl="1" indent="-342900" algn="l">
              <a:defRPr/>
            </a:pPr>
            <a:r>
              <a:rPr lang="en-US" sz="1400" dirty="0">
                <a:solidFill>
                  <a:schemeClr val="tx1"/>
                </a:solidFill>
                <a:effectLst/>
              </a:rPr>
              <a:t>system clock frequency/40.</a:t>
            </a:r>
          </a:p>
          <a:p>
            <a:pPr algn="l">
              <a:buFont typeface="Arial" pitchFamily="34" charset="0"/>
              <a:buChar char="•"/>
              <a:defRPr/>
            </a:pPr>
            <a:r>
              <a:rPr lang="en-US" sz="1400" dirty="0">
                <a:solidFill>
                  <a:schemeClr val="tx1"/>
                </a:solidFill>
                <a:effectLst/>
              </a:rPr>
              <a:t>  CAN_TX corresponds to pin B[0]</a:t>
            </a:r>
          </a:p>
          <a:p>
            <a:pPr algn="l">
              <a:buFont typeface="Arial" pitchFamily="34" charset="0"/>
              <a:buChar char="•"/>
              <a:defRPr/>
            </a:pPr>
            <a:r>
              <a:rPr lang="en-US" sz="1400" dirty="0">
                <a:solidFill>
                  <a:schemeClr val="tx1"/>
                </a:solidFill>
                <a:effectLst/>
              </a:rPr>
              <a:t>  CAN_RX corresponds to pin B[1].</a:t>
            </a:r>
            <a:endParaRPr lang="en-US" sz="1800" b="1" dirty="0">
              <a:solidFill>
                <a:schemeClr val="tx1"/>
              </a:solidFill>
            </a:endParaRPr>
          </a:p>
        </p:txBody>
      </p:sp>
    </p:spTree>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SBL with Autobaud enabled</a:t>
            </a:r>
          </a:p>
        </p:txBody>
      </p:sp>
      <p:sp>
        <p:nvSpPr>
          <p:cNvPr id="3" name="Content Placeholder 2"/>
          <p:cNvSpPr>
            <a:spLocks noGrp="1"/>
          </p:cNvSpPr>
          <p:nvPr>
            <p:ph idx="1"/>
          </p:nvPr>
        </p:nvSpPr>
        <p:spPr>
          <a:xfrm>
            <a:off x="319088" y="896938"/>
            <a:ext cx="9372600" cy="6263253"/>
          </a:xfrm>
        </p:spPr>
        <p:txBody>
          <a:bodyPr/>
          <a:lstStyle/>
          <a:p>
            <a:pPr>
              <a:defRPr/>
            </a:pPr>
            <a:r>
              <a:rPr lang="en-US" sz="2000" dirty="0" smtClean="0"/>
              <a:t>The </a:t>
            </a:r>
            <a:r>
              <a:rPr lang="en-US" sz="2000" dirty="0" err="1" smtClean="0"/>
              <a:t>autobaud</a:t>
            </a:r>
            <a:r>
              <a:rPr lang="en-US" sz="2000" dirty="0" smtClean="0"/>
              <a:t> feature allows boot operation with a wide range of baud rates. </a:t>
            </a:r>
          </a:p>
          <a:p>
            <a:pPr lvl="1">
              <a:defRPr/>
            </a:pPr>
            <a:r>
              <a:rPr lang="en-US" sz="1600" dirty="0" smtClean="0"/>
              <a:t>Baud rate is measured by BAM using the System Timer Module (STM</a:t>
            </a:r>
            <a:r>
              <a:rPr lang="en-US" sz="1600" dirty="0" smtClean="0"/>
              <a:t>).</a:t>
            </a:r>
          </a:p>
          <a:p>
            <a:pPr>
              <a:defRPr/>
            </a:pPr>
            <a:r>
              <a:rPr lang="en-US" sz="2000" b="1" dirty="0" smtClean="0"/>
              <a:t>Boot from UART</a:t>
            </a:r>
          </a:p>
          <a:p>
            <a:pPr>
              <a:buFontTx/>
              <a:buNone/>
              <a:defRPr/>
            </a:pPr>
            <a:r>
              <a:rPr lang="en-US" sz="1600" dirty="0" smtClean="0"/>
              <a:t>     </a:t>
            </a:r>
            <a:r>
              <a:rPr lang="en-US" sz="1600" dirty="0" smtClean="0"/>
              <a:t>A further byte is sent from the host to the MCU.  The value of that byte is 0x00.This first byte measures the time from falling edge and rising edge. The baud rate can be calculated from this time by STM module.</a:t>
            </a:r>
          </a:p>
          <a:p>
            <a:pPr>
              <a:defRPr/>
            </a:pPr>
            <a:endParaRPr lang="it-IT" sz="2000" dirty="0" smtClean="0"/>
          </a:p>
          <a:p>
            <a:pPr marL="342900" lvl="1" indent="-342900">
              <a:buFontTx/>
              <a:buChar char="•"/>
              <a:defRPr/>
            </a:pPr>
            <a:endParaRPr lang="en-US" sz="2000" b="1" dirty="0" smtClean="0"/>
          </a:p>
          <a:p>
            <a:pPr marL="342900" lvl="1" indent="-342900">
              <a:buFontTx/>
              <a:buChar char="•"/>
              <a:defRPr/>
            </a:pPr>
            <a:r>
              <a:rPr lang="en-US" sz="2000" b="1" dirty="0" smtClean="0"/>
              <a:t>Boot </a:t>
            </a:r>
            <a:r>
              <a:rPr lang="en-US" sz="2000" b="1" dirty="0" smtClean="0"/>
              <a:t>from </a:t>
            </a:r>
            <a:r>
              <a:rPr lang="en-US" sz="2000" b="1" dirty="0" err="1" smtClean="0"/>
              <a:t>FlexCAN</a:t>
            </a:r>
            <a:endParaRPr lang="it-IT" sz="2000" dirty="0" smtClean="0"/>
          </a:p>
          <a:p>
            <a:pPr>
              <a:buFontTx/>
              <a:buNone/>
              <a:defRPr/>
            </a:pPr>
            <a:r>
              <a:rPr lang="en-US" sz="2000" dirty="0" smtClean="0"/>
              <a:t>     The following initialization </a:t>
            </a:r>
            <a:r>
              <a:rPr lang="en-US" sz="2000" dirty="0" err="1" smtClean="0"/>
              <a:t>FlexCAN</a:t>
            </a:r>
            <a:r>
              <a:rPr lang="en-US" sz="2000" dirty="0" smtClean="0"/>
              <a:t> frame is sent for baud measurement purposes from the host to the MCU when </a:t>
            </a:r>
            <a:r>
              <a:rPr lang="en-US" sz="2000" dirty="0" err="1" smtClean="0"/>
              <a:t>autobaud</a:t>
            </a:r>
            <a:r>
              <a:rPr lang="en-US" sz="2000" dirty="0" smtClean="0"/>
              <a:t> is enabled:</a:t>
            </a:r>
          </a:p>
          <a:p>
            <a:pPr lvl="1">
              <a:defRPr/>
            </a:pPr>
            <a:r>
              <a:rPr lang="en-US" sz="2000" dirty="0" smtClean="0"/>
              <a:t>Standard identifier = 0x0,</a:t>
            </a:r>
          </a:p>
          <a:p>
            <a:pPr lvl="1">
              <a:defRPr/>
            </a:pPr>
            <a:r>
              <a:rPr lang="en-US" sz="2000" dirty="0" smtClean="0"/>
              <a:t>Data Length Code (DLC) = 0x0.</a:t>
            </a:r>
          </a:p>
          <a:p>
            <a:pPr>
              <a:defRPr/>
            </a:pPr>
            <a:endParaRPr lang="en-US" sz="2000" dirty="0"/>
          </a:p>
        </p:txBody>
      </p:sp>
      <p:sp>
        <p:nvSpPr>
          <p:cNvPr id="4" name="Slide Number Placeholder 3"/>
          <p:cNvSpPr>
            <a:spLocks noGrp="1"/>
          </p:cNvSpPr>
          <p:nvPr>
            <p:ph type="sldNum" sz="quarter" idx="12"/>
          </p:nvPr>
        </p:nvSpPr>
        <p:spPr>
          <a:xfrm>
            <a:off x="8969375" y="6497638"/>
            <a:ext cx="936625" cy="360362"/>
          </a:xfrm>
          <a:prstGeom prst="rect">
            <a:avLst/>
          </a:prstGeom>
        </p:spPr>
        <p:txBody>
          <a:bodyPr/>
          <a:lstStyle/>
          <a:p>
            <a:pPr>
              <a:defRPr/>
            </a:pPr>
            <a:fld id="{8D59A57B-B769-4827-AE20-E289543BCFC1}" type="slidenum">
              <a:rPr lang="fr-FR" smtClean="0"/>
              <a:pPr>
                <a:defRPr/>
              </a:pPr>
              <a:t>14</a:t>
            </a:fld>
            <a:endParaRPr lang="fr-FR"/>
          </a:p>
        </p:txBody>
      </p:sp>
      <p:cxnSp>
        <p:nvCxnSpPr>
          <p:cNvPr id="16389" name="Straight Connector 6"/>
          <p:cNvCxnSpPr>
            <a:cxnSpLocks noChangeShapeType="1"/>
            <a:stCxn id="3" idx="2"/>
          </p:cNvCxnSpPr>
          <p:nvPr/>
        </p:nvCxnSpPr>
        <p:spPr bwMode="auto">
          <a:xfrm flipH="1" flipV="1">
            <a:off x="4816476" y="3157540"/>
            <a:ext cx="188912" cy="4002651"/>
          </a:xfrm>
          <a:prstGeom prst="line">
            <a:avLst/>
          </a:prstGeom>
          <a:noFill/>
          <a:ln w="15875" algn="ctr">
            <a:noFill/>
            <a:round/>
            <a:headEnd/>
            <a:tailEnd/>
          </a:ln>
        </p:spPr>
      </p:cxnSp>
      <p:cxnSp>
        <p:nvCxnSpPr>
          <p:cNvPr id="13" name="Straight Connector 12"/>
          <p:cNvCxnSpPr/>
          <p:nvPr/>
        </p:nvCxnSpPr>
        <p:spPr bwMode="auto">
          <a:xfrm>
            <a:off x="2647950" y="3644900"/>
            <a:ext cx="72072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bwMode="auto">
          <a:xfrm>
            <a:off x="6176963" y="3644900"/>
            <a:ext cx="72072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bwMode="auto">
          <a:xfrm>
            <a:off x="3368675" y="4149725"/>
            <a:ext cx="28082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bwMode="auto">
          <a:xfrm rot="5400000">
            <a:off x="3124994" y="3888581"/>
            <a:ext cx="495300" cy="793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bwMode="auto">
          <a:xfrm rot="5400000">
            <a:off x="5933282" y="3888581"/>
            <a:ext cx="495300" cy="793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bwMode="auto">
          <a:xfrm>
            <a:off x="3368675" y="3644900"/>
            <a:ext cx="2808288" cy="1588"/>
          </a:xfrm>
          <a:prstGeom prst="straightConnector1">
            <a:avLst/>
          </a:prstGeom>
          <a:ln w="15875">
            <a:prstDash val="lgDash"/>
            <a:headEnd type="triangle" w="med" len="med"/>
            <a:tailEnd type="triangle"/>
          </a:ln>
        </p:spPr>
        <p:style>
          <a:lnRef idx="1">
            <a:schemeClr val="accent6"/>
          </a:lnRef>
          <a:fillRef idx="0">
            <a:schemeClr val="accent6"/>
          </a:fillRef>
          <a:effectRef idx="0">
            <a:schemeClr val="accent6"/>
          </a:effectRef>
          <a:fontRef idx="minor">
            <a:schemeClr val="tx1"/>
          </a:fontRef>
        </p:style>
      </p:cxnSp>
      <p:sp>
        <p:nvSpPr>
          <p:cNvPr id="22" name="TextBox 21"/>
          <p:cNvSpPr txBox="1"/>
          <p:nvPr/>
        </p:nvSpPr>
        <p:spPr>
          <a:xfrm>
            <a:off x="3584575" y="3213100"/>
            <a:ext cx="2376488" cy="369888"/>
          </a:xfrm>
          <a:prstGeom prst="rect">
            <a:avLst/>
          </a:prstGeom>
          <a:noFill/>
        </p:spPr>
        <p:txBody>
          <a:bodyPr>
            <a:spAutoFit/>
          </a:bodyPr>
          <a:lstStyle/>
          <a:p>
            <a:pPr>
              <a:defRPr/>
            </a:pPr>
            <a:r>
              <a:rPr lang="it-IT" sz="1800" dirty="0" err="1"/>
              <a:t>Time</a:t>
            </a:r>
            <a:r>
              <a:rPr lang="it-IT" sz="1800" dirty="0"/>
              <a:t> </a:t>
            </a:r>
            <a:r>
              <a:rPr lang="it-IT" sz="1800" dirty="0" err="1"/>
              <a:t>measurement</a:t>
            </a:r>
            <a:endParaRPr lang="en-US" sz="1800" dirty="0"/>
          </a:p>
        </p:txBody>
      </p:sp>
      <p:sp>
        <p:nvSpPr>
          <p:cNvPr id="23" name="TextBox 22"/>
          <p:cNvSpPr txBox="1"/>
          <p:nvPr/>
        </p:nvSpPr>
        <p:spPr>
          <a:xfrm>
            <a:off x="4521200" y="3789363"/>
            <a:ext cx="792163" cy="338137"/>
          </a:xfrm>
          <a:prstGeom prst="rect">
            <a:avLst/>
          </a:prstGeom>
          <a:noFill/>
        </p:spPr>
        <p:txBody>
          <a:bodyPr>
            <a:spAutoFit/>
          </a:bodyPr>
          <a:lstStyle/>
          <a:p>
            <a:pPr>
              <a:defRPr/>
            </a:pPr>
            <a:r>
              <a:rPr lang="it-IT" sz="1600" dirty="0"/>
              <a:t>0x00</a:t>
            </a:r>
            <a:endParaRPr lang="en-US" sz="1600" dirty="0"/>
          </a:p>
        </p:txBody>
      </p:sp>
      <p:cxnSp>
        <p:nvCxnSpPr>
          <p:cNvPr id="25" name="Straight Connector 24"/>
          <p:cNvCxnSpPr/>
          <p:nvPr/>
        </p:nvCxnSpPr>
        <p:spPr bwMode="auto">
          <a:xfrm rot="5400000">
            <a:off x="3476625" y="4113213"/>
            <a:ext cx="504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Censorship Control Word</a:t>
            </a:r>
          </a:p>
        </p:txBody>
      </p:sp>
      <p:sp>
        <p:nvSpPr>
          <p:cNvPr id="3" name="Content Placeholder 2"/>
          <p:cNvSpPr>
            <a:spLocks noGrp="1"/>
          </p:cNvSpPr>
          <p:nvPr>
            <p:ph idx="1"/>
          </p:nvPr>
        </p:nvSpPr>
        <p:spPr>
          <a:xfrm>
            <a:off x="350838" y="908050"/>
            <a:ext cx="9372600" cy="3077766"/>
          </a:xfrm>
        </p:spPr>
        <p:txBody>
          <a:bodyPr/>
          <a:lstStyle/>
          <a:p>
            <a:pPr>
              <a:defRPr/>
            </a:pPr>
            <a:r>
              <a:rPr lang="en-US" sz="1600" dirty="0" smtClean="0"/>
              <a:t>SC[15:0] - Serial Censorship control word 15–0</a:t>
            </a:r>
          </a:p>
          <a:p>
            <a:pPr>
              <a:buFontTx/>
              <a:buNone/>
              <a:defRPr/>
            </a:pPr>
            <a:r>
              <a:rPr lang="en-US" sz="1600" dirty="0" smtClean="0"/>
              <a:t>	These bits represent the 16 LSB of the Serial Censorship Control Word (SCCW).</a:t>
            </a:r>
          </a:p>
          <a:p>
            <a:pPr lvl="1">
              <a:defRPr/>
            </a:pPr>
            <a:r>
              <a:rPr lang="en-US" sz="1200" dirty="0" smtClean="0">
                <a:ea typeface="+mn-ea"/>
                <a:cs typeface="+mn-cs"/>
              </a:rPr>
              <a:t>If SC[15:0] = 0x55AA </a:t>
            </a:r>
            <a:r>
              <a:rPr lang="en-US" sz="1200" dirty="0" smtClean="0">
                <a:ea typeface="+mn-ea"/>
                <a:cs typeface="+mn-cs"/>
              </a:rPr>
              <a:t> -&gt; the </a:t>
            </a:r>
            <a:r>
              <a:rPr lang="en-US" sz="1200" dirty="0" smtClean="0">
                <a:ea typeface="+mn-ea"/>
                <a:cs typeface="+mn-cs"/>
              </a:rPr>
              <a:t>Public Access is disabled.</a:t>
            </a:r>
          </a:p>
          <a:p>
            <a:pPr>
              <a:defRPr/>
            </a:pPr>
            <a:r>
              <a:rPr lang="en-US" sz="1600" dirty="0" smtClean="0"/>
              <a:t>CW[15:0</a:t>
            </a:r>
            <a:r>
              <a:rPr lang="en-US" sz="1600" dirty="0" smtClean="0"/>
              <a:t>] - Censorship control Word 15–0</a:t>
            </a:r>
          </a:p>
          <a:p>
            <a:pPr>
              <a:buFontTx/>
              <a:buNone/>
              <a:defRPr/>
            </a:pPr>
            <a:r>
              <a:rPr lang="en-US" sz="1600" dirty="0" smtClean="0"/>
              <a:t>	These bits represent the 16 LSB of the Censorship Control Word (CCW).</a:t>
            </a:r>
          </a:p>
          <a:p>
            <a:pPr lvl="1">
              <a:defRPr/>
            </a:pPr>
            <a:r>
              <a:rPr lang="en-US" sz="1200" dirty="0" smtClean="0">
                <a:ea typeface="+mn-ea"/>
                <a:cs typeface="+mn-cs"/>
              </a:rPr>
              <a:t>If CW[15:0] = </a:t>
            </a:r>
            <a:r>
              <a:rPr lang="en-US" sz="1200" smtClean="0">
                <a:ea typeface="+mn-ea"/>
                <a:cs typeface="+mn-cs"/>
              </a:rPr>
              <a:t>0x55AA </a:t>
            </a:r>
            <a:r>
              <a:rPr lang="en-US" sz="1200" smtClean="0">
                <a:cs typeface="+mn-cs"/>
              </a:rPr>
              <a:t> </a:t>
            </a:r>
            <a:r>
              <a:rPr lang="en-US" sz="1200" smtClean="0">
                <a:cs typeface="+mn-cs"/>
              </a:rPr>
              <a:t>-&gt; </a:t>
            </a:r>
            <a:r>
              <a:rPr lang="en-US" sz="1200" smtClean="0">
                <a:ea typeface="+mn-ea"/>
                <a:cs typeface="+mn-cs"/>
              </a:rPr>
              <a:t>the </a:t>
            </a:r>
            <a:r>
              <a:rPr lang="en-US" sz="1200" dirty="0" smtClean="0">
                <a:ea typeface="+mn-ea"/>
                <a:cs typeface="+mn-cs"/>
              </a:rPr>
              <a:t>Censored mode is disabled</a:t>
            </a:r>
            <a:r>
              <a:rPr lang="en-US" sz="1200" dirty="0" smtClean="0">
                <a:ea typeface="+mn-ea"/>
                <a:cs typeface="+mn-cs"/>
              </a:rPr>
              <a:t>.</a:t>
            </a:r>
            <a:endParaRPr lang="en-US" sz="1200" dirty="0" smtClean="0">
              <a:ea typeface="+mn-ea"/>
              <a:cs typeface="+mn-cs"/>
            </a:endParaRPr>
          </a:p>
          <a:p>
            <a:pPr>
              <a:buFontTx/>
              <a:buNone/>
              <a:defRPr/>
            </a:pPr>
            <a:r>
              <a:rPr lang="en-US" sz="1600" dirty="0" smtClean="0"/>
              <a:t>	Delivery value: 0x55AA_55AA.</a:t>
            </a:r>
            <a:endParaRPr lang="it-IT" sz="1600" dirty="0" smtClean="0"/>
          </a:p>
        </p:txBody>
      </p:sp>
      <p:sp>
        <p:nvSpPr>
          <p:cNvPr id="4" name="Slide Number Placeholder 3"/>
          <p:cNvSpPr>
            <a:spLocks noGrp="1"/>
          </p:cNvSpPr>
          <p:nvPr>
            <p:ph type="sldNum" sz="quarter" idx="12"/>
          </p:nvPr>
        </p:nvSpPr>
        <p:spPr>
          <a:xfrm>
            <a:off x="8969375" y="6497638"/>
            <a:ext cx="936625" cy="360362"/>
          </a:xfrm>
          <a:prstGeom prst="rect">
            <a:avLst/>
          </a:prstGeom>
        </p:spPr>
        <p:txBody>
          <a:bodyPr/>
          <a:lstStyle/>
          <a:p>
            <a:pPr>
              <a:defRPr/>
            </a:pPr>
            <a:fld id="{7ED321AA-BE63-413A-A38E-5A979B5FB51F}" type="slidenum">
              <a:rPr lang="fr-FR" smtClean="0"/>
              <a:pPr>
                <a:defRPr/>
              </a:pPr>
              <a:t>15</a:t>
            </a:fld>
            <a:endParaRPr lang="fr-FR"/>
          </a:p>
        </p:txBody>
      </p:sp>
      <p:graphicFrame>
        <p:nvGraphicFramePr>
          <p:cNvPr id="5" name="Group 422"/>
          <p:cNvGraphicFramePr>
            <a:graphicFrameLocks noGrp="1"/>
          </p:cNvGraphicFramePr>
          <p:nvPr/>
        </p:nvGraphicFramePr>
        <p:xfrm>
          <a:off x="1381187" y="4713211"/>
          <a:ext cx="6424882" cy="1683963"/>
        </p:xfrm>
        <a:graphic>
          <a:graphicData uri="http://schemas.openxmlformats.org/drawingml/2006/table">
            <a:tbl>
              <a:tblPr/>
              <a:tblGrid>
                <a:gridCol w="316895"/>
                <a:gridCol w="441418"/>
                <a:gridCol w="312658"/>
                <a:gridCol w="312658"/>
                <a:gridCol w="312658"/>
                <a:gridCol w="327165"/>
                <a:gridCol w="356160"/>
                <a:gridCol w="547690"/>
                <a:gridCol w="388620"/>
                <a:gridCol w="388620"/>
                <a:gridCol w="388620"/>
                <a:gridCol w="388620"/>
                <a:gridCol w="388620"/>
                <a:gridCol w="388620"/>
                <a:gridCol w="388620"/>
                <a:gridCol w="388620"/>
                <a:gridCol w="388620"/>
              </a:tblGrid>
              <a:tr h="310529">
                <a:tc>
                  <a:txBody>
                    <a:bodyPr/>
                    <a:lstStyle/>
                    <a:p>
                      <a:pPr marL="225425" marR="0" lvl="0" indent="-225425" algn="l" defTabSz="914400" rtl="0" eaLnBrk="1" fontAlgn="base" latinLnBrk="0" hangingPunct="1">
                        <a:lnSpc>
                          <a:spcPct val="100000"/>
                        </a:lnSpc>
                        <a:spcBef>
                          <a:spcPct val="40000"/>
                        </a:spcBef>
                        <a:spcAft>
                          <a:spcPct val="3000"/>
                        </a:spcAft>
                        <a:buClr>
                          <a:schemeClr val="tx1"/>
                        </a:buClr>
                        <a:buSzTx/>
                        <a:buFontTx/>
                        <a:buNone/>
                        <a:tabLst/>
                      </a:pPr>
                      <a:endParaRPr kumimoji="0" lang="cs-CZ" sz="900" b="0" i="0" u="none" strike="noStrike" cap="none" normalizeH="0" baseline="0" dirty="0" smtClean="0">
                        <a:ln>
                          <a:noFill/>
                        </a:ln>
                        <a:solidFill>
                          <a:srgbClr val="000000"/>
                        </a:solidFill>
                        <a:effectLst/>
                        <a:latin typeface="Arial" pitchFamily="34" charset="0"/>
                      </a:endParaRPr>
                    </a:p>
                  </a:txBody>
                  <a:tcPr marL="99060" marR="99060" anchor="b" horzOverflow="overflow">
                    <a:lnL cap="flat">
                      <a:noFill/>
                    </a:lnL>
                    <a:lnR>
                      <a:noFill/>
                    </a:lnR>
                    <a:lnT cap="flat">
                      <a:noFill/>
                    </a:lnT>
                    <a:lnB>
                      <a:noFill/>
                    </a:lnB>
                    <a:lnTlToBr>
                      <a:noFill/>
                    </a:lnTlToBr>
                    <a:lnBlToTr>
                      <a:noFill/>
                    </a:lnBlToTr>
                    <a:noFill/>
                  </a:tcPr>
                </a:tc>
                <a:tc gridSpan="16">
                  <a:txBody>
                    <a:bodyPr/>
                    <a:lstStyle/>
                    <a:p>
                      <a:pPr marL="225425" marR="0" lvl="0" indent="-225425" algn="ctr" defTabSz="914400" rtl="0" eaLnBrk="1" fontAlgn="b" latinLnBrk="0" hangingPunct="1">
                        <a:lnSpc>
                          <a:spcPct val="100000"/>
                        </a:lnSpc>
                        <a:spcBef>
                          <a:spcPct val="0"/>
                        </a:spcBef>
                        <a:spcAft>
                          <a:spcPct val="0"/>
                        </a:spcAft>
                        <a:buClrTx/>
                        <a:buSzTx/>
                        <a:buFontTx/>
                        <a:buNone/>
                        <a:tabLst/>
                        <a:defRPr/>
                      </a:pPr>
                      <a:r>
                        <a:rPr lang="en-US" sz="1400" b="1" kern="1200" baseline="0" dirty="0" smtClean="0">
                          <a:solidFill>
                            <a:schemeClr val="tx1"/>
                          </a:solidFill>
                          <a:latin typeface="+mn-lt"/>
                          <a:ea typeface="+mn-ea"/>
                          <a:cs typeface="+mn-cs"/>
                        </a:rPr>
                        <a:t>Non-Volatile System Censoring Information 0/1 register (NVSCI0/1)</a:t>
                      </a:r>
                      <a:endParaRPr kumimoji="0" lang="en-US" sz="14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no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17371">
                <a:tc>
                  <a:txBody>
                    <a:bodyPr/>
                    <a:lstStyle/>
                    <a:p>
                      <a:pPr marL="225425" marR="0" lvl="0" indent="-225425" algn="l" defTabSz="914400" rtl="0" eaLnBrk="1" fontAlgn="base" latinLnBrk="0" hangingPunct="1">
                        <a:lnSpc>
                          <a:spcPct val="100000"/>
                        </a:lnSpc>
                        <a:spcBef>
                          <a:spcPct val="40000"/>
                        </a:spcBef>
                        <a:spcAft>
                          <a:spcPct val="3000"/>
                        </a:spcAft>
                        <a:buClr>
                          <a:schemeClr val="tx1"/>
                        </a:buClr>
                        <a:buSzTx/>
                        <a:buFontTx/>
                        <a:buNone/>
                        <a:tabLst/>
                      </a:pPr>
                      <a:endParaRPr kumimoji="0" lang="cs-CZ" sz="800" b="0" i="0" u="none" strike="noStrike" cap="none" normalizeH="0" baseline="0" dirty="0" smtClean="0">
                        <a:ln>
                          <a:noFill/>
                        </a:ln>
                        <a:solidFill>
                          <a:srgbClr val="000000"/>
                        </a:solidFill>
                        <a:effectLst/>
                        <a:latin typeface="Arial" pitchFamily="34" charset="0"/>
                      </a:endParaRPr>
                    </a:p>
                  </a:txBody>
                  <a:tcPr marL="99060" marR="99060" anchor="b" horzOverflow="overflow">
                    <a:lnL cap="flat">
                      <a:noFill/>
                    </a:lnL>
                    <a:lnR>
                      <a:noFill/>
                    </a:lnR>
                    <a:lnT cap="flat">
                      <a:noFill/>
                    </a:lnT>
                    <a:lnB>
                      <a:noFill/>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0</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1</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2</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3</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4</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5</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6</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7</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8</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9</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10</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11</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12</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13</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14</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15</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a:noFill/>
                    </a:lnL>
                    <a:lnR cap="flat">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7371">
                <a:tc>
                  <a:txBody>
                    <a:bodyPr/>
                    <a:lstStyle/>
                    <a:p>
                      <a:pPr marL="225425" marR="0" lvl="0" indent="-225425"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R</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gridSpan="16">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1200" b="0" i="0" u="none" strike="noStrike" kern="1200" cap="none" normalizeH="0" baseline="0" dirty="0" smtClean="0">
                          <a:ln>
                            <a:noFill/>
                          </a:ln>
                          <a:solidFill>
                            <a:schemeClr val="tx1"/>
                          </a:solidFill>
                          <a:effectLst/>
                          <a:latin typeface="Arial" pitchFamily="34" charset="0"/>
                          <a:ea typeface="+mn-ea"/>
                          <a:cs typeface="+mn-cs"/>
                        </a:rPr>
                        <a:t>SC[15:0]</a:t>
                      </a: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ctr"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ctr"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dirty="0"/>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17371">
                <a:tc>
                  <a:txBody>
                    <a:bodyPr/>
                    <a:lstStyle/>
                    <a:p>
                      <a:pPr marL="225425" marR="0" lvl="0" indent="-225425"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Tahoma" pitchFamily="34" charset="0"/>
                          <a:cs typeface="Tahoma" pitchFamily="34" charset="0"/>
                        </a:rPr>
                        <a:t>W</a:t>
                      </a:r>
                      <a:endParaRPr kumimoji="0" lang="en-US" sz="800" b="0" i="0" u="none" strike="noStrike" cap="none" normalizeH="0" baseline="0" dirty="0" smtClean="0">
                        <a:ln>
                          <a:noFill/>
                        </a:ln>
                        <a:solidFill>
                          <a:srgbClr val="000000"/>
                        </a:solidFill>
                        <a:effectLst/>
                        <a:latin typeface="Arial" pitchFamily="34" charset="0"/>
                      </a:endParaRPr>
                    </a:p>
                  </a:txBody>
                  <a:tcPr marL="99060" marR="99060" anchor="b"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gridSpan="16"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pPr marL="225425" marR="0" lvl="0" indent="-225425" algn="ctr" defTabSz="914400" rtl="0" eaLnBrk="1" fontAlgn="ctr"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75000"/>
                      </a:schemeClr>
                    </a:solidFill>
                  </a:tcPr>
                </a:tc>
                <a:tc hMerge="1" vMerge="1">
                  <a:txBody>
                    <a:bodyPr/>
                    <a:lstStyle/>
                    <a:p>
                      <a:pPr marL="225425" marR="0" lvl="0" indent="-225425" algn="ctr" defTabSz="914400" rtl="0" eaLnBrk="1" fontAlgn="ctr"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75000"/>
                      </a:schemeClr>
                    </a:solidFill>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75000"/>
                      </a:schemeClr>
                    </a:solidFill>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endParaRPr lang="en-US"/>
                    </a:p>
                  </a:txBody>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6579">
                <a:tc>
                  <a:txBody>
                    <a:bodyPr/>
                    <a:lstStyle/>
                    <a:p>
                      <a:pPr marL="225425" marR="0" lvl="0" indent="-225425" algn="l" defTabSz="914400" rtl="0" eaLnBrk="1" fontAlgn="base" latinLnBrk="0" hangingPunct="1">
                        <a:lnSpc>
                          <a:spcPct val="100000"/>
                        </a:lnSpc>
                        <a:spcBef>
                          <a:spcPct val="40000"/>
                        </a:spcBef>
                        <a:spcAft>
                          <a:spcPct val="3000"/>
                        </a:spcAft>
                        <a:buClr>
                          <a:schemeClr val="tx1"/>
                        </a:buClr>
                        <a:buSzTx/>
                        <a:buFontTx/>
                        <a:buNone/>
                        <a:tabLst/>
                      </a:pPr>
                      <a:endParaRPr kumimoji="0" lang="cs-CZ" sz="800" b="0" i="0" u="none" strike="noStrike" cap="none" normalizeH="0" baseline="0" dirty="0" smtClean="0">
                        <a:ln>
                          <a:noFill/>
                        </a:ln>
                        <a:solidFill>
                          <a:srgbClr val="000000"/>
                        </a:solidFill>
                        <a:effectLst/>
                        <a:latin typeface="Arial" pitchFamily="34" charset="0"/>
                      </a:endParaRPr>
                    </a:p>
                  </a:txBody>
                  <a:tcPr marL="99060" marR="99060" anchor="b" horzOverflow="overflow">
                    <a:lnL cap="flat">
                      <a:noFill/>
                    </a:lnL>
                    <a:lnR w="12700" cap="flat" cmpd="sng" algn="ctr">
                      <a:noFill/>
                      <a:prstDash val="solid"/>
                      <a:round/>
                      <a:headEnd type="none" w="med" len="med"/>
                      <a:tailEnd type="none" w="med" len="med"/>
                    </a:lnR>
                    <a:lnT>
                      <a:noFill/>
                    </a:lnT>
                    <a:lnB cap="flat">
                      <a:noFill/>
                    </a:lnB>
                    <a:lnTlToBr>
                      <a:noFill/>
                    </a:lnTlToBr>
                    <a:lnBlToTr>
                      <a:noFill/>
                    </a:lnBlToTr>
                    <a:no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16</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17</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18</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19</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20</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21</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22</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23</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24</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25</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26</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27</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28</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29</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30</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lnR w="12700" cmpd="sng">
                      <a:noFill/>
                      <a:prstDash val="solid"/>
                    </a:lnR>
                  </a:tcPr>
                </a:tc>
                <a:tc>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800" b="0" i="0" u="none" strike="noStrike" cap="none" normalizeH="0" baseline="0" dirty="0" smtClean="0">
                          <a:ln>
                            <a:noFill/>
                          </a:ln>
                          <a:solidFill>
                            <a:schemeClr val="tx1"/>
                          </a:solidFill>
                          <a:effectLst/>
                          <a:latin typeface="Arial" pitchFamily="34" charset="0"/>
                        </a:rPr>
                        <a:t>31</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w="12700" cmpd="sng">
                      <a:noFill/>
                      <a:prstDash val="solid"/>
                    </a:lnL>
                  </a:tcPr>
                </a:tc>
              </a:tr>
              <a:tr h="217371">
                <a:tc>
                  <a:txBody>
                    <a:bodyPr/>
                    <a:lstStyle/>
                    <a:p>
                      <a:pPr marL="225425" marR="0" lvl="0" indent="-225425"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ahoma" pitchFamily="34" charset="0"/>
                          <a:cs typeface="Tahoma" pitchFamily="34" charset="0"/>
                        </a:rPr>
                        <a:t>R</a:t>
                      </a: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rowSpan="2" gridSpan="16">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r>
                        <a:rPr kumimoji="0" lang="it-IT" sz="1200" b="0" i="0" u="none" strike="noStrike" kern="1200" cap="none" normalizeH="0" baseline="0" dirty="0" smtClean="0">
                          <a:ln>
                            <a:noFill/>
                          </a:ln>
                          <a:solidFill>
                            <a:schemeClr val="tx1"/>
                          </a:solidFill>
                          <a:effectLst/>
                          <a:latin typeface="Arial" pitchFamily="34" charset="0"/>
                          <a:ea typeface="+mn-ea"/>
                          <a:cs typeface="+mn-cs"/>
                        </a:rPr>
                        <a:t>CW[15:0]</a:t>
                      </a: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pPr marL="225425" marR="0" lvl="0" indent="-225425" algn="ctr" defTabSz="914400" rtl="0" eaLnBrk="1" fontAlgn="ctr"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99060" marR="99060" anchor="ctr" horzOverflow="overflow"/>
                </a:tc>
                <a:tc rowSpan="2" hMerge="1">
                  <a:txBody>
                    <a:bodyPr/>
                    <a:lstStyle/>
                    <a:p>
                      <a:pPr marL="225425" marR="0" lvl="0" indent="-225425" algn="ctr" defTabSz="914400" rtl="0" eaLnBrk="1" fontAlgn="ctr"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99060" marR="99060" anchor="ctr"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txBody>
                  <a:tcPr marL="99060" marR="99060" anchor="b"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rowSpan="2" hMerge="1">
                  <a:txBody>
                    <a:bodyPr/>
                    <a:lstStyle/>
                    <a:p>
                      <a:endParaRPr lang="en-US" dirty="0"/>
                    </a:p>
                  </a:txBody>
                  <a:tcPr marL="99060" marR="99060" anchor="ctr"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b"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b"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b"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b"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rowSpan="2" h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r>
              <a:tr h="217371">
                <a:tc>
                  <a:txBody>
                    <a:bodyPr/>
                    <a:lstStyle/>
                    <a:p>
                      <a:pPr marL="225425" marR="0" lvl="0" indent="-225425" algn="l" defTabSz="914400" rtl="0" eaLnBrk="1" fontAlgn="b" latinLnBrk="0" hangingPunct="1">
                        <a:lnSpc>
                          <a:spcPct val="100000"/>
                        </a:lnSpc>
                        <a:spcBef>
                          <a:spcPct val="0"/>
                        </a:spcBef>
                        <a:spcAft>
                          <a:spcPct val="0"/>
                        </a:spcAft>
                        <a:buClrTx/>
                        <a:buSzTx/>
                        <a:buFontTx/>
                        <a:buNone/>
                        <a:tabLst/>
                      </a:pPr>
                      <a:r>
                        <a:rPr kumimoji="0" lang="it-IT" sz="800" b="0" i="0" u="none" strike="noStrike" kern="1200" cap="none" normalizeH="0" baseline="0" dirty="0" smtClean="0">
                          <a:ln>
                            <a:noFill/>
                          </a:ln>
                          <a:solidFill>
                            <a:schemeClr val="tx1"/>
                          </a:solidFill>
                          <a:effectLst/>
                          <a:latin typeface="Tahoma" pitchFamily="34" charset="0"/>
                          <a:ea typeface="+mn-ea"/>
                          <a:cs typeface="Tahoma" pitchFamily="34" charset="0"/>
                        </a:rPr>
                        <a:t>w</a:t>
                      </a:r>
                      <a:endParaRPr kumimoji="0" lang="en-US" sz="800" b="0" i="0" u="none" strike="noStrike" kern="1200" cap="none" normalizeH="0" baseline="0" dirty="0">
                        <a:ln>
                          <a:noFill/>
                        </a:ln>
                        <a:solidFill>
                          <a:schemeClr val="tx1"/>
                        </a:solidFill>
                        <a:effectLst/>
                        <a:latin typeface="Tahoma" pitchFamily="34" charset="0"/>
                        <a:ea typeface="+mn-ea"/>
                        <a:cs typeface="Tahoma" pitchFamily="34" charset="0"/>
                      </a:endParaRPr>
                    </a:p>
                  </a:txBody>
                  <a:tcPr marL="99060" marR="99060" anchor="b"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gridSpan="16"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vMerge="1">
                  <a:txBody>
                    <a:bodyPr/>
                    <a:lstStyle/>
                    <a:p>
                      <a:pPr marL="225425" marR="0" lvl="0" indent="-225425" algn="ctr" defTabSz="914400" rtl="0" eaLnBrk="1" fontAlgn="ctr"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endParaRPr>
                    </a:p>
                  </a:txBody>
                  <a:tcPr marL="99060" marR="99060" anchor="ctr" horzOverflow="overflow"/>
                </a:tc>
                <a:tc hMerge="1" vMerge="1">
                  <a:txBody>
                    <a:bodyPr/>
                    <a:lstStyle/>
                    <a:p>
                      <a:pPr marL="225425" marR="0" lvl="0" indent="-225425" algn="ctr" defTabSz="914400" rtl="0" eaLnBrk="1" fontAlgn="ctr"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endParaRPr>
                    </a:p>
                  </a:txBody>
                  <a:tcPr marL="99060" marR="99060" anchor="ctr" horzOverflow="overflow"/>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endParaRPr>
                    </a:p>
                  </a:txBody>
                  <a:tcPr marL="99060" marR="99060" anchor="ctr" horzOverflow="overflow"/>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hMerge="1" vMerge="1">
                  <a:txBody>
                    <a:bodyPr/>
                    <a:lstStyle/>
                    <a:p>
                      <a:endParaRPr lang="en-US"/>
                    </a:p>
                  </a:txBody>
                  <a:tcPr/>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c hMerge="1" vMerge="1">
                  <a:txBody>
                    <a:bodyPr/>
                    <a:lstStyle/>
                    <a:p>
                      <a:pPr marL="225425" marR="0" lvl="0" indent="-225425" algn="ctr" defTabSz="914400" rtl="0" eaLnBrk="1" fontAlgn="b" latinLnBrk="0" hangingPunct="1">
                        <a:lnSpc>
                          <a:spcPct val="100000"/>
                        </a:lnSpc>
                        <a:spcBef>
                          <a:spcPct val="0"/>
                        </a:spcBef>
                        <a:spcAft>
                          <a:spcPct val="0"/>
                        </a:spcAft>
                        <a:buClrTx/>
                        <a:buSzTx/>
                        <a:buFontTx/>
                        <a:buNone/>
                        <a:tabLst/>
                      </a:pPr>
                      <a:endParaRPr kumimoji="0" lang="en-US" sz="600" b="0" i="0" u="none" strike="noStrike" kern="1200" cap="none" normalizeH="0" baseline="0" dirty="0" smtClean="0">
                        <a:ln>
                          <a:noFill/>
                        </a:ln>
                        <a:solidFill>
                          <a:schemeClr val="tx1"/>
                        </a:solidFill>
                        <a:effectLst/>
                        <a:latin typeface="Arial" pitchFamily="34" charset="0"/>
                        <a:ea typeface="+mn-ea"/>
                        <a:cs typeface="+mn-cs"/>
                      </a:endParaRPr>
                    </a:p>
                  </a:txBody>
                  <a:tcPr marL="99060" marR="99060" anchor="ctr" horzOverflow="overflow"/>
                </a:tc>
              </a:tr>
            </a:tbl>
          </a:graphicData>
        </a:graphic>
      </p:graphicFrame>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it-IT" sz="4000" smtClean="0"/>
              <a:t>Agenda</a:t>
            </a:r>
            <a:endParaRPr lang="en-US" sz="4000" smtClean="0"/>
          </a:p>
        </p:txBody>
      </p:sp>
      <p:sp>
        <p:nvSpPr>
          <p:cNvPr id="5123" name="Content Placeholder 2"/>
          <p:cNvSpPr>
            <a:spLocks noGrp="1"/>
          </p:cNvSpPr>
          <p:nvPr>
            <p:ph idx="1"/>
          </p:nvPr>
        </p:nvSpPr>
        <p:spPr>
          <a:xfrm>
            <a:off x="531813" y="1700213"/>
            <a:ext cx="8308975" cy="2881312"/>
          </a:xfrm>
        </p:spPr>
        <p:txBody>
          <a:bodyPr/>
          <a:lstStyle/>
          <a:p>
            <a:pPr>
              <a:buFont typeface="Wingdings" pitchFamily="2" charset="2"/>
              <a:buChar char="q"/>
            </a:pPr>
            <a:r>
              <a:rPr lang="it-IT" sz="3200" smtClean="0"/>
              <a:t>Boot Modes</a:t>
            </a:r>
          </a:p>
          <a:p>
            <a:pPr>
              <a:buFont typeface="Wingdings" pitchFamily="2" charset="2"/>
              <a:buChar char="q"/>
            </a:pPr>
            <a:r>
              <a:rPr lang="it-IT" sz="3200" smtClean="0"/>
              <a:t>BAM Logic Flow</a:t>
            </a:r>
          </a:p>
          <a:p>
            <a:pPr>
              <a:buFont typeface="Wingdings" pitchFamily="2" charset="2"/>
              <a:buChar char="q"/>
            </a:pPr>
            <a:r>
              <a:rPr lang="en-US" sz="3200" smtClean="0"/>
              <a:t>Serial Boot Mode Protocol</a:t>
            </a:r>
          </a:p>
          <a:p>
            <a:pPr lvl="1">
              <a:buFont typeface="Wingdings" pitchFamily="2" charset="2"/>
              <a:buChar char="q"/>
            </a:pPr>
            <a:r>
              <a:rPr lang="en-US" sz="3200" smtClean="0"/>
              <a:t>Password check</a:t>
            </a:r>
            <a:endParaRPr lang="it-IT" sz="3200" smtClean="0"/>
          </a:p>
          <a:p>
            <a:endParaRPr lang="en-US" smtClean="0"/>
          </a:p>
        </p:txBody>
      </p:sp>
      <p:sp>
        <p:nvSpPr>
          <p:cNvPr id="4" name="Slide Number Placeholder 3"/>
          <p:cNvSpPr>
            <a:spLocks noGrp="1"/>
          </p:cNvSpPr>
          <p:nvPr>
            <p:ph type="sldNum" sz="quarter" idx="12"/>
          </p:nvPr>
        </p:nvSpPr>
        <p:spPr>
          <a:xfrm>
            <a:off x="8969375" y="6497638"/>
            <a:ext cx="936625" cy="360362"/>
          </a:xfrm>
          <a:prstGeom prst="rect">
            <a:avLst/>
          </a:prstGeom>
        </p:spPr>
        <p:txBody>
          <a:bodyPr/>
          <a:lstStyle/>
          <a:p>
            <a:pPr>
              <a:defRPr/>
            </a:pPr>
            <a:fld id="{7DFD8C7A-19FC-470F-9BFF-38A6F0E5B883}" type="slidenum">
              <a:rPr lang="fr-FR" smtClean="0"/>
              <a:pPr>
                <a:defRPr/>
              </a:pPr>
              <a:t>2</a:t>
            </a:fld>
            <a:endParaRPr lang="fr-FR"/>
          </a:p>
        </p:txBody>
      </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it-IT" smtClean="0"/>
              <a:t>BAM </a:t>
            </a:r>
            <a:br>
              <a:rPr lang="it-IT" smtClean="0"/>
            </a:br>
            <a:r>
              <a:rPr lang="it-IT" sz="1700" smtClean="0"/>
              <a:t>Boot Modes</a:t>
            </a:r>
            <a:endParaRPr lang="en-US" sz="1700" smtClean="0"/>
          </a:p>
        </p:txBody>
      </p:sp>
      <p:sp>
        <p:nvSpPr>
          <p:cNvPr id="3" name="Content Placeholder 2"/>
          <p:cNvSpPr>
            <a:spLocks noGrp="1"/>
          </p:cNvSpPr>
          <p:nvPr>
            <p:ph idx="1"/>
          </p:nvPr>
        </p:nvSpPr>
        <p:spPr>
          <a:xfrm>
            <a:off x="424809" y="1160569"/>
            <a:ext cx="8915400" cy="5062924"/>
          </a:xfrm>
        </p:spPr>
        <p:txBody>
          <a:bodyPr/>
          <a:lstStyle/>
          <a:p>
            <a:pPr>
              <a:defRPr/>
            </a:pPr>
            <a:r>
              <a:rPr lang="en-US" sz="1800" dirty="0" smtClean="0"/>
              <a:t>The SPC560P50 device supports the following boot modes:</a:t>
            </a:r>
          </a:p>
          <a:p>
            <a:pPr lvl="1">
              <a:defRPr/>
            </a:pPr>
            <a:r>
              <a:rPr lang="en-US" sz="1400" dirty="0" smtClean="0">
                <a:ea typeface="+mn-ea"/>
                <a:cs typeface="+mn-cs"/>
              </a:rPr>
              <a:t>Single Chip (SC) — the device boots from the first bootable section of the Flash main array.</a:t>
            </a:r>
          </a:p>
          <a:p>
            <a:pPr lvl="1">
              <a:defRPr/>
            </a:pPr>
            <a:r>
              <a:rPr lang="en-US" sz="1400" dirty="0" smtClean="0">
                <a:ea typeface="+mn-ea"/>
                <a:cs typeface="+mn-cs"/>
              </a:rPr>
              <a:t>Serial Boot (SBL) — the device downloads boot code from either </a:t>
            </a:r>
            <a:r>
              <a:rPr lang="en-US" sz="1400" dirty="0" err="1" smtClean="0">
                <a:ea typeface="+mn-ea"/>
                <a:cs typeface="+mn-cs"/>
              </a:rPr>
              <a:t>LINFlex</a:t>
            </a:r>
            <a:r>
              <a:rPr lang="en-US" sz="1400" dirty="0" smtClean="0">
                <a:ea typeface="+mn-ea"/>
                <a:cs typeface="+mn-cs"/>
              </a:rPr>
              <a:t> or </a:t>
            </a:r>
            <a:r>
              <a:rPr lang="en-US" sz="1400" dirty="0" err="1" smtClean="0">
                <a:ea typeface="+mn-ea"/>
                <a:cs typeface="+mn-cs"/>
              </a:rPr>
              <a:t>FlexCAN</a:t>
            </a:r>
            <a:r>
              <a:rPr lang="en-US" sz="1400" dirty="0" smtClean="0">
                <a:ea typeface="+mn-ea"/>
                <a:cs typeface="+mn-cs"/>
              </a:rPr>
              <a:t> interface and then execute it.</a:t>
            </a:r>
          </a:p>
          <a:p>
            <a:pPr>
              <a:defRPr/>
            </a:pPr>
            <a:r>
              <a:rPr lang="en-US" sz="1800" dirty="0" smtClean="0"/>
              <a:t>The default booting scheme is the one which uses the internal flash memory (an internal pull-down is used to select this mode).</a:t>
            </a:r>
            <a:endParaRPr lang="it-IT" sz="1800" dirty="0" smtClean="0"/>
          </a:p>
          <a:p>
            <a:pPr>
              <a:defRPr/>
            </a:pPr>
            <a:endParaRPr lang="en-US" sz="1800" dirty="0" smtClean="0"/>
          </a:p>
          <a:p>
            <a:pPr>
              <a:defRPr/>
            </a:pPr>
            <a:r>
              <a:rPr lang="en-US" sz="1800" dirty="0" smtClean="0"/>
              <a:t>Single chip boot mode is managed by hardware and BAM does not participate in </a:t>
            </a:r>
            <a:r>
              <a:rPr lang="en-US" sz="1800" dirty="0" smtClean="0"/>
              <a:t>it</a:t>
            </a:r>
          </a:p>
          <a:p>
            <a:pPr lvl="1">
              <a:defRPr/>
            </a:pPr>
            <a:r>
              <a:rPr lang="en-US" sz="1400" dirty="0" smtClean="0"/>
              <a:t>Only </a:t>
            </a:r>
            <a:r>
              <a:rPr lang="en-US" sz="1400" dirty="0" smtClean="0"/>
              <a:t>in the case that hardware has not found a valid Boot-ID in any Flash boot locations the device fetches code at location 0xFFFF_C000 (BAM entry point) and BAM application starts and the device enters the STATIC mode.</a:t>
            </a:r>
          </a:p>
          <a:p>
            <a:pPr>
              <a:defRPr/>
            </a:pPr>
            <a:r>
              <a:rPr lang="en-US" sz="1800" dirty="0" smtClean="0"/>
              <a:t>The </a:t>
            </a:r>
            <a:r>
              <a:rPr lang="en-US" sz="1800" dirty="0" smtClean="0"/>
              <a:t>Serial Boot Loader Mode (SBL) is intended to load a user program into system RAM using either the SCI or </a:t>
            </a:r>
            <a:r>
              <a:rPr lang="en-US" sz="1800" dirty="0" err="1" smtClean="0"/>
              <a:t>FlexCAN</a:t>
            </a:r>
            <a:r>
              <a:rPr lang="en-US" sz="1800" dirty="0" smtClean="0"/>
              <a:t> serial interface, then execute the downloaded program. </a:t>
            </a:r>
            <a:endParaRPr lang="it-IT" sz="1800" dirty="0" smtClean="0"/>
          </a:p>
        </p:txBody>
      </p:sp>
      <p:sp>
        <p:nvSpPr>
          <p:cNvPr id="4" name="Slide Number Placeholder 3"/>
          <p:cNvSpPr>
            <a:spLocks noGrp="1"/>
          </p:cNvSpPr>
          <p:nvPr>
            <p:ph type="sldNum" sz="quarter" idx="12"/>
          </p:nvPr>
        </p:nvSpPr>
        <p:spPr>
          <a:xfrm>
            <a:off x="8969375" y="6497638"/>
            <a:ext cx="936625" cy="360362"/>
          </a:xfrm>
          <a:prstGeom prst="rect">
            <a:avLst/>
          </a:prstGeom>
        </p:spPr>
        <p:txBody>
          <a:bodyPr/>
          <a:lstStyle/>
          <a:p>
            <a:pPr>
              <a:defRPr/>
            </a:pPr>
            <a:fld id="{92F153CA-C2E6-42D6-898A-811EE9785EC4}" type="slidenum">
              <a:rPr lang="fr-FR" smtClean="0"/>
              <a:pPr>
                <a:defRPr/>
              </a:pPr>
              <a:t>3</a:t>
            </a:fld>
            <a:endParaRPr lang="fr-F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BAM resources</a:t>
            </a:r>
          </a:p>
        </p:txBody>
      </p:sp>
      <p:sp>
        <p:nvSpPr>
          <p:cNvPr id="3" name="Content Placeholder 2"/>
          <p:cNvSpPr>
            <a:spLocks noGrp="1"/>
          </p:cNvSpPr>
          <p:nvPr>
            <p:ph idx="1"/>
          </p:nvPr>
        </p:nvSpPr>
        <p:spPr/>
        <p:txBody>
          <a:bodyPr/>
          <a:lstStyle/>
          <a:p>
            <a:pPr>
              <a:defRPr/>
            </a:pPr>
            <a:r>
              <a:rPr lang="en-US" sz="2000" dirty="0" smtClean="0"/>
              <a:t>BAM uses/initializes the following MCU resources:</a:t>
            </a:r>
          </a:p>
          <a:p>
            <a:pPr lvl="1">
              <a:defRPr/>
            </a:pPr>
            <a:r>
              <a:rPr lang="en-US" sz="1600" dirty="0" smtClean="0">
                <a:ea typeface="+mn-ea"/>
                <a:cs typeface="+mn-cs"/>
              </a:rPr>
              <a:t>ME and CGM modules to initialize mode and clock sources</a:t>
            </a:r>
          </a:p>
          <a:p>
            <a:pPr lvl="1">
              <a:defRPr/>
            </a:pPr>
            <a:r>
              <a:rPr lang="en-US" sz="1600" dirty="0" smtClean="0">
                <a:ea typeface="+mn-ea"/>
                <a:cs typeface="+mn-cs"/>
              </a:rPr>
              <a:t>CAN_0, LINFlex_0, and their pads when performing serial boot mode</a:t>
            </a:r>
          </a:p>
          <a:p>
            <a:pPr lvl="1">
              <a:defRPr/>
            </a:pPr>
            <a:r>
              <a:rPr lang="en-US" sz="1600" dirty="0" smtClean="0">
                <a:ea typeface="+mn-ea"/>
                <a:cs typeface="+mn-cs"/>
              </a:rPr>
              <a:t>SSCM to check the boot mode and during password check</a:t>
            </a:r>
            <a:endParaRPr lang="en-US" sz="1600" i="1" dirty="0" smtClean="0">
              <a:ea typeface="+mn-ea"/>
              <a:cs typeface="+mn-cs"/>
            </a:endParaRPr>
          </a:p>
          <a:p>
            <a:pPr lvl="1">
              <a:defRPr/>
            </a:pPr>
            <a:r>
              <a:rPr lang="en-US" sz="1600" dirty="0" smtClean="0">
                <a:ea typeface="+mn-ea"/>
                <a:cs typeface="+mn-cs"/>
              </a:rPr>
              <a:t>External oscillator</a:t>
            </a:r>
          </a:p>
          <a:p>
            <a:pPr lvl="1">
              <a:defRPr/>
            </a:pPr>
            <a:endParaRPr lang="en-US" sz="1600" dirty="0" smtClean="0">
              <a:ea typeface="+mn-ea"/>
              <a:cs typeface="+mn-cs"/>
            </a:endParaRPr>
          </a:p>
          <a:p>
            <a:pPr>
              <a:defRPr/>
            </a:pPr>
            <a:r>
              <a:rPr lang="en-US" sz="2000" dirty="0" smtClean="0"/>
              <a:t>The following hardware resources are used only when </a:t>
            </a:r>
            <a:r>
              <a:rPr lang="en-US" sz="2000" dirty="0" err="1" smtClean="0"/>
              <a:t>autobaud</a:t>
            </a:r>
            <a:r>
              <a:rPr lang="en-US" sz="2000" dirty="0" smtClean="0"/>
              <a:t> feature is selected:</a:t>
            </a:r>
          </a:p>
          <a:p>
            <a:pPr lvl="1">
              <a:defRPr/>
            </a:pPr>
            <a:r>
              <a:rPr lang="en-US" sz="1600" dirty="0" smtClean="0">
                <a:ea typeface="+mn-ea"/>
                <a:cs typeface="+mn-cs"/>
              </a:rPr>
              <a:t>STM to measure the baud rate</a:t>
            </a:r>
          </a:p>
          <a:p>
            <a:pPr lvl="1">
              <a:defRPr/>
            </a:pPr>
            <a:r>
              <a:rPr lang="en-US" sz="1600" dirty="0" smtClean="0">
                <a:ea typeface="+mn-ea"/>
                <a:cs typeface="+mn-cs"/>
              </a:rPr>
              <a:t>CMU to measure the external clock frequency related to the internal RC clock source</a:t>
            </a:r>
          </a:p>
          <a:p>
            <a:pPr lvl="1">
              <a:defRPr/>
            </a:pPr>
            <a:r>
              <a:rPr lang="en-US" sz="1600" dirty="0" smtClean="0">
                <a:ea typeface="+mn-ea"/>
                <a:cs typeface="+mn-cs"/>
              </a:rPr>
              <a:t>FMPLL to work with system clock near the maximum allowed frequency (this to have higher resolution during baud rate measurement).</a:t>
            </a:r>
            <a:endParaRPr lang="en-US" sz="1600" dirty="0"/>
          </a:p>
        </p:txBody>
      </p:sp>
      <p:sp>
        <p:nvSpPr>
          <p:cNvPr id="4" name="Slide Number Placeholder 3"/>
          <p:cNvSpPr>
            <a:spLocks noGrp="1"/>
          </p:cNvSpPr>
          <p:nvPr>
            <p:ph type="sldNum" sz="quarter" idx="12"/>
          </p:nvPr>
        </p:nvSpPr>
        <p:spPr>
          <a:xfrm>
            <a:off x="8969375" y="6497638"/>
            <a:ext cx="936625" cy="360362"/>
          </a:xfrm>
          <a:prstGeom prst="rect">
            <a:avLst/>
          </a:prstGeom>
        </p:spPr>
        <p:txBody>
          <a:bodyPr/>
          <a:lstStyle/>
          <a:p>
            <a:pPr>
              <a:defRPr/>
            </a:pPr>
            <a:fld id="{77C00728-4D1B-4D99-8D4C-248602E037BE}" type="slidenum">
              <a:rPr lang="fr-FR" smtClean="0"/>
              <a:pPr>
                <a:defRPr/>
              </a:pPr>
              <a:t>4</a:t>
            </a:fld>
            <a:endParaRPr lang="fr-F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85"/>
          <p:cNvSpPr>
            <a:spLocks noGrp="1" noChangeArrowheads="1"/>
          </p:cNvSpPr>
          <p:nvPr>
            <p:ph type="title"/>
          </p:nvPr>
        </p:nvSpPr>
        <p:spPr/>
        <p:txBody>
          <a:bodyPr/>
          <a:lstStyle/>
          <a:p>
            <a:pPr eaLnBrk="1" hangingPunct="1"/>
            <a:r>
              <a:rPr lang="en-US" smtClean="0"/>
              <a:t>Boot Mode Selection</a:t>
            </a:r>
          </a:p>
        </p:txBody>
      </p:sp>
      <p:sp>
        <p:nvSpPr>
          <p:cNvPr id="8196" name="AutoShape 3"/>
          <p:cNvSpPr>
            <a:spLocks noGrp="1" noChangeArrowheads="1"/>
          </p:cNvSpPr>
          <p:nvPr>
            <p:ph type="body" sz="half" idx="1"/>
          </p:nvPr>
        </p:nvSpPr>
        <p:spPr>
          <a:xfrm>
            <a:off x="331788" y="879475"/>
            <a:ext cx="4610100" cy="5545138"/>
          </a:xfrm>
          <a:prstGeom prst="flowChartDecision">
            <a:avLst/>
          </a:prstGeom>
        </p:spPr>
        <p:txBody>
          <a:bodyPr/>
          <a:lstStyle/>
          <a:p>
            <a:pPr eaLnBrk="1" hangingPunct="1">
              <a:lnSpc>
                <a:spcPct val="90000"/>
              </a:lnSpc>
            </a:pPr>
            <a:endParaRPr lang="en-US" sz="1400" smtClean="0"/>
          </a:p>
          <a:p>
            <a:pPr eaLnBrk="1" hangingPunct="1">
              <a:lnSpc>
                <a:spcPct val="90000"/>
              </a:lnSpc>
            </a:pPr>
            <a:endParaRPr lang="en-US" sz="1400" smtClean="0"/>
          </a:p>
          <a:p>
            <a:pPr eaLnBrk="1" hangingPunct="1">
              <a:lnSpc>
                <a:spcPct val="90000"/>
              </a:lnSpc>
            </a:pPr>
            <a:endParaRPr lang="en-US" sz="1400" smtClean="0"/>
          </a:p>
          <a:p>
            <a:pPr eaLnBrk="1" hangingPunct="1">
              <a:lnSpc>
                <a:spcPct val="90000"/>
              </a:lnSpc>
            </a:pPr>
            <a:endParaRPr lang="en-US" sz="1400" smtClean="0"/>
          </a:p>
          <a:p>
            <a:pPr eaLnBrk="1" hangingPunct="1">
              <a:lnSpc>
                <a:spcPct val="90000"/>
              </a:lnSpc>
            </a:pPr>
            <a:endParaRPr lang="en-US" sz="1400" smtClean="0"/>
          </a:p>
          <a:p>
            <a:pPr eaLnBrk="1" hangingPunct="1">
              <a:lnSpc>
                <a:spcPct val="90000"/>
              </a:lnSpc>
            </a:pPr>
            <a:endParaRPr lang="en-US" sz="1400" smtClean="0"/>
          </a:p>
          <a:p>
            <a:pPr eaLnBrk="1" hangingPunct="1">
              <a:lnSpc>
                <a:spcPct val="90000"/>
              </a:lnSpc>
            </a:pPr>
            <a:endParaRPr lang="en-US" sz="1400" smtClean="0"/>
          </a:p>
          <a:p>
            <a:pPr eaLnBrk="1" hangingPunct="1">
              <a:lnSpc>
                <a:spcPct val="90000"/>
              </a:lnSpc>
            </a:pPr>
            <a:endParaRPr lang="en-US" sz="1400" smtClean="0"/>
          </a:p>
          <a:p>
            <a:pPr eaLnBrk="1" hangingPunct="1">
              <a:lnSpc>
                <a:spcPct val="90000"/>
              </a:lnSpc>
            </a:pPr>
            <a:endParaRPr lang="en-US" sz="1400" smtClean="0"/>
          </a:p>
          <a:p>
            <a:pPr eaLnBrk="1" hangingPunct="1">
              <a:lnSpc>
                <a:spcPct val="90000"/>
              </a:lnSpc>
            </a:pPr>
            <a:endParaRPr lang="en-US" sz="1400" smtClean="0"/>
          </a:p>
          <a:p>
            <a:pPr eaLnBrk="1" hangingPunct="1">
              <a:lnSpc>
                <a:spcPct val="90000"/>
              </a:lnSpc>
              <a:buFontTx/>
              <a:buNone/>
            </a:pPr>
            <a:endParaRPr lang="en-US" sz="1400" smtClean="0"/>
          </a:p>
        </p:txBody>
      </p:sp>
      <p:graphicFrame>
        <p:nvGraphicFramePr>
          <p:cNvPr id="1966188" name="Group 108"/>
          <p:cNvGraphicFramePr>
            <a:graphicFrameLocks noGrp="1"/>
          </p:cNvGraphicFramePr>
          <p:nvPr>
            <p:ph sz="half" idx="2"/>
          </p:nvPr>
        </p:nvGraphicFramePr>
        <p:xfrm>
          <a:off x="961800" y="5445125"/>
          <a:ext cx="5328040" cy="1245693"/>
        </p:xfrm>
        <a:graphic>
          <a:graphicData uri="http://schemas.openxmlformats.org/drawingml/2006/table">
            <a:tbl>
              <a:tblPr/>
              <a:tblGrid>
                <a:gridCol w="1079449"/>
                <a:gridCol w="1552921"/>
                <a:gridCol w="2695670"/>
              </a:tblGrid>
              <a:tr h="303213">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charset="0"/>
                        </a:rPr>
                        <a:t>FAB</a:t>
                      </a:r>
                      <a:endParaRPr kumimoji="0" lang="en-US" sz="1200" b="1" i="0" u="none" strike="noStrike" cap="none" normalizeH="0" baseline="0" dirty="0" smtClean="0">
                        <a:ln>
                          <a:noFill/>
                        </a:ln>
                        <a:solidFill>
                          <a:schemeClr val="tx1"/>
                        </a:solidFill>
                        <a:effectLst/>
                        <a:latin typeface="Arial" charset="0"/>
                      </a:endParaRPr>
                    </a:p>
                  </a:txBody>
                  <a:tcPr marL="97200" marR="97200" marT="50400" marB="50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ABS</a:t>
                      </a:r>
                      <a:endParaRPr kumimoji="0" lang="en-US" sz="1200" b="1" i="0" u="none" strike="noStrike" cap="none" normalizeH="0" baseline="0" smtClean="0">
                        <a:ln>
                          <a:noFill/>
                        </a:ln>
                        <a:solidFill>
                          <a:schemeClr val="tx1"/>
                        </a:solidFill>
                        <a:effectLst/>
                        <a:latin typeface="Arial" charset="0"/>
                      </a:endParaRPr>
                    </a:p>
                  </a:txBody>
                  <a:tcPr marL="97200" marR="97200" marT="50400" marB="50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rPr>
                        <a:t>Boot Mode</a:t>
                      </a:r>
                    </a:p>
                  </a:txBody>
                  <a:tcPr marL="97200" marR="97200" marT="50400" marB="50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a:t>
                      </a:r>
                    </a:p>
                  </a:txBody>
                  <a:tcPr marL="97200" marR="97200" marT="50400" marB="50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00</a:t>
                      </a:r>
                    </a:p>
                  </a:txBody>
                  <a:tcPr marL="97200" marR="97200" marT="50400" marB="50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err="1" smtClean="0">
                          <a:ln>
                            <a:noFill/>
                          </a:ln>
                          <a:solidFill>
                            <a:schemeClr val="tx1"/>
                          </a:solidFill>
                          <a:effectLst/>
                          <a:latin typeface="Arial" charset="0"/>
                        </a:rPr>
                        <a:t>Linflex</a:t>
                      </a:r>
                      <a:r>
                        <a:rPr kumimoji="0" lang="en-US" sz="1400" b="0" i="0" u="none" strike="noStrike" cap="none" normalizeH="0" baseline="0" smtClean="0">
                          <a:ln>
                            <a:noFill/>
                          </a:ln>
                          <a:solidFill>
                            <a:schemeClr val="tx1"/>
                          </a:solidFill>
                          <a:effectLst/>
                          <a:latin typeface="Arial" charset="0"/>
                        </a:rPr>
                        <a:t> without </a:t>
                      </a:r>
                      <a:r>
                        <a:rPr kumimoji="0" lang="en-US" sz="1400" b="0" i="0" u="none" strike="noStrike" cap="none" normalizeH="0" baseline="0" err="1" smtClean="0">
                          <a:ln>
                            <a:noFill/>
                          </a:ln>
                          <a:solidFill>
                            <a:schemeClr val="tx1"/>
                          </a:solidFill>
                          <a:effectLst/>
                          <a:latin typeface="Arial" charset="0"/>
                        </a:rPr>
                        <a:t>autobaud</a:t>
                      </a:r>
                      <a:endParaRPr kumimoji="0" lang="en-US" sz="1400" b="0" i="0" u="none" strike="noStrike" cap="none" normalizeH="0" baseline="0" smtClean="0">
                        <a:ln>
                          <a:noFill/>
                        </a:ln>
                        <a:solidFill>
                          <a:schemeClr val="tx1"/>
                        </a:solidFill>
                        <a:effectLst/>
                        <a:latin typeface="Arial" charset="0"/>
                      </a:endParaRPr>
                    </a:p>
                  </a:txBody>
                  <a:tcPr marL="97200" marR="97200" marT="50400" marB="50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a:t>
                      </a:r>
                    </a:p>
                  </a:txBody>
                  <a:tcPr marL="97200" marR="97200" marT="50400" marB="50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01</a:t>
                      </a:r>
                    </a:p>
                  </a:txBody>
                  <a:tcPr marL="97200" marR="97200" marT="50400" marB="50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Can without </a:t>
                      </a:r>
                      <a:r>
                        <a:rPr kumimoji="0" lang="en-US" sz="1400" b="0" i="0" u="none" strike="noStrike" cap="none" normalizeH="0" baseline="0" err="1" smtClean="0">
                          <a:ln>
                            <a:noFill/>
                          </a:ln>
                          <a:solidFill>
                            <a:schemeClr val="tx1"/>
                          </a:solidFill>
                          <a:effectLst/>
                          <a:latin typeface="Arial" charset="0"/>
                        </a:rPr>
                        <a:t>autobaud</a:t>
                      </a:r>
                      <a:endParaRPr kumimoji="0" lang="en-US" sz="1400" b="0" i="0" u="none" strike="noStrike" cap="none" normalizeH="0" baseline="0" smtClean="0">
                        <a:ln>
                          <a:noFill/>
                        </a:ln>
                        <a:solidFill>
                          <a:schemeClr val="tx1"/>
                        </a:solidFill>
                        <a:effectLst/>
                        <a:latin typeface="Arial" charset="0"/>
                      </a:endParaRPr>
                    </a:p>
                  </a:txBody>
                  <a:tcPr marL="97200" marR="97200" marT="50400" marB="50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a:t>
                      </a:r>
                    </a:p>
                  </a:txBody>
                  <a:tcPr marL="97200" marR="97200" marT="50400" marB="50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10</a:t>
                      </a:r>
                    </a:p>
                  </a:txBody>
                  <a:tcPr marL="97200" marR="97200" marT="50400" marB="50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b="0" i="0" u="none" strike="noStrike" cap="none" normalizeH="0" baseline="0" dirty="0" err="1" smtClean="0">
                          <a:ln>
                            <a:noFill/>
                          </a:ln>
                          <a:solidFill>
                            <a:schemeClr val="tx1"/>
                          </a:solidFill>
                          <a:effectLst/>
                          <a:latin typeface="Arial" charset="0"/>
                        </a:rPr>
                        <a:t>Autobaud</a:t>
                      </a:r>
                      <a:r>
                        <a:rPr kumimoji="0" lang="it-IT" sz="1400" b="0" i="0" u="none" strike="noStrike" cap="none" normalizeH="0" baseline="0" dirty="0" smtClean="0">
                          <a:ln>
                            <a:noFill/>
                          </a:ln>
                          <a:solidFill>
                            <a:schemeClr val="tx1"/>
                          </a:solidFill>
                          <a:effectLst/>
                          <a:latin typeface="Arial" charset="0"/>
                        </a:rPr>
                        <a:t> </a:t>
                      </a:r>
                      <a:r>
                        <a:rPr kumimoji="0" lang="it-IT" sz="1400" b="0" i="0" u="none" strike="noStrike" cap="none" normalizeH="0" baseline="0" dirty="0" err="1" smtClean="0">
                          <a:ln>
                            <a:noFill/>
                          </a:ln>
                          <a:solidFill>
                            <a:schemeClr val="tx1"/>
                          </a:solidFill>
                          <a:effectLst/>
                          <a:latin typeface="Arial" charset="0"/>
                        </a:rPr>
                        <a:t>scan</a:t>
                      </a:r>
                      <a:endParaRPr kumimoji="0" lang="en-US" sz="1400" b="0" i="0" u="none" strike="noStrike" cap="none" normalizeH="0" baseline="0" dirty="0" smtClean="0">
                        <a:ln>
                          <a:noFill/>
                        </a:ln>
                        <a:solidFill>
                          <a:schemeClr val="tx1"/>
                        </a:solidFill>
                        <a:effectLst/>
                        <a:latin typeface="Arial" charset="0"/>
                      </a:endParaRPr>
                    </a:p>
                  </a:txBody>
                  <a:tcPr marL="97200" marR="97200" marT="50400" marB="50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Slide Number Placeholder 4"/>
          <p:cNvSpPr>
            <a:spLocks noGrp="1"/>
          </p:cNvSpPr>
          <p:nvPr>
            <p:ph type="sldNum" sz="quarter" idx="10"/>
          </p:nvPr>
        </p:nvSpPr>
        <p:spPr/>
        <p:txBody>
          <a:bodyPr/>
          <a:lstStyle/>
          <a:p>
            <a:pPr>
              <a:defRPr/>
            </a:pPr>
            <a:fld id="{62241599-BF6D-4BC1-A1C1-34D227F9D510}" type="slidenum">
              <a:rPr lang="fr-FR"/>
              <a:pPr>
                <a:defRPr/>
              </a:pPr>
              <a:t>5</a:t>
            </a:fld>
            <a:endParaRPr lang="fr-FR"/>
          </a:p>
        </p:txBody>
      </p:sp>
      <p:sp>
        <p:nvSpPr>
          <p:cNvPr id="1966084" name="AutoShape 4"/>
          <p:cNvSpPr>
            <a:spLocks noChangeArrowheads="1"/>
          </p:cNvSpPr>
          <p:nvPr/>
        </p:nvSpPr>
        <p:spPr bwMode="auto">
          <a:xfrm>
            <a:off x="576263" y="1554163"/>
            <a:ext cx="1296987" cy="720725"/>
          </a:xfrm>
          <a:prstGeom prst="flowChartDecision">
            <a:avLst/>
          </a:prstGeom>
          <a:solidFill>
            <a:srgbClr val="C0C0C0"/>
          </a:solidFill>
          <a:ln w="15875" algn="ctr">
            <a:noFill/>
            <a:miter lim="800000"/>
            <a:headEnd/>
            <a:tailEnd/>
          </a:ln>
          <a:effectLst/>
        </p:spPr>
        <p:txBody>
          <a:bodyPr wrap="none" lIns="97200" tIns="50400" rIns="97200" bIns="50400" anchor="ctr"/>
          <a:lstStyle/>
          <a:p>
            <a:pPr>
              <a:defRPr/>
            </a:pPr>
            <a:endParaRPr lang="en-US"/>
          </a:p>
        </p:txBody>
      </p:sp>
      <p:sp>
        <p:nvSpPr>
          <p:cNvPr id="1966085" name="AutoShape 5"/>
          <p:cNvSpPr>
            <a:spLocks noChangeArrowheads="1"/>
          </p:cNvSpPr>
          <p:nvPr/>
        </p:nvSpPr>
        <p:spPr bwMode="auto">
          <a:xfrm>
            <a:off x="2808288" y="1554163"/>
            <a:ext cx="1296987" cy="720725"/>
          </a:xfrm>
          <a:prstGeom prst="flowChartDecision">
            <a:avLst/>
          </a:prstGeom>
          <a:solidFill>
            <a:srgbClr val="C0C0C0"/>
          </a:solidFill>
          <a:ln w="15875" algn="ctr">
            <a:noFill/>
            <a:miter lim="800000"/>
            <a:headEnd/>
            <a:tailEnd/>
          </a:ln>
          <a:effectLst/>
        </p:spPr>
        <p:txBody>
          <a:bodyPr wrap="none" lIns="97200" tIns="50400" rIns="97200" bIns="50400" anchor="ctr"/>
          <a:lstStyle/>
          <a:p>
            <a:pPr>
              <a:defRPr/>
            </a:pPr>
            <a:endParaRPr lang="en-US"/>
          </a:p>
        </p:txBody>
      </p:sp>
      <p:sp>
        <p:nvSpPr>
          <p:cNvPr id="1966086" name="AutoShape 6"/>
          <p:cNvSpPr>
            <a:spLocks noChangeArrowheads="1"/>
          </p:cNvSpPr>
          <p:nvPr/>
        </p:nvSpPr>
        <p:spPr bwMode="auto">
          <a:xfrm>
            <a:off x="5473700" y="1627188"/>
            <a:ext cx="1366838" cy="720725"/>
          </a:xfrm>
          <a:prstGeom prst="flowChartTerminator">
            <a:avLst/>
          </a:prstGeom>
          <a:solidFill>
            <a:schemeClr val="accent1">
              <a:lumMod val="60000"/>
              <a:lumOff val="40000"/>
            </a:schemeClr>
          </a:solidFill>
          <a:ln w="15875" algn="ctr">
            <a:noFill/>
            <a:miter lim="800000"/>
            <a:headEnd/>
            <a:tailEnd/>
          </a:ln>
          <a:effectLst/>
        </p:spPr>
        <p:txBody>
          <a:bodyPr wrap="none" lIns="97200" tIns="50400" rIns="97200" bIns="50400" anchor="ctr"/>
          <a:lstStyle/>
          <a:p>
            <a:pPr>
              <a:defRPr/>
            </a:pPr>
            <a:endParaRPr lang="en-US"/>
          </a:p>
        </p:txBody>
      </p:sp>
      <p:sp>
        <p:nvSpPr>
          <p:cNvPr id="1966087" name="AutoShape 7"/>
          <p:cNvSpPr>
            <a:spLocks noChangeArrowheads="1"/>
          </p:cNvSpPr>
          <p:nvPr/>
        </p:nvSpPr>
        <p:spPr bwMode="auto">
          <a:xfrm>
            <a:off x="344488" y="2646363"/>
            <a:ext cx="1744662" cy="1152525"/>
          </a:xfrm>
          <a:prstGeom prst="flowChartDecision">
            <a:avLst/>
          </a:prstGeom>
          <a:solidFill>
            <a:srgbClr val="C0C0C0"/>
          </a:solidFill>
          <a:ln w="15875" algn="ctr">
            <a:noFill/>
            <a:miter lim="800000"/>
            <a:headEnd/>
            <a:tailEnd/>
          </a:ln>
          <a:effectLst/>
        </p:spPr>
        <p:txBody>
          <a:bodyPr wrap="none" lIns="97200" tIns="50400" rIns="97200" bIns="50400" anchor="ctr"/>
          <a:lstStyle/>
          <a:p>
            <a:pPr>
              <a:defRPr/>
            </a:pPr>
            <a:endParaRPr lang="en-US"/>
          </a:p>
        </p:txBody>
      </p:sp>
      <p:sp>
        <p:nvSpPr>
          <p:cNvPr id="1966088" name="AutoShape 8"/>
          <p:cNvSpPr>
            <a:spLocks noChangeArrowheads="1"/>
          </p:cNvSpPr>
          <p:nvPr/>
        </p:nvSpPr>
        <p:spPr bwMode="auto">
          <a:xfrm>
            <a:off x="2879725" y="2790825"/>
            <a:ext cx="1296988" cy="720725"/>
          </a:xfrm>
          <a:prstGeom prst="flowChartTerminator">
            <a:avLst/>
          </a:prstGeom>
          <a:solidFill>
            <a:srgbClr val="C0C0C0"/>
          </a:solidFill>
          <a:ln w="15875" algn="ctr">
            <a:noFill/>
            <a:miter lim="800000"/>
            <a:headEnd/>
            <a:tailEnd/>
          </a:ln>
          <a:effectLst/>
        </p:spPr>
        <p:txBody>
          <a:bodyPr wrap="none" lIns="97200" tIns="50400" rIns="97200" bIns="50400" anchor="ctr"/>
          <a:lstStyle/>
          <a:p>
            <a:pPr>
              <a:defRPr/>
            </a:pPr>
            <a:endParaRPr lang="en-US"/>
          </a:p>
        </p:txBody>
      </p:sp>
      <p:sp>
        <p:nvSpPr>
          <p:cNvPr id="1966089" name="AutoShape 9"/>
          <p:cNvSpPr>
            <a:spLocks noChangeArrowheads="1"/>
          </p:cNvSpPr>
          <p:nvPr/>
        </p:nvSpPr>
        <p:spPr bwMode="auto">
          <a:xfrm>
            <a:off x="576263" y="4087813"/>
            <a:ext cx="1296987" cy="720725"/>
          </a:xfrm>
          <a:prstGeom prst="flowChartTerminator">
            <a:avLst/>
          </a:prstGeom>
          <a:solidFill>
            <a:schemeClr val="accent1">
              <a:lumMod val="60000"/>
              <a:lumOff val="40000"/>
            </a:schemeClr>
          </a:solidFill>
          <a:ln w="15875" algn="ctr">
            <a:noFill/>
            <a:miter lim="800000"/>
            <a:headEnd/>
            <a:tailEnd/>
          </a:ln>
          <a:effectLst/>
        </p:spPr>
        <p:txBody>
          <a:bodyPr wrap="none" lIns="97200" tIns="50400" rIns="97200" bIns="50400" anchor="ctr"/>
          <a:lstStyle/>
          <a:p>
            <a:pPr>
              <a:defRPr/>
            </a:pPr>
            <a:endParaRPr lang="en-US"/>
          </a:p>
        </p:txBody>
      </p:sp>
      <p:sp>
        <p:nvSpPr>
          <p:cNvPr id="1966090" name="Line 10"/>
          <p:cNvSpPr>
            <a:spLocks noChangeShapeType="1"/>
          </p:cNvSpPr>
          <p:nvPr/>
        </p:nvSpPr>
        <p:spPr bwMode="auto">
          <a:xfrm>
            <a:off x="1223963" y="1122363"/>
            <a:ext cx="0" cy="431800"/>
          </a:xfrm>
          <a:prstGeom prst="line">
            <a:avLst/>
          </a:prstGeom>
          <a:noFill/>
          <a:ln w="15875">
            <a:solidFill>
              <a:schemeClr val="tx1"/>
            </a:solidFill>
            <a:round/>
            <a:headEnd/>
            <a:tailEnd type="triangle" w="med" len="med"/>
          </a:ln>
          <a:effectLst/>
        </p:spPr>
        <p:txBody>
          <a:bodyPr wrap="none" lIns="97200" tIns="50400" rIns="97200" bIns="50400" anchor="ctr"/>
          <a:lstStyle/>
          <a:p>
            <a:pPr>
              <a:defRPr/>
            </a:pPr>
            <a:endParaRPr lang="en-US"/>
          </a:p>
        </p:txBody>
      </p:sp>
      <p:sp>
        <p:nvSpPr>
          <p:cNvPr id="1966091" name="Text Box 11"/>
          <p:cNvSpPr txBox="1">
            <a:spLocks noChangeArrowheads="1"/>
          </p:cNvSpPr>
          <p:nvPr/>
        </p:nvSpPr>
        <p:spPr bwMode="auto">
          <a:xfrm>
            <a:off x="865188" y="1770063"/>
            <a:ext cx="792162" cy="284162"/>
          </a:xfrm>
          <a:prstGeom prst="rect">
            <a:avLst/>
          </a:prstGeom>
          <a:noFill/>
          <a:ln w="15875" algn="ctr">
            <a:noFill/>
            <a:miter lim="800000"/>
            <a:headEnd/>
            <a:tailEnd/>
          </a:ln>
          <a:effectLst/>
        </p:spPr>
        <p:txBody>
          <a:bodyPr wrap="none" lIns="97200" tIns="50400" rIns="97200" bIns="50400">
            <a:spAutoFit/>
          </a:bodyPr>
          <a:lstStyle/>
          <a:p>
            <a:pPr defTabSz="973138">
              <a:defRPr/>
            </a:pPr>
            <a:r>
              <a:rPr lang="en-US">
                <a:effectLst>
                  <a:outerShdw blurRad="38100" dist="38100" dir="2700000" algn="tl">
                    <a:srgbClr val="C0C0C0"/>
                  </a:outerShdw>
                </a:effectLst>
              </a:rPr>
              <a:t>FAB = 1 </a:t>
            </a:r>
          </a:p>
        </p:txBody>
      </p:sp>
      <p:sp>
        <p:nvSpPr>
          <p:cNvPr id="1966093" name="Text Box 13"/>
          <p:cNvSpPr txBox="1">
            <a:spLocks noChangeArrowheads="1"/>
          </p:cNvSpPr>
          <p:nvPr/>
        </p:nvSpPr>
        <p:spPr bwMode="auto">
          <a:xfrm>
            <a:off x="3089275" y="1770063"/>
            <a:ext cx="800100" cy="284162"/>
          </a:xfrm>
          <a:prstGeom prst="rect">
            <a:avLst/>
          </a:prstGeom>
          <a:noFill/>
          <a:ln w="15875" algn="ctr">
            <a:noFill/>
            <a:miter lim="800000"/>
            <a:headEnd/>
            <a:tailEnd/>
          </a:ln>
          <a:effectLst/>
        </p:spPr>
        <p:txBody>
          <a:bodyPr wrap="none" lIns="97200" tIns="50400" rIns="97200" bIns="50400">
            <a:spAutoFit/>
          </a:bodyPr>
          <a:lstStyle/>
          <a:p>
            <a:pPr defTabSz="973138">
              <a:defRPr/>
            </a:pPr>
            <a:r>
              <a:rPr lang="en-US">
                <a:effectLst>
                  <a:outerShdw blurRad="38100" dist="38100" dir="2700000" algn="tl">
                    <a:srgbClr val="C0C0C0"/>
                  </a:outerShdw>
                </a:effectLst>
              </a:rPr>
              <a:t>ABS = ? </a:t>
            </a:r>
          </a:p>
        </p:txBody>
      </p:sp>
      <p:sp>
        <p:nvSpPr>
          <p:cNvPr id="1966094" name="Text Box 14"/>
          <p:cNvSpPr txBox="1">
            <a:spLocks noChangeArrowheads="1"/>
          </p:cNvSpPr>
          <p:nvPr/>
        </p:nvSpPr>
        <p:spPr bwMode="auto">
          <a:xfrm>
            <a:off x="5473700" y="1770063"/>
            <a:ext cx="1368425" cy="558800"/>
          </a:xfrm>
          <a:prstGeom prst="rect">
            <a:avLst/>
          </a:prstGeom>
          <a:noFill/>
          <a:ln w="15875" algn="ctr">
            <a:noFill/>
            <a:miter lim="800000"/>
            <a:headEnd/>
            <a:tailEnd/>
          </a:ln>
          <a:effectLst/>
        </p:spPr>
        <p:txBody>
          <a:bodyPr wrap="none" lIns="97200" tIns="50400" rIns="97200" bIns="50400">
            <a:spAutoFit/>
          </a:bodyPr>
          <a:lstStyle/>
          <a:p>
            <a:pPr defTabSz="973138">
              <a:defRPr/>
            </a:pPr>
            <a:r>
              <a:rPr lang="en-US">
                <a:effectLst>
                  <a:outerShdw blurRad="38100" dist="38100" dir="2700000" algn="tl">
                    <a:srgbClr val="C0C0C0"/>
                  </a:outerShdw>
                </a:effectLst>
              </a:rPr>
              <a:t>Serial Boot (SBL)</a:t>
            </a:r>
          </a:p>
          <a:p>
            <a:pPr defTabSz="973138">
              <a:defRPr/>
            </a:pPr>
            <a:r>
              <a:rPr lang="en-US">
                <a:effectLst>
                  <a:outerShdw blurRad="38100" dist="38100" dir="2700000" algn="tl">
                    <a:srgbClr val="C0C0C0"/>
                  </a:outerShdw>
                </a:effectLst>
              </a:rPr>
              <a:t>UART</a:t>
            </a:r>
          </a:p>
        </p:txBody>
      </p:sp>
      <p:sp>
        <p:nvSpPr>
          <p:cNvPr id="1966095" name="AutoShape 15"/>
          <p:cNvSpPr>
            <a:spLocks noChangeArrowheads="1"/>
          </p:cNvSpPr>
          <p:nvPr/>
        </p:nvSpPr>
        <p:spPr bwMode="auto">
          <a:xfrm>
            <a:off x="5473700" y="2635250"/>
            <a:ext cx="1368425" cy="720725"/>
          </a:xfrm>
          <a:prstGeom prst="flowChartTerminator">
            <a:avLst/>
          </a:prstGeom>
          <a:solidFill>
            <a:schemeClr val="accent1">
              <a:lumMod val="60000"/>
              <a:lumOff val="40000"/>
            </a:schemeClr>
          </a:solidFill>
          <a:ln w="15875" algn="ctr">
            <a:noFill/>
            <a:miter lim="800000"/>
            <a:headEnd/>
            <a:tailEnd/>
          </a:ln>
          <a:effectLst/>
        </p:spPr>
        <p:txBody>
          <a:bodyPr wrap="none" lIns="97200" tIns="50400" rIns="97200" bIns="50400" anchor="ctr"/>
          <a:lstStyle/>
          <a:p>
            <a:pPr>
              <a:defRPr/>
            </a:pPr>
            <a:endParaRPr lang="en-US"/>
          </a:p>
        </p:txBody>
      </p:sp>
      <p:sp>
        <p:nvSpPr>
          <p:cNvPr id="1966096" name="Text Box 16"/>
          <p:cNvSpPr txBox="1">
            <a:spLocks noChangeArrowheads="1"/>
          </p:cNvSpPr>
          <p:nvPr/>
        </p:nvSpPr>
        <p:spPr bwMode="auto">
          <a:xfrm>
            <a:off x="5402263" y="2779713"/>
            <a:ext cx="1439862" cy="558800"/>
          </a:xfrm>
          <a:prstGeom prst="rect">
            <a:avLst/>
          </a:prstGeom>
          <a:noFill/>
          <a:ln w="15875" algn="ctr">
            <a:noFill/>
            <a:miter lim="800000"/>
            <a:headEnd/>
            <a:tailEnd/>
          </a:ln>
          <a:effectLst/>
        </p:spPr>
        <p:txBody>
          <a:bodyPr lIns="97200" tIns="50400" rIns="97200" bIns="50400">
            <a:spAutoFit/>
          </a:bodyPr>
          <a:lstStyle/>
          <a:p>
            <a:pPr defTabSz="973138">
              <a:defRPr/>
            </a:pPr>
            <a:r>
              <a:rPr lang="en-US">
                <a:effectLst>
                  <a:outerShdw blurRad="38100" dist="38100" dir="2700000" algn="tl">
                    <a:srgbClr val="C0C0C0"/>
                  </a:outerShdw>
                </a:effectLst>
              </a:rPr>
              <a:t>Serial Boot (SBL)</a:t>
            </a:r>
          </a:p>
          <a:p>
            <a:pPr defTabSz="973138">
              <a:defRPr/>
            </a:pPr>
            <a:r>
              <a:rPr lang="en-US">
                <a:effectLst>
                  <a:outerShdw blurRad="38100" dist="38100" dir="2700000" algn="tl">
                    <a:srgbClr val="C0C0C0"/>
                  </a:outerShdw>
                </a:effectLst>
              </a:rPr>
              <a:t>CAN</a:t>
            </a:r>
          </a:p>
        </p:txBody>
      </p:sp>
      <p:sp>
        <p:nvSpPr>
          <p:cNvPr id="1966099" name="Line 19"/>
          <p:cNvSpPr>
            <a:spLocks noChangeShapeType="1"/>
          </p:cNvSpPr>
          <p:nvPr/>
        </p:nvSpPr>
        <p:spPr bwMode="auto">
          <a:xfrm>
            <a:off x="1223963" y="3798888"/>
            <a:ext cx="0" cy="288925"/>
          </a:xfrm>
          <a:prstGeom prst="line">
            <a:avLst/>
          </a:prstGeom>
          <a:noFill/>
          <a:ln w="15875">
            <a:solidFill>
              <a:schemeClr val="tx1"/>
            </a:solidFill>
            <a:round/>
            <a:headEnd/>
            <a:tailEnd type="triangle" w="med" len="med"/>
          </a:ln>
          <a:effectLst/>
        </p:spPr>
        <p:txBody>
          <a:bodyPr wrap="none" lIns="97200" tIns="50400" rIns="97200" bIns="50400" anchor="ctr"/>
          <a:lstStyle/>
          <a:p>
            <a:pPr>
              <a:defRPr/>
            </a:pPr>
            <a:endParaRPr lang="en-US"/>
          </a:p>
        </p:txBody>
      </p:sp>
      <p:sp>
        <p:nvSpPr>
          <p:cNvPr id="1966097" name="Line 17"/>
          <p:cNvSpPr>
            <a:spLocks noChangeShapeType="1"/>
          </p:cNvSpPr>
          <p:nvPr/>
        </p:nvSpPr>
        <p:spPr bwMode="auto">
          <a:xfrm flipH="1">
            <a:off x="1223963" y="2254250"/>
            <a:ext cx="9525" cy="388938"/>
          </a:xfrm>
          <a:prstGeom prst="line">
            <a:avLst/>
          </a:prstGeom>
          <a:noFill/>
          <a:ln w="15875">
            <a:solidFill>
              <a:schemeClr val="tx1"/>
            </a:solidFill>
            <a:round/>
            <a:headEnd/>
            <a:tailEnd type="triangle" w="med" len="med"/>
          </a:ln>
          <a:effectLst/>
        </p:spPr>
        <p:txBody>
          <a:bodyPr wrap="none" lIns="97200" tIns="50400" rIns="97200" bIns="50400" anchor="ctr"/>
          <a:lstStyle/>
          <a:p>
            <a:pPr>
              <a:defRPr/>
            </a:pPr>
            <a:endParaRPr lang="en-US"/>
          </a:p>
        </p:txBody>
      </p:sp>
      <p:sp>
        <p:nvSpPr>
          <p:cNvPr id="1966100" name="Text Box 20"/>
          <p:cNvSpPr txBox="1">
            <a:spLocks noChangeArrowheads="1"/>
          </p:cNvSpPr>
          <p:nvPr/>
        </p:nvSpPr>
        <p:spPr bwMode="auto">
          <a:xfrm>
            <a:off x="495300" y="2879725"/>
            <a:ext cx="1520825" cy="558800"/>
          </a:xfrm>
          <a:prstGeom prst="rect">
            <a:avLst/>
          </a:prstGeom>
          <a:noFill/>
          <a:ln w="15875" algn="ctr">
            <a:noFill/>
            <a:miter lim="800000"/>
            <a:headEnd/>
            <a:tailEnd/>
          </a:ln>
          <a:effectLst/>
        </p:spPr>
        <p:txBody>
          <a:bodyPr wrap="none" lIns="97200" tIns="50400" rIns="97200" bIns="50400">
            <a:spAutoFit/>
          </a:bodyPr>
          <a:lstStyle/>
          <a:p>
            <a:pPr defTabSz="973138">
              <a:defRPr/>
            </a:pPr>
            <a:r>
              <a:rPr lang="en-US">
                <a:effectLst>
                  <a:outerShdw blurRad="38100" dist="38100" dir="2700000" algn="tl">
                    <a:srgbClr val="C0C0C0"/>
                  </a:outerShdw>
                </a:effectLst>
              </a:rPr>
              <a:t>Flash Boot-ID</a:t>
            </a:r>
          </a:p>
          <a:p>
            <a:pPr defTabSz="973138">
              <a:defRPr/>
            </a:pPr>
            <a:r>
              <a:rPr lang="en-US">
                <a:effectLst>
                  <a:outerShdw blurRad="38100" dist="38100" dir="2700000" algn="tl">
                    <a:srgbClr val="C0C0C0"/>
                  </a:outerShdw>
                </a:effectLst>
              </a:rPr>
              <a:t>in any boot sector? </a:t>
            </a:r>
          </a:p>
        </p:txBody>
      </p:sp>
      <p:sp>
        <p:nvSpPr>
          <p:cNvPr id="1966101" name="Text Box 21"/>
          <p:cNvSpPr txBox="1">
            <a:spLocks noChangeArrowheads="1"/>
          </p:cNvSpPr>
          <p:nvPr/>
        </p:nvSpPr>
        <p:spPr bwMode="auto">
          <a:xfrm>
            <a:off x="2878138" y="2863850"/>
            <a:ext cx="1311275" cy="558800"/>
          </a:xfrm>
          <a:prstGeom prst="rect">
            <a:avLst/>
          </a:prstGeom>
          <a:noFill/>
          <a:ln w="15875" algn="ctr">
            <a:noFill/>
            <a:miter lim="800000"/>
            <a:headEnd/>
            <a:tailEnd/>
          </a:ln>
          <a:effectLst/>
        </p:spPr>
        <p:txBody>
          <a:bodyPr wrap="none" lIns="97200" tIns="50400" rIns="97200" bIns="50400">
            <a:spAutoFit/>
          </a:bodyPr>
          <a:lstStyle/>
          <a:p>
            <a:pPr defTabSz="973138">
              <a:defRPr/>
            </a:pPr>
            <a:r>
              <a:rPr lang="en-US">
                <a:effectLst>
                  <a:outerShdw blurRad="38100" dist="38100" dir="2700000" algn="tl">
                    <a:srgbClr val="C0C0C0"/>
                  </a:outerShdw>
                </a:effectLst>
              </a:rPr>
              <a:t>Flash Boot from </a:t>
            </a:r>
          </a:p>
          <a:p>
            <a:pPr defTabSz="973138">
              <a:defRPr/>
            </a:pPr>
            <a:r>
              <a:rPr lang="en-US">
                <a:effectLst>
                  <a:outerShdw blurRad="38100" dist="38100" dir="2700000" algn="tl">
                    <a:srgbClr val="C0C0C0"/>
                  </a:outerShdw>
                </a:effectLst>
              </a:rPr>
              <a:t>Lowest sector</a:t>
            </a:r>
          </a:p>
        </p:txBody>
      </p:sp>
      <p:sp>
        <p:nvSpPr>
          <p:cNvPr id="1966103" name="Line 23"/>
          <p:cNvSpPr>
            <a:spLocks noChangeShapeType="1"/>
          </p:cNvSpPr>
          <p:nvPr/>
        </p:nvSpPr>
        <p:spPr bwMode="auto">
          <a:xfrm>
            <a:off x="1873250" y="1914525"/>
            <a:ext cx="1008063" cy="0"/>
          </a:xfrm>
          <a:prstGeom prst="line">
            <a:avLst/>
          </a:prstGeom>
          <a:noFill/>
          <a:ln w="15875">
            <a:solidFill>
              <a:schemeClr val="tx1"/>
            </a:solidFill>
            <a:round/>
            <a:headEnd/>
            <a:tailEnd type="triangle" w="med" len="med"/>
          </a:ln>
          <a:effectLst/>
        </p:spPr>
        <p:txBody>
          <a:bodyPr wrap="none" lIns="97200" tIns="50400" rIns="97200" bIns="50400" anchor="ctr"/>
          <a:lstStyle/>
          <a:p>
            <a:pPr>
              <a:defRPr/>
            </a:pPr>
            <a:endParaRPr lang="en-US"/>
          </a:p>
        </p:txBody>
      </p:sp>
      <p:sp>
        <p:nvSpPr>
          <p:cNvPr id="1966104" name="Line 24"/>
          <p:cNvSpPr>
            <a:spLocks noChangeShapeType="1"/>
          </p:cNvSpPr>
          <p:nvPr/>
        </p:nvSpPr>
        <p:spPr bwMode="auto">
          <a:xfrm>
            <a:off x="4105275" y="1914525"/>
            <a:ext cx="1362075" cy="19050"/>
          </a:xfrm>
          <a:prstGeom prst="line">
            <a:avLst/>
          </a:prstGeom>
          <a:noFill/>
          <a:ln w="15875">
            <a:solidFill>
              <a:schemeClr val="tx1"/>
            </a:solidFill>
            <a:round/>
            <a:headEnd/>
            <a:tailEnd type="triangle" w="med" len="med"/>
          </a:ln>
          <a:effectLst/>
        </p:spPr>
        <p:txBody>
          <a:bodyPr wrap="none" lIns="97200" tIns="50400" rIns="97200" bIns="50400" anchor="ctr"/>
          <a:lstStyle/>
          <a:p>
            <a:pPr>
              <a:defRPr/>
            </a:pPr>
            <a:endParaRPr lang="en-US"/>
          </a:p>
        </p:txBody>
      </p:sp>
      <p:sp>
        <p:nvSpPr>
          <p:cNvPr id="1966105" name="Line 25"/>
          <p:cNvSpPr>
            <a:spLocks noChangeShapeType="1"/>
          </p:cNvSpPr>
          <p:nvPr/>
        </p:nvSpPr>
        <p:spPr bwMode="auto">
          <a:xfrm>
            <a:off x="2089150" y="3222625"/>
            <a:ext cx="790575" cy="0"/>
          </a:xfrm>
          <a:prstGeom prst="line">
            <a:avLst/>
          </a:prstGeom>
          <a:noFill/>
          <a:ln w="15875">
            <a:solidFill>
              <a:schemeClr val="tx1"/>
            </a:solidFill>
            <a:round/>
            <a:headEnd/>
            <a:tailEnd type="triangle" w="med" len="med"/>
          </a:ln>
          <a:effectLst/>
        </p:spPr>
        <p:txBody>
          <a:bodyPr wrap="none" lIns="97200" tIns="50400" rIns="97200" bIns="50400" anchor="ctr"/>
          <a:lstStyle/>
          <a:p>
            <a:pPr>
              <a:defRPr/>
            </a:pPr>
            <a:endParaRPr lang="en-US"/>
          </a:p>
        </p:txBody>
      </p:sp>
      <p:sp>
        <p:nvSpPr>
          <p:cNvPr id="1966107" name="Line 27"/>
          <p:cNvSpPr>
            <a:spLocks noChangeShapeType="1"/>
          </p:cNvSpPr>
          <p:nvPr/>
        </p:nvSpPr>
        <p:spPr bwMode="auto">
          <a:xfrm>
            <a:off x="4897438" y="2994025"/>
            <a:ext cx="574675" cy="0"/>
          </a:xfrm>
          <a:prstGeom prst="line">
            <a:avLst/>
          </a:prstGeom>
          <a:noFill/>
          <a:ln w="15875">
            <a:solidFill>
              <a:schemeClr val="tx1"/>
            </a:solidFill>
            <a:round/>
            <a:headEnd/>
            <a:tailEnd type="triangle" w="med" len="med"/>
          </a:ln>
          <a:effectLst/>
        </p:spPr>
        <p:txBody>
          <a:bodyPr wrap="none" lIns="97200" tIns="50400" rIns="97200" bIns="50400" anchor="ctr"/>
          <a:lstStyle/>
          <a:p>
            <a:pPr>
              <a:defRPr/>
            </a:pPr>
            <a:endParaRPr lang="en-US"/>
          </a:p>
        </p:txBody>
      </p:sp>
      <p:sp>
        <p:nvSpPr>
          <p:cNvPr id="1966108" name="Line 28"/>
          <p:cNvSpPr>
            <a:spLocks noChangeShapeType="1"/>
          </p:cNvSpPr>
          <p:nvPr/>
        </p:nvSpPr>
        <p:spPr bwMode="auto">
          <a:xfrm flipV="1">
            <a:off x="4897438" y="1914525"/>
            <a:ext cx="0" cy="2449513"/>
          </a:xfrm>
          <a:prstGeom prst="line">
            <a:avLst/>
          </a:prstGeom>
          <a:noFill/>
          <a:ln w="15875">
            <a:solidFill>
              <a:schemeClr val="tx1"/>
            </a:solidFill>
            <a:round/>
            <a:headEnd/>
            <a:tailEnd/>
          </a:ln>
          <a:effectLst/>
        </p:spPr>
        <p:txBody>
          <a:bodyPr wrap="none" lIns="97200" tIns="50400" rIns="97200" bIns="50400" anchor="ctr"/>
          <a:lstStyle/>
          <a:p>
            <a:pPr>
              <a:defRPr/>
            </a:pPr>
            <a:endParaRPr lang="en-US"/>
          </a:p>
        </p:txBody>
      </p:sp>
      <p:sp>
        <p:nvSpPr>
          <p:cNvPr id="1966109" name="Text Box 29"/>
          <p:cNvSpPr txBox="1">
            <a:spLocks noChangeArrowheads="1"/>
          </p:cNvSpPr>
          <p:nvPr/>
        </p:nvSpPr>
        <p:spPr bwMode="auto">
          <a:xfrm>
            <a:off x="4968875" y="1627188"/>
            <a:ext cx="361950" cy="284162"/>
          </a:xfrm>
          <a:prstGeom prst="rect">
            <a:avLst/>
          </a:prstGeom>
          <a:noFill/>
          <a:ln w="15875" algn="ctr">
            <a:noFill/>
            <a:miter lim="800000"/>
            <a:headEnd/>
            <a:tailEnd/>
          </a:ln>
          <a:effectLst/>
        </p:spPr>
        <p:txBody>
          <a:bodyPr wrap="none" lIns="97200" tIns="50400" rIns="97200" bIns="50400">
            <a:spAutoFit/>
          </a:bodyPr>
          <a:lstStyle/>
          <a:p>
            <a:pPr defTabSz="973138">
              <a:defRPr/>
            </a:pPr>
            <a:r>
              <a:rPr lang="en-US">
                <a:effectLst>
                  <a:outerShdw blurRad="38100" dist="38100" dir="2700000" algn="tl">
                    <a:srgbClr val="C0C0C0"/>
                  </a:outerShdw>
                </a:effectLst>
              </a:rPr>
              <a:t>00</a:t>
            </a:r>
          </a:p>
        </p:txBody>
      </p:sp>
      <p:sp>
        <p:nvSpPr>
          <p:cNvPr id="1966110" name="Text Box 30"/>
          <p:cNvSpPr txBox="1">
            <a:spLocks noChangeArrowheads="1"/>
          </p:cNvSpPr>
          <p:nvPr/>
        </p:nvSpPr>
        <p:spPr bwMode="auto">
          <a:xfrm>
            <a:off x="4968875" y="2706688"/>
            <a:ext cx="361950" cy="284162"/>
          </a:xfrm>
          <a:prstGeom prst="rect">
            <a:avLst/>
          </a:prstGeom>
          <a:noFill/>
          <a:ln w="15875" algn="ctr">
            <a:noFill/>
            <a:miter lim="800000"/>
            <a:headEnd/>
            <a:tailEnd/>
          </a:ln>
          <a:effectLst/>
        </p:spPr>
        <p:txBody>
          <a:bodyPr wrap="none" lIns="97200" tIns="50400" rIns="97200" bIns="50400">
            <a:spAutoFit/>
          </a:bodyPr>
          <a:lstStyle/>
          <a:p>
            <a:pPr defTabSz="973138">
              <a:defRPr/>
            </a:pPr>
            <a:r>
              <a:rPr lang="en-US">
                <a:effectLst>
                  <a:outerShdw blurRad="38100" dist="38100" dir="2700000" algn="tl">
                    <a:srgbClr val="C0C0C0"/>
                  </a:outerShdw>
                </a:effectLst>
              </a:rPr>
              <a:t>01</a:t>
            </a:r>
          </a:p>
        </p:txBody>
      </p:sp>
      <p:sp>
        <p:nvSpPr>
          <p:cNvPr id="1966111" name="AutoShape 31"/>
          <p:cNvSpPr>
            <a:spLocks noChangeArrowheads="1"/>
          </p:cNvSpPr>
          <p:nvPr/>
        </p:nvSpPr>
        <p:spPr bwMode="auto">
          <a:xfrm>
            <a:off x="5400675" y="4003675"/>
            <a:ext cx="1368425" cy="720725"/>
          </a:xfrm>
          <a:prstGeom prst="flowChartTerminator">
            <a:avLst/>
          </a:prstGeom>
          <a:solidFill>
            <a:schemeClr val="accent1">
              <a:lumMod val="60000"/>
              <a:lumOff val="40000"/>
            </a:schemeClr>
          </a:solidFill>
          <a:ln w="15875" algn="ctr">
            <a:noFill/>
            <a:miter lim="800000"/>
            <a:headEnd/>
            <a:tailEnd/>
          </a:ln>
          <a:effectLst/>
        </p:spPr>
        <p:txBody>
          <a:bodyPr wrap="none" lIns="97200" tIns="50400" rIns="97200" bIns="50400" anchor="ctr"/>
          <a:lstStyle/>
          <a:p>
            <a:pPr>
              <a:defRPr/>
            </a:pPr>
            <a:endParaRPr lang="en-US"/>
          </a:p>
        </p:txBody>
      </p:sp>
      <p:sp>
        <p:nvSpPr>
          <p:cNvPr id="1966112" name="Text Box 32"/>
          <p:cNvSpPr txBox="1">
            <a:spLocks noChangeArrowheads="1"/>
          </p:cNvSpPr>
          <p:nvPr/>
        </p:nvSpPr>
        <p:spPr bwMode="auto">
          <a:xfrm>
            <a:off x="5400675" y="4092575"/>
            <a:ext cx="1439863" cy="558800"/>
          </a:xfrm>
          <a:prstGeom prst="rect">
            <a:avLst/>
          </a:prstGeom>
          <a:noFill/>
          <a:ln w="15875" algn="ctr">
            <a:noFill/>
            <a:miter lim="800000"/>
            <a:headEnd/>
            <a:tailEnd/>
          </a:ln>
          <a:effectLst/>
        </p:spPr>
        <p:txBody>
          <a:bodyPr lIns="97200" tIns="50400" rIns="97200" bIns="50400">
            <a:spAutoFit/>
          </a:bodyPr>
          <a:lstStyle/>
          <a:p>
            <a:pPr defTabSz="973138">
              <a:defRPr/>
            </a:pPr>
            <a:r>
              <a:rPr lang="en-US" dirty="0">
                <a:effectLst>
                  <a:outerShdw blurRad="38100" dist="38100" dir="2700000" algn="tl">
                    <a:srgbClr val="C0C0C0"/>
                  </a:outerShdw>
                </a:effectLst>
              </a:rPr>
              <a:t>Serial Boot (SBL)</a:t>
            </a:r>
          </a:p>
          <a:p>
            <a:pPr defTabSz="973138">
              <a:defRPr/>
            </a:pPr>
            <a:r>
              <a:rPr lang="en-US" dirty="0" err="1">
                <a:effectLst>
                  <a:outerShdw blurRad="38100" dist="38100" dir="2700000" algn="tl">
                    <a:srgbClr val="C0C0C0"/>
                  </a:outerShdw>
                </a:effectLst>
              </a:rPr>
              <a:t>Autobaud</a:t>
            </a:r>
            <a:r>
              <a:rPr lang="en-US" dirty="0">
                <a:effectLst>
                  <a:outerShdw blurRad="38100" dist="38100" dir="2700000" algn="tl">
                    <a:srgbClr val="C0C0C0"/>
                  </a:outerShdw>
                </a:effectLst>
              </a:rPr>
              <a:t>  scan</a:t>
            </a:r>
          </a:p>
        </p:txBody>
      </p:sp>
      <p:sp>
        <p:nvSpPr>
          <p:cNvPr id="1966113" name="Line 33"/>
          <p:cNvSpPr>
            <a:spLocks noChangeShapeType="1"/>
          </p:cNvSpPr>
          <p:nvPr/>
        </p:nvSpPr>
        <p:spPr bwMode="auto">
          <a:xfrm flipV="1">
            <a:off x="4897438" y="4362450"/>
            <a:ext cx="503237" cy="1588"/>
          </a:xfrm>
          <a:prstGeom prst="line">
            <a:avLst/>
          </a:prstGeom>
          <a:noFill/>
          <a:ln w="15875">
            <a:solidFill>
              <a:schemeClr val="tx1"/>
            </a:solidFill>
            <a:round/>
            <a:headEnd/>
            <a:tailEnd type="triangle" w="med" len="med"/>
          </a:ln>
          <a:effectLst/>
        </p:spPr>
        <p:txBody>
          <a:bodyPr wrap="none" lIns="97200" tIns="50400" rIns="97200" bIns="50400" anchor="ctr"/>
          <a:lstStyle/>
          <a:p>
            <a:pPr>
              <a:defRPr/>
            </a:pPr>
            <a:endParaRPr lang="en-US"/>
          </a:p>
        </p:txBody>
      </p:sp>
      <p:sp>
        <p:nvSpPr>
          <p:cNvPr id="1966114" name="Text Box 34"/>
          <p:cNvSpPr txBox="1">
            <a:spLocks noChangeArrowheads="1"/>
          </p:cNvSpPr>
          <p:nvPr/>
        </p:nvSpPr>
        <p:spPr bwMode="auto">
          <a:xfrm>
            <a:off x="4967288" y="4075113"/>
            <a:ext cx="361950" cy="284162"/>
          </a:xfrm>
          <a:prstGeom prst="rect">
            <a:avLst/>
          </a:prstGeom>
          <a:noFill/>
          <a:ln w="15875" algn="ctr">
            <a:noFill/>
            <a:miter lim="800000"/>
            <a:headEnd/>
            <a:tailEnd/>
          </a:ln>
          <a:effectLst/>
        </p:spPr>
        <p:txBody>
          <a:bodyPr wrap="none" lIns="97200" tIns="50400" rIns="97200" bIns="50400">
            <a:spAutoFit/>
          </a:bodyPr>
          <a:lstStyle/>
          <a:p>
            <a:pPr defTabSz="973138">
              <a:defRPr/>
            </a:pPr>
            <a:r>
              <a:rPr lang="en-US">
                <a:effectLst>
                  <a:outerShdw blurRad="38100" dist="38100" dir="2700000" algn="tl">
                    <a:srgbClr val="C0C0C0"/>
                  </a:outerShdw>
                </a:effectLst>
              </a:rPr>
              <a:t>10</a:t>
            </a:r>
          </a:p>
        </p:txBody>
      </p:sp>
      <p:sp>
        <p:nvSpPr>
          <p:cNvPr id="1966115" name="Text Box 35"/>
          <p:cNvSpPr txBox="1">
            <a:spLocks noChangeArrowheads="1"/>
          </p:cNvSpPr>
          <p:nvPr/>
        </p:nvSpPr>
        <p:spPr bwMode="auto">
          <a:xfrm>
            <a:off x="215900" y="765175"/>
            <a:ext cx="2216150" cy="314325"/>
          </a:xfrm>
          <a:prstGeom prst="rect">
            <a:avLst/>
          </a:prstGeom>
          <a:noFill/>
          <a:ln w="15875" algn="ctr">
            <a:noFill/>
            <a:miter lim="800000"/>
            <a:headEnd/>
            <a:tailEnd/>
          </a:ln>
          <a:effectLst/>
        </p:spPr>
        <p:txBody>
          <a:bodyPr lIns="97200" tIns="50400" rIns="97200" bIns="50400">
            <a:spAutoFit/>
          </a:bodyPr>
          <a:lstStyle/>
          <a:p>
            <a:pPr defTabSz="973138">
              <a:defRPr/>
            </a:pPr>
            <a:r>
              <a:rPr lang="en-US" sz="1400" b="1">
                <a:effectLst>
                  <a:outerShdw blurRad="38100" dist="38100" dir="2700000" algn="tl">
                    <a:srgbClr val="C0C0C0"/>
                  </a:outerShdw>
                </a:effectLst>
              </a:rPr>
              <a:t>Power On Reset  (POR)</a:t>
            </a:r>
          </a:p>
        </p:txBody>
      </p:sp>
      <p:sp>
        <p:nvSpPr>
          <p:cNvPr id="8225" name="Text Box 37"/>
          <p:cNvSpPr txBox="1">
            <a:spLocks noChangeArrowheads="1"/>
          </p:cNvSpPr>
          <p:nvPr/>
        </p:nvSpPr>
        <p:spPr bwMode="auto">
          <a:xfrm>
            <a:off x="2422525" y="1128713"/>
            <a:ext cx="7570788" cy="284162"/>
          </a:xfrm>
          <a:prstGeom prst="rect">
            <a:avLst/>
          </a:prstGeom>
          <a:noFill/>
          <a:ln w="15875" algn="ctr">
            <a:noFill/>
            <a:miter lim="800000"/>
            <a:headEnd/>
            <a:tailEnd/>
          </a:ln>
        </p:spPr>
        <p:txBody>
          <a:bodyPr wrap="none" lIns="97200" tIns="50400" rIns="97200" bIns="50400">
            <a:spAutoFit/>
          </a:bodyPr>
          <a:lstStyle/>
          <a:p>
            <a:pPr defTabSz="973138"/>
            <a:r>
              <a:rPr lang="en-US" b="1">
                <a:effectLst/>
              </a:rPr>
              <a:t>Note: </a:t>
            </a:r>
            <a:r>
              <a:rPr lang="en-US">
                <a:effectLst/>
              </a:rPr>
              <a:t>The grey blocks represent action done by hardware; the light blue ones action done by software (BAM).</a:t>
            </a:r>
          </a:p>
        </p:txBody>
      </p:sp>
      <p:sp>
        <p:nvSpPr>
          <p:cNvPr id="1966118" name="Text Box 38"/>
          <p:cNvSpPr txBox="1">
            <a:spLocks noChangeArrowheads="1"/>
          </p:cNvSpPr>
          <p:nvPr/>
        </p:nvSpPr>
        <p:spPr bwMode="auto">
          <a:xfrm>
            <a:off x="720725" y="4303713"/>
            <a:ext cx="996950" cy="284162"/>
          </a:xfrm>
          <a:prstGeom prst="rect">
            <a:avLst/>
          </a:prstGeom>
          <a:noFill/>
          <a:ln w="15875" algn="ctr">
            <a:noFill/>
            <a:miter lim="800000"/>
            <a:headEnd/>
            <a:tailEnd/>
          </a:ln>
          <a:effectLst/>
        </p:spPr>
        <p:txBody>
          <a:bodyPr wrap="none" lIns="97200" tIns="50400" rIns="97200" bIns="50400">
            <a:spAutoFit/>
          </a:bodyPr>
          <a:lstStyle/>
          <a:p>
            <a:pPr defTabSz="973138">
              <a:defRPr/>
            </a:pPr>
            <a:r>
              <a:rPr lang="en-US">
                <a:effectLst>
                  <a:outerShdw blurRad="38100" dist="38100" dir="2700000" algn="tl">
                    <a:srgbClr val="C0C0C0"/>
                  </a:outerShdw>
                </a:effectLst>
              </a:rPr>
              <a:t>Static Mode</a:t>
            </a:r>
          </a:p>
        </p:txBody>
      </p:sp>
      <p:sp>
        <p:nvSpPr>
          <p:cNvPr id="8227" name="Rectangle 47"/>
          <p:cNvSpPr>
            <a:spLocks noChangeArrowheads="1"/>
          </p:cNvSpPr>
          <p:nvPr/>
        </p:nvSpPr>
        <p:spPr bwMode="auto">
          <a:xfrm>
            <a:off x="128588" y="4797425"/>
            <a:ext cx="9777412" cy="466725"/>
          </a:xfrm>
          <a:prstGeom prst="rect">
            <a:avLst/>
          </a:prstGeom>
          <a:noFill/>
          <a:ln w="15875" algn="ctr">
            <a:noFill/>
            <a:miter lim="800000"/>
            <a:headEnd/>
            <a:tailEnd/>
          </a:ln>
        </p:spPr>
        <p:txBody>
          <a:bodyPr lIns="97200" tIns="50400" rIns="97200" bIns="50400">
            <a:spAutoFit/>
          </a:bodyPr>
          <a:lstStyle/>
          <a:p>
            <a:pPr algn="l" defTabSz="973138"/>
            <a:r>
              <a:rPr lang="en-US">
                <a:effectLst/>
              </a:rPr>
              <a:t>The device must be forced into an Alternate Boot Loader Mode via the FAB (Force Alternate Boot Mode) which must be asserted </a:t>
            </a:r>
            <a:r>
              <a:rPr lang="en-US" b="1">
                <a:effectLst/>
              </a:rPr>
              <a:t>before initiating the reset sequence</a:t>
            </a:r>
            <a:r>
              <a:rPr lang="en-US">
                <a:effectLst/>
              </a:rPr>
              <a:t>. The type of alternate boot mode is selected according to the ABS (Alternate Boot Selector) pins:</a:t>
            </a:r>
          </a:p>
        </p:txBody>
      </p:sp>
      <p:sp>
        <p:nvSpPr>
          <p:cNvPr id="37" name="TextBox 36"/>
          <p:cNvSpPr txBox="1"/>
          <p:nvPr/>
        </p:nvSpPr>
        <p:spPr>
          <a:xfrm>
            <a:off x="1885950" y="1557338"/>
            <a:ext cx="269875" cy="276225"/>
          </a:xfrm>
          <a:prstGeom prst="rect">
            <a:avLst/>
          </a:prstGeom>
          <a:noFill/>
        </p:spPr>
        <p:txBody>
          <a:bodyPr wrap="none">
            <a:spAutoFit/>
          </a:bodyPr>
          <a:lstStyle/>
          <a:p>
            <a:pPr>
              <a:defRPr/>
            </a:pPr>
            <a:r>
              <a:rPr lang="it-IT"/>
              <a:t>Y</a:t>
            </a:r>
            <a:endParaRPr lang="en-US"/>
          </a:p>
        </p:txBody>
      </p:sp>
      <p:sp>
        <p:nvSpPr>
          <p:cNvPr id="38" name="TextBox 37"/>
          <p:cNvSpPr txBox="1"/>
          <p:nvPr/>
        </p:nvSpPr>
        <p:spPr>
          <a:xfrm>
            <a:off x="2235200" y="2946400"/>
            <a:ext cx="269875" cy="277813"/>
          </a:xfrm>
          <a:prstGeom prst="rect">
            <a:avLst/>
          </a:prstGeom>
          <a:noFill/>
        </p:spPr>
        <p:txBody>
          <a:bodyPr wrap="none">
            <a:spAutoFit/>
          </a:bodyPr>
          <a:lstStyle/>
          <a:p>
            <a:pPr>
              <a:defRPr/>
            </a:pPr>
            <a:r>
              <a:rPr lang="it-IT"/>
              <a:t>Y</a:t>
            </a:r>
            <a:endParaRPr lang="en-US"/>
          </a:p>
        </p:txBody>
      </p:sp>
      <p:sp>
        <p:nvSpPr>
          <p:cNvPr id="39" name="TextBox 38"/>
          <p:cNvSpPr txBox="1"/>
          <p:nvPr/>
        </p:nvSpPr>
        <p:spPr>
          <a:xfrm>
            <a:off x="1277938" y="2287588"/>
            <a:ext cx="274637" cy="277812"/>
          </a:xfrm>
          <a:prstGeom prst="rect">
            <a:avLst/>
          </a:prstGeom>
          <a:noFill/>
        </p:spPr>
        <p:txBody>
          <a:bodyPr wrap="none">
            <a:spAutoFit/>
          </a:bodyPr>
          <a:lstStyle/>
          <a:p>
            <a:pPr>
              <a:defRPr/>
            </a:pPr>
            <a:r>
              <a:rPr lang="it-IT"/>
              <a:t>N</a:t>
            </a:r>
            <a:endParaRPr lang="en-US"/>
          </a:p>
        </p:txBody>
      </p:sp>
      <p:sp>
        <p:nvSpPr>
          <p:cNvPr id="40" name="TextBox 39"/>
          <p:cNvSpPr txBox="1"/>
          <p:nvPr/>
        </p:nvSpPr>
        <p:spPr>
          <a:xfrm>
            <a:off x="1281113" y="3811588"/>
            <a:ext cx="274637" cy="276225"/>
          </a:xfrm>
          <a:prstGeom prst="rect">
            <a:avLst/>
          </a:prstGeom>
          <a:noFill/>
        </p:spPr>
        <p:txBody>
          <a:bodyPr wrap="none">
            <a:spAutoFit/>
          </a:bodyPr>
          <a:lstStyle/>
          <a:p>
            <a:pPr>
              <a:defRPr/>
            </a:pPr>
            <a:r>
              <a:rPr lang="it-IT"/>
              <a:t>N</a:t>
            </a:r>
            <a:endParaRPr lang="en-US"/>
          </a:p>
        </p:txBody>
      </p:sp>
      <p:sp>
        <p:nvSpPr>
          <p:cNvPr id="41" name="Oval 40"/>
          <p:cNvSpPr/>
          <p:nvPr/>
        </p:nvSpPr>
        <p:spPr bwMode="auto">
          <a:xfrm>
            <a:off x="4845050" y="1879600"/>
            <a:ext cx="119063" cy="112713"/>
          </a:xfrm>
          <a:prstGeom prst="ellipse">
            <a:avLst/>
          </a:prstGeom>
          <a:solidFill>
            <a:schemeClr val="tx1"/>
          </a:solidFill>
          <a:ln w="15875" cap="flat" cmpd="sng" algn="ctr">
            <a:noFill/>
            <a:prstDash val="solid"/>
            <a:round/>
            <a:headEnd type="none" w="med" len="med"/>
            <a:tailEnd type="none" w="med" len="med"/>
          </a:ln>
          <a:effectLst/>
        </p:spPr>
        <p:txBody>
          <a:bodyPr wrap="none" lIns="97200" tIns="50400" rIns="97200" bIns="50400" anchor="ctr"/>
          <a:lstStyle/>
          <a:p>
            <a:pPr defTabSz="973138">
              <a:defRPr/>
            </a:pPr>
            <a:endParaRPr lang="en-US"/>
          </a:p>
        </p:txBody>
      </p:sp>
      <p:sp>
        <p:nvSpPr>
          <p:cNvPr id="42" name="Oval 41"/>
          <p:cNvSpPr/>
          <p:nvPr/>
        </p:nvSpPr>
        <p:spPr bwMode="auto">
          <a:xfrm>
            <a:off x="4852988" y="2944813"/>
            <a:ext cx="119062" cy="112712"/>
          </a:xfrm>
          <a:prstGeom prst="ellipse">
            <a:avLst/>
          </a:prstGeom>
          <a:solidFill>
            <a:schemeClr val="tx1"/>
          </a:solidFill>
          <a:ln w="15875" cap="flat" cmpd="sng" algn="ctr">
            <a:noFill/>
            <a:prstDash val="solid"/>
            <a:round/>
            <a:headEnd type="none" w="med" len="med"/>
            <a:tailEnd type="none" w="med" len="med"/>
          </a:ln>
          <a:effectLst/>
        </p:spPr>
        <p:txBody>
          <a:bodyPr wrap="none" lIns="97200" tIns="50400" rIns="97200" bIns="50400" anchor="ctr"/>
          <a:lstStyle/>
          <a:p>
            <a:pPr defTabSz="973138">
              <a:defRPr/>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it-IT" smtClean="0"/>
              <a:t>Single Chip (SC) Mode</a:t>
            </a:r>
            <a:endParaRPr lang="en-US" smtClean="0"/>
          </a:p>
        </p:txBody>
      </p:sp>
      <p:sp>
        <p:nvSpPr>
          <p:cNvPr id="9219" name="Text Placeholder 2"/>
          <p:cNvSpPr>
            <a:spLocks noGrp="1"/>
          </p:cNvSpPr>
          <p:nvPr>
            <p:ph type="body" sz="half" idx="1"/>
          </p:nvPr>
        </p:nvSpPr>
        <p:spPr>
          <a:xfrm>
            <a:off x="350838" y="908050"/>
            <a:ext cx="9097962" cy="311150"/>
          </a:xfrm>
        </p:spPr>
        <p:txBody>
          <a:bodyPr>
            <a:normAutofit fontScale="85000" lnSpcReduction="20000"/>
          </a:bodyPr>
          <a:lstStyle/>
          <a:p>
            <a:r>
              <a:rPr lang="en-US" sz="2000" smtClean="0"/>
              <a:t>The SPC560P50 Flash is partitioned into boot sectors. </a:t>
            </a:r>
          </a:p>
        </p:txBody>
      </p:sp>
      <p:graphicFrame>
        <p:nvGraphicFramePr>
          <p:cNvPr id="56" name="Group 108"/>
          <p:cNvGraphicFramePr>
            <a:graphicFrameLocks noGrp="1"/>
          </p:cNvGraphicFramePr>
          <p:nvPr>
            <p:ph sz="half" idx="2"/>
          </p:nvPr>
        </p:nvGraphicFramePr>
        <p:xfrm>
          <a:off x="3500438" y="2312988"/>
          <a:ext cx="2030201" cy="1708153"/>
        </p:xfrm>
        <a:graphic>
          <a:graphicData uri="http://schemas.openxmlformats.org/drawingml/2006/table">
            <a:tbl>
              <a:tblPr/>
              <a:tblGrid>
                <a:gridCol w="656441"/>
                <a:gridCol w="1373760"/>
              </a:tblGrid>
              <a:tr h="303213">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050" b="1" i="0" u="none" strike="noStrike" cap="none" normalizeH="0" baseline="0" dirty="0" smtClean="0">
                          <a:ln>
                            <a:noFill/>
                          </a:ln>
                          <a:solidFill>
                            <a:srgbClr val="000000"/>
                          </a:solidFill>
                          <a:effectLst/>
                          <a:latin typeface="Arial" charset="0"/>
                        </a:rPr>
                        <a:t>Block</a:t>
                      </a:r>
                      <a:endParaRPr kumimoji="0" lang="en-US" sz="1050" b="1" i="0" u="none" strike="noStrike" cap="none" normalizeH="0" baseline="0" dirty="0" smtClean="0">
                        <a:ln>
                          <a:noFill/>
                        </a:ln>
                        <a:solidFill>
                          <a:schemeClr val="tx1"/>
                        </a:solidFill>
                        <a:effectLst/>
                        <a:latin typeface="Arial" charset="0"/>
                      </a:endParaRPr>
                    </a:p>
                  </a:txBody>
                  <a:tcPr marL="97200" marR="97200" marT="50400" marB="50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1" i="0" u="none" strike="noStrike" cap="none" normalizeH="0" baseline="0" dirty="0" smtClean="0">
                          <a:ln>
                            <a:noFill/>
                          </a:ln>
                          <a:solidFill>
                            <a:srgbClr val="000000"/>
                          </a:solidFill>
                          <a:effectLst/>
                          <a:latin typeface="Arial" charset="0"/>
                        </a:rPr>
                        <a:t>Address</a:t>
                      </a:r>
                    </a:p>
                  </a:txBody>
                  <a:tcPr marL="97200" marR="97200" marT="50400" marB="50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rPr>
                        <a:t>0</a:t>
                      </a:r>
                    </a:p>
                  </a:txBody>
                  <a:tcPr marL="97200" marR="97200" marT="50400" marB="50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rPr>
                        <a:t>0x0000_0000</a:t>
                      </a:r>
                    </a:p>
                  </a:txBody>
                  <a:tcPr marL="97200" marR="97200" marT="50400" marB="50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rPr>
                        <a:t>1</a:t>
                      </a:r>
                    </a:p>
                  </a:txBody>
                  <a:tcPr marL="97200" marR="97200" marT="50400" marB="50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50" b="0" i="0" u="none" strike="noStrike" cap="none" normalizeH="0" baseline="0" dirty="0" smtClean="0">
                          <a:ln>
                            <a:noFill/>
                          </a:ln>
                          <a:solidFill>
                            <a:schemeClr val="tx1"/>
                          </a:solidFill>
                          <a:effectLst/>
                          <a:latin typeface="Arial" charset="0"/>
                        </a:rPr>
                        <a:t>0x0000_8000 </a:t>
                      </a:r>
                    </a:p>
                  </a:txBody>
                  <a:tcPr marL="97200" marR="97200" marT="50400" marB="50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rPr>
                        <a:t>2</a:t>
                      </a:r>
                    </a:p>
                  </a:txBody>
                  <a:tcPr marL="97200" marR="97200" marT="50400" marB="50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rPr>
                        <a:t>0x000_C000</a:t>
                      </a:r>
                    </a:p>
                  </a:txBody>
                  <a:tcPr marL="97200" marR="97200" marT="50400" marB="50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rPr>
                        <a:t>3</a:t>
                      </a:r>
                    </a:p>
                  </a:txBody>
                  <a:tcPr marL="97200" marR="97200" marT="50400" marB="50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rPr>
                        <a:t>0x0001_0000</a:t>
                      </a:r>
                    </a:p>
                  </a:txBody>
                  <a:tcPr marL="97200" marR="97200" marT="50400" marB="50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rPr>
                        <a:t>4</a:t>
                      </a:r>
                    </a:p>
                  </a:txBody>
                  <a:tcPr marL="97200" marR="97200" marT="50400" marB="50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50" b="0" i="0" u="none" strike="noStrike" cap="none" normalizeH="0" baseline="0" dirty="0" smtClean="0">
                          <a:ln>
                            <a:noFill/>
                          </a:ln>
                          <a:solidFill>
                            <a:schemeClr val="tx1"/>
                          </a:solidFill>
                          <a:effectLst/>
                          <a:latin typeface="Arial" charset="0"/>
                        </a:rPr>
                        <a:t>0x0001_8000 </a:t>
                      </a:r>
                    </a:p>
                  </a:txBody>
                  <a:tcPr marL="97200" marR="97200" marT="50400" marB="50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0"/>
          </p:nvPr>
        </p:nvSpPr>
        <p:spPr>
          <a:xfrm>
            <a:off x="8929688" y="6497638"/>
            <a:ext cx="936625" cy="360362"/>
          </a:xfrm>
        </p:spPr>
        <p:txBody>
          <a:bodyPr/>
          <a:lstStyle/>
          <a:p>
            <a:pPr>
              <a:defRPr/>
            </a:pPr>
            <a:fld id="{2D68CCC1-A881-4264-AC51-548F0F68A6CA}" type="slidenum">
              <a:rPr lang="fr-FR" smtClean="0"/>
              <a:pPr>
                <a:defRPr/>
              </a:pPr>
              <a:t>6</a:t>
            </a:fld>
            <a:endParaRPr lang="fr-FR"/>
          </a:p>
        </p:txBody>
      </p:sp>
      <p:grpSp>
        <p:nvGrpSpPr>
          <p:cNvPr id="2" name="Group 54"/>
          <p:cNvGrpSpPr>
            <a:grpSpLocks/>
          </p:cNvGrpSpPr>
          <p:nvPr/>
        </p:nvGrpSpPr>
        <p:grpSpPr bwMode="auto">
          <a:xfrm>
            <a:off x="423863" y="1493838"/>
            <a:ext cx="4879975" cy="4972050"/>
            <a:chOff x="4960938" y="1381942"/>
            <a:chExt cx="4880486" cy="4970925"/>
          </a:xfrm>
        </p:grpSpPr>
        <p:sp>
          <p:nvSpPr>
            <p:cNvPr id="9250" name="TextBox 29"/>
            <p:cNvSpPr txBox="1">
              <a:spLocks noChangeArrowheads="1"/>
            </p:cNvSpPr>
            <p:nvPr/>
          </p:nvSpPr>
          <p:spPr bwMode="auto">
            <a:xfrm>
              <a:off x="4960938" y="6103685"/>
              <a:ext cx="1152646" cy="246007"/>
            </a:xfrm>
            <a:prstGeom prst="rect">
              <a:avLst/>
            </a:prstGeom>
            <a:noFill/>
            <a:ln w="9525">
              <a:noFill/>
              <a:miter lim="800000"/>
              <a:headEnd/>
              <a:tailEnd/>
            </a:ln>
          </p:spPr>
          <p:txBody>
            <a:bodyPr>
              <a:spAutoFit/>
            </a:bodyPr>
            <a:lstStyle/>
            <a:p>
              <a:r>
                <a:rPr lang="it-IT" sz="1000" b="1">
                  <a:effectLst/>
                </a:rPr>
                <a:t>0x0000 0000</a:t>
              </a:r>
              <a:endParaRPr lang="en-US" sz="1000" b="1">
                <a:effectLst/>
              </a:endParaRPr>
            </a:p>
          </p:txBody>
        </p:sp>
        <p:sp>
          <p:nvSpPr>
            <p:cNvPr id="9251" name="TextBox 30"/>
            <p:cNvSpPr txBox="1">
              <a:spLocks noChangeArrowheads="1"/>
            </p:cNvSpPr>
            <p:nvPr/>
          </p:nvSpPr>
          <p:spPr bwMode="auto">
            <a:xfrm>
              <a:off x="4976815" y="5070457"/>
              <a:ext cx="1152646" cy="246006"/>
            </a:xfrm>
            <a:prstGeom prst="rect">
              <a:avLst/>
            </a:prstGeom>
            <a:noFill/>
            <a:ln w="9525">
              <a:noFill/>
              <a:miter lim="800000"/>
              <a:headEnd/>
              <a:tailEnd/>
            </a:ln>
          </p:spPr>
          <p:txBody>
            <a:bodyPr>
              <a:spAutoFit/>
            </a:bodyPr>
            <a:lstStyle/>
            <a:p>
              <a:r>
                <a:rPr lang="it-IT" sz="1000" b="1">
                  <a:effectLst/>
                </a:rPr>
                <a:t>0x0000 8000</a:t>
              </a:r>
              <a:endParaRPr lang="en-US" sz="1000" b="1">
                <a:effectLst/>
              </a:endParaRPr>
            </a:p>
          </p:txBody>
        </p:sp>
        <p:sp>
          <p:nvSpPr>
            <p:cNvPr id="9252" name="TextBox 31"/>
            <p:cNvSpPr txBox="1">
              <a:spLocks noChangeArrowheads="1"/>
            </p:cNvSpPr>
            <p:nvPr/>
          </p:nvSpPr>
          <p:spPr bwMode="auto">
            <a:xfrm>
              <a:off x="4986341" y="4553049"/>
              <a:ext cx="1151058" cy="246006"/>
            </a:xfrm>
            <a:prstGeom prst="rect">
              <a:avLst/>
            </a:prstGeom>
            <a:noFill/>
            <a:ln w="9525">
              <a:noFill/>
              <a:miter lim="800000"/>
              <a:headEnd/>
              <a:tailEnd/>
            </a:ln>
          </p:spPr>
          <p:txBody>
            <a:bodyPr>
              <a:spAutoFit/>
            </a:bodyPr>
            <a:lstStyle/>
            <a:p>
              <a:r>
                <a:rPr lang="it-IT" sz="1000" b="1">
                  <a:effectLst/>
                </a:rPr>
                <a:t>0x0000 C000</a:t>
              </a:r>
              <a:endParaRPr lang="en-US" sz="1000" b="1">
                <a:effectLst/>
              </a:endParaRPr>
            </a:p>
          </p:txBody>
        </p:sp>
        <p:sp>
          <p:nvSpPr>
            <p:cNvPr id="9253" name="TextBox 32"/>
            <p:cNvSpPr txBox="1">
              <a:spLocks noChangeArrowheads="1"/>
            </p:cNvSpPr>
            <p:nvPr/>
          </p:nvSpPr>
          <p:spPr bwMode="auto">
            <a:xfrm>
              <a:off x="4994278" y="4076907"/>
              <a:ext cx="1152646" cy="247594"/>
            </a:xfrm>
            <a:prstGeom prst="rect">
              <a:avLst/>
            </a:prstGeom>
            <a:noFill/>
            <a:ln w="9525">
              <a:noFill/>
              <a:miter lim="800000"/>
              <a:headEnd/>
              <a:tailEnd/>
            </a:ln>
          </p:spPr>
          <p:txBody>
            <a:bodyPr>
              <a:spAutoFit/>
            </a:bodyPr>
            <a:lstStyle/>
            <a:p>
              <a:r>
                <a:rPr lang="it-IT" sz="1000" b="1">
                  <a:effectLst/>
                </a:rPr>
                <a:t>0x0001 0000</a:t>
              </a:r>
              <a:endParaRPr lang="en-US" sz="1000" b="1">
                <a:effectLst/>
              </a:endParaRPr>
            </a:p>
          </p:txBody>
        </p:sp>
        <p:sp>
          <p:nvSpPr>
            <p:cNvPr id="9254" name="TextBox 33"/>
            <p:cNvSpPr txBox="1">
              <a:spLocks noChangeArrowheads="1"/>
            </p:cNvSpPr>
            <p:nvPr/>
          </p:nvSpPr>
          <p:spPr bwMode="auto">
            <a:xfrm>
              <a:off x="4976815" y="3077008"/>
              <a:ext cx="1152646" cy="246006"/>
            </a:xfrm>
            <a:prstGeom prst="rect">
              <a:avLst/>
            </a:prstGeom>
            <a:noFill/>
            <a:ln w="9525">
              <a:noFill/>
              <a:miter lim="800000"/>
              <a:headEnd/>
              <a:tailEnd/>
            </a:ln>
          </p:spPr>
          <p:txBody>
            <a:bodyPr>
              <a:spAutoFit/>
            </a:bodyPr>
            <a:lstStyle/>
            <a:p>
              <a:r>
                <a:rPr lang="it-IT" sz="1000" b="1">
                  <a:effectLst/>
                </a:rPr>
                <a:t>0x0001 8000</a:t>
              </a:r>
              <a:endParaRPr lang="en-US" sz="1000" b="1">
                <a:effectLst/>
              </a:endParaRPr>
            </a:p>
          </p:txBody>
        </p:sp>
        <p:sp>
          <p:nvSpPr>
            <p:cNvPr id="9255" name="TextBox 34"/>
            <p:cNvSpPr txBox="1">
              <a:spLocks noChangeArrowheads="1"/>
            </p:cNvSpPr>
            <p:nvPr/>
          </p:nvSpPr>
          <p:spPr bwMode="auto">
            <a:xfrm>
              <a:off x="4960938" y="2123136"/>
              <a:ext cx="1152646" cy="246007"/>
            </a:xfrm>
            <a:prstGeom prst="rect">
              <a:avLst/>
            </a:prstGeom>
            <a:noFill/>
            <a:ln w="9525">
              <a:noFill/>
              <a:miter lim="800000"/>
              <a:headEnd/>
              <a:tailEnd/>
            </a:ln>
          </p:spPr>
          <p:txBody>
            <a:bodyPr>
              <a:spAutoFit/>
            </a:bodyPr>
            <a:lstStyle/>
            <a:p>
              <a:r>
                <a:rPr lang="it-IT" sz="1000" b="1">
                  <a:effectLst/>
                </a:rPr>
                <a:t>0x0002 0000</a:t>
              </a:r>
              <a:endParaRPr lang="en-US" sz="1000" b="1">
                <a:effectLst/>
              </a:endParaRPr>
            </a:p>
          </p:txBody>
        </p:sp>
        <p:grpSp>
          <p:nvGrpSpPr>
            <p:cNvPr id="3" name="Group 53"/>
            <p:cNvGrpSpPr>
              <a:grpSpLocks/>
            </p:cNvGrpSpPr>
            <p:nvPr/>
          </p:nvGrpSpPr>
          <p:grpSpPr bwMode="auto">
            <a:xfrm>
              <a:off x="5946060" y="1381942"/>
              <a:ext cx="3895364" cy="4970925"/>
              <a:chOff x="5946060" y="1381942"/>
              <a:chExt cx="3895364" cy="4970925"/>
            </a:xfrm>
          </p:grpSpPr>
          <p:sp>
            <p:nvSpPr>
              <p:cNvPr id="9257" name="Rectangle 5"/>
              <p:cNvSpPr>
                <a:spLocks noChangeArrowheads="1"/>
              </p:cNvSpPr>
              <p:nvPr/>
            </p:nvSpPr>
            <p:spPr bwMode="auto">
              <a:xfrm>
                <a:off x="8472856" y="5291069"/>
                <a:ext cx="1368568" cy="1007835"/>
              </a:xfrm>
              <a:prstGeom prst="rect">
                <a:avLst/>
              </a:prstGeom>
              <a:solidFill>
                <a:schemeClr val="hlink"/>
              </a:solidFill>
              <a:ln w="15875" algn="ctr">
                <a:noFill/>
                <a:round/>
                <a:headEnd/>
                <a:tailEnd/>
              </a:ln>
            </p:spPr>
            <p:txBody>
              <a:bodyPr wrap="none" lIns="97200" tIns="50400" rIns="97200" bIns="50400" anchor="ctr"/>
              <a:lstStyle/>
              <a:p>
                <a:pPr defTabSz="973138"/>
                <a:endParaRPr lang="en-US" sz="1000">
                  <a:effectLst/>
                </a:endParaRPr>
              </a:p>
            </p:txBody>
          </p:sp>
          <p:sp>
            <p:nvSpPr>
              <p:cNvPr id="9258" name="TextBox 6"/>
              <p:cNvSpPr txBox="1">
                <a:spLocks noChangeArrowheads="1"/>
              </p:cNvSpPr>
              <p:nvPr/>
            </p:nvSpPr>
            <p:spPr bwMode="auto">
              <a:xfrm>
                <a:off x="8472856" y="5795780"/>
                <a:ext cx="1368568" cy="246007"/>
              </a:xfrm>
              <a:prstGeom prst="rect">
                <a:avLst/>
              </a:prstGeom>
              <a:noFill/>
              <a:ln w="9525">
                <a:solidFill>
                  <a:schemeClr val="tx1"/>
                </a:solidFill>
                <a:miter lim="800000"/>
                <a:headEnd/>
                <a:tailEnd/>
              </a:ln>
            </p:spPr>
            <p:txBody>
              <a:bodyPr>
                <a:spAutoFit/>
              </a:bodyPr>
              <a:lstStyle/>
              <a:p>
                <a:r>
                  <a:rPr lang="it-IT" sz="1000">
                    <a:effectLst/>
                  </a:rPr>
                  <a:t>Application start address</a:t>
                </a:r>
                <a:endParaRPr lang="en-US" sz="1000">
                  <a:effectLst/>
                </a:endParaRPr>
              </a:p>
            </p:txBody>
          </p:sp>
          <p:sp>
            <p:nvSpPr>
              <p:cNvPr id="9259" name="TextBox 7"/>
              <p:cNvSpPr txBox="1">
                <a:spLocks noChangeArrowheads="1"/>
              </p:cNvSpPr>
              <p:nvPr/>
            </p:nvSpPr>
            <p:spPr bwMode="auto">
              <a:xfrm>
                <a:off x="8472856" y="6046548"/>
                <a:ext cx="720800" cy="246007"/>
              </a:xfrm>
              <a:prstGeom prst="rect">
                <a:avLst/>
              </a:prstGeom>
              <a:noFill/>
              <a:ln w="9525">
                <a:solidFill>
                  <a:schemeClr val="tx1"/>
                </a:solidFill>
                <a:miter lim="800000"/>
                <a:headEnd/>
                <a:tailEnd/>
              </a:ln>
            </p:spPr>
            <p:txBody>
              <a:bodyPr>
                <a:spAutoFit/>
              </a:bodyPr>
              <a:lstStyle/>
              <a:p>
                <a:r>
                  <a:rPr lang="it-IT" sz="1000">
                    <a:effectLst/>
                  </a:rPr>
                  <a:t>RCHW</a:t>
                </a:r>
                <a:endParaRPr lang="en-US" sz="1000">
                  <a:effectLst/>
                </a:endParaRPr>
              </a:p>
            </p:txBody>
          </p:sp>
          <p:sp>
            <p:nvSpPr>
              <p:cNvPr id="9260" name="TextBox 8"/>
              <p:cNvSpPr txBox="1">
                <a:spLocks noChangeArrowheads="1"/>
              </p:cNvSpPr>
              <p:nvPr/>
            </p:nvSpPr>
            <p:spPr bwMode="auto">
              <a:xfrm>
                <a:off x="8472856" y="5549774"/>
                <a:ext cx="1368568" cy="246006"/>
              </a:xfrm>
              <a:prstGeom prst="rect">
                <a:avLst/>
              </a:prstGeom>
              <a:noFill/>
              <a:ln w="9525">
                <a:solidFill>
                  <a:schemeClr val="tx1"/>
                </a:solidFill>
                <a:miter lim="800000"/>
                <a:headEnd/>
                <a:tailEnd/>
              </a:ln>
            </p:spPr>
            <p:txBody>
              <a:bodyPr>
                <a:spAutoFit/>
              </a:bodyPr>
              <a:lstStyle/>
              <a:p>
                <a:r>
                  <a:rPr lang="it-IT" sz="1000">
                    <a:effectLst/>
                  </a:rPr>
                  <a:t>Application</a:t>
                </a:r>
                <a:endParaRPr lang="en-US" sz="1000">
                  <a:effectLst/>
                </a:endParaRPr>
              </a:p>
            </p:txBody>
          </p:sp>
          <p:sp>
            <p:nvSpPr>
              <p:cNvPr id="9261" name="TextBox 9"/>
              <p:cNvSpPr txBox="1">
                <a:spLocks noChangeArrowheads="1"/>
              </p:cNvSpPr>
              <p:nvPr/>
            </p:nvSpPr>
            <p:spPr bwMode="auto">
              <a:xfrm>
                <a:off x="8472856" y="5302180"/>
                <a:ext cx="1368568" cy="246006"/>
              </a:xfrm>
              <a:prstGeom prst="rect">
                <a:avLst/>
              </a:prstGeom>
              <a:noFill/>
              <a:ln w="9525">
                <a:solidFill>
                  <a:schemeClr val="tx1"/>
                </a:solidFill>
                <a:miter lim="800000"/>
                <a:headEnd/>
                <a:tailEnd/>
              </a:ln>
            </p:spPr>
            <p:txBody>
              <a:bodyPr>
                <a:spAutoFit/>
              </a:bodyPr>
              <a:lstStyle/>
              <a:p>
                <a:r>
                  <a:rPr lang="it-IT" sz="1000">
                    <a:effectLst/>
                  </a:rPr>
                  <a:t>Application</a:t>
                </a:r>
                <a:endParaRPr lang="en-US" sz="1000">
                  <a:effectLst/>
                </a:endParaRPr>
              </a:p>
            </p:txBody>
          </p:sp>
          <p:sp>
            <p:nvSpPr>
              <p:cNvPr id="9262" name="TextBox 10"/>
              <p:cNvSpPr txBox="1">
                <a:spLocks noChangeArrowheads="1"/>
              </p:cNvSpPr>
              <p:nvPr/>
            </p:nvSpPr>
            <p:spPr bwMode="auto">
              <a:xfrm>
                <a:off x="9193656" y="6046548"/>
                <a:ext cx="647768" cy="246007"/>
              </a:xfrm>
              <a:prstGeom prst="rect">
                <a:avLst/>
              </a:prstGeom>
              <a:noFill/>
              <a:ln w="9525">
                <a:solidFill>
                  <a:schemeClr val="tx1"/>
                </a:solidFill>
                <a:miter lim="800000"/>
                <a:headEnd/>
                <a:tailEnd/>
              </a:ln>
            </p:spPr>
            <p:txBody>
              <a:bodyPr>
                <a:spAutoFit/>
              </a:bodyPr>
              <a:lstStyle/>
              <a:p>
                <a:endParaRPr lang="en-US" sz="1000">
                  <a:effectLst/>
                </a:endParaRPr>
              </a:p>
            </p:txBody>
          </p:sp>
          <p:sp>
            <p:nvSpPr>
              <p:cNvPr id="9263" name="TextBox 11"/>
              <p:cNvSpPr txBox="1">
                <a:spLocks noChangeArrowheads="1"/>
              </p:cNvSpPr>
              <p:nvPr/>
            </p:nvSpPr>
            <p:spPr bwMode="auto">
              <a:xfrm>
                <a:off x="7536133" y="5383123"/>
                <a:ext cx="1152646" cy="246007"/>
              </a:xfrm>
              <a:prstGeom prst="rect">
                <a:avLst/>
              </a:prstGeom>
              <a:noFill/>
              <a:ln w="9525">
                <a:noFill/>
                <a:miter lim="800000"/>
                <a:headEnd/>
                <a:tailEnd/>
              </a:ln>
            </p:spPr>
            <p:txBody>
              <a:bodyPr>
                <a:spAutoFit/>
              </a:bodyPr>
              <a:lstStyle/>
              <a:p>
                <a:r>
                  <a:rPr lang="it-IT" sz="1000" b="1">
                    <a:effectLst/>
                  </a:rPr>
                  <a:t>0x0000 000C</a:t>
                </a:r>
                <a:endParaRPr lang="en-US" sz="1000" b="1">
                  <a:effectLst/>
                </a:endParaRPr>
              </a:p>
            </p:txBody>
          </p:sp>
          <p:sp>
            <p:nvSpPr>
              <p:cNvPr id="9264" name="TextBox 12"/>
              <p:cNvSpPr txBox="1">
                <a:spLocks noChangeArrowheads="1"/>
              </p:cNvSpPr>
              <p:nvPr/>
            </p:nvSpPr>
            <p:spPr bwMode="auto">
              <a:xfrm>
                <a:off x="7536133" y="5637066"/>
                <a:ext cx="1152646" cy="246007"/>
              </a:xfrm>
              <a:prstGeom prst="rect">
                <a:avLst/>
              </a:prstGeom>
              <a:noFill/>
              <a:ln w="9525">
                <a:noFill/>
                <a:miter lim="800000"/>
                <a:headEnd/>
                <a:tailEnd/>
              </a:ln>
            </p:spPr>
            <p:txBody>
              <a:bodyPr>
                <a:spAutoFit/>
              </a:bodyPr>
              <a:lstStyle/>
              <a:p>
                <a:r>
                  <a:rPr lang="it-IT" sz="1000" b="1">
                    <a:effectLst/>
                  </a:rPr>
                  <a:t>0x0000 0008</a:t>
                </a:r>
                <a:endParaRPr lang="en-US" sz="1000" b="1">
                  <a:effectLst/>
                </a:endParaRPr>
              </a:p>
            </p:txBody>
          </p:sp>
          <p:sp>
            <p:nvSpPr>
              <p:cNvPr id="9265" name="TextBox 13"/>
              <p:cNvSpPr txBox="1">
                <a:spLocks noChangeArrowheads="1"/>
              </p:cNvSpPr>
              <p:nvPr/>
            </p:nvSpPr>
            <p:spPr bwMode="auto">
              <a:xfrm>
                <a:off x="7536133" y="5876725"/>
                <a:ext cx="1152646" cy="246006"/>
              </a:xfrm>
              <a:prstGeom prst="rect">
                <a:avLst/>
              </a:prstGeom>
              <a:noFill/>
              <a:ln w="9525">
                <a:noFill/>
                <a:miter lim="800000"/>
                <a:headEnd/>
                <a:tailEnd/>
              </a:ln>
            </p:spPr>
            <p:txBody>
              <a:bodyPr>
                <a:spAutoFit/>
              </a:bodyPr>
              <a:lstStyle/>
              <a:p>
                <a:r>
                  <a:rPr lang="it-IT" sz="1000" b="1">
                    <a:effectLst/>
                  </a:rPr>
                  <a:t>0x0000 0004</a:t>
                </a:r>
                <a:endParaRPr lang="en-US" sz="1000" b="1">
                  <a:effectLst/>
                </a:endParaRPr>
              </a:p>
            </p:txBody>
          </p:sp>
          <p:sp>
            <p:nvSpPr>
              <p:cNvPr id="9266" name="TextBox 14"/>
              <p:cNvSpPr txBox="1">
                <a:spLocks noChangeArrowheads="1"/>
              </p:cNvSpPr>
              <p:nvPr/>
            </p:nvSpPr>
            <p:spPr bwMode="auto">
              <a:xfrm>
                <a:off x="7536133" y="6106860"/>
                <a:ext cx="1152646" cy="246007"/>
              </a:xfrm>
              <a:prstGeom prst="rect">
                <a:avLst/>
              </a:prstGeom>
              <a:noFill/>
              <a:ln w="9525">
                <a:noFill/>
                <a:miter lim="800000"/>
                <a:headEnd/>
                <a:tailEnd/>
              </a:ln>
            </p:spPr>
            <p:txBody>
              <a:bodyPr>
                <a:spAutoFit/>
              </a:bodyPr>
              <a:lstStyle/>
              <a:p>
                <a:r>
                  <a:rPr lang="it-IT" sz="1000" b="1">
                    <a:effectLst/>
                  </a:rPr>
                  <a:t>0x0000 0000</a:t>
                </a:r>
                <a:endParaRPr lang="en-US" sz="1000" b="1">
                  <a:effectLst/>
                </a:endParaRPr>
              </a:p>
            </p:txBody>
          </p:sp>
          <p:sp>
            <p:nvSpPr>
              <p:cNvPr id="9267" name="Rectangle 16"/>
              <p:cNvSpPr>
                <a:spLocks noChangeArrowheads="1"/>
              </p:cNvSpPr>
              <p:nvPr/>
            </p:nvSpPr>
            <p:spPr bwMode="auto">
              <a:xfrm>
                <a:off x="5945291" y="6133842"/>
                <a:ext cx="1152646" cy="144429"/>
              </a:xfrm>
              <a:prstGeom prst="rect">
                <a:avLst/>
              </a:prstGeom>
              <a:solidFill>
                <a:schemeClr val="hlink"/>
              </a:solidFill>
              <a:ln w="15875" algn="ctr">
                <a:noFill/>
                <a:round/>
                <a:headEnd/>
                <a:tailEnd/>
              </a:ln>
            </p:spPr>
            <p:txBody>
              <a:bodyPr wrap="none" lIns="97200" tIns="50400" rIns="97200" bIns="50400" anchor="ctr"/>
              <a:lstStyle/>
              <a:p>
                <a:pPr defTabSz="973138"/>
                <a:r>
                  <a:rPr lang="it-IT">
                    <a:effectLst/>
                  </a:rPr>
                  <a:t>Boot Information</a:t>
                </a:r>
                <a:endParaRPr lang="en-US">
                  <a:effectLst/>
                </a:endParaRPr>
              </a:p>
            </p:txBody>
          </p:sp>
          <p:sp>
            <p:nvSpPr>
              <p:cNvPr id="18" name="Rectangle 17"/>
              <p:cNvSpPr/>
              <p:nvPr/>
            </p:nvSpPr>
            <p:spPr bwMode="auto">
              <a:xfrm>
                <a:off x="5945291" y="5270437"/>
                <a:ext cx="1144707" cy="863405"/>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32K</a:t>
                </a:r>
                <a:endParaRPr lang="en-US" dirty="0">
                  <a:effectLst/>
                </a:endParaRPr>
              </a:p>
            </p:txBody>
          </p:sp>
          <p:sp>
            <p:nvSpPr>
              <p:cNvPr id="9269" name="Rectangle 18"/>
              <p:cNvSpPr>
                <a:spLocks noChangeArrowheads="1"/>
              </p:cNvSpPr>
              <p:nvPr/>
            </p:nvSpPr>
            <p:spPr bwMode="auto">
              <a:xfrm>
                <a:off x="5951642" y="5126007"/>
                <a:ext cx="1152646" cy="144430"/>
              </a:xfrm>
              <a:prstGeom prst="rect">
                <a:avLst/>
              </a:prstGeom>
              <a:solidFill>
                <a:schemeClr val="hlink"/>
              </a:solidFill>
              <a:ln w="15875" algn="ctr">
                <a:noFill/>
                <a:round/>
                <a:headEnd/>
                <a:tailEnd/>
              </a:ln>
            </p:spPr>
            <p:txBody>
              <a:bodyPr wrap="none" lIns="97200" tIns="50400" rIns="97200" bIns="50400" anchor="ctr"/>
              <a:lstStyle/>
              <a:p>
                <a:pPr defTabSz="973138"/>
                <a:r>
                  <a:rPr lang="it-IT">
                    <a:effectLst/>
                  </a:rPr>
                  <a:t>Boot Information</a:t>
                </a:r>
                <a:endParaRPr lang="en-US">
                  <a:effectLst/>
                </a:endParaRPr>
              </a:p>
            </p:txBody>
          </p:sp>
          <p:sp>
            <p:nvSpPr>
              <p:cNvPr id="20" name="Rectangle 19"/>
              <p:cNvSpPr/>
              <p:nvPr/>
            </p:nvSpPr>
            <p:spPr bwMode="auto">
              <a:xfrm>
                <a:off x="5951642" y="4262602"/>
                <a:ext cx="1144707" cy="360281"/>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16K</a:t>
                </a:r>
                <a:endParaRPr lang="en-US" dirty="0">
                  <a:effectLst/>
                </a:endParaRPr>
              </a:p>
            </p:txBody>
          </p:sp>
          <p:sp>
            <p:nvSpPr>
              <p:cNvPr id="9271" name="Rectangle 20"/>
              <p:cNvSpPr>
                <a:spLocks noChangeArrowheads="1"/>
              </p:cNvSpPr>
              <p:nvPr/>
            </p:nvSpPr>
            <p:spPr bwMode="auto">
              <a:xfrm>
                <a:off x="5951642" y="4118173"/>
                <a:ext cx="1152646" cy="144429"/>
              </a:xfrm>
              <a:prstGeom prst="rect">
                <a:avLst/>
              </a:prstGeom>
              <a:solidFill>
                <a:schemeClr val="hlink"/>
              </a:solidFill>
              <a:ln w="15875" algn="ctr">
                <a:noFill/>
                <a:round/>
                <a:headEnd/>
                <a:tailEnd/>
              </a:ln>
            </p:spPr>
            <p:txBody>
              <a:bodyPr wrap="none" lIns="97200" tIns="50400" rIns="97200" bIns="50400" anchor="ctr"/>
              <a:lstStyle/>
              <a:p>
                <a:pPr defTabSz="973138"/>
                <a:r>
                  <a:rPr lang="it-IT">
                    <a:effectLst/>
                  </a:rPr>
                  <a:t>Boot Information</a:t>
                </a:r>
                <a:endParaRPr lang="en-US">
                  <a:effectLst/>
                </a:endParaRPr>
              </a:p>
            </p:txBody>
          </p:sp>
          <p:sp>
            <p:nvSpPr>
              <p:cNvPr id="22" name="Rectangle 21"/>
              <p:cNvSpPr/>
              <p:nvPr/>
            </p:nvSpPr>
            <p:spPr bwMode="auto">
              <a:xfrm>
                <a:off x="5951642" y="3254768"/>
                <a:ext cx="1144707" cy="863405"/>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32K</a:t>
                </a:r>
                <a:endParaRPr lang="en-US" dirty="0">
                  <a:effectLst/>
                </a:endParaRPr>
              </a:p>
            </p:txBody>
          </p:sp>
          <p:sp>
            <p:nvSpPr>
              <p:cNvPr id="9273" name="Rectangle 22"/>
              <p:cNvSpPr>
                <a:spLocks noChangeArrowheads="1"/>
              </p:cNvSpPr>
              <p:nvPr/>
            </p:nvSpPr>
            <p:spPr bwMode="auto">
              <a:xfrm>
                <a:off x="5951642" y="3110338"/>
                <a:ext cx="1152646" cy="144430"/>
              </a:xfrm>
              <a:prstGeom prst="rect">
                <a:avLst/>
              </a:prstGeom>
              <a:solidFill>
                <a:schemeClr val="hlink"/>
              </a:solidFill>
              <a:ln w="15875" algn="ctr">
                <a:noFill/>
                <a:round/>
                <a:headEnd/>
                <a:tailEnd/>
              </a:ln>
            </p:spPr>
            <p:txBody>
              <a:bodyPr wrap="none" lIns="97200" tIns="50400" rIns="97200" bIns="50400" anchor="ctr"/>
              <a:lstStyle/>
              <a:p>
                <a:pPr defTabSz="973138"/>
                <a:r>
                  <a:rPr lang="it-IT">
                    <a:effectLst/>
                  </a:rPr>
                  <a:t>Boot Information</a:t>
                </a:r>
                <a:endParaRPr lang="en-US">
                  <a:effectLst/>
                </a:endParaRPr>
              </a:p>
            </p:txBody>
          </p:sp>
          <p:sp>
            <p:nvSpPr>
              <p:cNvPr id="24" name="Rectangle 23"/>
              <p:cNvSpPr/>
              <p:nvPr/>
            </p:nvSpPr>
            <p:spPr bwMode="auto">
              <a:xfrm>
                <a:off x="5951642" y="2245347"/>
                <a:ext cx="1144707" cy="864991"/>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32K</a:t>
                </a:r>
                <a:endParaRPr lang="en-US" dirty="0">
                  <a:effectLst/>
                </a:endParaRPr>
              </a:p>
            </p:txBody>
          </p:sp>
          <p:sp>
            <p:nvSpPr>
              <p:cNvPr id="9275" name="Rectangle 26"/>
              <p:cNvSpPr>
                <a:spLocks noChangeArrowheads="1"/>
              </p:cNvSpPr>
              <p:nvPr/>
            </p:nvSpPr>
            <p:spPr bwMode="auto">
              <a:xfrm>
                <a:off x="5951642" y="4622884"/>
                <a:ext cx="1152646" cy="142843"/>
              </a:xfrm>
              <a:prstGeom prst="rect">
                <a:avLst/>
              </a:prstGeom>
              <a:solidFill>
                <a:schemeClr val="hlink"/>
              </a:solidFill>
              <a:ln w="15875" algn="ctr">
                <a:noFill/>
                <a:round/>
                <a:headEnd/>
                <a:tailEnd/>
              </a:ln>
            </p:spPr>
            <p:txBody>
              <a:bodyPr wrap="none" lIns="97200" tIns="50400" rIns="97200" bIns="50400" anchor="ctr"/>
              <a:lstStyle/>
              <a:p>
                <a:pPr defTabSz="973138"/>
                <a:r>
                  <a:rPr lang="it-IT">
                    <a:effectLst/>
                  </a:rPr>
                  <a:t>Boot Information</a:t>
                </a:r>
                <a:endParaRPr lang="en-US">
                  <a:effectLst/>
                </a:endParaRPr>
              </a:p>
            </p:txBody>
          </p:sp>
          <p:sp>
            <p:nvSpPr>
              <p:cNvPr id="28" name="Rectangle 27"/>
              <p:cNvSpPr/>
              <p:nvPr/>
            </p:nvSpPr>
            <p:spPr bwMode="auto">
              <a:xfrm>
                <a:off x="5951642" y="4765726"/>
                <a:ext cx="1144707" cy="360280"/>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16K</a:t>
                </a:r>
                <a:endParaRPr lang="en-US" dirty="0">
                  <a:effectLst/>
                </a:endParaRPr>
              </a:p>
            </p:txBody>
          </p:sp>
          <p:sp>
            <p:nvSpPr>
              <p:cNvPr id="29" name="Rectangle 28"/>
              <p:cNvSpPr/>
              <p:nvPr/>
            </p:nvSpPr>
            <p:spPr bwMode="auto">
              <a:xfrm>
                <a:off x="5951642" y="1381942"/>
                <a:ext cx="1144707" cy="863405"/>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128K</a:t>
                </a:r>
                <a:endParaRPr lang="en-US" dirty="0">
                  <a:effectLst/>
                </a:endParaRPr>
              </a:p>
            </p:txBody>
          </p:sp>
          <p:cxnSp>
            <p:nvCxnSpPr>
              <p:cNvPr id="41" name="Straight Connector 40"/>
              <p:cNvCxnSpPr/>
              <p:nvPr/>
            </p:nvCxnSpPr>
            <p:spPr bwMode="auto">
              <a:xfrm flipV="1">
                <a:off x="7105874" y="5800542"/>
                <a:ext cx="1390796" cy="32377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45" name="Straight Connector 44"/>
              <p:cNvCxnSpPr/>
              <p:nvPr/>
            </p:nvCxnSpPr>
            <p:spPr bwMode="auto">
              <a:xfrm>
                <a:off x="7083647" y="6289381"/>
                <a:ext cx="1392384" cy="7935"/>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grpSp>
      <p:sp>
        <p:nvSpPr>
          <p:cNvPr id="57" name="TextBox 56"/>
          <p:cNvSpPr txBox="1">
            <a:spLocks noChangeArrowheads="1"/>
          </p:cNvSpPr>
          <p:nvPr/>
        </p:nvSpPr>
        <p:spPr bwMode="auto">
          <a:xfrm>
            <a:off x="3497263" y="1957388"/>
            <a:ext cx="2076450" cy="277812"/>
          </a:xfrm>
          <a:prstGeom prst="rect">
            <a:avLst/>
          </a:prstGeom>
          <a:noFill/>
          <a:ln w="9525">
            <a:noFill/>
            <a:miter lim="800000"/>
            <a:headEnd/>
            <a:tailEnd/>
          </a:ln>
        </p:spPr>
        <p:txBody>
          <a:bodyPr>
            <a:spAutoFit/>
          </a:bodyPr>
          <a:lstStyle/>
          <a:p>
            <a:r>
              <a:rPr lang="it-IT" b="1">
                <a:effectLst/>
              </a:rPr>
              <a:t>Flash Boot Sectors</a:t>
            </a:r>
            <a:endParaRPr lang="en-US" b="1">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it-IT" smtClean="0"/>
              <a:t>Single Chip (SC) Mode</a:t>
            </a:r>
            <a:endParaRPr lang="en-US" smtClean="0"/>
          </a:p>
        </p:txBody>
      </p:sp>
      <p:sp>
        <p:nvSpPr>
          <p:cNvPr id="9219" name="Text Placeholder 2"/>
          <p:cNvSpPr>
            <a:spLocks noGrp="1"/>
          </p:cNvSpPr>
          <p:nvPr>
            <p:ph type="body" sz="half" idx="1"/>
          </p:nvPr>
        </p:nvSpPr>
        <p:spPr>
          <a:xfrm>
            <a:off x="350838" y="908050"/>
            <a:ext cx="9097962" cy="311150"/>
          </a:xfrm>
        </p:spPr>
        <p:txBody>
          <a:bodyPr>
            <a:normAutofit fontScale="85000" lnSpcReduction="20000"/>
          </a:bodyPr>
          <a:lstStyle/>
          <a:p>
            <a:r>
              <a:rPr lang="en-US" sz="2000" smtClean="0"/>
              <a:t>The SPC560P50 Flash is partitioned into boot sectors. </a:t>
            </a:r>
          </a:p>
        </p:txBody>
      </p:sp>
      <p:sp>
        <p:nvSpPr>
          <p:cNvPr id="5" name="Slide Number Placeholder 4"/>
          <p:cNvSpPr>
            <a:spLocks noGrp="1"/>
          </p:cNvSpPr>
          <p:nvPr>
            <p:ph type="sldNum" sz="quarter" idx="10"/>
          </p:nvPr>
        </p:nvSpPr>
        <p:spPr>
          <a:xfrm>
            <a:off x="8929688" y="6497638"/>
            <a:ext cx="936625" cy="360362"/>
          </a:xfrm>
        </p:spPr>
        <p:txBody>
          <a:bodyPr/>
          <a:lstStyle/>
          <a:p>
            <a:pPr>
              <a:defRPr/>
            </a:pPr>
            <a:fld id="{2D68CCC1-A881-4264-AC51-548F0F68A6CA}" type="slidenum">
              <a:rPr lang="fr-FR" smtClean="0"/>
              <a:pPr>
                <a:defRPr/>
              </a:pPr>
              <a:t>7</a:t>
            </a:fld>
            <a:endParaRPr lang="fr-FR"/>
          </a:p>
        </p:txBody>
      </p:sp>
      <p:grpSp>
        <p:nvGrpSpPr>
          <p:cNvPr id="9221" name="Group 54"/>
          <p:cNvGrpSpPr>
            <a:grpSpLocks/>
          </p:cNvGrpSpPr>
          <p:nvPr/>
        </p:nvGrpSpPr>
        <p:grpSpPr bwMode="auto">
          <a:xfrm>
            <a:off x="423863" y="1493838"/>
            <a:ext cx="4879975" cy="4972050"/>
            <a:chOff x="4960938" y="1381942"/>
            <a:chExt cx="4880486" cy="4970925"/>
          </a:xfrm>
        </p:grpSpPr>
        <p:sp>
          <p:nvSpPr>
            <p:cNvPr id="9250" name="TextBox 29"/>
            <p:cNvSpPr txBox="1">
              <a:spLocks noChangeArrowheads="1"/>
            </p:cNvSpPr>
            <p:nvPr/>
          </p:nvSpPr>
          <p:spPr bwMode="auto">
            <a:xfrm>
              <a:off x="4960938" y="6103685"/>
              <a:ext cx="1152646" cy="246007"/>
            </a:xfrm>
            <a:prstGeom prst="rect">
              <a:avLst/>
            </a:prstGeom>
            <a:noFill/>
            <a:ln w="9525">
              <a:noFill/>
              <a:miter lim="800000"/>
              <a:headEnd/>
              <a:tailEnd/>
            </a:ln>
          </p:spPr>
          <p:txBody>
            <a:bodyPr>
              <a:spAutoFit/>
            </a:bodyPr>
            <a:lstStyle/>
            <a:p>
              <a:r>
                <a:rPr lang="it-IT" sz="1000" b="1">
                  <a:effectLst/>
                </a:rPr>
                <a:t>0x0000 0000</a:t>
              </a:r>
              <a:endParaRPr lang="en-US" sz="1000" b="1">
                <a:effectLst/>
              </a:endParaRPr>
            </a:p>
          </p:txBody>
        </p:sp>
        <p:sp>
          <p:nvSpPr>
            <p:cNvPr id="9251" name="TextBox 30"/>
            <p:cNvSpPr txBox="1">
              <a:spLocks noChangeArrowheads="1"/>
            </p:cNvSpPr>
            <p:nvPr/>
          </p:nvSpPr>
          <p:spPr bwMode="auto">
            <a:xfrm>
              <a:off x="4976815" y="5070457"/>
              <a:ext cx="1152646" cy="246006"/>
            </a:xfrm>
            <a:prstGeom prst="rect">
              <a:avLst/>
            </a:prstGeom>
            <a:noFill/>
            <a:ln w="9525">
              <a:noFill/>
              <a:miter lim="800000"/>
              <a:headEnd/>
              <a:tailEnd/>
            </a:ln>
          </p:spPr>
          <p:txBody>
            <a:bodyPr>
              <a:spAutoFit/>
            </a:bodyPr>
            <a:lstStyle/>
            <a:p>
              <a:r>
                <a:rPr lang="it-IT" sz="1000" b="1">
                  <a:effectLst/>
                </a:rPr>
                <a:t>0x0000 8000</a:t>
              </a:r>
              <a:endParaRPr lang="en-US" sz="1000" b="1">
                <a:effectLst/>
              </a:endParaRPr>
            </a:p>
          </p:txBody>
        </p:sp>
        <p:sp>
          <p:nvSpPr>
            <p:cNvPr id="9252" name="TextBox 31"/>
            <p:cNvSpPr txBox="1">
              <a:spLocks noChangeArrowheads="1"/>
            </p:cNvSpPr>
            <p:nvPr/>
          </p:nvSpPr>
          <p:spPr bwMode="auto">
            <a:xfrm>
              <a:off x="4986341" y="4553049"/>
              <a:ext cx="1151058" cy="246006"/>
            </a:xfrm>
            <a:prstGeom prst="rect">
              <a:avLst/>
            </a:prstGeom>
            <a:noFill/>
            <a:ln w="9525">
              <a:noFill/>
              <a:miter lim="800000"/>
              <a:headEnd/>
              <a:tailEnd/>
            </a:ln>
          </p:spPr>
          <p:txBody>
            <a:bodyPr>
              <a:spAutoFit/>
            </a:bodyPr>
            <a:lstStyle/>
            <a:p>
              <a:r>
                <a:rPr lang="it-IT" sz="1000" b="1">
                  <a:effectLst/>
                </a:rPr>
                <a:t>0x0000 C000</a:t>
              </a:r>
              <a:endParaRPr lang="en-US" sz="1000" b="1">
                <a:effectLst/>
              </a:endParaRPr>
            </a:p>
          </p:txBody>
        </p:sp>
        <p:sp>
          <p:nvSpPr>
            <p:cNvPr id="9253" name="TextBox 32"/>
            <p:cNvSpPr txBox="1">
              <a:spLocks noChangeArrowheads="1"/>
            </p:cNvSpPr>
            <p:nvPr/>
          </p:nvSpPr>
          <p:spPr bwMode="auto">
            <a:xfrm>
              <a:off x="4994278" y="4076907"/>
              <a:ext cx="1152646" cy="247594"/>
            </a:xfrm>
            <a:prstGeom prst="rect">
              <a:avLst/>
            </a:prstGeom>
            <a:noFill/>
            <a:ln w="9525">
              <a:noFill/>
              <a:miter lim="800000"/>
              <a:headEnd/>
              <a:tailEnd/>
            </a:ln>
          </p:spPr>
          <p:txBody>
            <a:bodyPr>
              <a:spAutoFit/>
            </a:bodyPr>
            <a:lstStyle/>
            <a:p>
              <a:r>
                <a:rPr lang="it-IT" sz="1000" b="1">
                  <a:effectLst/>
                </a:rPr>
                <a:t>0x0001 0000</a:t>
              </a:r>
              <a:endParaRPr lang="en-US" sz="1000" b="1">
                <a:effectLst/>
              </a:endParaRPr>
            </a:p>
          </p:txBody>
        </p:sp>
        <p:sp>
          <p:nvSpPr>
            <p:cNvPr id="9254" name="TextBox 33"/>
            <p:cNvSpPr txBox="1">
              <a:spLocks noChangeArrowheads="1"/>
            </p:cNvSpPr>
            <p:nvPr/>
          </p:nvSpPr>
          <p:spPr bwMode="auto">
            <a:xfrm>
              <a:off x="4976815" y="3077008"/>
              <a:ext cx="1152646" cy="246006"/>
            </a:xfrm>
            <a:prstGeom prst="rect">
              <a:avLst/>
            </a:prstGeom>
            <a:noFill/>
            <a:ln w="9525">
              <a:noFill/>
              <a:miter lim="800000"/>
              <a:headEnd/>
              <a:tailEnd/>
            </a:ln>
          </p:spPr>
          <p:txBody>
            <a:bodyPr>
              <a:spAutoFit/>
            </a:bodyPr>
            <a:lstStyle/>
            <a:p>
              <a:r>
                <a:rPr lang="it-IT" sz="1000" b="1">
                  <a:effectLst/>
                </a:rPr>
                <a:t>0x0001 8000</a:t>
              </a:r>
              <a:endParaRPr lang="en-US" sz="1000" b="1">
                <a:effectLst/>
              </a:endParaRPr>
            </a:p>
          </p:txBody>
        </p:sp>
        <p:sp>
          <p:nvSpPr>
            <p:cNvPr id="9255" name="TextBox 34"/>
            <p:cNvSpPr txBox="1">
              <a:spLocks noChangeArrowheads="1"/>
            </p:cNvSpPr>
            <p:nvPr/>
          </p:nvSpPr>
          <p:spPr bwMode="auto">
            <a:xfrm>
              <a:off x="4960938" y="2123136"/>
              <a:ext cx="1152646" cy="246007"/>
            </a:xfrm>
            <a:prstGeom prst="rect">
              <a:avLst/>
            </a:prstGeom>
            <a:noFill/>
            <a:ln w="9525">
              <a:noFill/>
              <a:miter lim="800000"/>
              <a:headEnd/>
              <a:tailEnd/>
            </a:ln>
          </p:spPr>
          <p:txBody>
            <a:bodyPr>
              <a:spAutoFit/>
            </a:bodyPr>
            <a:lstStyle/>
            <a:p>
              <a:r>
                <a:rPr lang="it-IT" sz="1000" b="1">
                  <a:effectLst/>
                </a:rPr>
                <a:t>0x0002 0000</a:t>
              </a:r>
              <a:endParaRPr lang="en-US" sz="1000" b="1">
                <a:effectLst/>
              </a:endParaRPr>
            </a:p>
          </p:txBody>
        </p:sp>
        <p:grpSp>
          <p:nvGrpSpPr>
            <p:cNvPr id="9256" name="Group 53"/>
            <p:cNvGrpSpPr>
              <a:grpSpLocks/>
            </p:cNvGrpSpPr>
            <p:nvPr/>
          </p:nvGrpSpPr>
          <p:grpSpPr bwMode="auto">
            <a:xfrm>
              <a:off x="5946060" y="1381942"/>
              <a:ext cx="3895364" cy="4970925"/>
              <a:chOff x="5946060" y="1381942"/>
              <a:chExt cx="3895364" cy="4970925"/>
            </a:xfrm>
          </p:grpSpPr>
          <p:sp>
            <p:nvSpPr>
              <p:cNvPr id="9257" name="Rectangle 5"/>
              <p:cNvSpPr>
                <a:spLocks noChangeArrowheads="1"/>
              </p:cNvSpPr>
              <p:nvPr/>
            </p:nvSpPr>
            <p:spPr bwMode="auto">
              <a:xfrm>
                <a:off x="8472856" y="5291069"/>
                <a:ext cx="1368568" cy="1007835"/>
              </a:xfrm>
              <a:prstGeom prst="rect">
                <a:avLst/>
              </a:prstGeom>
              <a:solidFill>
                <a:schemeClr val="hlink"/>
              </a:solidFill>
              <a:ln w="15875" algn="ctr">
                <a:noFill/>
                <a:round/>
                <a:headEnd/>
                <a:tailEnd/>
              </a:ln>
            </p:spPr>
            <p:txBody>
              <a:bodyPr wrap="none" lIns="97200" tIns="50400" rIns="97200" bIns="50400" anchor="ctr"/>
              <a:lstStyle/>
              <a:p>
                <a:pPr defTabSz="973138"/>
                <a:endParaRPr lang="en-US" sz="1000">
                  <a:effectLst/>
                </a:endParaRPr>
              </a:p>
            </p:txBody>
          </p:sp>
          <p:sp>
            <p:nvSpPr>
              <p:cNvPr id="9258" name="TextBox 6"/>
              <p:cNvSpPr txBox="1">
                <a:spLocks noChangeArrowheads="1"/>
              </p:cNvSpPr>
              <p:nvPr/>
            </p:nvSpPr>
            <p:spPr bwMode="auto">
              <a:xfrm>
                <a:off x="8472856" y="5795780"/>
                <a:ext cx="1368568" cy="246007"/>
              </a:xfrm>
              <a:prstGeom prst="rect">
                <a:avLst/>
              </a:prstGeom>
              <a:noFill/>
              <a:ln w="9525">
                <a:solidFill>
                  <a:schemeClr val="tx1"/>
                </a:solidFill>
                <a:miter lim="800000"/>
                <a:headEnd/>
                <a:tailEnd/>
              </a:ln>
            </p:spPr>
            <p:txBody>
              <a:bodyPr>
                <a:spAutoFit/>
              </a:bodyPr>
              <a:lstStyle/>
              <a:p>
                <a:r>
                  <a:rPr lang="it-IT" sz="1000">
                    <a:effectLst/>
                  </a:rPr>
                  <a:t>Application start address</a:t>
                </a:r>
                <a:endParaRPr lang="en-US" sz="1000">
                  <a:effectLst/>
                </a:endParaRPr>
              </a:p>
            </p:txBody>
          </p:sp>
          <p:sp>
            <p:nvSpPr>
              <p:cNvPr id="9259" name="TextBox 7"/>
              <p:cNvSpPr txBox="1">
                <a:spLocks noChangeArrowheads="1"/>
              </p:cNvSpPr>
              <p:nvPr/>
            </p:nvSpPr>
            <p:spPr bwMode="auto">
              <a:xfrm>
                <a:off x="8472856" y="6046548"/>
                <a:ext cx="720800" cy="246007"/>
              </a:xfrm>
              <a:prstGeom prst="rect">
                <a:avLst/>
              </a:prstGeom>
              <a:noFill/>
              <a:ln w="9525">
                <a:solidFill>
                  <a:schemeClr val="tx1"/>
                </a:solidFill>
                <a:miter lim="800000"/>
                <a:headEnd/>
                <a:tailEnd/>
              </a:ln>
            </p:spPr>
            <p:txBody>
              <a:bodyPr>
                <a:spAutoFit/>
              </a:bodyPr>
              <a:lstStyle/>
              <a:p>
                <a:r>
                  <a:rPr lang="it-IT" sz="1000">
                    <a:effectLst/>
                  </a:rPr>
                  <a:t>RCHW</a:t>
                </a:r>
                <a:endParaRPr lang="en-US" sz="1000">
                  <a:effectLst/>
                </a:endParaRPr>
              </a:p>
            </p:txBody>
          </p:sp>
          <p:sp>
            <p:nvSpPr>
              <p:cNvPr id="9260" name="TextBox 8"/>
              <p:cNvSpPr txBox="1">
                <a:spLocks noChangeArrowheads="1"/>
              </p:cNvSpPr>
              <p:nvPr/>
            </p:nvSpPr>
            <p:spPr bwMode="auto">
              <a:xfrm>
                <a:off x="8472856" y="5549774"/>
                <a:ext cx="1368568" cy="246006"/>
              </a:xfrm>
              <a:prstGeom prst="rect">
                <a:avLst/>
              </a:prstGeom>
              <a:noFill/>
              <a:ln w="9525">
                <a:solidFill>
                  <a:schemeClr val="tx1"/>
                </a:solidFill>
                <a:miter lim="800000"/>
                <a:headEnd/>
                <a:tailEnd/>
              </a:ln>
            </p:spPr>
            <p:txBody>
              <a:bodyPr>
                <a:spAutoFit/>
              </a:bodyPr>
              <a:lstStyle/>
              <a:p>
                <a:r>
                  <a:rPr lang="it-IT" sz="1000">
                    <a:effectLst/>
                  </a:rPr>
                  <a:t>Application</a:t>
                </a:r>
                <a:endParaRPr lang="en-US" sz="1000">
                  <a:effectLst/>
                </a:endParaRPr>
              </a:p>
            </p:txBody>
          </p:sp>
          <p:sp>
            <p:nvSpPr>
              <p:cNvPr id="9261" name="TextBox 9"/>
              <p:cNvSpPr txBox="1">
                <a:spLocks noChangeArrowheads="1"/>
              </p:cNvSpPr>
              <p:nvPr/>
            </p:nvSpPr>
            <p:spPr bwMode="auto">
              <a:xfrm>
                <a:off x="8472856" y="5302180"/>
                <a:ext cx="1368568" cy="246006"/>
              </a:xfrm>
              <a:prstGeom prst="rect">
                <a:avLst/>
              </a:prstGeom>
              <a:noFill/>
              <a:ln w="9525">
                <a:solidFill>
                  <a:schemeClr val="tx1"/>
                </a:solidFill>
                <a:miter lim="800000"/>
                <a:headEnd/>
                <a:tailEnd/>
              </a:ln>
            </p:spPr>
            <p:txBody>
              <a:bodyPr>
                <a:spAutoFit/>
              </a:bodyPr>
              <a:lstStyle/>
              <a:p>
                <a:r>
                  <a:rPr lang="it-IT" sz="1000">
                    <a:effectLst/>
                  </a:rPr>
                  <a:t>Application</a:t>
                </a:r>
                <a:endParaRPr lang="en-US" sz="1000">
                  <a:effectLst/>
                </a:endParaRPr>
              </a:p>
            </p:txBody>
          </p:sp>
          <p:sp>
            <p:nvSpPr>
              <p:cNvPr id="9262" name="TextBox 10"/>
              <p:cNvSpPr txBox="1">
                <a:spLocks noChangeArrowheads="1"/>
              </p:cNvSpPr>
              <p:nvPr/>
            </p:nvSpPr>
            <p:spPr bwMode="auto">
              <a:xfrm>
                <a:off x="9193656" y="6046548"/>
                <a:ext cx="647768" cy="246007"/>
              </a:xfrm>
              <a:prstGeom prst="rect">
                <a:avLst/>
              </a:prstGeom>
              <a:noFill/>
              <a:ln w="9525">
                <a:solidFill>
                  <a:schemeClr val="tx1"/>
                </a:solidFill>
                <a:miter lim="800000"/>
                <a:headEnd/>
                <a:tailEnd/>
              </a:ln>
            </p:spPr>
            <p:txBody>
              <a:bodyPr>
                <a:spAutoFit/>
              </a:bodyPr>
              <a:lstStyle/>
              <a:p>
                <a:endParaRPr lang="en-US" sz="1000">
                  <a:effectLst/>
                </a:endParaRPr>
              </a:p>
            </p:txBody>
          </p:sp>
          <p:sp>
            <p:nvSpPr>
              <p:cNvPr id="9263" name="TextBox 11"/>
              <p:cNvSpPr txBox="1">
                <a:spLocks noChangeArrowheads="1"/>
              </p:cNvSpPr>
              <p:nvPr/>
            </p:nvSpPr>
            <p:spPr bwMode="auto">
              <a:xfrm>
                <a:off x="7536133" y="5383123"/>
                <a:ext cx="1152646" cy="246007"/>
              </a:xfrm>
              <a:prstGeom prst="rect">
                <a:avLst/>
              </a:prstGeom>
              <a:noFill/>
              <a:ln w="9525">
                <a:noFill/>
                <a:miter lim="800000"/>
                <a:headEnd/>
                <a:tailEnd/>
              </a:ln>
            </p:spPr>
            <p:txBody>
              <a:bodyPr>
                <a:spAutoFit/>
              </a:bodyPr>
              <a:lstStyle/>
              <a:p>
                <a:r>
                  <a:rPr lang="it-IT" sz="1000" b="1">
                    <a:effectLst/>
                  </a:rPr>
                  <a:t>0x0000 000C</a:t>
                </a:r>
                <a:endParaRPr lang="en-US" sz="1000" b="1">
                  <a:effectLst/>
                </a:endParaRPr>
              </a:p>
            </p:txBody>
          </p:sp>
          <p:sp>
            <p:nvSpPr>
              <p:cNvPr id="9264" name="TextBox 12"/>
              <p:cNvSpPr txBox="1">
                <a:spLocks noChangeArrowheads="1"/>
              </p:cNvSpPr>
              <p:nvPr/>
            </p:nvSpPr>
            <p:spPr bwMode="auto">
              <a:xfrm>
                <a:off x="7536133" y="5637066"/>
                <a:ext cx="1152646" cy="246007"/>
              </a:xfrm>
              <a:prstGeom prst="rect">
                <a:avLst/>
              </a:prstGeom>
              <a:noFill/>
              <a:ln w="9525">
                <a:noFill/>
                <a:miter lim="800000"/>
                <a:headEnd/>
                <a:tailEnd/>
              </a:ln>
            </p:spPr>
            <p:txBody>
              <a:bodyPr>
                <a:spAutoFit/>
              </a:bodyPr>
              <a:lstStyle/>
              <a:p>
                <a:r>
                  <a:rPr lang="it-IT" sz="1000" b="1">
                    <a:effectLst/>
                  </a:rPr>
                  <a:t>0x0000 0008</a:t>
                </a:r>
                <a:endParaRPr lang="en-US" sz="1000" b="1">
                  <a:effectLst/>
                </a:endParaRPr>
              </a:p>
            </p:txBody>
          </p:sp>
          <p:sp>
            <p:nvSpPr>
              <p:cNvPr id="9265" name="TextBox 13"/>
              <p:cNvSpPr txBox="1">
                <a:spLocks noChangeArrowheads="1"/>
              </p:cNvSpPr>
              <p:nvPr/>
            </p:nvSpPr>
            <p:spPr bwMode="auto">
              <a:xfrm>
                <a:off x="7536133" y="5876725"/>
                <a:ext cx="1152646" cy="246006"/>
              </a:xfrm>
              <a:prstGeom prst="rect">
                <a:avLst/>
              </a:prstGeom>
              <a:noFill/>
              <a:ln w="9525">
                <a:noFill/>
                <a:miter lim="800000"/>
                <a:headEnd/>
                <a:tailEnd/>
              </a:ln>
            </p:spPr>
            <p:txBody>
              <a:bodyPr>
                <a:spAutoFit/>
              </a:bodyPr>
              <a:lstStyle/>
              <a:p>
                <a:r>
                  <a:rPr lang="it-IT" sz="1000" b="1">
                    <a:effectLst/>
                  </a:rPr>
                  <a:t>0x0000 0004</a:t>
                </a:r>
                <a:endParaRPr lang="en-US" sz="1000" b="1">
                  <a:effectLst/>
                </a:endParaRPr>
              </a:p>
            </p:txBody>
          </p:sp>
          <p:sp>
            <p:nvSpPr>
              <p:cNvPr id="9266" name="TextBox 14"/>
              <p:cNvSpPr txBox="1">
                <a:spLocks noChangeArrowheads="1"/>
              </p:cNvSpPr>
              <p:nvPr/>
            </p:nvSpPr>
            <p:spPr bwMode="auto">
              <a:xfrm>
                <a:off x="7536133" y="6106860"/>
                <a:ext cx="1152646" cy="246007"/>
              </a:xfrm>
              <a:prstGeom prst="rect">
                <a:avLst/>
              </a:prstGeom>
              <a:noFill/>
              <a:ln w="9525">
                <a:noFill/>
                <a:miter lim="800000"/>
                <a:headEnd/>
                <a:tailEnd/>
              </a:ln>
            </p:spPr>
            <p:txBody>
              <a:bodyPr>
                <a:spAutoFit/>
              </a:bodyPr>
              <a:lstStyle/>
              <a:p>
                <a:r>
                  <a:rPr lang="it-IT" sz="1000" b="1">
                    <a:effectLst/>
                  </a:rPr>
                  <a:t>0x0000 0000</a:t>
                </a:r>
                <a:endParaRPr lang="en-US" sz="1000" b="1">
                  <a:effectLst/>
                </a:endParaRPr>
              </a:p>
            </p:txBody>
          </p:sp>
          <p:sp>
            <p:nvSpPr>
              <p:cNvPr id="9267" name="Rectangle 16"/>
              <p:cNvSpPr>
                <a:spLocks noChangeArrowheads="1"/>
              </p:cNvSpPr>
              <p:nvPr/>
            </p:nvSpPr>
            <p:spPr bwMode="auto">
              <a:xfrm>
                <a:off x="5945291" y="6133842"/>
                <a:ext cx="1152646" cy="144429"/>
              </a:xfrm>
              <a:prstGeom prst="rect">
                <a:avLst/>
              </a:prstGeom>
              <a:solidFill>
                <a:schemeClr val="hlink"/>
              </a:solidFill>
              <a:ln w="15875" algn="ctr">
                <a:noFill/>
                <a:round/>
                <a:headEnd/>
                <a:tailEnd/>
              </a:ln>
            </p:spPr>
            <p:txBody>
              <a:bodyPr wrap="none" lIns="97200" tIns="50400" rIns="97200" bIns="50400" anchor="ctr"/>
              <a:lstStyle/>
              <a:p>
                <a:pPr defTabSz="973138"/>
                <a:r>
                  <a:rPr lang="it-IT">
                    <a:effectLst/>
                  </a:rPr>
                  <a:t>Boot Information</a:t>
                </a:r>
                <a:endParaRPr lang="en-US">
                  <a:effectLst/>
                </a:endParaRPr>
              </a:p>
            </p:txBody>
          </p:sp>
          <p:sp>
            <p:nvSpPr>
              <p:cNvPr id="18" name="Rectangle 17"/>
              <p:cNvSpPr/>
              <p:nvPr/>
            </p:nvSpPr>
            <p:spPr bwMode="auto">
              <a:xfrm>
                <a:off x="5945291" y="5270437"/>
                <a:ext cx="1144707" cy="863405"/>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32K</a:t>
                </a:r>
                <a:endParaRPr lang="en-US" dirty="0">
                  <a:effectLst/>
                </a:endParaRPr>
              </a:p>
            </p:txBody>
          </p:sp>
          <p:sp>
            <p:nvSpPr>
              <p:cNvPr id="9269" name="Rectangle 18"/>
              <p:cNvSpPr>
                <a:spLocks noChangeArrowheads="1"/>
              </p:cNvSpPr>
              <p:nvPr/>
            </p:nvSpPr>
            <p:spPr bwMode="auto">
              <a:xfrm>
                <a:off x="5951642" y="5126007"/>
                <a:ext cx="1152646" cy="144430"/>
              </a:xfrm>
              <a:prstGeom prst="rect">
                <a:avLst/>
              </a:prstGeom>
              <a:solidFill>
                <a:schemeClr val="hlink"/>
              </a:solidFill>
              <a:ln w="15875" algn="ctr">
                <a:noFill/>
                <a:round/>
                <a:headEnd/>
                <a:tailEnd/>
              </a:ln>
            </p:spPr>
            <p:txBody>
              <a:bodyPr wrap="none" lIns="97200" tIns="50400" rIns="97200" bIns="50400" anchor="ctr"/>
              <a:lstStyle/>
              <a:p>
                <a:pPr defTabSz="973138"/>
                <a:r>
                  <a:rPr lang="it-IT">
                    <a:effectLst/>
                  </a:rPr>
                  <a:t>Boot Information</a:t>
                </a:r>
                <a:endParaRPr lang="en-US">
                  <a:effectLst/>
                </a:endParaRPr>
              </a:p>
            </p:txBody>
          </p:sp>
          <p:sp>
            <p:nvSpPr>
              <p:cNvPr id="20" name="Rectangle 19"/>
              <p:cNvSpPr/>
              <p:nvPr/>
            </p:nvSpPr>
            <p:spPr bwMode="auto">
              <a:xfrm>
                <a:off x="5951642" y="4262602"/>
                <a:ext cx="1144707" cy="360281"/>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16K</a:t>
                </a:r>
                <a:endParaRPr lang="en-US" dirty="0">
                  <a:effectLst/>
                </a:endParaRPr>
              </a:p>
            </p:txBody>
          </p:sp>
          <p:sp>
            <p:nvSpPr>
              <p:cNvPr id="9271" name="Rectangle 20"/>
              <p:cNvSpPr>
                <a:spLocks noChangeArrowheads="1"/>
              </p:cNvSpPr>
              <p:nvPr/>
            </p:nvSpPr>
            <p:spPr bwMode="auto">
              <a:xfrm>
                <a:off x="5951642" y="4118173"/>
                <a:ext cx="1152646" cy="144429"/>
              </a:xfrm>
              <a:prstGeom prst="rect">
                <a:avLst/>
              </a:prstGeom>
              <a:solidFill>
                <a:schemeClr val="hlink"/>
              </a:solidFill>
              <a:ln w="15875" algn="ctr">
                <a:noFill/>
                <a:round/>
                <a:headEnd/>
                <a:tailEnd/>
              </a:ln>
            </p:spPr>
            <p:txBody>
              <a:bodyPr wrap="none" lIns="97200" tIns="50400" rIns="97200" bIns="50400" anchor="ctr"/>
              <a:lstStyle/>
              <a:p>
                <a:pPr defTabSz="973138"/>
                <a:r>
                  <a:rPr lang="it-IT">
                    <a:effectLst/>
                  </a:rPr>
                  <a:t>Boot Information</a:t>
                </a:r>
                <a:endParaRPr lang="en-US">
                  <a:effectLst/>
                </a:endParaRPr>
              </a:p>
            </p:txBody>
          </p:sp>
          <p:sp>
            <p:nvSpPr>
              <p:cNvPr id="22" name="Rectangle 21"/>
              <p:cNvSpPr/>
              <p:nvPr/>
            </p:nvSpPr>
            <p:spPr bwMode="auto">
              <a:xfrm>
                <a:off x="5951642" y="3254768"/>
                <a:ext cx="1144707" cy="863405"/>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32K</a:t>
                </a:r>
                <a:endParaRPr lang="en-US" dirty="0">
                  <a:effectLst/>
                </a:endParaRPr>
              </a:p>
            </p:txBody>
          </p:sp>
          <p:sp>
            <p:nvSpPr>
              <p:cNvPr id="9273" name="Rectangle 22"/>
              <p:cNvSpPr>
                <a:spLocks noChangeArrowheads="1"/>
              </p:cNvSpPr>
              <p:nvPr/>
            </p:nvSpPr>
            <p:spPr bwMode="auto">
              <a:xfrm>
                <a:off x="5951642" y="3110338"/>
                <a:ext cx="1152646" cy="144430"/>
              </a:xfrm>
              <a:prstGeom prst="rect">
                <a:avLst/>
              </a:prstGeom>
              <a:solidFill>
                <a:schemeClr val="hlink"/>
              </a:solidFill>
              <a:ln w="15875" algn="ctr">
                <a:noFill/>
                <a:round/>
                <a:headEnd/>
                <a:tailEnd/>
              </a:ln>
            </p:spPr>
            <p:txBody>
              <a:bodyPr wrap="none" lIns="97200" tIns="50400" rIns="97200" bIns="50400" anchor="ctr"/>
              <a:lstStyle/>
              <a:p>
                <a:pPr defTabSz="973138"/>
                <a:r>
                  <a:rPr lang="it-IT">
                    <a:effectLst/>
                  </a:rPr>
                  <a:t>Boot Information</a:t>
                </a:r>
                <a:endParaRPr lang="en-US">
                  <a:effectLst/>
                </a:endParaRPr>
              </a:p>
            </p:txBody>
          </p:sp>
          <p:sp>
            <p:nvSpPr>
              <p:cNvPr id="24" name="Rectangle 23"/>
              <p:cNvSpPr/>
              <p:nvPr/>
            </p:nvSpPr>
            <p:spPr bwMode="auto">
              <a:xfrm>
                <a:off x="5951642" y="2245347"/>
                <a:ext cx="1144707" cy="864991"/>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32K</a:t>
                </a:r>
                <a:endParaRPr lang="en-US" dirty="0">
                  <a:effectLst/>
                </a:endParaRPr>
              </a:p>
            </p:txBody>
          </p:sp>
          <p:sp>
            <p:nvSpPr>
              <p:cNvPr id="9275" name="Rectangle 26"/>
              <p:cNvSpPr>
                <a:spLocks noChangeArrowheads="1"/>
              </p:cNvSpPr>
              <p:nvPr/>
            </p:nvSpPr>
            <p:spPr bwMode="auto">
              <a:xfrm>
                <a:off x="5951642" y="4622884"/>
                <a:ext cx="1152646" cy="142843"/>
              </a:xfrm>
              <a:prstGeom prst="rect">
                <a:avLst/>
              </a:prstGeom>
              <a:solidFill>
                <a:schemeClr val="hlink"/>
              </a:solidFill>
              <a:ln w="15875" algn="ctr">
                <a:noFill/>
                <a:round/>
                <a:headEnd/>
                <a:tailEnd/>
              </a:ln>
            </p:spPr>
            <p:txBody>
              <a:bodyPr wrap="none" lIns="97200" tIns="50400" rIns="97200" bIns="50400" anchor="ctr"/>
              <a:lstStyle/>
              <a:p>
                <a:pPr defTabSz="973138"/>
                <a:r>
                  <a:rPr lang="it-IT">
                    <a:effectLst/>
                  </a:rPr>
                  <a:t>Boot Information</a:t>
                </a:r>
                <a:endParaRPr lang="en-US">
                  <a:effectLst/>
                </a:endParaRPr>
              </a:p>
            </p:txBody>
          </p:sp>
          <p:sp>
            <p:nvSpPr>
              <p:cNvPr id="28" name="Rectangle 27"/>
              <p:cNvSpPr/>
              <p:nvPr/>
            </p:nvSpPr>
            <p:spPr bwMode="auto">
              <a:xfrm>
                <a:off x="5951642" y="4765726"/>
                <a:ext cx="1144707" cy="360280"/>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16K</a:t>
                </a:r>
                <a:endParaRPr lang="en-US" dirty="0">
                  <a:effectLst/>
                </a:endParaRPr>
              </a:p>
            </p:txBody>
          </p:sp>
          <p:sp>
            <p:nvSpPr>
              <p:cNvPr id="29" name="Rectangle 28"/>
              <p:cNvSpPr/>
              <p:nvPr/>
            </p:nvSpPr>
            <p:spPr bwMode="auto">
              <a:xfrm>
                <a:off x="5951642" y="1381942"/>
                <a:ext cx="1144707" cy="863405"/>
              </a:xfrm>
              <a:prstGeom prst="rect">
                <a:avLst/>
              </a:prstGeom>
              <a:solidFill>
                <a:schemeClr val="accent3"/>
              </a:solidFill>
              <a:ln w="952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128K</a:t>
                </a:r>
                <a:endParaRPr lang="en-US" dirty="0">
                  <a:effectLst/>
                </a:endParaRPr>
              </a:p>
            </p:txBody>
          </p:sp>
          <p:cxnSp>
            <p:nvCxnSpPr>
              <p:cNvPr id="41" name="Straight Connector 40"/>
              <p:cNvCxnSpPr/>
              <p:nvPr/>
            </p:nvCxnSpPr>
            <p:spPr bwMode="auto">
              <a:xfrm flipV="1">
                <a:off x="7105874" y="5800542"/>
                <a:ext cx="1390796" cy="32377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45" name="Straight Connector 44"/>
              <p:cNvCxnSpPr/>
              <p:nvPr/>
            </p:nvCxnSpPr>
            <p:spPr bwMode="auto">
              <a:xfrm>
                <a:off x="7083647" y="6289381"/>
                <a:ext cx="1392384" cy="7935"/>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grpSp>
      <p:sp>
        <p:nvSpPr>
          <p:cNvPr id="57" name="TextBox 56"/>
          <p:cNvSpPr txBox="1">
            <a:spLocks noChangeArrowheads="1"/>
          </p:cNvSpPr>
          <p:nvPr/>
        </p:nvSpPr>
        <p:spPr bwMode="auto">
          <a:xfrm>
            <a:off x="3497263" y="1957388"/>
            <a:ext cx="2076450" cy="277812"/>
          </a:xfrm>
          <a:prstGeom prst="rect">
            <a:avLst/>
          </a:prstGeom>
          <a:noFill/>
          <a:ln w="9525">
            <a:noFill/>
            <a:miter lim="800000"/>
            <a:headEnd/>
            <a:tailEnd/>
          </a:ln>
        </p:spPr>
        <p:txBody>
          <a:bodyPr>
            <a:spAutoFit/>
          </a:bodyPr>
          <a:lstStyle/>
          <a:p>
            <a:r>
              <a:rPr lang="it-IT" b="1">
                <a:effectLst/>
              </a:rPr>
              <a:t>Flash Boot Sectors</a:t>
            </a:r>
            <a:endParaRPr lang="en-US" b="1">
              <a:effectLst/>
            </a:endParaRPr>
          </a:p>
        </p:txBody>
      </p:sp>
      <p:pic>
        <p:nvPicPr>
          <p:cNvPr id="49154" name="Picture 2"/>
          <p:cNvPicPr>
            <a:picLocks noChangeAspect="1" noChangeArrowheads="1"/>
          </p:cNvPicPr>
          <p:nvPr/>
        </p:nvPicPr>
        <p:blipFill>
          <a:blip r:embed="rId2" cstate="print"/>
          <a:srcRect/>
          <a:stretch>
            <a:fillRect/>
          </a:stretch>
        </p:blipFill>
        <p:spPr bwMode="auto">
          <a:xfrm>
            <a:off x="2628900" y="2247900"/>
            <a:ext cx="7277100" cy="1085850"/>
          </a:xfrm>
          <a:prstGeom prst="rect">
            <a:avLst/>
          </a:prstGeom>
          <a:noFill/>
          <a:ln w="15875" algn="ctr">
            <a:noFill/>
            <a:miter lim="800000"/>
            <a:headEnd/>
            <a:tailEnd/>
          </a:ln>
        </p:spPr>
      </p:pic>
      <p:sp>
        <p:nvSpPr>
          <p:cNvPr id="62" name="Rectangle 61"/>
          <p:cNvSpPr>
            <a:spLocks noChangeArrowheads="1"/>
          </p:cNvSpPr>
          <p:nvPr/>
        </p:nvSpPr>
        <p:spPr bwMode="auto">
          <a:xfrm>
            <a:off x="3422650" y="1624013"/>
            <a:ext cx="3956050" cy="400050"/>
          </a:xfrm>
          <a:prstGeom prst="rect">
            <a:avLst/>
          </a:prstGeom>
          <a:noFill/>
          <a:ln w="9525">
            <a:noFill/>
            <a:miter lim="800000"/>
            <a:headEnd/>
            <a:tailEnd/>
          </a:ln>
        </p:spPr>
        <p:txBody>
          <a:bodyPr wrap="none">
            <a:spAutoFit/>
          </a:bodyPr>
          <a:lstStyle/>
          <a:p>
            <a:r>
              <a:rPr lang="en-US" sz="2000">
                <a:effectLst/>
              </a:rPr>
              <a:t>Reset Configuration Half-Word (RCHW)</a:t>
            </a:r>
          </a:p>
        </p:txBody>
      </p:sp>
      <p:sp>
        <p:nvSpPr>
          <p:cNvPr id="63" name="Rectangle 62"/>
          <p:cNvSpPr/>
          <p:nvPr/>
        </p:nvSpPr>
        <p:spPr>
          <a:xfrm>
            <a:off x="3198874" y="4078247"/>
            <a:ext cx="5438775" cy="277812"/>
          </a:xfrm>
          <a:prstGeom prst="rect">
            <a:avLst/>
          </a:prstGeom>
        </p:spPr>
        <p:txBody>
          <a:bodyPr wrap="none">
            <a:spAutoFit/>
          </a:bodyPr>
          <a:lstStyle/>
          <a:p>
            <a:pPr>
              <a:defRPr/>
            </a:pPr>
            <a:r>
              <a:rPr lang="en-US" dirty="0"/>
              <a:t>Note: This device family supports only VLE = 1. The bit VLE is used for backward compatibility.</a:t>
            </a:r>
          </a:p>
        </p:txBody>
      </p:sp>
      <p:sp>
        <p:nvSpPr>
          <p:cNvPr id="42" name="TextBox 41"/>
          <p:cNvSpPr txBox="1"/>
          <p:nvPr/>
        </p:nvSpPr>
        <p:spPr>
          <a:xfrm>
            <a:off x="3262313" y="4316413"/>
            <a:ext cx="6248400" cy="339725"/>
          </a:xfrm>
          <a:prstGeom prst="rect">
            <a:avLst/>
          </a:prstGeom>
          <a:noFill/>
        </p:spPr>
        <p:txBody>
          <a:bodyPr wrap="none">
            <a:spAutoFit/>
          </a:bodyPr>
          <a:lstStyle/>
          <a:p>
            <a:pPr>
              <a:defRPr/>
            </a:pPr>
            <a:r>
              <a:rPr lang="en-US" sz="1600" b="1" dirty="0"/>
              <a:t>BOOT_ID is valid if its value is 0x5A, then the sector is considered bootable</a:t>
            </a:r>
            <a:r>
              <a:rPr lang="en-US" b="1"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it-IT" smtClean="0"/>
              <a:t>BAM Logic Flow</a:t>
            </a:r>
            <a:endParaRPr lang="en-US" smtClean="0"/>
          </a:p>
        </p:txBody>
      </p:sp>
      <p:sp>
        <p:nvSpPr>
          <p:cNvPr id="10243" name="Text Placeholder 2"/>
          <p:cNvSpPr>
            <a:spLocks noGrp="1"/>
          </p:cNvSpPr>
          <p:nvPr>
            <p:ph type="body" sz="half" idx="1"/>
          </p:nvPr>
        </p:nvSpPr>
        <p:spPr/>
        <p:txBody>
          <a:bodyPr>
            <a:normAutofit fontScale="85000" lnSpcReduction="20000"/>
          </a:bodyPr>
          <a:lstStyle/>
          <a:p>
            <a:r>
              <a:rPr lang="en-US" sz="2000" smtClean="0"/>
              <a:t>The first action is to save the initial device configuration so that the new code being executed as the device was just coming out of reset.</a:t>
            </a:r>
          </a:p>
          <a:p>
            <a:endParaRPr lang="en-US" sz="2000" smtClean="0"/>
          </a:p>
          <a:p>
            <a:r>
              <a:rPr lang="en-US" sz="2000" smtClean="0"/>
              <a:t>The BMODE and ABD fields of SSCM_STATUS register indicate which boot has to be executed.</a:t>
            </a:r>
          </a:p>
          <a:p>
            <a:r>
              <a:rPr lang="en-US" sz="2000" smtClean="0"/>
              <a:t>System Status and Configuration Module (SSCM) provides central device functionality.</a:t>
            </a:r>
          </a:p>
          <a:p>
            <a:endParaRPr lang="it-IT" sz="2000" smtClean="0"/>
          </a:p>
          <a:p>
            <a:r>
              <a:rPr lang="en-US" sz="2000" smtClean="0"/>
              <a:t>STATIC mode means the device enters the low power mode and the processor executes a  “wait” instruction. </a:t>
            </a:r>
          </a:p>
        </p:txBody>
      </p:sp>
      <p:sp>
        <p:nvSpPr>
          <p:cNvPr id="5" name="Slide Number Placeholder 4"/>
          <p:cNvSpPr>
            <a:spLocks noGrp="1"/>
          </p:cNvSpPr>
          <p:nvPr>
            <p:ph type="sldNum" sz="quarter" idx="10"/>
          </p:nvPr>
        </p:nvSpPr>
        <p:spPr/>
        <p:txBody>
          <a:bodyPr/>
          <a:lstStyle/>
          <a:p>
            <a:pPr>
              <a:defRPr/>
            </a:pPr>
            <a:fld id="{2A8D0C18-6261-4458-B629-8309CB70332E}" type="slidenum">
              <a:rPr lang="fr-FR" smtClean="0"/>
              <a:pPr>
                <a:defRPr/>
              </a:pPr>
              <a:t>8</a:t>
            </a:fld>
            <a:endParaRPr lang="fr-FR"/>
          </a:p>
        </p:txBody>
      </p:sp>
      <p:sp>
        <p:nvSpPr>
          <p:cNvPr id="10245" name="Oval 5"/>
          <p:cNvSpPr>
            <a:spLocks noChangeArrowheads="1"/>
          </p:cNvSpPr>
          <p:nvPr/>
        </p:nvSpPr>
        <p:spPr bwMode="auto">
          <a:xfrm>
            <a:off x="5591175" y="914400"/>
            <a:ext cx="1247775" cy="857250"/>
          </a:xfrm>
          <a:prstGeom prst="ellipse">
            <a:avLst/>
          </a:prstGeom>
          <a:solidFill>
            <a:srgbClr val="A8ABF0"/>
          </a:solidFill>
          <a:ln w="15875" algn="ctr">
            <a:noFill/>
            <a:round/>
            <a:headEnd/>
            <a:tailEnd/>
          </a:ln>
        </p:spPr>
        <p:txBody>
          <a:bodyPr wrap="none" lIns="97200" tIns="50400" rIns="97200" bIns="50400" anchor="ctr"/>
          <a:lstStyle/>
          <a:p>
            <a:pPr defTabSz="973138"/>
            <a:r>
              <a:rPr lang="it-IT">
                <a:effectLst/>
              </a:rPr>
              <a:t>BAM entry</a:t>
            </a:r>
          </a:p>
          <a:p>
            <a:pPr defTabSz="973138"/>
            <a:r>
              <a:rPr lang="it-IT">
                <a:effectLst/>
              </a:rPr>
              <a:t>0xFFFF_C000</a:t>
            </a:r>
            <a:endParaRPr lang="en-US">
              <a:effectLst/>
            </a:endParaRPr>
          </a:p>
        </p:txBody>
      </p:sp>
      <p:sp>
        <p:nvSpPr>
          <p:cNvPr id="10246" name="Rectangle 6"/>
          <p:cNvSpPr>
            <a:spLocks noChangeArrowheads="1"/>
          </p:cNvSpPr>
          <p:nvPr/>
        </p:nvSpPr>
        <p:spPr bwMode="auto">
          <a:xfrm>
            <a:off x="5543550" y="2047875"/>
            <a:ext cx="1352550" cy="542925"/>
          </a:xfrm>
          <a:prstGeom prst="rect">
            <a:avLst/>
          </a:prstGeom>
          <a:solidFill>
            <a:srgbClr val="A8ABF0"/>
          </a:solidFill>
          <a:ln w="15875" algn="ctr">
            <a:solidFill>
              <a:schemeClr val="bg2"/>
            </a:solidFill>
            <a:round/>
            <a:headEnd/>
            <a:tailEnd/>
          </a:ln>
        </p:spPr>
        <p:txBody>
          <a:bodyPr wrap="none" lIns="97200" tIns="50400" rIns="97200" bIns="50400" anchor="ctr"/>
          <a:lstStyle/>
          <a:p>
            <a:pPr defTabSz="973138"/>
            <a:r>
              <a:rPr lang="it-IT">
                <a:effectLst/>
              </a:rPr>
              <a:t>Save Default</a:t>
            </a:r>
          </a:p>
          <a:p>
            <a:pPr defTabSz="973138"/>
            <a:r>
              <a:rPr lang="it-IT">
                <a:effectLst/>
              </a:rPr>
              <a:t>Configuration</a:t>
            </a:r>
            <a:endParaRPr lang="en-US">
              <a:effectLst/>
            </a:endParaRPr>
          </a:p>
        </p:txBody>
      </p:sp>
      <p:sp>
        <p:nvSpPr>
          <p:cNvPr id="8" name="Rectangle 7"/>
          <p:cNvSpPr/>
          <p:nvPr/>
        </p:nvSpPr>
        <p:spPr bwMode="auto">
          <a:xfrm>
            <a:off x="5543550" y="2809875"/>
            <a:ext cx="1352550" cy="542925"/>
          </a:xfrm>
          <a:prstGeom prst="rect">
            <a:avLst/>
          </a:prstGeom>
          <a:solidFill>
            <a:schemeClr val="bg1"/>
          </a:solidFill>
          <a:ln w="15875" cap="flat" cmpd="sng" algn="ctr">
            <a:solidFill>
              <a:schemeClr val="bg2">
                <a:lumMod val="40000"/>
                <a:lumOff val="60000"/>
              </a:schemeClr>
            </a:solidFill>
            <a:prstDash val="solid"/>
            <a:round/>
            <a:headEnd type="none" w="med" len="med"/>
            <a:tailEnd type="none" w="med" len="med"/>
          </a:ln>
          <a:effectLst/>
        </p:spPr>
        <p:txBody>
          <a:bodyPr wrap="none" lIns="97200" tIns="50400" rIns="97200" bIns="50400" anchor="ctr"/>
          <a:lstStyle/>
          <a:p>
            <a:pPr defTabSz="973138">
              <a:defRPr/>
            </a:pPr>
            <a:r>
              <a:rPr lang="it-IT" dirty="0" err="1">
                <a:effectLst/>
              </a:rPr>
              <a:t>Check</a:t>
            </a:r>
            <a:endParaRPr lang="it-IT" dirty="0">
              <a:effectLst/>
            </a:endParaRPr>
          </a:p>
          <a:p>
            <a:pPr defTabSz="973138">
              <a:defRPr/>
            </a:pPr>
            <a:r>
              <a:rPr lang="it-IT" dirty="0" err="1">
                <a:effectLst/>
              </a:rPr>
              <a:t>Boot</a:t>
            </a:r>
            <a:r>
              <a:rPr lang="it-IT" dirty="0">
                <a:effectLst/>
              </a:rPr>
              <a:t> Mode</a:t>
            </a:r>
            <a:endParaRPr lang="en-US" dirty="0">
              <a:effectLst/>
            </a:endParaRPr>
          </a:p>
        </p:txBody>
      </p:sp>
      <p:sp>
        <p:nvSpPr>
          <p:cNvPr id="10248" name="Diamond 8"/>
          <p:cNvSpPr>
            <a:spLocks noChangeArrowheads="1"/>
          </p:cNvSpPr>
          <p:nvPr/>
        </p:nvSpPr>
        <p:spPr bwMode="auto">
          <a:xfrm>
            <a:off x="5543550" y="3743325"/>
            <a:ext cx="1352550" cy="733425"/>
          </a:xfrm>
          <a:prstGeom prst="diamond">
            <a:avLst/>
          </a:prstGeom>
          <a:solidFill>
            <a:srgbClr val="A8ABF0"/>
          </a:solidFill>
          <a:ln w="15875" algn="ctr">
            <a:noFill/>
            <a:round/>
            <a:headEnd/>
            <a:tailEnd/>
          </a:ln>
        </p:spPr>
        <p:txBody>
          <a:bodyPr wrap="none" lIns="97200" tIns="50400" rIns="97200" bIns="50400" anchor="ctr"/>
          <a:lstStyle/>
          <a:p>
            <a:pPr defTabSz="973138"/>
            <a:r>
              <a:rPr lang="it-IT">
                <a:effectLst/>
              </a:rPr>
              <a:t>Boot Mode</a:t>
            </a:r>
          </a:p>
          <a:p>
            <a:pPr defTabSz="973138"/>
            <a:r>
              <a:rPr lang="it-IT">
                <a:effectLst/>
              </a:rPr>
              <a:t>Valid</a:t>
            </a:r>
            <a:endParaRPr lang="en-US">
              <a:effectLst/>
            </a:endParaRPr>
          </a:p>
        </p:txBody>
      </p:sp>
      <p:sp>
        <p:nvSpPr>
          <p:cNvPr id="10249" name="Rectangle 9"/>
          <p:cNvSpPr>
            <a:spLocks noChangeArrowheads="1"/>
          </p:cNvSpPr>
          <p:nvPr/>
        </p:nvSpPr>
        <p:spPr bwMode="auto">
          <a:xfrm>
            <a:off x="7134225" y="3838575"/>
            <a:ext cx="990600" cy="542925"/>
          </a:xfrm>
          <a:prstGeom prst="rect">
            <a:avLst/>
          </a:prstGeom>
          <a:solidFill>
            <a:srgbClr val="A8ABF0"/>
          </a:solidFill>
          <a:ln w="15875" algn="ctr">
            <a:solidFill>
              <a:schemeClr val="bg2"/>
            </a:solidFill>
            <a:round/>
            <a:headEnd/>
            <a:tailEnd/>
          </a:ln>
        </p:spPr>
        <p:txBody>
          <a:bodyPr wrap="none" lIns="97200" tIns="50400" rIns="97200" bIns="50400" anchor="ctr"/>
          <a:lstStyle/>
          <a:p>
            <a:pPr defTabSz="973138"/>
            <a:r>
              <a:rPr lang="it-IT">
                <a:effectLst/>
              </a:rPr>
              <a:t>Restore Default</a:t>
            </a:r>
          </a:p>
          <a:p>
            <a:pPr defTabSz="973138"/>
            <a:r>
              <a:rPr lang="it-IT">
                <a:effectLst/>
              </a:rPr>
              <a:t>Configuration</a:t>
            </a:r>
            <a:endParaRPr lang="en-US">
              <a:effectLst/>
            </a:endParaRPr>
          </a:p>
        </p:txBody>
      </p:sp>
      <p:sp>
        <p:nvSpPr>
          <p:cNvPr id="11" name="Rectangle 10"/>
          <p:cNvSpPr/>
          <p:nvPr/>
        </p:nvSpPr>
        <p:spPr bwMode="auto">
          <a:xfrm>
            <a:off x="8572500" y="3848100"/>
            <a:ext cx="847725" cy="542925"/>
          </a:xfrm>
          <a:prstGeom prst="rect">
            <a:avLst/>
          </a:prstGeom>
          <a:solidFill>
            <a:schemeClr val="bg1"/>
          </a:solidFill>
          <a:ln w="1587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STATIC mode</a:t>
            </a:r>
            <a:endParaRPr lang="en-US" dirty="0">
              <a:effectLst/>
            </a:endParaRPr>
          </a:p>
        </p:txBody>
      </p:sp>
      <p:sp>
        <p:nvSpPr>
          <p:cNvPr id="14" name="Rectangle 13"/>
          <p:cNvSpPr/>
          <p:nvPr/>
        </p:nvSpPr>
        <p:spPr bwMode="auto">
          <a:xfrm>
            <a:off x="5534025" y="4876800"/>
            <a:ext cx="1352550" cy="542925"/>
          </a:xfrm>
          <a:prstGeom prst="rect">
            <a:avLst/>
          </a:prstGeom>
          <a:solidFill>
            <a:schemeClr val="bg1"/>
          </a:solidFill>
          <a:ln w="15875" cap="flat" cmpd="sng" algn="ctr">
            <a:solidFill>
              <a:schemeClr val="bg2">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a:effectLst/>
              </a:rPr>
              <a:t>Download </a:t>
            </a:r>
            <a:r>
              <a:rPr lang="it-IT" dirty="0" err="1">
                <a:effectLst/>
              </a:rPr>
              <a:t>new</a:t>
            </a:r>
            <a:endParaRPr lang="it-IT" dirty="0">
              <a:effectLst/>
            </a:endParaRPr>
          </a:p>
          <a:p>
            <a:pPr defTabSz="973138">
              <a:defRPr/>
            </a:pPr>
            <a:r>
              <a:rPr lang="it-IT" dirty="0">
                <a:effectLst/>
              </a:rPr>
              <a:t>And </a:t>
            </a:r>
            <a:r>
              <a:rPr lang="it-IT" dirty="0" err="1">
                <a:effectLst/>
              </a:rPr>
              <a:t>save</a:t>
            </a:r>
            <a:r>
              <a:rPr lang="it-IT" dirty="0">
                <a:effectLst/>
              </a:rPr>
              <a:t> </a:t>
            </a:r>
            <a:r>
              <a:rPr lang="it-IT" dirty="0" err="1">
                <a:effectLst/>
              </a:rPr>
              <a:t>to</a:t>
            </a:r>
            <a:r>
              <a:rPr lang="it-IT" dirty="0">
                <a:effectLst/>
              </a:rPr>
              <a:t> SRAM</a:t>
            </a:r>
            <a:endParaRPr lang="en-US" dirty="0">
              <a:effectLst/>
            </a:endParaRPr>
          </a:p>
        </p:txBody>
      </p:sp>
      <p:cxnSp>
        <p:nvCxnSpPr>
          <p:cNvPr id="20" name="Straight Arrow Connector 19"/>
          <p:cNvCxnSpPr>
            <a:stCxn id="10245" idx="4"/>
            <a:endCxn id="10246" idx="0"/>
          </p:cNvCxnSpPr>
          <p:nvPr/>
        </p:nvCxnSpPr>
        <p:spPr bwMode="auto">
          <a:xfrm rot="16200000" flipH="1">
            <a:off x="6079331" y="1907382"/>
            <a:ext cx="276225" cy="4762"/>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0246" idx="2"/>
            <a:endCxn id="8" idx="0"/>
          </p:cNvCxnSpPr>
          <p:nvPr/>
        </p:nvCxnSpPr>
        <p:spPr bwMode="auto">
          <a:xfrm rot="5400000">
            <a:off x="6111081" y="2699544"/>
            <a:ext cx="219075" cy="158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8" idx="2"/>
            <a:endCxn id="10248" idx="0"/>
          </p:cNvCxnSpPr>
          <p:nvPr/>
        </p:nvCxnSpPr>
        <p:spPr bwMode="auto">
          <a:xfrm rot="5400000">
            <a:off x="6025356" y="3547269"/>
            <a:ext cx="390525" cy="158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0248" idx="3"/>
            <a:endCxn id="10249" idx="1"/>
          </p:cNvCxnSpPr>
          <p:nvPr/>
        </p:nvCxnSpPr>
        <p:spPr bwMode="auto">
          <a:xfrm>
            <a:off x="6896100" y="4110038"/>
            <a:ext cx="238125"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11" idx="1"/>
          </p:cNvCxnSpPr>
          <p:nvPr/>
        </p:nvCxnSpPr>
        <p:spPr bwMode="auto">
          <a:xfrm>
            <a:off x="8143875" y="4110038"/>
            <a:ext cx="428625" cy="952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bwMode="auto">
          <a:xfrm rot="5400000">
            <a:off x="6015831" y="4672807"/>
            <a:ext cx="390525" cy="158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bwMode="auto">
          <a:xfrm>
            <a:off x="8553450" y="4876800"/>
            <a:ext cx="904875" cy="542925"/>
          </a:xfrm>
          <a:prstGeom prst="rect">
            <a:avLst/>
          </a:prstGeom>
          <a:solidFill>
            <a:srgbClr val="A8ABF0"/>
          </a:solidFill>
          <a:ln w="15875" cap="flat" cmpd="sng" algn="ctr">
            <a:solidFill>
              <a:schemeClr val="tx1">
                <a:lumMod val="60000"/>
                <a:lumOff val="40000"/>
              </a:schemeClr>
            </a:solidFill>
            <a:prstDash val="solid"/>
            <a:round/>
            <a:headEnd type="none" w="med" len="med"/>
            <a:tailEnd type="none" w="med" len="med"/>
          </a:ln>
          <a:effectLst/>
        </p:spPr>
        <p:txBody>
          <a:bodyPr wrap="none" lIns="97200" tIns="50400" rIns="97200" bIns="50400" anchor="ctr"/>
          <a:lstStyle/>
          <a:p>
            <a:pPr defTabSz="973138">
              <a:defRPr/>
            </a:pPr>
            <a:r>
              <a:rPr lang="it-IT" dirty="0" err="1">
                <a:effectLst/>
              </a:rPr>
              <a:t>Execute</a:t>
            </a:r>
            <a:endParaRPr lang="it-IT" dirty="0">
              <a:effectLst/>
            </a:endParaRPr>
          </a:p>
          <a:p>
            <a:pPr defTabSz="973138">
              <a:defRPr/>
            </a:pPr>
            <a:r>
              <a:rPr lang="it-IT" dirty="0">
                <a:effectLst/>
              </a:rPr>
              <a:t>New code</a:t>
            </a:r>
            <a:endParaRPr lang="en-US" dirty="0">
              <a:effectLst/>
            </a:endParaRPr>
          </a:p>
        </p:txBody>
      </p:sp>
      <p:cxnSp>
        <p:nvCxnSpPr>
          <p:cNvPr id="32" name="Straight Arrow Connector 31"/>
          <p:cNvCxnSpPr/>
          <p:nvPr/>
        </p:nvCxnSpPr>
        <p:spPr bwMode="auto">
          <a:xfrm>
            <a:off x="6877050" y="5138738"/>
            <a:ext cx="238125"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endCxn id="31" idx="1"/>
          </p:cNvCxnSpPr>
          <p:nvPr/>
        </p:nvCxnSpPr>
        <p:spPr bwMode="auto">
          <a:xfrm>
            <a:off x="8124825" y="5138738"/>
            <a:ext cx="428625" cy="952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0261" name="Rectangle 37"/>
          <p:cNvSpPr>
            <a:spLocks noChangeArrowheads="1"/>
          </p:cNvSpPr>
          <p:nvPr/>
        </p:nvSpPr>
        <p:spPr bwMode="auto">
          <a:xfrm>
            <a:off x="7134225" y="4876800"/>
            <a:ext cx="990600" cy="542925"/>
          </a:xfrm>
          <a:prstGeom prst="rect">
            <a:avLst/>
          </a:prstGeom>
          <a:solidFill>
            <a:srgbClr val="A8ABF0"/>
          </a:solidFill>
          <a:ln w="15875" algn="ctr">
            <a:solidFill>
              <a:schemeClr val="bg2"/>
            </a:solidFill>
            <a:round/>
            <a:headEnd/>
            <a:tailEnd/>
          </a:ln>
        </p:spPr>
        <p:txBody>
          <a:bodyPr wrap="none" lIns="97200" tIns="50400" rIns="97200" bIns="50400" anchor="ctr"/>
          <a:lstStyle/>
          <a:p>
            <a:pPr defTabSz="973138"/>
            <a:r>
              <a:rPr lang="it-IT">
                <a:effectLst/>
              </a:rPr>
              <a:t>Restore Default</a:t>
            </a:r>
          </a:p>
          <a:p>
            <a:pPr defTabSz="973138"/>
            <a:r>
              <a:rPr lang="it-IT">
                <a:effectLst/>
              </a:rPr>
              <a:t>Configuration</a:t>
            </a:r>
            <a:endParaRPr lang="en-US">
              <a:effectLst/>
            </a:endParaRPr>
          </a:p>
        </p:txBody>
      </p:sp>
      <p:sp>
        <p:nvSpPr>
          <p:cNvPr id="10262" name="TextBox 38"/>
          <p:cNvSpPr txBox="1">
            <a:spLocks noChangeArrowheads="1"/>
          </p:cNvSpPr>
          <p:nvPr/>
        </p:nvSpPr>
        <p:spPr bwMode="auto">
          <a:xfrm>
            <a:off x="6753225" y="4143375"/>
            <a:ext cx="374650" cy="276225"/>
          </a:xfrm>
          <a:prstGeom prst="rect">
            <a:avLst/>
          </a:prstGeom>
          <a:noFill/>
          <a:ln w="9525">
            <a:noFill/>
            <a:miter lim="800000"/>
            <a:headEnd/>
            <a:tailEnd/>
          </a:ln>
        </p:spPr>
        <p:txBody>
          <a:bodyPr wrap="none">
            <a:spAutoFit/>
          </a:bodyPr>
          <a:lstStyle/>
          <a:p>
            <a:r>
              <a:rPr lang="it-IT" b="1">
                <a:solidFill>
                  <a:schemeClr val="tx1"/>
                </a:solidFill>
                <a:effectLst/>
              </a:rPr>
              <a:t>NO</a:t>
            </a:r>
            <a:endParaRPr lang="en-US" b="1">
              <a:solidFill>
                <a:schemeClr val="tx1"/>
              </a:solidFill>
              <a:effectLst/>
            </a:endParaRPr>
          </a:p>
        </p:txBody>
      </p:sp>
      <p:sp>
        <p:nvSpPr>
          <p:cNvPr id="10263" name="TextBox 39"/>
          <p:cNvSpPr txBox="1">
            <a:spLocks noChangeArrowheads="1"/>
          </p:cNvSpPr>
          <p:nvPr/>
        </p:nvSpPr>
        <p:spPr bwMode="auto">
          <a:xfrm>
            <a:off x="6245225" y="4562475"/>
            <a:ext cx="439738" cy="276225"/>
          </a:xfrm>
          <a:prstGeom prst="rect">
            <a:avLst/>
          </a:prstGeom>
          <a:noFill/>
          <a:ln w="9525">
            <a:noFill/>
            <a:miter lim="800000"/>
            <a:headEnd/>
            <a:tailEnd/>
          </a:ln>
        </p:spPr>
        <p:txBody>
          <a:bodyPr wrap="none">
            <a:spAutoFit/>
          </a:bodyPr>
          <a:lstStyle/>
          <a:p>
            <a:r>
              <a:rPr lang="it-IT" b="1">
                <a:solidFill>
                  <a:schemeClr val="tx1"/>
                </a:solidFill>
                <a:effectLst/>
              </a:rPr>
              <a:t>YES</a:t>
            </a:r>
            <a:endParaRPr lang="en-US" b="1">
              <a:solidFill>
                <a:schemeClr val="tx1"/>
              </a:solidFill>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Serial Boot Mode Protocol</a:t>
            </a:r>
          </a:p>
        </p:txBody>
      </p:sp>
      <p:sp>
        <p:nvSpPr>
          <p:cNvPr id="6148" name="Rectangle 3"/>
          <p:cNvSpPr>
            <a:spLocks noGrp="1" noChangeArrowheads="1"/>
          </p:cNvSpPr>
          <p:nvPr>
            <p:ph idx="1"/>
          </p:nvPr>
        </p:nvSpPr>
        <p:spPr>
          <a:xfrm>
            <a:off x="495300" y="992488"/>
            <a:ext cx="8915400" cy="5016758"/>
          </a:xfrm>
        </p:spPr>
        <p:txBody>
          <a:bodyPr/>
          <a:lstStyle/>
          <a:p>
            <a:pPr marL="0" indent="0" eaLnBrk="1" hangingPunct="1">
              <a:buFontTx/>
              <a:buNone/>
              <a:defRPr/>
            </a:pPr>
            <a:r>
              <a:rPr lang="en-US" sz="1800" dirty="0" smtClean="0"/>
              <a:t>The serial download protocol follows four steps:</a:t>
            </a:r>
          </a:p>
          <a:p>
            <a:pPr marL="0" indent="0" eaLnBrk="1" hangingPunct="1">
              <a:buFontTx/>
              <a:buNone/>
              <a:defRPr/>
            </a:pPr>
            <a:r>
              <a:rPr lang="en-US" sz="1800" dirty="0" smtClean="0"/>
              <a:t>1. </a:t>
            </a:r>
            <a:r>
              <a:rPr lang="en-US" sz="1800" dirty="0" smtClean="0"/>
              <a:t>Send 64 bits Password</a:t>
            </a:r>
          </a:p>
          <a:p>
            <a:pPr lvl="1" eaLnBrk="1" hangingPunct="1">
              <a:defRPr/>
            </a:pPr>
            <a:r>
              <a:rPr lang="en-US" sz="1400" dirty="0" smtClean="0"/>
              <a:t>If public access is enabled via the NVSCI register, the Public password </a:t>
            </a:r>
            <a:r>
              <a:rPr lang="en-US" sz="1400" b="1" dirty="0" smtClean="0"/>
              <a:t>0xFEED_FACE_CAFE_BEEF</a:t>
            </a:r>
            <a:r>
              <a:rPr lang="en-US" sz="1400" dirty="0" smtClean="0"/>
              <a:t> must be used, otherwise the Flash password must be provided (value saved on NVPWD0 and NVPWD1 registers). </a:t>
            </a:r>
          </a:p>
          <a:p>
            <a:pPr marL="457200" indent="-457200">
              <a:buFontTx/>
              <a:buNone/>
              <a:defRPr/>
            </a:pPr>
            <a:r>
              <a:rPr lang="en-US" sz="1800" dirty="0" smtClean="0"/>
              <a:t>2. Send next 8 bytes:</a:t>
            </a:r>
          </a:p>
          <a:p>
            <a:pPr marL="857250" lvl="1" indent="-457200">
              <a:defRPr/>
            </a:pPr>
            <a:r>
              <a:rPr lang="en-US" sz="1400" dirty="0" smtClean="0"/>
              <a:t> 32-bit Start Address (</a:t>
            </a:r>
            <a:r>
              <a:rPr lang="en-US" sz="1400" dirty="0" smtClean="0">
                <a:ea typeface="+mn-ea"/>
                <a:cs typeface="+mn-cs"/>
              </a:rPr>
              <a:t>where the received data will be stored and where the MCU will branch after the download is finished</a:t>
            </a:r>
            <a:r>
              <a:rPr lang="en-US" sz="1400" dirty="0" smtClean="0"/>
              <a:t>), </a:t>
            </a:r>
          </a:p>
          <a:p>
            <a:pPr marL="857250" lvl="1" indent="-457200">
              <a:defRPr/>
            </a:pPr>
            <a:r>
              <a:rPr lang="it-IT" sz="1400" dirty="0" smtClean="0"/>
              <a:t>The VLE </a:t>
            </a:r>
            <a:r>
              <a:rPr lang="en-US" sz="1400" dirty="0" smtClean="0"/>
              <a:t>(Variable Length Instruction)</a:t>
            </a:r>
            <a:r>
              <a:rPr lang="it-IT" sz="1400" dirty="0" smtClean="0"/>
              <a:t> mode bit and a 31 bit code </a:t>
            </a:r>
            <a:r>
              <a:rPr lang="it-IT" sz="1400" dirty="0" err="1" smtClean="0"/>
              <a:t>Lenght</a:t>
            </a:r>
            <a:r>
              <a:rPr lang="it-IT" sz="1400" dirty="0" smtClean="0"/>
              <a:t> </a:t>
            </a:r>
            <a:r>
              <a:rPr lang="it-IT" sz="1400" dirty="0" err="1" smtClean="0"/>
              <a:t>that</a:t>
            </a:r>
            <a:r>
              <a:rPr lang="it-IT" sz="1400" dirty="0" smtClean="0"/>
              <a:t> </a:t>
            </a:r>
            <a:r>
              <a:rPr lang="it-IT" sz="1400" dirty="0" err="1" smtClean="0"/>
              <a:t>defines</a:t>
            </a:r>
            <a:r>
              <a:rPr lang="it-IT" sz="1400" dirty="0" smtClean="0"/>
              <a:t> </a:t>
            </a:r>
            <a:r>
              <a:rPr lang="it-IT" sz="1400" dirty="0" err="1" smtClean="0"/>
              <a:t>how</a:t>
            </a:r>
            <a:r>
              <a:rPr lang="it-IT" sz="1400" dirty="0" smtClean="0"/>
              <a:t> </a:t>
            </a:r>
            <a:r>
              <a:rPr lang="it-IT" sz="1400" dirty="0" err="1" smtClean="0"/>
              <a:t>many</a:t>
            </a:r>
            <a:r>
              <a:rPr lang="it-IT" sz="1400" dirty="0" smtClean="0"/>
              <a:t> </a:t>
            </a:r>
            <a:r>
              <a:rPr lang="it-IT" sz="1400" dirty="0" err="1" smtClean="0"/>
              <a:t>bytes</a:t>
            </a:r>
            <a:r>
              <a:rPr lang="it-IT" sz="1400" dirty="0" smtClean="0"/>
              <a:t> </a:t>
            </a:r>
            <a:r>
              <a:rPr lang="it-IT" sz="1400" dirty="0" err="1" smtClean="0"/>
              <a:t>have</a:t>
            </a:r>
            <a:r>
              <a:rPr lang="it-IT" sz="1400" dirty="0" smtClean="0"/>
              <a:t> </a:t>
            </a:r>
            <a:r>
              <a:rPr lang="it-IT" sz="1400" dirty="0" err="1" smtClean="0"/>
              <a:t>to</a:t>
            </a:r>
            <a:r>
              <a:rPr lang="it-IT" sz="1400" dirty="0" smtClean="0"/>
              <a:t> </a:t>
            </a:r>
            <a:r>
              <a:rPr lang="it-IT" sz="1400" dirty="0" err="1" smtClean="0"/>
              <a:t>be</a:t>
            </a:r>
            <a:r>
              <a:rPr lang="it-IT" sz="1400" dirty="0" smtClean="0"/>
              <a:t> </a:t>
            </a:r>
            <a:r>
              <a:rPr lang="it-IT" sz="1400" dirty="0" err="1" smtClean="0"/>
              <a:t>loaded</a:t>
            </a:r>
            <a:endParaRPr lang="en-US" sz="1400" dirty="0" smtClean="0"/>
          </a:p>
          <a:p>
            <a:pPr>
              <a:buFontTx/>
              <a:buNone/>
              <a:defRPr/>
            </a:pPr>
            <a:r>
              <a:rPr lang="en-US" sz="1800" dirty="0" smtClean="0"/>
              <a:t>3. Download data into device’s SRAM, starting from the address specified in the previous protocol step.</a:t>
            </a:r>
          </a:p>
          <a:p>
            <a:pPr marL="0" indent="0" eaLnBrk="1" hangingPunct="1">
              <a:buFontTx/>
              <a:buNone/>
              <a:defRPr/>
            </a:pPr>
            <a:r>
              <a:rPr lang="en-US" sz="1800" dirty="0" smtClean="0"/>
              <a:t>4. Execute code from start address. </a:t>
            </a:r>
          </a:p>
          <a:p>
            <a:pPr marL="400050" lvl="1" indent="0" eaLnBrk="1" hangingPunct="1">
              <a:defRPr/>
            </a:pPr>
            <a:r>
              <a:rPr lang="en-US" sz="1400" dirty="0" smtClean="0">
                <a:ea typeface="+mn-ea"/>
                <a:cs typeface="+mn-cs"/>
              </a:rPr>
              <a:t> At this point BAM has finished its tasks and MCU is controlled by new code executing from SRAM</a:t>
            </a:r>
            <a:r>
              <a:rPr lang="en-US" sz="1400" dirty="0" smtClean="0">
                <a:ea typeface="+mn-ea"/>
                <a:cs typeface="+mn-cs"/>
              </a:rPr>
              <a:t>.</a:t>
            </a:r>
            <a:endParaRPr lang="en-US" sz="1800" dirty="0" smtClean="0"/>
          </a:p>
        </p:txBody>
      </p:sp>
      <p:sp>
        <p:nvSpPr>
          <p:cNvPr id="4" name="Slide Number Placeholder 3"/>
          <p:cNvSpPr>
            <a:spLocks noGrp="1"/>
          </p:cNvSpPr>
          <p:nvPr>
            <p:ph type="sldNum" sz="quarter" idx="12"/>
          </p:nvPr>
        </p:nvSpPr>
        <p:spPr>
          <a:xfrm>
            <a:off x="8969375" y="6497638"/>
            <a:ext cx="936625" cy="360362"/>
          </a:xfrm>
          <a:prstGeom prst="rect">
            <a:avLst/>
          </a:prstGeom>
        </p:spPr>
        <p:txBody>
          <a:bodyPr/>
          <a:lstStyle/>
          <a:p>
            <a:pPr>
              <a:defRPr/>
            </a:pPr>
            <a:fld id="{8EE2EC07-80C8-4BF7-B81E-D33D9AA4849C}" type="slidenum">
              <a:rPr lang="fr-FR"/>
              <a:pPr>
                <a:defRPr/>
              </a:pPr>
              <a:t>9</a:t>
            </a:fld>
            <a:endParaRPr lang="fr-FR"/>
          </a:p>
        </p:txBody>
      </p:sp>
    </p:spTree>
  </p:cSld>
  <p:clrMapOvr>
    <a:masterClrMapping/>
  </p:clrMapOvr>
  <p:transition spd="slow">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PPVER" val="഻സ഼"/>
  <p:tag name="RANDOM" val="10"/>
  <p:tag name="CHECKSUM" val="ാു഻ഽ"/>
  <p:tag name="IPADDRESS" val="ോ൑൜഼഼ഺൃ"/>
  <p:tag name="DATETIME" val="ീഹിഹ഼ഺഺുപപ഻ഺൄാാോൗപല൑ൗ൞വ഼ൄഺള"/>
  <p:tag name="DONEBY" val="൝൞൦൮ൿ൭൭൳൹പ඀൫൶൬൹൸൳"/>
  <p:tag name="CLINAME" val="ൟ൸്൶൫ൽൽ൳൰൳൯൮"/>
</p:tagLst>
</file>

<file path=ppt/theme/theme1.xml><?xml version="1.0" encoding="utf-8"?>
<a:theme xmlns:a="http://schemas.openxmlformats.org/drawingml/2006/main" name="1_STInternal">
  <a:themeElements>
    <a:clrScheme name="">
      <a:dk1>
        <a:srgbClr val="000000"/>
      </a:dk1>
      <a:lt1>
        <a:srgbClr val="FFFFFF"/>
      </a:lt1>
      <a:dk2>
        <a:srgbClr val="66CCFF"/>
      </a:dk2>
      <a:lt2>
        <a:srgbClr val="000066"/>
      </a:lt2>
      <a:accent1>
        <a:srgbClr val="666699"/>
      </a:accent1>
      <a:accent2>
        <a:srgbClr val="99CCFF"/>
      </a:accent2>
      <a:accent3>
        <a:srgbClr val="FFFFFF"/>
      </a:accent3>
      <a:accent4>
        <a:srgbClr val="000000"/>
      </a:accent4>
      <a:accent5>
        <a:srgbClr val="B8B8CA"/>
      </a:accent5>
      <a:accent6>
        <a:srgbClr val="8AB9E7"/>
      </a:accent6>
      <a:hlink>
        <a:srgbClr val="CCCCFF"/>
      </a:hlink>
      <a:folHlink>
        <a:srgbClr val="C68DFF"/>
      </a:folHlink>
    </a:clrScheme>
    <a:fontScheme name="1_STInternal">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5875" cap="flat" cmpd="sng" algn="ctr">
          <a:noFill/>
          <a:prstDash val="solid"/>
          <a:round/>
          <a:headEnd type="none" w="med" len="med"/>
          <a:tailEnd type="none" w="med" len="med"/>
        </a:ln>
        <a:effectLst/>
      </a:spPr>
      <a:bodyPr vert="horz" wrap="none" lIns="97200" tIns="50400" rIns="97200" bIns="50400" numCol="1" anchor="ctr" anchorCtr="0" compatLnSpc="1">
        <a:prstTxWarp prst="textNoShape">
          <a:avLst/>
        </a:prstTxWarp>
      </a:bodyPr>
      <a:lstStyle>
        <a:defPPr marL="0" marR="0" indent="0" algn="ctr" defTabSz="973138" rtl="0" eaLnBrk="1" fontAlgn="base" latinLnBrk="0" hangingPunct="1">
          <a:lnSpc>
            <a:spcPct val="100000"/>
          </a:lnSpc>
          <a:spcBef>
            <a:spcPct val="50000"/>
          </a:spcBef>
          <a:spcAft>
            <a:spcPct val="0"/>
          </a:spcAft>
          <a:buClrTx/>
          <a:buSzTx/>
          <a:buFontTx/>
          <a:buNone/>
          <a:tabLst/>
          <a:defRPr kumimoji="0" lang="en-GB" sz="1200" b="0" i="0" u="none" strike="noStrike" cap="none" normalizeH="0" baseline="0" smtClean="0">
            <a:ln>
              <a:noFill/>
            </a:ln>
            <a:solidFill>
              <a:srgbClr val="000000"/>
            </a:solidFill>
            <a:effectLst>
              <a:outerShdw blurRad="38100" dist="38100" dir="2700000" algn="tl">
                <a:srgbClr val="000000">
                  <a:alpha val="43137"/>
                </a:srgbClr>
              </a:outerShdw>
            </a:effectLst>
            <a:latin typeface="Arial Narrow" pitchFamily="34" charset="0"/>
          </a:defRPr>
        </a:defPPr>
      </a:lstStyle>
    </a:spDef>
    <a:lnDef>
      <a:spPr bwMode="auto">
        <a:xfrm>
          <a:off x="0" y="0"/>
          <a:ext cx="1" cy="1"/>
        </a:xfrm>
        <a:custGeom>
          <a:avLst/>
          <a:gdLst/>
          <a:ahLst/>
          <a:cxnLst/>
          <a:rect l="0" t="0" r="0" b="0"/>
          <a:pathLst/>
        </a:custGeom>
        <a:solidFill>
          <a:schemeClr val="hlink"/>
        </a:solidFill>
        <a:ln w="15875" cap="flat" cmpd="sng" algn="ctr">
          <a:noFill/>
          <a:prstDash val="solid"/>
          <a:round/>
          <a:headEnd type="none" w="med" len="med"/>
          <a:tailEnd type="none" w="med" len="med"/>
        </a:ln>
        <a:effectLst/>
      </a:spPr>
      <a:bodyPr vert="horz" wrap="none" lIns="97200" tIns="50400" rIns="97200" bIns="50400" numCol="1" anchor="ctr" anchorCtr="0" compatLnSpc="1">
        <a:prstTxWarp prst="textNoShape">
          <a:avLst/>
        </a:prstTxWarp>
      </a:bodyPr>
      <a:lstStyle>
        <a:defPPr marL="0" marR="0" indent="0" algn="ctr" defTabSz="973138" rtl="0" eaLnBrk="1" fontAlgn="base" latinLnBrk="0" hangingPunct="1">
          <a:lnSpc>
            <a:spcPct val="100000"/>
          </a:lnSpc>
          <a:spcBef>
            <a:spcPct val="50000"/>
          </a:spcBef>
          <a:spcAft>
            <a:spcPct val="0"/>
          </a:spcAft>
          <a:buClrTx/>
          <a:buSzTx/>
          <a:buFontTx/>
          <a:buNone/>
          <a:tabLst/>
          <a:defRPr kumimoji="0" lang="en-GB" sz="1200" b="0" i="0" u="none" strike="noStrike" cap="none" normalizeH="0" baseline="0" smtClean="0">
            <a:ln>
              <a:noFill/>
            </a:ln>
            <a:solidFill>
              <a:srgbClr val="000000"/>
            </a:solidFill>
            <a:effectLst>
              <a:outerShdw blurRad="38100" dist="38100" dir="2700000" algn="tl">
                <a:srgbClr val="000000">
                  <a:alpha val="43137"/>
                </a:srgbClr>
              </a:outerShdw>
            </a:effectLst>
            <a:latin typeface="Arial Narrow" pitchFamily="34" charset="0"/>
          </a:defRPr>
        </a:defPPr>
      </a:lstStyle>
    </a:lnDef>
  </a:objectDefaults>
  <a:extraClrSchemeLst>
    <a:extraClrScheme>
      <a:clrScheme name="1_STInternal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STInternal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STInternal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STInternal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STInternal 5">
        <a:dk1>
          <a:srgbClr val="003300"/>
        </a:dk1>
        <a:lt1>
          <a:srgbClr val="FFFFFF"/>
        </a:lt1>
        <a:dk2>
          <a:srgbClr val="006666"/>
        </a:dk2>
        <a:lt2>
          <a:srgbClr val="003366"/>
        </a:lt2>
        <a:accent1>
          <a:srgbClr val="99CC99"/>
        </a:accent1>
        <a:accent2>
          <a:srgbClr val="33CCCC"/>
        </a:accent2>
        <a:accent3>
          <a:srgbClr val="FFFFFF"/>
        </a:accent3>
        <a:accent4>
          <a:srgbClr val="002A00"/>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TInternal">
  <a:themeElements>
    <a:clrScheme name="">
      <a:dk1>
        <a:srgbClr val="000000"/>
      </a:dk1>
      <a:lt1>
        <a:srgbClr val="FFFFFF"/>
      </a:lt1>
      <a:dk2>
        <a:srgbClr val="66CCFF"/>
      </a:dk2>
      <a:lt2>
        <a:srgbClr val="000066"/>
      </a:lt2>
      <a:accent1>
        <a:srgbClr val="666699"/>
      </a:accent1>
      <a:accent2>
        <a:srgbClr val="99CCFF"/>
      </a:accent2>
      <a:accent3>
        <a:srgbClr val="FFFFFF"/>
      </a:accent3>
      <a:accent4>
        <a:srgbClr val="000000"/>
      </a:accent4>
      <a:accent5>
        <a:srgbClr val="B8B8CA"/>
      </a:accent5>
      <a:accent6>
        <a:srgbClr val="8AB9E7"/>
      </a:accent6>
      <a:hlink>
        <a:srgbClr val="CCCCFF"/>
      </a:hlink>
      <a:folHlink>
        <a:srgbClr val="C68DFF"/>
      </a:folHlink>
    </a:clrScheme>
    <a:fontScheme name="STInternal">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5875" cap="flat" cmpd="sng" algn="ctr">
          <a:noFill/>
          <a:prstDash val="solid"/>
          <a:round/>
          <a:headEnd type="none" w="med" len="med"/>
          <a:tailEnd type="none" w="med" len="med"/>
        </a:ln>
        <a:effectLst/>
      </a:spPr>
      <a:bodyPr vert="horz" wrap="none" lIns="97200" tIns="50400" rIns="97200" bIns="50400" numCol="1" anchor="ctr" anchorCtr="0" compatLnSpc="1">
        <a:prstTxWarp prst="textNoShape">
          <a:avLst/>
        </a:prstTxWarp>
      </a:bodyPr>
      <a:lstStyle>
        <a:defPPr marL="0" marR="0" indent="0" algn="ctr" defTabSz="973138" rtl="0" eaLnBrk="1" fontAlgn="base" latinLnBrk="0" hangingPunct="1">
          <a:lnSpc>
            <a:spcPct val="100000"/>
          </a:lnSpc>
          <a:spcBef>
            <a:spcPct val="50000"/>
          </a:spcBef>
          <a:spcAft>
            <a:spcPct val="0"/>
          </a:spcAft>
          <a:buClrTx/>
          <a:buSzTx/>
          <a:buFontTx/>
          <a:buNone/>
          <a:tabLst/>
          <a:defRPr kumimoji="0" lang="en-GB" sz="1200" b="0" i="0" u="none" strike="noStrike" cap="none" normalizeH="0" baseline="0" smtClean="0">
            <a:ln>
              <a:noFill/>
            </a:ln>
            <a:solidFill>
              <a:srgbClr val="000000"/>
            </a:solidFill>
            <a:effectLst>
              <a:outerShdw blurRad="38100" dist="38100" dir="2700000" algn="tl">
                <a:srgbClr val="000000">
                  <a:alpha val="43137"/>
                </a:srgbClr>
              </a:outerShdw>
            </a:effectLst>
            <a:latin typeface="Arial Narrow" pitchFamily="34" charset="0"/>
          </a:defRPr>
        </a:defPPr>
      </a:lstStyle>
    </a:spDef>
    <a:lnDef>
      <a:spPr bwMode="auto">
        <a:xfrm>
          <a:off x="0" y="0"/>
          <a:ext cx="1" cy="1"/>
        </a:xfrm>
        <a:custGeom>
          <a:avLst/>
          <a:gdLst/>
          <a:ahLst/>
          <a:cxnLst/>
          <a:rect l="0" t="0" r="0" b="0"/>
          <a:pathLst/>
        </a:custGeom>
        <a:solidFill>
          <a:schemeClr val="hlink"/>
        </a:solidFill>
        <a:ln w="15875" cap="flat" cmpd="sng" algn="ctr">
          <a:noFill/>
          <a:prstDash val="solid"/>
          <a:round/>
          <a:headEnd type="none" w="med" len="med"/>
          <a:tailEnd type="none" w="med" len="med"/>
        </a:ln>
        <a:effectLst/>
      </a:spPr>
      <a:bodyPr vert="horz" wrap="none" lIns="97200" tIns="50400" rIns="97200" bIns="50400" numCol="1" anchor="ctr" anchorCtr="0" compatLnSpc="1">
        <a:prstTxWarp prst="textNoShape">
          <a:avLst/>
        </a:prstTxWarp>
      </a:bodyPr>
      <a:lstStyle>
        <a:defPPr marL="0" marR="0" indent="0" algn="ctr" defTabSz="973138" rtl="0" eaLnBrk="1" fontAlgn="base" latinLnBrk="0" hangingPunct="1">
          <a:lnSpc>
            <a:spcPct val="100000"/>
          </a:lnSpc>
          <a:spcBef>
            <a:spcPct val="50000"/>
          </a:spcBef>
          <a:spcAft>
            <a:spcPct val="0"/>
          </a:spcAft>
          <a:buClrTx/>
          <a:buSzTx/>
          <a:buFontTx/>
          <a:buNone/>
          <a:tabLst/>
          <a:defRPr kumimoji="0" lang="en-GB" sz="1200" b="0" i="0" u="none" strike="noStrike" cap="none" normalizeH="0" baseline="0" smtClean="0">
            <a:ln>
              <a:noFill/>
            </a:ln>
            <a:solidFill>
              <a:srgbClr val="000000"/>
            </a:solidFill>
            <a:effectLst>
              <a:outerShdw blurRad="38100" dist="38100" dir="2700000" algn="tl">
                <a:srgbClr val="000000">
                  <a:alpha val="43137"/>
                </a:srgbClr>
              </a:outerShdw>
            </a:effectLst>
            <a:latin typeface="Arial Narrow" pitchFamily="34" charset="0"/>
          </a:defRPr>
        </a:defPPr>
      </a:lstStyle>
    </a:lnDef>
  </a:objectDefaults>
  <a:extraClrSchemeLst>
    <a:extraClrScheme>
      <a:clrScheme name="STInternal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STInternal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STInternal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TInternal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STInternal 5">
        <a:dk1>
          <a:srgbClr val="003300"/>
        </a:dk1>
        <a:lt1>
          <a:srgbClr val="FFFFFF"/>
        </a:lt1>
        <a:dk2>
          <a:srgbClr val="006666"/>
        </a:dk2>
        <a:lt2>
          <a:srgbClr val="003366"/>
        </a:lt2>
        <a:accent1>
          <a:srgbClr val="99CC99"/>
        </a:accent1>
        <a:accent2>
          <a:srgbClr val="33CCCC"/>
        </a:accent2>
        <a:accent3>
          <a:srgbClr val="FFFFFF"/>
        </a:accent3>
        <a:accent4>
          <a:srgbClr val="002A00"/>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T_2012">
  <a:themeElements>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22860</TotalTime>
  <Words>1649</Words>
  <Application>Microsoft Office PowerPoint</Application>
  <PresentationFormat>A4 Paper (210x297 mm)</PresentationFormat>
  <Paragraphs>365</Paragraphs>
  <Slides>15</Slides>
  <Notes>2</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1_STInternal</vt:lpstr>
      <vt:lpstr>STInternal</vt:lpstr>
      <vt:lpstr>ST_2012</vt:lpstr>
      <vt:lpstr>BAM – Boot Assistant Module</vt:lpstr>
      <vt:lpstr>Agenda</vt:lpstr>
      <vt:lpstr>BAM  Boot Modes</vt:lpstr>
      <vt:lpstr>BAM resources</vt:lpstr>
      <vt:lpstr>Boot Mode Selection</vt:lpstr>
      <vt:lpstr>Single Chip (SC) Mode</vt:lpstr>
      <vt:lpstr>Single Chip (SC) Mode</vt:lpstr>
      <vt:lpstr>BAM Logic Flow</vt:lpstr>
      <vt:lpstr>Serial Boot Mode Protocol</vt:lpstr>
      <vt:lpstr>64-bit password and password check</vt:lpstr>
      <vt:lpstr>Password check flow</vt:lpstr>
      <vt:lpstr>UART boot mode download protocol  with Autobaud disabled </vt:lpstr>
      <vt:lpstr>CAN boot mode download protocol  with Autobaud disabled </vt:lpstr>
      <vt:lpstr>SBL with Autobaud enabled</vt:lpstr>
      <vt:lpstr>Censorship Control Word</vt:lpstr>
    </vt:vector>
  </TitlesOfParts>
  <Company>STMicroelectronics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Components for Automotive Applications</dc:title>
  <dc:subject>Presentation File</dc:subject>
  <dc:creator>Nicolo Di Piazza - Giovanni D'Aquino</dc:creator>
  <cp:lastModifiedBy>rosario martorana</cp:lastModifiedBy>
  <cp:revision>1343</cp:revision>
  <dcterms:created xsi:type="dcterms:W3CDTF">2004-05-13T11:40:35Z</dcterms:created>
  <dcterms:modified xsi:type="dcterms:W3CDTF">2012-05-14T02:20:17Z</dcterms:modified>
</cp:coreProperties>
</file>