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3" r:id="rId4"/>
    <p:sldId id="260" r:id="rId5"/>
    <p:sldId id="281" r:id="rId6"/>
    <p:sldId id="282" r:id="rId7"/>
    <p:sldId id="273" r:id="rId8"/>
    <p:sldId id="272" r:id="rId9"/>
    <p:sldId id="274" r:id="rId10"/>
    <p:sldId id="261" r:id="rId11"/>
    <p:sldId id="262" r:id="rId12"/>
    <p:sldId id="263" r:id="rId13"/>
    <p:sldId id="264" r:id="rId14"/>
    <p:sldId id="280" r:id="rId15"/>
    <p:sldId id="265" r:id="rId16"/>
    <p:sldId id="266" r:id="rId17"/>
    <p:sldId id="267" r:id="rId18"/>
    <p:sldId id="268" r:id="rId19"/>
    <p:sldId id="286" r:id="rId20"/>
    <p:sldId id="276" r:id="rId21"/>
    <p:sldId id="285" r:id="rId22"/>
    <p:sldId id="278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6600FF"/>
    <a:srgbClr val="CCCC00"/>
    <a:srgbClr val="00FF00"/>
    <a:srgbClr val="FF3300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80060" autoAdjust="0"/>
  </p:normalViewPr>
  <p:slideViewPr>
    <p:cSldViewPr>
      <p:cViewPr varScale="1">
        <p:scale>
          <a:sx n="66" d="100"/>
          <a:sy n="66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92BC575-B97C-4A8A-8698-DA724087845E}" type="datetime5">
              <a:rPr lang="en-US"/>
              <a:pPr>
                <a:defRPr/>
              </a:pPr>
              <a:t>16-Jul-12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D3BE34A-96E8-4A7A-A7CD-E9A38F66D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5846" name="Picture 6" descr="S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86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8" descr="IT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8743950"/>
            <a:ext cx="381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0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008A7FF-270D-407C-B015-E5993473D92C}" type="datetime5">
              <a:rPr lang="en-US"/>
              <a:pPr>
                <a:defRPr/>
              </a:pPr>
              <a:t>16-Jul-12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6D6A755-04C8-49EA-9BF3-63DB4A80A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4584" name="Picture 8" descr="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86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1780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CCF7C904-0218-4971-817E-7AC538DB0097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DA58B85-E96D-4C72-9319-B7EF3CC2B325}" type="slidenum">
              <a:rPr lang="en-US" sz="1200" smtClean="0">
                <a:latin typeface="Times New Roman" pitchFamily="18" charset="0"/>
              </a:rPr>
              <a:pPr/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4213"/>
            <a:ext cx="3051175" cy="2287587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124200"/>
            <a:ext cx="5794375" cy="5335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Smallest</a:t>
            </a:r>
            <a:r>
              <a:rPr lang="en-GB" baseline="0" dirty="0" smtClean="0"/>
              <a:t> MPU is 4KB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FBD9DCE-51D9-463D-B7DB-BDB50F589E1B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0915EA8-B599-4F61-BF69-651DD593601F}" type="slidenum">
              <a:rPr lang="en-US" sz="1200" smtClean="0">
                <a:latin typeface="Times New Roman" pitchFamily="18" charset="0"/>
              </a:rPr>
              <a:pPr/>
              <a:t>15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4213"/>
            <a:ext cx="3051175" cy="2287587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124200"/>
            <a:ext cx="5794375" cy="5335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SPERR slave port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44F9D2F-2072-4188-B44F-420D7347F932}" type="datetime1">
              <a:rPr lang="en-US" sz="1200" smtClean="0">
                <a:latin typeface="Times New Roman" pitchFamily="18" charset="0"/>
              </a:rPr>
              <a:pPr/>
              <a:t>7/16/2012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sz="1200" smtClean="0">
                <a:latin typeface="Times New Roman" pitchFamily="18" charset="0"/>
              </a:rPr>
              <a:t>HP presentation template tutorial - Rev. 1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C1C5B223-AFF9-4E05-9D4C-0762934FA4CF}" type="slidenum">
              <a:rPr lang="en-US" sz="1200" smtClean="0">
                <a:latin typeface="Times New Roman" pitchFamily="18" charset="0"/>
              </a:rPr>
              <a:pPr/>
              <a:t>19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7653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4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/>
          <a:lstStyle/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MPU provides hardware access control for all slave port memory accesses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Monitors ALL system bus transactions and compares with pre-programmed memory space “descriptors” 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Unlike MMU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provides access control for DMA, </a:t>
            </a:r>
            <a:r>
              <a:rPr lang="en-US" dirty="0" err="1" smtClean="0"/>
              <a:t>FlexRAY</a:t>
            </a:r>
            <a:r>
              <a:rPr lang="en-US" dirty="0" smtClean="0"/>
              <a:t> in addition to core accesses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memory access control can be as small as 32 bytes</a:t>
            </a:r>
          </a:p>
          <a:p>
            <a:endParaRPr lang="it-IT" smtClean="0"/>
          </a:p>
        </p:txBody>
      </p:sp>
      <p:sp>
        <p:nvSpPr>
          <p:cNvPr id="27655" name="Segnaposto numero diapositiva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 anchor="b"/>
          <a:lstStyle>
            <a:lvl1pPr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/>
            <a:fld id="{9146832C-4D00-400B-9325-CEDF0C143148}" type="slidenum">
              <a:rPr lang="en-US" sz="1000"/>
              <a:pPr algn="r"/>
              <a:t>19</a:t>
            </a:fld>
            <a:endParaRPr 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RM ver.9 1091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3E99BE3-43D8-4609-B574-9F1FBC8A86C0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1E4A0D5F-B3A7-43F6-B6AD-4FD8D04F4958}" type="slidenum">
              <a:rPr lang="en-US" sz="1200" smtClean="0">
                <a:latin typeface="Times New Roman" pitchFamily="18" charset="0"/>
              </a:rPr>
              <a:pPr/>
              <a:t>21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698CC2D-1203-499D-8CB6-C24E2DC809DE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694A101-E663-44E1-99BC-36446BF37281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4213"/>
            <a:ext cx="3051175" cy="2287587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124200"/>
            <a:ext cx="5794375" cy="5335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44F9D2F-2072-4188-B44F-420D7347F932}" type="datetime1">
              <a:rPr lang="en-US" sz="1200" smtClean="0">
                <a:latin typeface="Times New Roman" pitchFamily="18" charset="0"/>
              </a:rPr>
              <a:pPr/>
              <a:t>7/16/2012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sz="1200" smtClean="0">
                <a:latin typeface="Times New Roman" pitchFamily="18" charset="0"/>
              </a:rPr>
              <a:t>HP presentation template tutorial - Rev. 1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C1C5B223-AFF9-4E05-9D4C-0762934FA4CF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7653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4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/>
          <a:lstStyle/>
          <a:p>
            <a:endParaRPr lang="it-IT" dirty="0" smtClean="0"/>
          </a:p>
        </p:txBody>
      </p:sp>
      <p:sp>
        <p:nvSpPr>
          <p:cNvPr id="27655" name="Segnaposto numero diapositiva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 anchor="b"/>
          <a:lstStyle>
            <a:lvl1pPr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/>
            <a:fld id="{9146832C-4D00-400B-9325-CEDF0C143148}" type="slidenum">
              <a:rPr lang="en-US" sz="1000"/>
              <a:pPr algn="r"/>
              <a:t>5</a:t>
            </a:fld>
            <a:endParaRPr lang="en-US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62898BE-6A1B-4FB4-9737-082E7BC2C6F0}" type="datetime1">
              <a:rPr lang="en-US" sz="1200" smtClean="0">
                <a:latin typeface="Times New Roman" pitchFamily="18" charset="0"/>
              </a:rPr>
              <a:pPr/>
              <a:t>7/16/2012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sz="1200" smtClean="0">
                <a:latin typeface="Times New Roman" pitchFamily="18" charset="0"/>
              </a:rPr>
              <a:t>HP presentation template tutorial - Rev. 1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79734F69-FA9C-42A7-8E17-E36A74D0A284}" type="slidenum">
              <a:rPr lang="en-US" sz="1200" smtClean="0">
                <a:latin typeface="Times New Roman" pitchFamily="18" charset="0"/>
              </a:rPr>
              <a:pPr/>
              <a:t>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8677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33539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85725" tIns="42862" rIns="85725" bIns="42862"/>
          <a:lstStyle/>
          <a:p>
            <a:pPr marL="292100" indent="-292100">
              <a:lnSpc>
                <a:spcPct val="130000"/>
              </a:lnSpc>
              <a:spcBef>
                <a:spcPts val="700"/>
              </a:spcBef>
              <a:spcAft>
                <a:spcPts val="4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28600" algn="l"/>
              </a:tabLst>
              <a:defRPr/>
            </a:pPr>
            <a:r>
              <a:rPr lang="en-US" dirty="0" smtClean="0"/>
              <a:t>Two instantiations of the MPU are referred to as MPU_0 (connected to XBAR_0) and MPU_1 (connected to XBAR_1)</a:t>
            </a:r>
          </a:p>
          <a:p>
            <a:pPr marL="292100" indent="-292100">
              <a:lnSpc>
                <a:spcPct val="130000"/>
              </a:lnSpc>
              <a:spcBef>
                <a:spcPts val="700"/>
              </a:spcBef>
              <a:spcAft>
                <a:spcPts val="4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28600" algn="l"/>
              </a:tabLst>
              <a:defRPr/>
            </a:pPr>
            <a:r>
              <a:rPr lang="en-US" dirty="0" smtClean="0"/>
              <a:t>Both instantiations are identical and do not differ in LS Mode or DP Mode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28679" name="Segnaposto numero diapositiva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 anchor="b"/>
          <a:lstStyle>
            <a:lvl1pPr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/>
            <a:fld id="{8105BF2A-EA85-4E07-A786-EFD7DEAE23D9}" type="slidenum">
              <a:rPr lang="en-US" sz="1000"/>
              <a:pPr algn="r"/>
              <a:t>6</a:t>
            </a:fld>
            <a:endParaRPr lang="en-U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the event of an access error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defaul</a:t>
            </a:r>
            <a:r>
              <a:rPr lang="en-US" baseline="0" dirty="0" smtClean="0"/>
              <a:t> MPU is disabled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008A7FF-270D-407C-B015-E5993473D92C}" type="datetime5">
              <a:rPr lang="en-US" smtClean="0"/>
              <a:pPr>
                <a:defRPr/>
              </a:pPr>
              <a:t>16-Jul-12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D6A755-04C8-49EA-9BF3-63DB4A80A8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region is described via 4 registers (RGDx)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233A196-8801-4204-8AD4-B0A7BA9AF1FD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3F0F1F59-434E-44BF-BDE5-C951927276BD}" type="slidenum">
              <a:rPr lang="en-US" sz="1200" smtClean="0">
                <a:latin typeface="Times New Roman" pitchFamily="18" charset="0"/>
              </a:rPr>
              <a:pPr/>
              <a:t>10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Core can work either in supervisor or user mode. Usually OS operation are in supervisor mode and normal application is in user mode.</a:t>
            </a:r>
          </a:p>
          <a:p>
            <a:r>
              <a:rPr lang="en-US" dirty="0" smtClean="0"/>
              <a:t>In addition core supports process ID.</a:t>
            </a:r>
          </a:p>
          <a:p>
            <a:endParaRPr lang="en-US" dirty="0" smtClean="0"/>
          </a:p>
          <a:p>
            <a:r>
              <a:rPr lang="en-US" dirty="0" smtClean="0"/>
              <a:t>PID:</a:t>
            </a:r>
          </a:p>
          <a:p>
            <a:r>
              <a:rPr lang="en-US" dirty="0" smtClean="0"/>
              <a:t>This register is provided to indicate the current process or task identifier. Usually it’s managed by the OS.</a:t>
            </a:r>
          </a:p>
          <a:p>
            <a:endParaRPr lang="en-US" dirty="0" smtClean="0"/>
          </a:p>
          <a:p>
            <a:r>
              <a:rPr lang="en-US" dirty="0" smtClean="0"/>
              <a:t>MPU supports different configuration for user or supervisor mode. And different configuration depending on the PID.</a:t>
            </a:r>
          </a:p>
          <a:p>
            <a:endParaRPr lang="en-US" dirty="0" smtClean="0"/>
          </a:p>
          <a:p>
            <a:r>
              <a:rPr lang="en-US" dirty="0" smtClean="0"/>
              <a:t>For each master 3 fields must be configured: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82F01897-5600-423B-A362-E6BDDB112F91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9B1383C-B683-4018-99B9-7BBE73DCC375}" type="slidenum">
              <a:rPr lang="en-US" sz="1200" smtClean="0">
                <a:latin typeface="Times New Roman" pitchFamily="18" charset="0"/>
              </a:rPr>
              <a:pPr/>
              <a:t>11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Access can be granted or denied depending on the PID of the task. For example Task1 of Core0 can access a certain region, but Task2 can’t.</a:t>
            </a:r>
          </a:p>
          <a:p>
            <a:endParaRPr lang="en-US" dirty="0" smtClean="0"/>
          </a:p>
          <a:p>
            <a:r>
              <a:rPr lang="en-US" dirty="0" smtClean="0"/>
              <a:t>PID mask</a:t>
            </a:r>
            <a:r>
              <a:rPr lang="en-US" baseline="0" dirty="0" smtClean="0"/>
              <a:t> example:</a:t>
            </a:r>
          </a:p>
          <a:p>
            <a:r>
              <a:rPr lang="en-US" baseline="0" dirty="0" err="1" smtClean="0"/>
              <a:t>RGMx.PID</a:t>
            </a:r>
            <a:r>
              <a:rPr lang="en-US" baseline="0" dirty="0" smtClean="0"/>
              <a:t> = 0x1F</a:t>
            </a:r>
          </a:p>
          <a:p>
            <a:r>
              <a:rPr lang="en-US" baseline="0" dirty="0" err="1" smtClean="0"/>
              <a:t>RGMx.PIDMASK</a:t>
            </a:r>
            <a:r>
              <a:rPr lang="en-US" baseline="0" dirty="0" smtClean="0"/>
              <a:t> = 0x0F</a:t>
            </a:r>
          </a:p>
          <a:p>
            <a:r>
              <a:rPr lang="en-US" baseline="0" dirty="0" smtClean="0"/>
              <a:t>The less </a:t>
            </a:r>
            <a:r>
              <a:rPr lang="en-US" baseline="0" dirty="0" err="1" smtClean="0"/>
              <a:t>importat</a:t>
            </a:r>
            <a:r>
              <a:rPr lang="en-US" baseline="0" dirty="0" smtClean="0"/>
              <a:t> 4 bit are ignored by the comparison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PID 0x1A, 0x12 can access</a:t>
            </a:r>
          </a:p>
          <a:p>
            <a:r>
              <a:rPr lang="en-US" baseline="0" dirty="0" smtClean="0"/>
              <a:t>PID 0x2A, 0x22 can NOT access</a:t>
            </a:r>
            <a:endParaRPr lang="en-US" dirty="0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D8E4DFE-A737-4497-93FB-9A7C19BD2BC3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35A9E19-75E2-468A-96ED-8C1725AEDE06}" type="slidenum">
              <a:rPr lang="en-US" sz="1200" smtClean="0">
                <a:latin typeface="Times New Roman" pitchFamily="18" charset="0"/>
              </a:rPr>
              <a:pPr/>
              <a:t>12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validation flag available:</a:t>
            </a:r>
          </a:p>
          <a:p>
            <a:pPr>
              <a:buFontTx/>
              <a:buChar char="•"/>
            </a:pPr>
            <a:r>
              <a:rPr lang="en-US" smtClean="0"/>
              <a:t>Global one to disable the whole MPU (</a:t>
            </a:r>
            <a:r>
              <a:rPr lang="en-US" smtClean="0">
                <a:solidFill>
                  <a:srgbClr val="0000FF"/>
                </a:solidFill>
              </a:rPr>
              <a:t>MPU_CESR[VLD])</a:t>
            </a:r>
          </a:p>
          <a:p>
            <a:pPr>
              <a:buFontTx/>
              <a:buChar char="•"/>
            </a:pPr>
            <a:r>
              <a:rPr lang="en-US" smtClean="0">
                <a:solidFill>
                  <a:srgbClr val="0000FF"/>
                </a:solidFill>
              </a:rPr>
              <a:t>One bit per each description region</a:t>
            </a:r>
            <a:endParaRPr 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A3A9511-77EE-41EA-A308-9477449B12C0}" type="datetime5">
              <a:rPr lang="en-US" sz="1200" smtClean="0">
                <a:latin typeface="Times New Roman" pitchFamily="18" charset="0"/>
              </a:rPr>
              <a:pPr/>
              <a:t>16-Jul-12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D017E3DA-A200-4C45-8DA3-CD3985F1B52D}" type="slidenum">
              <a:rPr lang="en-US" sz="1200" smtClean="0">
                <a:latin typeface="Times New Roman" pitchFamily="18" charset="0"/>
              </a:rPr>
              <a:pPr/>
              <a:t>13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D083E-4C98-4F2F-9EA4-AE93E2C9DA79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016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0" y="1143000"/>
            <a:ext cx="83058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ECD8-FDFC-4385-BEBA-C909599C5CE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8173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CE18F6-0F75-474A-9AA3-3E739425726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Protection Unit (MPU)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115888"/>
            <a:ext cx="74676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 Region Descriptors - Range</a:t>
            </a:r>
            <a:endParaRPr lang="en-GB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990600"/>
            <a:ext cx="8477250" cy="726352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sz="2000" dirty="0" smtClean="0"/>
              <a:t>Each of the 16 regions can be between 32bytes and 4GBytes. Size and location is defined in the MPU region descriptor registers </a:t>
            </a:r>
            <a:r>
              <a:rPr lang="en-GB" sz="2000" b="1" dirty="0" err="1" smtClean="0">
                <a:solidFill>
                  <a:srgbClr val="0000FF"/>
                </a:solidFill>
              </a:rPr>
              <a:t>MPU_RGDn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 </a:t>
            </a:r>
          </a:p>
          <a:p>
            <a:pPr marL="0" indent="0" eaLnBrk="1" hangingPunct="1"/>
            <a:r>
              <a:rPr lang="en-GB" sz="2000" dirty="0" smtClean="0"/>
              <a:t> Start address of region defined in  </a:t>
            </a:r>
            <a:r>
              <a:rPr lang="en-GB" sz="2000" b="1" dirty="0" smtClean="0">
                <a:solidFill>
                  <a:srgbClr val="0000FF"/>
                </a:solidFill>
              </a:rPr>
              <a:t>MPU_RGDn.Word0</a:t>
            </a:r>
            <a:r>
              <a:rPr lang="en-GB" sz="2000" dirty="0" smtClean="0"/>
              <a:t> </a:t>
            </a:r>
          </a:p>
          <a:p>
            <a:pPr lvl="1" eaLnBrk="1" hangingPunct="1"/>
            <a:r>
              <a:rPr lang="en-GB" sz="1600" dirty="0" smtClean="0"/>
              <a:t>Start addresses are aligned on 32-byte boundary</a:t>
            </a:r>
          </a:p>
          <a:p>
            <a:pPr lvl="1" eaLnBrk="1" hangingPunct="1"/>
            <a:endParaRPr lang="en-GB" sz="1600" dirty="0" smtClean="0"/>
          </a:p>
          <a:p>
            <a:pPr marL="0" indent="0" eaLnBrk="1" hangingPunct="1"/>
            <a:endParaRPr lang="en-GB" sz="2000" dirty="0" smtClean="0"/>
          </a:p>
          <a:p>
            <a:pPr marL="0" indent="0" eaLnBrk="1" hangingPunct="1"/>
            <a:endParaRPr lang="en-GB" sz="2000" dirty="0" smtClean="0"/>
          </a:p>
          <a:p>
            <a:pPr marL="0" indent="0" eaLnBrk="1" hangingPunct="1"/>
            <a:endParaRPr lang="en-GB" sz="2000" dirty="0" smtClean="0"/>
          </a:p>
          <a:p>
            <a:pPr marL="0" indent="0" eaLnBrk="1" hangingPunct="1"/>
            <a:endParaRPr lang="en-GB" sz="800" dirty="0" smtClean="0"/>
          </a:p>
          <a:p>
            <a:pPr marL="0" indent="0" eaLnBrk="1" hangingPunct="1"/>
            <a:r>
              <a:rPr lang="en-GB" sz="2000" dirty="0" smtClean="0"/>
              <a:t> End address of region defined </a:t>
            </a:r>
            <a:r>
              <a:rPr lang="en-GB" sz="2000" b="1" dirty="0" smtClean="0">
                <a:solidFill>
                  <a:srgbClr val="0000FF"/>
                </a:solidFill>
              </a:rPr>
              <a:t>MPU_RGDn.Word1</a:t>
            </a:r>
          </a:p>
          <a:p>
            <a:pPr lvl="1" eaLnBrk="1" hangingPunct="1"/>
            <a:r>
              <a:rPr lang="en-GB" sz="1600" dirty="0" smtClean="0"/>
              <a:t>End addresses are aligned on one less than a 32-byte boundary</a:t>
            </a:r>
            <a:br>
              <a:rPr lang="en-GB" sz="1600" dirty="0" smtClean="0"/>
            </a:br>
            <a:endParaRPr lang="en-GB" sz="1600" dirty="0" smtClean="0"/>
          </a:p>
          <a:p>
            <a:pPr lvl="1" eaLnBrk="1" hangingPunct="1"/>
            <a:endParaRPr lang="en-GB" sz="1600" dirty="0" smtClean="0"/>
          </a:p>
          <a:p>
            <a:pPr lvl="1" eaLnBrk="1" hangingPunct="1"/>
            <a:endParaRPr lang="en-GB" sz="1600" dirty="0" smtClean="0"/>
          </a:p>
          <a:p>
            <a:pPr lvl="1" eaLnBrk="1" hangingPunct="1"/>
            <a:endParaRPr lang="en-GB" sz="1600" dirty="0" smtClean="0"/>
          </a:p>
          <a:p>
            <a:pPr marL="0" indent="0" eaLnBrk="1" hangingPunct="1"/>
            <a:r>
              <a:rPr lang="en-GB" sz="2000" dirty="0" smtClean="0"/>
              <a:t> </a:t>
            </a:r>
            <a:r>
              <a:rPr lang="en-GB" sz="1600" b="1" dirty="0" smtClean="0"/>
              <a:t>Note that there is no hardware error checking to verify ENDADDR &gt;= STARTADDR!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D892B1D-4BB8-4EA9-AB8C-9415B7C6B759}" type="slidenum">
              <a:rPr lang="en-US" sz="1000" smtClean="0"/>
              <a:pPr/>
              <a:t>10</a:t>
            </a:fld>
            <a:endParaRPr lang="en-US" sz="140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7981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067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1600"/>
            <a:ext cx="7988300" cy="685800"/>
          </a:xfrm>
        </p:spPr>
        <p:txBody>
          <a:bodyPr/>
          <a:lstStyle/>
          <a:p>
            <a:pPr eaLnBrk="1" hangingPunct="1"/>
            <a:r>
              <a:rPr lang="en-US" sz="1800" smtClean="0"/>
              <a:t>MPU:</a:t>
            </a:r>
            <a:r>
              <a:rPr lang="en-US" sz="2800" smtClean="0"/>
              <a:t>  </a:t>
            </a:r>
            <a:r>
              <a:rPr lang="en-US" sz="2400" smtClean="0"/>
              <a:t>Region Descriptors –</a:t>
            </a:r>
            <a:r>
              <a:rPr lang="en-US" sz="2800" smtClean="0"/>
              <a:t> </a:t>
            </a:r>
            <a:r>
              <a:rPr lang="en-US" sz="2400" smtClean="0"/>
              <a:t>Access Control Rights</a:t>
            </a:r>
            <a:endParaRPr lang="en-GB" sz="24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990600"/>
            <a:ext cx="8883650" cy="49085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FF"/>
                </a:solidFill>
              </a:rPr>
              <a:t>MPU_RGDn.Word2</a:t>
            </a:r>
            <a:r>
              <a:rPr lang="en-GB" sz="1800" dirty="0" smtClean="0"/>
              <a:t> defines the access control rights of the memory region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z="1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GB" sz="1800" dirty="0" smtClean="0"/>
              <a:t> 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ECC0F93-6750-4C5A-B38D-C188E57D1A86}" type="slidenum">
              <a:rPr lang="en-US" sz="1000" smtClean="0"/>
              <a:pPr/>
              <a:t>11</a:t>
            </a:fld>
            <a:endParaRPr lang="en-US" sz="1400" smtClean="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4876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sz="1200" b="1"/>
              <a:t>Each Bus Master can have access control defined for: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sz="1200" b="1"/>
              <a:t>MnUM</a:t>
            </a:r>
            <a:r>
              <a:rPr lang="en-GB" sz="1200"/>
              <a:t> – </a:t>
            </a:r>
            <a:r>
              <a:rPr lang="en-GB" sz="1200" b="1"/>
              <a:t>User Mode</a:t>
            </a:r>
            <a:r>
              <a:rPr lang="en-GB" sz="1200"/>
              <a:t> (Individual control bits for </a:t>
            </a:r>
            <a:r>
              <a:rPr lang="en-GB" sz="1200" b="1"/>
              <a:t>r</a:t>
            </a:r>
            <a:r>
              <a:rPr lang="en-GB" sz="1200"/>
              <a:t>ead / </a:t>
            </a:r>
            <a:r>
              <a:rPr lang="en-GB" sz="1200" b="1"/>
              <a:t>w</a:t>
            </a:r>
            <a:r>
              <a:rPr lang="en-GB" sz="1200"/>
              <a:t>rite/e</a:t>
            </a:r>
            <a:r>
              <a:rPr lang="en-GB" sz="1200" b="1"/>
              <a:t>x</a:t>
            </a:r>
            <a:r>
              <a:rPr lang="en-GB" sz="1200"/>
              <a:t>ecute)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sz="1200" b="1"/>
              <a:t>MnSM – Supervisor Mode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GB" sz="1200" b="1"/>
              <a:t>	</a:t>
            </a:r>
            <a:r>
              <a:rPr lang="en-GB" sz="1200"/>
              <a:t>00 = Read, Write and Execute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GB" sz="1200"/>
              <a:t>	01 = Read and execute (No write)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GB" sz="1200"/>
              <a:t>	10 = Read and write (no execute)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GB" sz="1200"/>
              <a:t>	11 = Same access controls as defined by </a:t>
            </a:r>
            <a:r>
              <a:rPr lang="en-GB" sz="1200" b="1"/>
              <a:t>M0UM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sz="1200" b="1"/>
              <a:t>MnPE – Process Identifier Enable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sz="1200"/>
              <a:t>	If set, specifies that process identifier and mask defined in </a:t>
            </a:r>
            <a:r>
              <a:rPr lang="en-GB" sz="1200" b="1">
                <a:solidFill>
                  <a:srgbClr val="0000FF"/>
                </a:solidFill>
              </a:rPr>
              <a:t>MPU_RGDn.Word3</a:t>
            </a:r>
            <a:r>
              <a:rPr lang="en-GB" sz="1200"/>
              <a:t> are included in region hit evaluation </a:t>
            </a: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371600"/>
            <a:ext cx="70183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25146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1600"/>
            <a:ext cx="7988300" cy="685800"/>
          </a:xfrm>
        </p:spPr>
        <p:txBody>
          <a:bodyPr/>
          <a:lstStyle/>
          <a:p>
            <a:pPr eaLnBrk="1" hangingPunct="1"/>
            <a:r>
              <a:rPr lang="en-US" sz="1600" smtClean="0"/>
              <a:t>MPU:</a:t>
            </a:r>
            <a:r>
              <a:rPr lang="en-US" sz="2400" smtClean="0"/>
              <a:t>  Region Descriptors – Process Identifier / Mask</a:t>
            </a:r>
            <a:endParaRPr lang="en-GB" sz="2400" smtClean="0"/>
          </a:p>
        </p:txBody>
      </p:sp>
      <p:sp>
        <p:nvSpPr>
          <p:cNvPr id="13316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349250" y="914400"/>
            <a:ext cx="8566150" cy="5562600"/>
          </a:xfrm>
        </p:spPr>
        <p:txBody>
          <a:bodyPr>
            <a:normAutofit lnSpcReduction="10000"/>
          </a:bodyPr>
          <a:lstStyle/>
          <a:p>
            <a:pPr marL="225425" indent="-225425" eaLnBrk="1" hangingPunct="1">
              <a:lnSpc>
                <a:spcPct val="140000"/>
              </a:lnSpc>
              <a:defRPr/>
            </a:pPr>
            <a:r>
              <a:rPr lang="en-GB" sz="2000" b="1" dirty="0" smtClean="0">
                <a:solidFill>
                  <a:srgbClr val="0000FF"/>
                </a:solidFill>
              </a:rPr>
              <a:t>MPU_RGDn.Word3</a:t>
            </a:r>
            <a:r>
              <a:rPr lang="en-GB" sz="2000" dirty="0" smtClean="0"/>
              <a:t> defines </a:t>
            </a:r>
          </a:p>
          <a:p>
            <a:pPr marL="625475" lvl="1" indent="-225425" eaLnBrk="1" hangingPunct="1">
              <a:lnSpc>
                <a:spcPct val="140000"/>
              </a:lnSpc>
              <a:defRPr/>
            </a:pPr>
            <a:r>
              <a:rPr lang="en-GB" sz="1600" dirty="0" smtClean="0"/>
              <a:t>the process identifier and mask </a:t>
            </a:r>
          </a:p>
          <a:p>
            <a:pPr marL="625475" lvl="1" indent="-225425" eaLnBrk="1" hangingPunct="1">
              <a:lnSpc>
                <a:spcPct val="140000"/>
              </a:lnSpc>
              <a:defRPr/>
            </a:pPr>
            <a:r>
              <a:rPr lang="en-GB" sz="1600" dirty="0" smtClean="0"/>
              <a:t>region descriptors valid bit</a:t>
            </a:r>
          </a:p>
          <a:p>
            <a:pPr marL="225425" indent="-225425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endParaRPr lang="en-GB" sz="2000" dirty="0" smtClean="0"/>
          </a:p>
          <a:p>
            <a:pPr marL="225425" indent="-225425" eaLnBrk="1" hangingPunct="1">
              <a:lnSpc>
                <a:spcPct val="140000"/>
              </a:lnSpc>
              <a:defRPr/>
            </a:pPr>
            <a:endParaRPr lang="en-US" sz="2000" dirty="0" smtClean="0"/>
          </a:p>
          <a:p>
            <a:pPr marL="225425" indent="-225425" eaLnBrk="1" hangingPunct="1">
              <a:lnSpc>
                <a:spcPct val="140000"/>
              </a:lnSpc>
              <a:defRPr/>
            </a:pPr>
            <a:r>
              <a:rPr lang="en-US" sz="2000" dirty="0" smtClean="0"/>
              <a:t>The Process Identifier (</a:t>
            </a:r>
            <a:r>
              <a:rPr lang="en-US" sz="2000" b="1" dirty="0" smtClean="0"/>
              <a:t>PID</a:t>
            </a:r>
            <a:r>
              <a:rPr lang="en-US" sz="2000" dirty="0" smtClean="0"/>
              <a:t>) value is combined with the </a:t>
            </a:r>
            <a:r>
              <a:rPr lang="en-US" sz="2000" b="1" dirty="0" smtClean="0"/>
              <a:t>PIDMASK</a:t>
            </a:r>
            <a:r>
              <a:rPr lang="en-US" sz="2000" dirty="0" smtClean="0"/>
              <a:t> determines if access is granted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dirty="0" smtClean="0"/>
              <a:t>The Process Identifier Mask (PIDMASK) enables multiple processor identifiers to be included as part of the region hit determination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400" dirty="0" smtClean="0"/>
              <a:t>If a PIDMASK bit is set, the corresponding bit of the PID is ignored in the comparison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GB" sz="2000" dirty="0" smtClean="0"/>
              <a:t>The </a:t>
            </a:r>
            <a:r>
              <a:rPr lang="en-GB" sz="2000" b="1" dirty="0" smtClean="0"/>
              <a:t>VLD</a:t>
            </a:r>
            <a:r>
              <a:rPr lang="en-GB" sz="2000" dirty="0" smtClean="0"/>
              <a:t> bit indicates the region descriptor is Valid (see next slide)</a:t>
            </a:r>
            <a:endParaRPr lang="en-GB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15A587B-75C1-4911-B82B-D76D1E058377}" type="slidenum">
              <a:rPr lang="en-US" sz="1000" smtClean="0"/>
              <a:pPr/>
              <a:t>12</a:t>
            </a:fld>
            <a:endParaRPr lang="en-US" sz="14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86025"/>
            <a:ext cx="805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 Region Descriptors – Valid</a:t>
            </a:r>
            <a:endParaRPr lang="en-GB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3791807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defRPr/>
            </a:pPr>
            <a:r>
              <a:rPr lang="en-US" sz="2100" dirty="0" smtClean="0"/>
              <a:t>2 validation flag available:</a:t>
            </a:r>
          </a:p>
          <a:p>
            <a:pPr marL="628650" lvl="1" indent="-228600" eaLnBrk="1" hangingPunct="1">
              <a:lnSpc>
                <a:spcPct val="120000"/>
              </a:lnSpc>
              <a:defRPr/>
            </a:pPr>
            <a:r>
              <a:rPr lang="en-US" sz="1700" dirty="0" smtClean="0"/>
              <a:t>Global one to disable the whole MPU (MPU_CESR[VLD])</a:t>
            </a:r>
          </a:p>
          <a:p>
            <a:pPr marL="628650" lvl="1" indent="-228600" eaLnBrk="1" hangingPunct="1">
              <a:lnSpc>
                <a:spcPct val="120000"/>
              </a:lnSpc>
              <a:defRPr/>
            </a:pPr>
            <a:r>
              <a:rPr lang="en-US" sz="1700" dirty="0" smtClean="0"/>
              <a:t>One bit per each description region (MPU_RGDn.Word3[VLD])</a:t>
            </a:r>
            <a:endParaRPr lang="en-US" sz="2100" dirty="0" smtClean="0"/>
          </a:p>
          <a:p>
            <a:pPr marL="228600" indent="-228600" eaLnBrk="1" hangingPunct="1">
              <a:lnSpc>
                <a:spcPct val="120000"/>
              </a:lnSpc>
              <a:defRPr/>
            </a:pPr>
            <a:r>
              <a:rPr lang="en-US" sz="2000" dirty="0" smtClean="0"/>
              <a:t>Writing to any of the </a:t>
            </a:r>
            <a:r>
              <a:rPr lang="en-US" sz="2000" dirty="0" err="1" smtClean="0">
                <a:solidFill>
                  <a:srgbClr val="0000FF"/>
                </a:solidFill>
              </a:rPr>
              <a:t>MPU_RGDn.Word</a:t>
            </a:r>
            <a:r>
              <a:rPr lang="en-US" sz="2000" dirty="0" smtClean="0">
                <a:solidFill>
                  <a:srgbClr val="0000FF"/>
                </a:solidFill>
              </a:rPr>
              <a:t>[0..2]</a:t>
            </a:r>
            <a:r>
              <a:rPr lang="en-US" sz="2000" dirty="0" smtClean="0"/>
              <a:t> words will </a:t>
            </a:r>
            <a:r>
              <a:rPr lang="en-US" sz="2000" b="1" dirty="0" smtClean="0"/>
              <a:t>clear the VLD bit </a:t>
            </a:r>
            <a:r>
              <a:rPr lang="en-US" sz="2000" dirty="0" smtClean="0"/>
              <a:t>of the respective descriptor</a:t>
            </a:r>
          </a:p>
          <a:p>
            <a:pPr marL="520700" lvl="1" indent="-177800" eaLnBrk="1" hangingPunct="1">
              <a:lnSpc>
                <a:spcPct val="120000"/>
              </a:lnSpc>
              <a:defRPr/>
            </a:pPr>
            <a:r>
              <a:rPr lang="en-US" sz="1800" dirty="0" smtClean="0"/>
              <a:t>region access controls defined </a:t>
            </a:r>
            <a:r>
              <a:rPr lang="en-US" sz="1800" smtClean="0"/>
              <a:t>by </a:t>
            </a:r>
            <a:r>
              <a:rPr lang="en-US" sz="1800" smtClean="0">
                <a:solidFill>
                  <a:srgbClr val="0000FF"/>
                </a:solidFill>
              </a:rPr>
              <a:t>MPU_RGDn.Word2</a:t>
            </a:r>
            <a:r>
              <a:rPr lang="en-US" sz="1800" dirty="0"/>
              <a:t> </a:t>
            </a:r>
            <a:r>
              <a:rPr lang="en-US" sz="1800" smtClean="0"/>
              <a:t>can </a:t>
            </a:r>
            <a:r>
              <a:rPr lang="en-US" sz="1800" dirty="0" smtClean="0"/>
              <a:t>be modified without affecting their valid bit by writing to the Alternate Access Control Register, </a:t>
            </a:r>
            <a:r>
              <a:rPr lang="en-US" sz="1800" b="1" dirty="0" err="1" smtClean="0">
                <a:solidFill>
                  <a:srgbClr val="0000FF"/>
                </a:solidFill>
              </a:rPr>
              <a:t>MPU_RGDAACn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marL="749300" lvl="2" indent="-114300" eaLnBrk="1" hangingPunct="1">
              <a:lnSpc>
                <a:spcPct val="120000"/>
              </a:lnSpc>
              <a:defRPr/>
            </a:pPr>
            <a:r>
              <a:rPr lang="en-US" sz="1800" dirty="0" smtClean="0"/>
              <a:t>Provide an alternate of view of region access controls in </a:t>
            </a:r>
            <a:r>
              <a:rPr lang="en-US" sz="1800" b="1" dirty="0" smtClean="0">
                <a:solidFill>
                  <a:srgbClr val="0000FF"/>
                </a:solidFill>
              </a:rPr>
              <a:t>MPU_RGD</a:t>
            </a:r>
            <a:r>
              <a:rPr lang="en-US" sz="1800" b="1" i="1" dirty="0" smtClean="0">
                <a:solidFill>
                  <a:srgbClr val="0000FF"/>
                </a:solidFill>
              </a:rPr>
              <a:t>n</a:t>
            </a:r>
            <a:r>
              <a:rPr lang="en-US" sz="1800" b="1" dirty="0" smtClean="0">
                <a:solidFill>
                  <a:srgbClr val="0000FF"/>
                </a:solidFill>
              </a:rPr>
              <a:t>.Word2</a:t>
            </a:r>
            <a:endParaRPr lang="en-GB" sz="1800" b="1" dirty="0" smtClean="0">
              <a:solidFill>
                <a:srgbClr val="0000FF"/>
              </a:solidFill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9D7874E-79A3-4797-B986-314B016D33EC}" type="slidenum">
              <a:rPr lang="en-US" sz="1000" smtClean="0"/>
              <a:pPr/>
              <a:t>13</a:t>
            </a:fld>
            <a:endParaRPr lang="en-US" sz="1400" smtClean="0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60198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 Alternate Access Control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4800600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sz="2100" dirty="0" smtClean="0"/>
              <a:t>If only the access rights for an existing region descriptor need to change</a:t>
            </a:r>
          </a:p>
          <a:p>
            <a:pPr marL="628650" lvl="1" indent="-228600" eaLnBrk="1" hangingPunct="1">
              <a:lnSpc>
                <a:spcPct val="120000"/>
              </a:lnSpc>
            </a:pPr>
            <a:r>
              <a:rPr lang="en-US" sz="1700" dirty="0" smtClean="0"/>
              <a:t> a 32-bit write to the alternate version of the access control word (</a:t>
            </a:r>
            <a:r>
              <a:rPr lang="en-US" sz="1700" dirty="0" err="1" smtClean="0"/>
              <a:t>MPU_RGDAACn</a:t>
            </a:r>
            <a:r>
              <a:rPr lang="en-US" sz="1700" dirty="0" smtClean="0"/>
              <a:t>) would typically be performed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sz="2100" dirty="0" smtClean="0"/>
              <a:t>The memory address therefore provides an alternate location for updating MPU_RGDn.Word2</a:t>
            </a:r>
          </a:p>
          <a:p>
            <a:pPr marL="628650" lvl="1" indent="-228600" eaLnBrk="1" hangingPunct="1">
              <a:lnSpc>
                <a:spcPct val="120000"/>
              </a:lnSpc>
            </a:pPr>
            <a:r>
              <a:rPr lang="en-US" sz="1700" dirty="0" smtClean="0"/>
              <a:t>Without affecting the valid bit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sz="2100" dirty="0" smtClean="0"/>
              <a:t>The access rights associated with the memory region switch instantaneously to the new value as the IPS write completes.</a:t>
            </a:r>
            <a:endParaRPr lang="en-GB" sz="1800" b="1" dirty="0" smtClean="0">
              <a:solidFill>
                <a:srgbClr val="0000FF"/>
              </a:solidFill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7973FA9C-E7A5-4E12-9B64-F420416D9188}" type="slidenum">
              <a:rPr lang="en-US" sz="1000" smtClean="0"/>
              <a:pPr/>
              <a:t>14</a:t>
            </a:fld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4676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Errors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035050"/>
            <a:ext cx="8883650" cy="49085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100" smtClean="0"/>
              <a:t> An access protection error occurs when either: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Memory reference does not “hit” a memory region, or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The memory reference is flagged as illegal (invalid) in all regions with the hit</a:t>
            </a:r>
            <a:endParaRPr lang="en-US" sz="2000" smtClean="0"/>
          </a:p>
          <a:p>
            <a:pPr eaLnBrk="1" hangingPunct="1">
              <a:lnSpc>
                <a:spcPct val="130000"/>
              </a:lnSpc>
            </a:pPr>
            <a:r>
              <a:rPr lang="en-US" sz="2100" smtClean="0"/>
              <a:t> Each slave port has two registers containing: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Last faulting address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Attributes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Detail information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100" smtClean="0"/>
              <a:t>The slave port with the error is identified in the control / error status register </a:t>
            </a:r>
            <a:r>
              <a:rPr lang="en-US" sz="2100" smtClean="0">
                <a:solidFill>
                  <a:srgbClr val="0000FF"/>
                </a:solidFill>
              </a:rPr>
              <a:t>MPU_CESR[SPERR]</a:t>
            </a:r>
            <a:r>
              <a:rPr lang="en-US" sz="2100" smtClean="0"/>
              <a:t> </a:t>
            </a:r>
          </a:p>
          <a:p>
            <a:pPr eaLnBrk="1" hangingPunct="1">
              <a:lnSpc>
                <a:spcPct val="130000"/>
              </a:lnSpc>
            </a:pPr>
            <a:endParaRPr lang="en-US" sz="2000" smtClean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789A618E-8D64-49B2-BBEA-79E4E5934EE7}" type="slidenum">
              <a:rPr lang="en-US" sz="1000" smtClean="0"/>
              <a:pPr/>
              <a:t>15</a:t>
            </a:fld>
            <a:endParaRPr lang="en-US" sz="1400" smtClean="0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5"/>
          <a:stretch>
            <a:fillRect/>
          </a:stretch>
        </p:blipFill>
        <p:spPr bwMode="auto">
          <a:xfrm>
            <a:off x="381000" y="51054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1600"/>
            <a:ext cx="8293100" cy="685800"/>
          </a:xfrm>
        </p:spPr>
        <p:txBody>
          <a:bodyPr/>
          <a:lstStyle/>
          <a:p>
            <a:pPr eaLnBrk="1" hangingPunct="1"/>
            <a:r>
              <a:rPr lang="en-US" sz="1800" smtClean="0"/>
              <a:t>MPU:</a:t>
            </a:r>
            <a:r>
              <a:rPr lang="en-US" sz="2800" smtClean="0"/>
              <a:t> Slave Port Access Error Recording (EARn)</a:t>
            </a:r>
            <a:endParaRPr lang="en-GB" sz="28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990600"/>
            <a:ext cx="8642350" cy="5334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GB" sz="2100" smtClean="0"/>
              <a:t>There are 3 sets of slave port error recording registers.</a:t>
            </a:r>
            <a:r>
              <a:rPr lang="en-GB" sz="2400" smtClean="0"/>
              <a:t>  </a:t>
            </a:r>
          </a:p>
          <a:p>
            <a:pPr eaLnBrk="1" hangingPunct="1">
              <a:lnSpc>
                <a:spcPct val="140000"/>
              </a:lnSpc>
            </a:pPr>
            <a:r>
              <a:rPr lang="en-GB" sz="2100" smtClean="0"/>
              <a:t> When the MPU detects an access error on slave port n, the 32-bit reference address is captured in the MPU Error Address Register </a:t>
            </a:r>
            <a:r>
              <a:rPr lang="en-GB" sz="2100" b="1" smtClean="0">
                <a:solidFill>
                  <a:srgbClr val="0000FF"/>
                </a:solidFill>
              </a:rPr>
              <a:t>MPU_EARn</a:t>
            </a:r>
            <a:br>
              <a:rPr lang="en-GB" sz="2100" b="1" smtClean="0">
                <a:solidFill>
                  <a:srgbClr val="0000FF"/>
                </a:solidFill>
              </a:rPr>
            </a:br>
            <a:r>
              <a:rPr lang="en-GB" sz="2100" b="1" smtClean="0">
                <a:solidFill>
                  <a:srgbClr val="0000FF"/>
                </a:solidFill>
              </a:rPr>
              <a:t/>
            </a:r>
            <a:br>
              <a:rPr lang="en-GB" sz="2100" b="1" smtClean="0">
                <a:solidFill>
                  <a:srgbClr val="0000FF"/>
                </a:solidFill>
              </a:rPr>
            </a:br>
            <a:r>
              <a:rPr lang="en-GB" sz="2100" b="1" smtClean="0">
                <a:solidFill>
                  <a:srgbClr val="0000FF"/>
                </a:solidFill>
              </a:rPr>
              <a:t/>
            </a:r>
            <a:br>
              <a:rPr lang="en-GB" sz="2100" b="1" smtClean="0">
                <a:solidFill>
                  <a:srgbClr val="0000FF"/>
                </a:solidFill>
              </a:rPr>
            </a:br>
            <a:r>
              <a:rPr lang="en-GB" sz="2100" b="1" smtClean="0">
                <a:solidFill>
                  <a:srgbClr val="0000FF"/>
                </a:solidFill>
              </a:rPr>
              <a:t/>
            </a:r>
            <a:br>
              <a:rPr lang="en-GB" sz="2100" b="1" smtClean="0">
                <a:solidFill>
                  <a:srgbClr val="0000FF"/>
                </a:solidFill>
              </a:rPr>
            </a:br>
            <a:r>
              <a:rPr lang="en-GB" sz="1800" smtClean="0"/>
              <a:t>The corresponding bit in the MPU_CESR [SPERR] field is set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1600" smtClean="0"/>
              <a:t>Additional information about the failing access is captured in corresponding MPU Error Detail Register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1600" smtClean="0"/>
              <a:t>Information in the address and detail error registers remain until reset or the next slave port error is logged</a:t>
            </a:r>
          </a:p>
          <a:p>
            <a:pPr eaLnBrk="1" hangingPunct="1">
              <a:lnSpc>
                <a:spcPct val="140000"/>
              </a:lnSpc>
            </a:pPr>
            <a:endParaRPr lang="en-GB" sz="2100" b="1" smtClean="0">
              <a:solidFill>
                <a:srgbClr val="0000FF"/>
              </a:solidFill>
            </a:endParaRP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8CFC8700-4963-4606-9A7A-338AFC24A64D}" type="slidenum">
              <a:rPr lang="en-US" sz="1000" smtClean="0"/>
              <a:pPr/>
              <a:t>16</a:t>
            </a:fld>
            <a:endParaRPr lang="en-US" sz="1400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239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1600"/>
            <a:ext cx="8293100" cy="685800"/>
          </a:xfrm>
        </p:spPr>
        <p:txBody>
          <a:bodyPr/>
          <a:lstStyle/>
          <a:p>
            <a:pPr eaLnBrk="1" hangingPunct="1"/>
            <a:r>
              <a:rPr lang="en-US" sz="1800" smtClean="0"/>
              <a:t>MPU:</a:t>
            </a:r>
            <a:r>
              <a:rPr lang="en-US" sz="2800" smtClean="0"/>
              <a:t> Slave Port Access Error Recording (EDRn)</a:t>
            </a:r>
            <a:endParaRPr lang="en-GB" sz="28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838200"/>
            <a:ext cx="8883650" cy="5605381"/>
          </a:xfrm>
        </p:spPr>
        <p:txBody>
          <a:bodyPr/>
          <a:lstStyle/>
          <a:p>
            <a:pPr marL="177800" indent="-1778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GB" sz="1200" dirty="0" smtClean="0"/>
              <a:t>	Details of an MPU slave port access error are captured in a read only MPU Error Detail Register (</a:t>
            </a:r>
            <a:r>
              <a:rPr lang="en-GB" sz="1200" b="1" dirty="0" err="1" smtClean="0">
                <a:solidFill>
                  <a:srgbClr val="0000FF"/>
                </a:solidFill>
              </a:rPr>
              <a:t>MPU_EDRn</a:t>
            </a:r>
            <a:r>
              <a:rPr lang="en-GB" sz="1200" b="1" dirty="0" smtClean="0">
                <a:solidFill>
                  <a:srgbClr val="0000FF"/>
                </a:solidFill>
              </a:rPr>
              <a:t>)</a:t>
            </a:r>
          </a:p>
          <a:p>
            <a:pPr marL="177800" indent="-177800" eaLnBrk="1" hangingPunct="1">
              <a:lnSpc>
                <a:spcPct val="130000"/>
              </a:lnSpc>
            </a:pPr>
            <a:endParaRPr lang="en-GB" sz="12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130000"/>
              </a:lnSpc>
            </a:pPr>
            <a:endParaRPr lang="en-GB" sz="12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130000"/>
              </a:lnSpc>
            </a:pPr>
            <a:endParaRPr lang="en-GB" sz="1100" b="1" dirty="0" smtClean="0"/>
          </a:p>
          <a:p>
            <a:pPr marL="177800" indent="-1778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GB" sz="1100" b="1" dirty="0" smtClean="0"/>
              <a:t>EACD</a:t>
            </a:r>
            <a:r>
              <a:rPr lang="en-GB" sz="1100" dirty="0" smtClean="0"/>
              <a:t> Error Access Control Detail</a:t>
            </a:r>
          </a:p>
          <a:p>
            <a:pPr marL="457200" lvl="1" indent="-1651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000" dirty="0" smtClean="0"/>
              <a:t>Indicates which of the 16 MPU regions caused the error. If an error is indicated and this field is 0, then an address miss occurred</a:t>
            </a:r>
          </a:p>
          <a:p>
            <a:pPr marL="177800" indent="-1778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GB" sz="1100" b="1" dirty="0" smtClean="0"/>
              <a:t>EPID</a:t>
            </a:r>
            <a:r>
              <a:rPr lang="en-GB" sz="1100" dirty="0" smtClean="0"/>
              <a:t> Error Process Identification</a:t>
            </a:r>
          </a:p>
          <a:p>
            <a:pPr marL="457200" lvl="1" indent="-1651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000" dirty="0" smtClean="0"/>
              <a:t>8-bit process identifier of faulting reference. PID driven by processor cores only!</a:t>
            </a:r>
          </a:p>
          <a:p>
            <a:pPr marL="177800" indent="-1778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100" b="1" dirty="0" smtClean="0"/>
              <a:t>EMN</a:t>
            </a:r>
            <a:r>
              <a:rPr lang="en-US" sz="1100" dirty="0" smtClean="0"/>
              <a:t> Error Master Number</a:t>
            </a:r>
          </a:p>
          <a:p>
            <a:pPr marL="457200" lvl="1" indent="-1651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000" dirty="0" smtClean="0"/>
              <a:t>4 bit field records logical master that generated the access error</a:t>
            </a:r>
          </a:p>
          <a:p>
            <a:pPr marL="177800" indent="-1778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100" b="1" dirty="0" smtClean="0"/>
              <a:t>EATTR</a:t>
            </a:r>
            <a:r>
              <a:rPr lang="en-US" sz="1100" dirty="0" smtClean="0"/>
              <a:t> Error Attributes</a:t>
            </a:r>
          </a:p>
          <a:p>
            <a:pPr marL="457200" lvl="1" indent="-1651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000" dirty="0" smtClean="0"/>
              <a:t>Determines mode (user / supervisor) and Access type (Instruction / Data)</a:t>
            </a:r>
            <a:r>
              <a:rPr lang="en-US" sz="1050" dirty="0" smtClean="0"/>
              <a:t> </a:t>
            </a:r>
          </a:p>
          <a:p>
            <a:pPr marL="177800" indent="-177800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sz="1100" b="1" dirty="0" smtClean="0"/>
              <a:t>ERW</a:t>
            </a:r>
            <a:r>
              <a:rPr lang="en-US" sz="1100" dirty="0" smtClean="0"/>
              <a:t> Error Read/Write – </a:t>
            </a:r>
            <a:r>
              <a:rPr lang="en-US" sz="1000" dirty="0" smtClean="0"/>
              <a:t>Signals whether access causing an error was a read or write</a:t>
            </a:r>
          </a:p>
          <a:p>
            <a:pPr marL="457200" lvl="1" indent="-165100" eaLnBrk="1" hangingPunct="1">
              <a:lnSpc>
                <a:spcPct val="130000"/>
              </a:lnSpc>
              <a:spcBef>
                <a:spcPts val="600"/>
              </a:spcBef>
            </a:pPr>
            <a:endParaRPr lang="en-GB" sz="1000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F182BF3C-2B4C-4950-811B-9598F236BB6C}" type="slidenum">
              <a:rPr lang="en-US" sz="1000" smtClean="0"/>
              <a:pPr/>
              <a:t>17</a:t>
            </a:fld>
            <a:endParaRPr lang="en-US" sz="1400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01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 Read-only Configuration Data</a:t>
            </a:r>
            <a:endParaRPr lang="en-GB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60900"/>
            <a:ext cx="8883650" cy="5516100"/>
          </a:xfr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600" dirty="0" smtClean="0"/>
              <a:t>The Control / Error Status Register </a:t>
            </a:r>
            <a:r>
              <a:rPr lang="en-GB" sz="1600" b="1" dirty="0" smtClean="0">
                <a:solidFill>
                  <a:srgbClr val="0000FF"/>
                </a:solidFill>
              </a:rPr>
              <a:t>MPU_CESR </a:t>
            </a:r>
            <a:r>
              <a:rPr lang="en-GB" sz="1600" dirty="0" smtClean="0"/>
              <a:t>provides general configuration information as well as a global MPU enable / disable bit.</a:t>
            </a:r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endParaRPr lang="en-GB" sz="1600" dirty="0" smtClean="0"/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endParaRPr lang="en-GB" sz="1600" dirty="0" smtClean="0"/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endParaRPr lang="en-GB" sz="1600" dirty="0" smtClean="0"/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400" dirty="0" smtClean="0"/>
              <a:t> </a:t>
            </a:r>
            <a:r>
              <a:rPr lang="en-GB" sz="1400" b="1" dirty="0" smtClean="0"/>
              <a:t>SPERR</a:t>
            </a:r>
            <a:r>
              <a:rPr lang="en-GB" sz="1400" dirty="0" smtClean="0"/>
              <a:t> Slave Port error as detailed previously</a:t>
            </a:r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400" dirty="0" smtClean="0"/>
              <a:t> </a:t>
            </a:r>
            <a:r>
              <a:rPr lang="en-GB" sz="1400" b="1" dirty="0" smtClean="0"/>
              <a:t>HRL</a:t>
            </a:r>
            <a:r>
              <a:rPr lang="en-GB" sz="1400" dirty="0" smtClean="0"/>
              <a:t> Hardware Revision Level</a:t>
            </a:r>
            <a:r>
              <a:rPr lang="en-GB" sz="1600" dirty="0" smtClean="0"/>
              <a:t>	</a:t>
            </a:r>
          </a:p>
          <a:p>
            <a:pPr lvl="1" eaLnBrk="1" hangingPunct="1">
              <a:lnSpc>
                <a:spcPct val="140000"/>
              </a:lnSpc>
              <a:spcAft>
                <a:spcPts val="300"/>
              </a:spcAft>
            </a:pPr>
            <a:r>
              <a:rPr lang="en-GB" sz="1100" dirty="0" smtClean="0"/>
              <a:t>Specifies the MPU hardware and definition revision level. Reads as 0 on MPC5516.</a:t>
            </a:r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400" b="1" dirty="0" smtClean="0"/>
              <a:t> NSP</a:t>
            </a:r>
            <a:r>
              <a:rPr lang="en-GB" sz="1400" dirty="0" smtClean="0"/>
              <a:t> Number of slave ports</a:t>
            </a:r>
          </a:p>
          <a:p>
            <a:pPr lvl="1" eaLnBrk="1" hangingPunct="1">
              <a:lnSpc>
                <a:spcPct val="140000"/>
              </a:lnSpc>
              <a:spcAft>
                <a:spcPts val="300"/>
              </a:spcAft>
            </a:pPr>
            <a:r>
              <a:rPr lang="en-GB" sz="1100" dirty="0"/>
              <a:t>Number of slave ports connected to MPU. Reads as 3 on MPC5516</a:t>
            </a:r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400" b="1" dirty="0" smtClean="0"/>
              <a:t> NRGD</a:t>
            </a:r>
            <a:r>
              <a:rPr lang="en-GB" sz="1400" dirty="0" smtClean="0"/>
              <a:t> Number of region descriptors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100" dirty="0" smtClean="0"/>
              <a:t>Number of MPU regions. Reads as 0b0010 on Leopard defining 16 MPU regions</a:t>
            </a:r>
          </a:p>
          <a:p>
            <a:pPr marL="228600" indent="-228600" eaLnBrk="1" hangingPunct="1">
              <a:lnSpc>
                <a:spcPct val="14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1400" b="1" dirty="0" smtClean="0"/>
              <a:t> VLD</a:t>
            </a:r>
            <a:r>
              <a:rPr lang="en-GB" sz="1400" dirty="0" smtClean="0"/>
              <a:t> Valid bit</a:t>
            </a:r>
          </a:p>
          <a:p>
            <a:pPr lvl="1" eaLnBrk="1" hangingPunct="1">
              <a:lnSpc>
                <a:spcPct val="140000"/>
              </a:lnSpc>
              <a:spcAft>
                <a:spcPts val="300"/>
              </a:spcAft>
            </a:pPr>
            <a:r>
              <a:rPr lang="en-GB" sz="1100" dirty="0" smtClean="0"/>
              <a:t>Provides a global enable / disable for the MPU</a:t>
            </a:r>
          </a:p>
          <a:p>
            <a:pPr lvl="1" eaLnBrk="1" hangingPunct="1">
              <a:lnSpc>
                <a:spcPct val="140000"/>
              </a:lnSpc>
              <a:spcAft>
                <a:spcPts val="300"/>
              </a:spcAft>
            </a:pPr>
            <a:r>
              <a:rPr lang="en-GB" sz="1100" dirty="0" smtClean="0"/>
              <a:t>0 = MPU disabled, 1=MPU enabled</a:t>
            </a:r>
            <a:endParaRPr lang="en-GB" sz="1400" dirty="0" smtClean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D94A0DB-57C9-4DFB-A842-7B7F9807805B}" type="slidenum">
              <a:rPr lang="en-US" sz="1000" smtClean="0"/>
              <a:pPr/>
              <a:t>18</a:t>
            </a:fld>
            <a:endParaRPr lang="en-US" sz="140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09750"/>
            <a:ext cx="80581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4AC436AE-122A-4302-9941-C94C615C3724}" type="slidenum">
              <a:rPr lang="en-US" sz="1000" smtClean="0"/>
              <a:pPr/>
              <a:t>19</a:t>
            </a:fld>
            <a:endParaRPr lang="en-US" sz="14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075613" cy="1143000"/>
          </a:xfrm>
        </p:spPr>
        <p:txBody>
          <a:bodyPr anchor="ctr"/>
          <a:lstStyle/>
          <a:p>
            <a:r>
              <a:rPr lang="en-US" dirty="0" smtClean="0"/>
              <a:t>Key Points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76800" y="1143000"/>
          <a:ext cx="730567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Visio" r:id="rId4" imgW="6941770" imgH="3474888" progId="Visio.Drawing.11">
                  <p:embed/>
                </p:oleObj>
              </mc:Choice>
              <mc:Fallback>
                <p:oleObj name="Visio" r:id="rId4" imgW="6941770" imgH="34748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730567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191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8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MPU:</a:t>
            </a:r>
            <a:r>
              <a:rPr lang="en-US" smtClean="0"/>
              <a:t>  Introduction - 1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10600" cy="460126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MPU provides hardware access control for all slave port memory accesses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Monitors ALL system bus transactions and compares with pre-programmed memory space “descriptors” 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/>
              <a:t>Unlike MMU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provides access control for DMA, </a:t>
            </a:r>
            <a:r>
              <a:rPr lang="en-US" dirty="0" err="1" smtClean="0"/>
              <a:t>FlexRAY</a:t>
            </a:r>
            <a:r>
              <a:rPr lang="en-US" dirty="0" smtClean="0"/>
              <a:t> in addition to core accesses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memory access control can be as small as 32 bytes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8B60A42-7D71-4AF1-B52B-370E1F5DEB1A}" type="slidenum">
              <a:rPr lang="en-US" sz="1000" smtClean="0"/>
              <a:pPr/>
              <a:t>2</a:t>
            </a:fld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93B6F04-3085-4FE4-84FF-7311B9A460AF}" type="slidenum">
              <a:rPr lang="en-US" sz="1000" smtClean="0"/>
              <a:pPr/>
              <a:t>20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Overlapping region descriptors</a:t>
            </a:r>
          </a:p>
          <a:p>
            <a:pPr lvl="1"/>
            <a:r>
              <a:rPr lang="en-US" smtClean="0"/>
              <a:t>priority is given to permission granting over access denying </a:t>
            </a:r>
          </a:p>
          <a:p>
            <a:pPr lvl="1"/>
            <a:r>
              <a:rPr lang="en-US" smtClean="0"/>
              <a:t>this approach provides more flexibility to system software</a:t>
            </a:r>
          </a:p>
          <a:p>
            <a:pPr lvl="1"/>
            <a:r>
              <a:rPr lang="en-US" smtClean="0"/>
              <a:t>Application of overlapping regions can reduce the number of descriptors required for a given set of access controls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F07F79B-3609-4434-9AFA-87BA95D5D31B}" type="slidenum">
              <a:rPr lang="en-US" sz="1000" smtClean="0"/>
              <a:pPr/>
              <a:t>21</a:t>
            </a:fld>
            <a:endParaRPr lang="en-US" sz="14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access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FD74540A-3C95-450B-9FC2-073FEEE6CD53}" type="slidenum">
              <a:rPr lang="en-US" sz="1000" smtClean="0"/>
              <a:pPr/>
              <a:t>22</a:t>
            </a:fld>
            <a:endParaRPr lang="en-US" sz="140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709863"/>
            <a:ext cx="8039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instances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250" y="1143000"/>
            <a:ext cx="8305800" cy="106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2 instances per safety purpose</a:t>
            </a:r>
          </a:p>
          <a:p>
            <a:pPr>
              <a:defRPr/>
            </a:pPr>
            <a:r>
              <a:rPr lang="en-US" dirty="0" smtClean="0"/>
              <a:t>User “sees” a single MPU</a:t>
            </a:r>
          </a:p>
          <a:p>
            <a:pPr lvl="1">
              <a:defRPr/>
            </a:pPr>
            <a:r>
              <a:rPr lang="en-US" dirty="0" smtClean="0"/>
              <a:t>In LSM</a:t>
            </a: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022239C-DE8A-45F7-9037-3183BB4D18E8}" type="slidenum">
              <a:rPr lang="en-US" sz="1000" smtClean="0"/>
              <a:pPr/>
              <a:t>3</a:t>
            </a:fld>
            <a:endParaRPr lang="en-US" sz="1400" smtClean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200275"/>
            <a:ext cx="85439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MPU: </a:t>
            </a:r>
            <a:r>
              <a:rPr lang="en-US" smtClean="0"/>
              <a:t> Introduction - 2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990600"/>
            <a:ext cx="8883650" cy="54292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 MPU partitions memory into 16 “</a:t>
            </a:r>
            <a:r>
              <a:rPr lang="en-US" sz="2000" i="1" dirty="0" smtClean="0"/>
              <a:t>regions</a:t>
            </a:r>
            <a:r>
              <a:rPr lang="en-US" sz="2000" dirty="0" smtClean="0"/>
              <a:t>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400" dirty="0" smtClean="0"/>
              <a:t> 16 “</a:t>
            </a:r>
            <a:r>
              <a:rPr lang="en-US" sz="1400" i="1" dirty="0" smtClean="0"/>
              <a:t>Region</a:t>
            </a:r>
            <a:r>
              <a:rPr lang="en-US" sz="1400" dirty="0" smtClean="0"/>
              <a:t> </a:t>
            </a:r>
            <a:r>
              <a:rPr lang="en-US" sz="1400" i="1" dirty="0" smtClean="0"/>
              <a:t>Descriptors</a:t>
            </a:r>
            <a:r>
              <a:rPr lang="en-US" sz="1400" dirty="0" smtClean="0"/>
              <a:t>” define memory spaces and their associated access rights</a:t>
            </a:r>
            <a:endParaRPr lang="en-US" sz="1000" dirty="0" smtClean="0"/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 A Protection Error occurs when a memory access is attempted that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400" dirty="0" smtClean="0"/>
              <a:t> is not mapped to a region descriptor, 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400" dirty="0" smtClean="0"/>
              <a:t> does not have sufficient rights in that region</a:t>
            </a:r>
            <a:endParaRPr lang="en-US" sz="1200" dirty="0" smtClean="0"/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 Protection error behavior is defined by master: </a:t>
            </a:r>
            <a:endParaRPr lang="en-US" sz="2500" b="1" dirty="0" smtClean="0">
              <a:solidFill>
                <a:srgbClr val="D00C33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1400" b="1" dirty="0" smtClean="0"/>
              <a:t>Cores </a:t>
            </a:r>
            <a:r>
              <a:rPr lang="en-US" sz="1400" dirty="0" smtClean="0"/>
              <a:t>– result in Machine Check Exception (ME)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400" b="1" dirty="0" err="1" smtClean="0"/>
              <a:t>eDMA</a:t>
            </a:r>
            <a:r>
              <a:rPr lang="en-US" sz="1400" b="1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eDMA</a:t>
            </a:r>
            <a:r>
              <a:rPr lang="en-US" sz="1400" dirty="0" smtClean="0"/>
              <a:t> Source or Destination Error which can cause an INTC interrupt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400" b="1" dirty="0" err="1" smtClean="0"/>
              <a:t>FlexRAY</a:t>
            </a:r>
            <a:r>
              <a:rPr lang="en-US" sz="1400" b="1" dirty="0" smtClean="0"/>
              <a:t> </a:t>
            </a:r>
            <a:r>
              <a:rPr lang="en-US" sz="1400" dirty="0" smtClean="0"/>
              <a:t>- </a:t>
            </a:r>
            <a:r>
              <a:rPr lang="en-US" sz="1400" dirty="0" err="1" smtClean="0"/>
              <a:t>FlexRAY</a:t>
            </a:r>
            <a:r>
              <a:rPr lang="en-US" sz="1400" dirty="0" smtClean="0"/>
              <a:t> Controller Host Interface (CHI) illegal system memory access error which can cause an INTC interrupt</a:t>
            </a:r>
            <a:endParaRPr lang="en-US" sz="1200" dirty="0" smtClean="0"/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Regions may overlap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priority is given to permission granting over access denying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34D41C2-2463-4F6B-B3D3-EBF5CC88AD1D}" type="slidenum">
              <a:rPr lang="en-US" sz="1000" smtClean="0"/>
              <a:pPr/>
              <a:t>4</a:t>
            </a:fld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4AC436AE-122A-4302-9941-C94C615C3724}" type="slidenum">
              <a:rPr lang="en-US" sz="1000" smtClean="0"/>
              <a:pPr/>
              <a:t>5</a:t>
            </a:fld>
            <a:endParaRPr lang="en-US" sz="14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075613" cy="1143000"/>
          </a:xfrm>
        </p:spPr>
        <p:txBody>
          <a:bodyPr anchor="ctr"/>
          <a:lstStyle/>
          <a:p>
            <a:r>
              <a:rPr lang="en-US" smtClean="0"/>
              <a:t>Masters and slaves (a)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76800" y="1143000"/>
          <a:ext cx="730567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6941770" imgH="3474888" progId="Visio.Drawing.11">
                  <p:embed/>
                </p:oleObj>
              </mc:Choice>
              <mc:Fallback>
                <p:oleObj name="Visio" r:id="rId4" imgW="6941770" imgH="34748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730567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191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BAB232C-97DE-4BB3-8538-DD35BD1A6C39}" type="slidenum">
              <a:rPr lang="en-US" sz="1000" smtClean="0"/>
              <a:pPr/>
              <a:t>6</a:t>
            </a:fld>
            <a:endParaRPr 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075613" cy="1143000"/>
          </a:xfrm>
        </p:spPr>
        <p:txBody>
          <a:bodyPr anchor="ctr"/>
          <a:lstStyle/>
          <a:p>
            <a:r>
              <a:rPr lang="en-US" smtClean="0"/>
              <a:t>Masters and slaves (b)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876800" y="1143000"/>
          <a:ext cx="730567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6941770" imgH="3474888" progId="Visio.Drawing.11">
                  <p:embed/>
                </p:oleObj>
              </mc:Choice>
              <mc:Fallback>
                <p:oleObj name="Visio" r:id="rId4" imgW="6941770" imgH="34748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730567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213225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MPU Features: Memory regions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05800" cy="5105400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smtClean="0"/>
              <a:t>Support for 16 memory region descriptors </a:t>
            </a:r>
          </a:p>
          <a:p>
            <a:pPr marL="571500" lvl="1" indent="-228600" eaLnBrk="1" hangingPunct="1">
              <a:lnSpc>
                <a:spcPct val="120000"/>
              </a:lnSpc>
            </a:pPr>
            <a:r>
              <a:rPr lang="en-US" smtClean="0"/>
              <a:t>Specification of start and end addresses provide granularity for region sizes from 32 bytes to 4 GB </a:t>
            </a:r>
          </a:p>
          <a:p>
            <a:pPr marL="571500" lvl="1" indent="-228600" eaLnBrk="1" hangingPunct="1">
              <a:lnSpc>
                <a:spcPct val="120000"/>
              </a:lnSpc>
            </a:pPr>
            <a:r>
              <a:rPr lang="en-US" smtClean="0"/>
              <a:t>4 bus masters that support the permissions with independent definitions for supervisor and user mode accesses</a:t>
            </a:r>
          </a:p>
          <a:p>
            <a:pPr marL="571500" lvl="1" indent="-228600" eaLnBrk="1" hangingPunct="1">
              <a:lnSpc>
                <a:spcPct val="120000"/>
              </a:lnSpc>
            </a:pPr>
            <a:r>
              <a:rPr lang="en-US" smtClean="0"/>
              <a:t>For overlapping region descriptors, priority is given to permission granting over access denying as this approach provides more flexibility to system software</a:t>
            </a:r>
            <a:endParaRPr lang="en-US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5FBA84C-3A32-4302-B801-DF558BC914C8}" type="slidenum">
              <a:rPr lang="en-US" sz="1000" smtClean="0"/>
              <a:pPr/>
              <a:t>7</a:t>
            </a:fld>
            <a:endParaRPr lang="en-US" sz="14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1600"/>
            <a:ext cx="8216900" cy="685800"/>
          </a:xfrm>
        </p:spPr>
        <p:txBody>
          <a:bodyPr/>
          <a:lstStyle/>
          <a:p>
            <a:pPr eaLnBrk="1" hangingPunct="1"/>
            <a:r>
              <a:rPr lang="en-US" smtClean="0"/>
              <a:t>MPU Features: Slave Port Connections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914400"/>
            <a:ext cx="8566150" cy="5376857"/>
          </a:xfrm>
        </p:spPr>
        <p:txBody>
          <a:bodyPr/>
          <a:lstStyle/>
          <a:p>
            <a:pPr marL="171450" indent="-228600" eaLnBrk="1" hangingPunct="1">
              <a:lnSpc>
                <a:spcPct val="160000"/>
              </a:lnSpc>
              <a:defRPr/>
            </a:pPr>
            <a:r>
              <a:rPr lang="en-US" sz="2000" dirty="0" smtClean="0"/>
              <a:t>MPU monitors every slave port access </a:t>
            </a:r>
          </a:p>
          <a:p>
            <a:pPr marL="527050" lvl="1" indent="-228600">
              <a:lnSpc>
                <a:spcPct val="160000"/>
              </a:lnSpc>
              <a:defRPr/>
            </a:pPr>
            <a:r>
              <a:rPr lang="en-US" sz="1600" dirty="0" smtClean="0"/>
              <a:t>using the pre-programmed memory region descriptors</a:t>
            </a:r>
          </a:p>
          <a:p>
            <a:pPr marL="171450" indent="-228600" eaLnBrk="1" hangingPunct="1">
              <a:lnSpc>
                <a:spcPct val="160000"/>
              </a:lnSpc>
              <a:defRPr/>
            </a:pPr>
            <a:r>
              <a:rPr lang="en-US" sz="2000" dirty="0" smtClean="0"/>
              <a:t>access error</a:t>
            </a:r>
          </a:p>
          <a:p>
            <a:pPr marL="527050" lvl="1" indent="-228600">
              <a:lnSpc>
                <a:spcPct val="160000"/>
              </a:lnSpc>
              <a:defRPr/>
            </a:pPr>
            <a:r>
              <a:rPr lang="en-US" sz="1600" dirty="0" smtClean="0"/>
              <a:t>the transition is terminated with an error response </a:t>
            </a:r>
          </a:p>
          <a:p>
            <a:pPr marL="527050" lvl="1" indent="-228600">
              <a:lnSpc>
                <a:spcPct val="160000"/>
              </a:lnSpc>
              <a:defRPr/>
            </a:pPr>
            <a:r>
              <a:rPr lang="en-US" sz="1600" dirty="0" smtClean="0"/>
              <a:t>64-bit error registers, one for each AHB slave port, capture </a:t>
            </a:r>
          </a:p>
          <a:p>
            <a:pPr marL="895350" lvl="2" indent="-228600">
              <a:lnSpc>
                <a:spcPct val="160000"/>
              </a:lnSpc>
              <a:defRPr/>
            </a:pPr>
            <a:r>
              <a:rPr lang="en-US" sz="1400" dirty="0" smtClean="0"/>
              <a:t>last faulting address,</a:t>
            </a:r>
          </a:p>
          <a:p>
            <a:pPr marL="895350" lvl="2" indent="-228600">
              <a:lnSpc>
                <a:spcPct val="160000"/>
              </a:lnSpc>
              <a:defRPr/>
            </a:pPr>
            <a:r>
              <a:rPr lang="en-US" sz="1400" dirty="0" smtClean="0"/>
              <a:t>attributes and “detail” information</a:t>
            </a:r>
          </a:p>
          <a:p>
            <a:pPr marL="228600" indent="-228600" eaLnBrk="1" hangingPunct="1">
              <a:lnSpc>
                <a:spcPct val="160000"/>
              </a:lnSpc>
              <a:defRPr/>
            </a:pPr>
            <a:r>
              <a:rPr lang="en-US" sz="2000" dirty="0" smtClean="0"/>
              <a:t>Global MPU enable/disable control bit provides a mechanism to easily load region descriptors</a:t>
            </a:r>
          </a:p>
          <a:p>
            <a:pPr marL="571500" lvl="1" indent="-228600" eaLnBrk="1" hangingPunct="1">
              <a:lnSpc>
                <a:spcPct val="160000"/>
              </a:lnSpc>
              <a:defRPr/>
            </a:pPr>
            <a:r>
              <a:rPr lang="en-US" sz="1800" dirty="0" smtClean="0"/>
              <a:t>while the MPU is disabled all accesses from all bus masters are allowed</a:t>
            </a: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34C08660-005A-4D49-8E46-E0F4F8CA2107}" type="slidenum">
              <a:rPr lang="en-US" sz="1000" smtClean="0"/>
              <a:pPr/>
              <a:t>8</a:t>
            </a:fld>
            <a:endParaRPr lang="en-US" sz="14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5000" smtClean="0"/>
              <a:t>Registers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44D859E-4BF2-4A2F-AFC1-8E01FE591F50}" type="slidenum">
              <a:rPr lang="en-US" sz="1000" smtClean="0"/>
              <a:pPr/>
              <a:t>9</a:t>
            </a:fld>
            <a:endParaRPr lang="en-US" sz="14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ᙨᚁᙖᙿᙴᚆᚆᙼᙹᙼᙸᙷ"/>
  <p:tag name="DATETIME" val="ᙇᙂᙄᙂᙅᙃᙄᙃᘳᘳᙄᙇᙍᙃᙌᙣᙠᘳᘻᙚᙠᙧᘾᙅᙍᙃᘼ"/>
  <p:tag name="DONEBY" val="ᙦᙧᙯᚅᚂᚆᙴᚅᙼᚂᘳ ᙴᚅᚇᚂᚅᙴᚁᙴ"/>
  <p:tag name="IPADDRESS" val="ᙶᚇᚁᙃᙃᙅᙉᙉᙉ"/>
  <p:tag name="APPVER" val="ᙄᙁᙅ"/>
  <p:tag name="RANDOM" val="19"/>
  <p:tag name="CHECKSUM" val="ᙈᙅᙋᙈ"/>
</p:tagLst>
</file>

<file path=ppt/theme/theme1.xml><?xml version="1.0" encoding="utf-8"?>
<a:theme xmlns:a="http://schemas.openxmlformats.org/drawingml/2006/main" name="ST_2012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692</TotalTime>
  <Words>1247</Words>
  <Application>Microsoft Office PowerPoint</Application>
  <PresentationFormat>On-screen Show (4:3)</PresentationFormat>
  <Paragraphs>240</Paragraphs>
  <Slides>22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ST_2012</vt:lpstr>
      <vt:lpstr>Visio</vt:lpstr>
      <vt:lpstr>Memory Protection Unit (MPU)</vt:lpstr>
      <vt:lpstr>MPU:  Introduction - 1</vt:lpstr>
      <vt:lpstr>Number of instances</vt:lpstr>
      <vt:lpstr>MPU:  Introduction - 2</vt:lpstr>
      <vt:lpstr>Masters and slaves (a)</vt:lpstr>
      <vt:lpstr>Masters and slaves (b)</vt:lpstr>
      <vt:lpstr>MPU Features: Memory regions</vt:lpstr>
      <vt:lpstr>MPU Features: Slave Port Connections</vt:lpstr>
      <vt:lpstr>PowerPoint Presentation</vt:lpstr>
      <vt:lpstr>MPU:  Region Descriptors - Range</vt:lpstr>
      <vt:lpstr>MPU:  Region Descriptors – Access Control Rights</vt:lpstr>
      <vt:lpstr>MPU:  Region Descriptors – Process Identifier / Mask</vt:lpstr>
      <vt:lpstr>MPU:  Region Descriptors – Valid</vt:lpstr>
      <vt:lpstr>MPU:  Alternate Access Control</vt:lpstr>
      <vt:lpstr>MPU: Errors</vt:lpstr>
      <vt:lpstr>MPU: Slave Port Access Error Recording (EARn)</vt:lpstr>
      <vt:lpstr>MPU: Slave Port Access Error Recording (EDRn)</vt:lpstr>
      <vt:lpstr>MPU:  Read-only Configuration Data</vt:lpstr>
      <vt:lpstr>Key Points</vt:lpstr>
      <vt:lpstr>Backup</vt:lpstr>
      <vt:lpstr>Priority</vt:lpstr>
      <vt:lpstr>Alternate access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Protection Unit (MPU)</dc:title>
  <dc:creator>giovanni daquino</dc:creator>
  <cp:lastModifiedBy>rosario martorana</cp:lastModifiedBy>
  <cp:revision>59</cp:revision>
  <cp:lastPrinted>1601-01-01T00:00:00Z</cp:lastPrinted>
  <dcterms:created xsi:type="dcterms:W3CDTF">2010-03-02T09:57:08Z</dcterms:created>
  <dcterms:modified xsi:type="dcterms:W3CDTF">2012-07-16T19:08:51Z</dcterms:modified>
</cp:coreProperties>
</file>