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handoutMasterIdLst>
    <p:handoutMasterId r:id="rId18"/>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2.xml"/><Relationship Id="rId19" Type="http://schemas.openxmlformats.org/officeDocument/2006/relationships/tags" Target="../tags/tag123.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1.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1" Type="http://schemas.openxmlformats.org/officeDocument/2006/relationships/slideLayout" Target="../slideLayouts/slideLayout17.xml"/><Relationship Id="rId10" Type="http://schemas.openxmlformats.org/officeDocument/2006/relationships/tags" Target="../tags/tag212.xml"/><Relationship Id="rId1" Type="http://schemas.openxmlformats.org/officeDocument/2006/relationships/tags" Target="../tags/tag2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12.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1" Type="http://schemas.openxmlformats.org/officeDocument/2006/relationships/slideLayout" Target="../slideLayouts/slideLayout17.xml"/><Relationship Id="rId10" Type="http://schemas.openxmlformats.org/officeDocument/2006/relationships/tags" Target="../tags/tag227.xml"/><Relationship Id="rId1" Type="http://schemas.openxmlformats.org/officeDocument/2006/relationships/tags" Target="../tags/tag21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229.xml"/><Relationship Id="rId1" Type="http://schemas.openxmlformats.org/officeDocument/2006/relationships/tags" Target="../tags/tag228.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7.xml"/><Relationship Id="rId7" Type="http://schemas.openxmlformats.org/officeDocument/2006/relationships/tags" Target="../tags/tag137.xml"/><Relationship Id="rId6" Type="http://schemas.openxmlformats.org/officeDocument/2006/relationships/image" Target="../media/image1.jpeg"/><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1" Type="http://schemas.openxmlformats.org/officeDocument/2006/relationships/slideLayout" Target="../slideLayouts/slideLayout17.xml"/><Relationship Id="rId10" Type="http://schemas.openxmlformats.org/officeDocument/2006/relationships/tags" Target="../tags/tag147.xml"/><Relationship Id="rId1" Type="http://schemas.openxmlformats.org/officeDocument/2006/relationships/tags" Target="../tags/tag138.xml"/></Relationships>
</file>

<file path=ppt/slides/_rels/slide4.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1" Type="http://schemas.openxmlformats.org/officeDocument/2006/relationships/slideLayout" Target="../slideLayouts/slideLayout17.xml"/><Relationship Id="rId10" Type="http://schemas.openxmlformats.org/officeDocument/2006/relationships/tags" Target="../tags/tag157.xml"/><Relationship Id="rId1" Type="http://schemas.openxmlformats.org/officeDocument/2006/relationships/tags" Target="../tags/tag148.xml"/></Relationships>
</file>

<file path=ppt/slides/_rels/slide5.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1" Type="http://schemas.openxmlformats.org/officeDocument/2006/relationships/slideLayout" Target="../slideLayouts/slideLayout17.xml"/><Relationship Id="rId10" Type="http://schemas.openxmlformats.org/officeDocument/2006/relationships/tags" Target="../tags/tag167.xml"/><Relationship Id="rId1" Type="http://schemas.openxmlformats.org/officeDocument/2006/relationships/tags" Target="../tags/tag158.xml"/></Relationships>
</file>

<file path=ppt/slides/_rels/slide6.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1" Type="http://schemas.openxmlformats.org/officeDocument/2006/relationships/slideLayout" Target="../slideLayouts/slideLayout17.xml"/><Relationship Id="rId10" Type="http://schemas.openxmlformats.org/officeDocument/2006/relationships/tags" Target="../tags/tag177.xml"/><Relationship Id="rId1" Type="http://schemas.openxmlformats.org/officeDocument/2006/relationships/tags" Target="../tags/tag168.xml"/></Relationships>
</file>

<file path=ppt/slides/_rels/slide7.xml.rels><?xml version="1.0" encoding="UTF-8" standalone="yes"?>
<Relationships xmlns="http://schemas.openxmlformats.org/package/2006/relationships"><Relationship Id="rId9" Type="http://schemas.openxmlformats.org/officeDocument/2006/relationships/tags" Target="../tags/tag186.xml"/><Relationship Id="rId8" Type="http://schemas.openxmlformats.org/officeDocument/2006/relationships/tags" Target="../tags/tag185.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1" Type="http://schemas.openxmlformats.org/officeDocument/2006/relationships/slideLayout" Target="../slideLayouts/slideLayout17.xml"/><Relationship Id="rId10" Type="http://schemas.openxmlformats.org/officeDocument/2006/relationships/tags" Target="../tags/tag187.xml"/><Relationship Id="rId1" Type="http://schemas.openxmlformats.org/officeDocument/2006/relationships/tags" Target="../tags/tag178.xml"/></Relationships>
</file>

<file path=ppt/slides/_rels/slide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1" Type="http://schemas.openxmlformats.org/officeDocument/2006/relationships/slideLayout" Target="../slideLayouts/slideLayout17.xml"/><Relationship Id="rId10" Type="http://schemas.openxmlformats.org/officeDocument/2006/relationships/tags" Target="../tags/tag197.xml"/><Relationship Id="rId1" Type="http://schemas.openxmlformats.org/officeDocument/2006/relationships/tags" Target="../tags/tag18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lstStyle/>
          <a:p>
            <a:r>
              <a:rPr lang="zh-CN" altLang="en-US" dirty="0">
                <a:solidFill>
                  <a:schemeClr val="accent1"/>
                </a:solidFill>
                <a:sym typeface="Arial" panose="020B0604020202020204" pitchFamily="34" charset="0"/>
              </a:rPr>
              <a:t>02-英文</a:t>
            </a:r>
            <a:endParaRPr lang="zh-CN" altLang="en-US" dirty="0">
              <a:solidFill>
                <a:schemeClr val="accent1"/>
              </a:solidFill>
              <a:sym typeface="Arial" panose="020B0604020202020204" pitchFamily="34" charset="0"/>
            </a:endParaRPr>
          </a:p>
        </p:txBody>
      </p:sp>
      <p:sp>
        <p:nvSpPr>
          <p:cNvPr id="4" name="文本占位符 3"/>
          <p:cNvSpPr>
            <a:spLocks noGrp="1"/>
          </p:cNvSpPr>
          <p:nvPr>
            <p:ph type="body" sz="quarter" idx="13"/>
            <p:custDataLst>
              <p:tags r:id="rId2"/>
            </p:custDataLst>
          </p:nvPr>
        </p:nvSpPr>
        <p:spPr/>
        <p:txBody>
          <a:bodyPr/>
          <a:lstStyle/>
          <a:p>
            <a:r>
              <a:rPr lang="zh-CN" altLang="en-US" dirty="0">
                <a:solidFill>
                  <a:schemeClr val="accent1"/>
                </a:solidFill>
                <a:sym typeface="Arial" panose="020B0604020202020204" pitchFamily="34" charset="0"/>
              </a:rPr>
              <a:t>演讲人</a:t>
            </a:r>
            <a:endParaRPr lang="zh-CN" altLang="en-US" dirty="0">
              <a:solidFill>
                <a:schemeClr val="accent1"/>
              </a:solidFill>
              <a:sym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theater and the south reception room. On both sides of the residence are side yard rooms for maids and servants.
Today, the Shi mansion, located in the township of Yangliuqing to the west of central Tianjin, stands as a surprisingly well-preserved monument to China's pre-revolution mercantile spirit. It also serves as an on-location shoot for many of China's popular historical dramas. Many of the rooms feature period furniture,</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2436630" y="1532636"/>
            <a:ext cx="7318740"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paintings and calligraphy, and the extensive Shifu Garden.
Part of the complex has been turned into the HYPERLINK "http://en.wikipedia.org/w/index.php?title=Yangliuqing_Museum&amp;action=edit&amp;redlink=1" \o "Yangliuqing Museum (page does not exist)" Yangliuqing Museum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75198" y="1454510"/>
            <a:ext cx="9215307" cy="4253209"/>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which includes displays focused on symbolic aspects of the HYPERLINK "http://en.wikipedia.org/wiki/Courtyard" \o "Courtyard" courtyards ' construction, local folk art and customs, and traditional period furnishings and crafts.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sz="9555">
                <a:solidFill>
                  <a:schemeClr val="accent1"/>
                </a:solidFill>
              </a:rPr>
              <a:t>谢谢</a:t>
            </a:r>
            <a:endParaRPr lang="en-US" altLang="zh-CN" sz="9555">
              <a:solidFill>
                <a:schemeClr val="accen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1443995" y="2030718"/>
            <a:ext cx="6731318" cy="310136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Shi Family Grand Courtyard
Jump to: HYPERLINK "http://en.wikipedia.org/wiki/Shi_Family_Grand_Courtyard" \l "mw-navigation" navigation , HYPERLINK "http://en.wikipedia.org/wiki/Shi_Family_Grand_Courtyard" \l "p-search" search</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descr="/data/temp/5fd0b9fa-5302-11ef-ab6c-2eefe0de4b44.jpg5fd0b9fa-5302-11ef-ab6c-2eefe0de4b44"/>
          <p:cNvPicPr>
            <a:picLocks noChangeAspect="1"/>
          </p:cNvPicPr>
          <p:nvPr>
            <p:custDataLst>
              <p:tags r:id="rId5"/>
            </p:custDataLst>
          </p:nvPr>
        </p:nvPicPr>
        <p:blipFill rotWithShape="1">
          <a:blip r:embed="rId6"/>
          <a:srcRect/>
          <a:stretch>
            <a:fillRect/>
          </a:stretch>
        </p:blipFill>
        <p:spPr>
          <a:xfrm>
            <a:off x="8739183" y="2030669"/>
            <a:ext cx="2008822" cy="2638488"/>
          </a:xfrm>
          <a:custGeom>
            <a:avLst/>
            <a:gdLst/>
            <a:ahLst/>
            <a:cxnLst>
              <a:cxn ang="3">
                <a:pos x="hc" y="t"/>
              </a:cxn>
              <a:cxn ang="cd2">
                <a:pos x="l" y="vc"/>
              </a:cxn>
              <a:cxn ang="cd4">
                <a:pos x="hc" y="b"/>
              </a:cxn>
              <a:cxn ang="0">
                <a:pos x="r" y="vc"/>
              </a:cxn>
            </a:cxnLst>
            <a:rect l="l" t="t" r="r" b="b"/>
            <a:pathLst>
              <a:path w="3600" h="2880">
                <a:moveTo>
                  <a:pt x="3600" y="0"/>
                </a:moveTo>
                <a:lnTo>
                  <a:pt x="3600" y="2880"/>
                </a:lnTo>
                <a:lnTo>
                  <a:pt x="0" y="2880"/>
                </a:lnTo>
                <a:lnTo>
                  <a:pt x="0" y="0"/>
                </a:lnTo>
                <a:lnTo>
                  <a:pt x="3600" y="0"/>
                </a:lnTo>
                <a:close/>
              </a:path>
            </a:pathLst>
          </a:custGeom>
        </p:spPr>
      </p:pic>
    </p:spTree>
    <p:custDataLst>
      <p:tags r:id="rId7"/>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Doorways inside the mansion
Shi Family Grand Courtyard (Tiānjīn Shí Jiā Dà Yuàn, 天津石家大院) is situated in HYPERLINK "http://en.wikipedia.org/wiki/Yangliuqing_Town" \o "Yangliuqing Town" Yangliuqing Town of HYPERLINK "http://en.wikipedia.org/wiki/Xiqing_District" \o "Xiqing District" Xiqing District , which is the former residence of wealthy merchant HYPERLINK "http://en.wikipedia.org/w/index.php?</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692431" y="1180231"/>
            <a:ext cx="8780841"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title=Shi_Yuanshi&amp;action=edit&amp;redlink=1" \o "Shi Yuanshi (page does not exist)" Shi Yuanshi – the 4th son of HYPERLINK "http://en.wikipedia.org/wiki/Shi_Wancheng" \o "Shi Wancheng" Shi Wancheng , one of the eight great masters in HYPERLINK "http://en.wikipedia.org/wiki/Tianjin" \o "Tianjin" Tianjin . First built in 1875, it covers over 6,000 square meters,</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including large and small yards and over 200 folk houses, a theater and over 275 rooms that served as apartments and places of business and worship for this powerful family. Shifu Garden, which finished its expansion in October 2003, covers 1,200 square meters, incorporates the elegance of imperial garden and delicacy of south garden. Now the courtyard of Shi family covers about 10,</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12527" y="1180231"/>
            <a:ext cx="9340650"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000 square meters, which is called the first mansion in North China. Now it serves as the folk custom museum in Yangliuqing, which has a large collection of folk custom museum in Yanliuqing, which has a large collection of folk art pieces like HYPERLINK "http://en.wikipedia.org/w/index.php?title=Yangliuqing_Nianhua&amp;action=edit&amp;redlink=1" \o "Yangliuqing Nianhua (page does not exist)" Yanliuqing New Year pictures , brick sculpture.</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75198" y="1180231"/>
            <a:ext cx="9215307"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Shi's ancestor came from Dong'e County in HYPERLINK "http://en.wikipedia.org/wiki/Shandong_Province" \o "Shandong Province" Shandong Province , engaged in water transport of grain. As the wealth gradually accumulated, the Shi Family moved to Yangliuqing and bought large tracts of land and set up their residence. Shi Yuanshi came from the fourth generation of the family,</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4"/>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5"/>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9"/>
            </p:custDataLst>
          </p:nvPr>
        </p:nvSpPr>
        <p:spPr>
          <a:xfrm>
            <a:off x="1475198" y="1180231"/>
            <a:ext cx="9215307" cy="48017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who was a successful businessman and a good household manager, and the residence was thus enlarged for several times until it acquired the present scale. It is believed to be the first mansion in the west of Tianjin.
The residence is HYPERLINK "http://en.wikipedia.org/wiki/Symmetric" \o "Symmetric" symmetric based on the axis formed by a passage way in the middle,</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cxnSp>
        <p:nvCxnSpPr>
          <p:cNvPr id="6" name="直接连接符 5"/>
          <p:cNvCxnSpPr/>
          <p:nvPr>
            <p:custDataLst>
              <p:tags r:id="rId3"/>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11" name="Title 6"/>
          <p:cNvSpPr txBox="1"/>
          <p:nvPr>
            <p:custDataLst>
              <p:tags r:id="rId4"/>
            </p:custDataLst>
          </p:nvPr>
        </p:nvSpPr>
        <p:spPr>
          <a:xfrm>
            <a:off x="1585071" y="1532636"/>
            <a:ext cx="9021857" cy="409752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on which there are four HYPERLINK "http://en.wikipedia.org/wiki/Arch" \o "Arch" archways . On the east side of the courtyard, there are traditional single-story houses with rows of rooms around the four sides, which was once the living area for the Shi Family. The rooms on north side were the accountants' office. On the west are the major constructions including the family hall for worshiping Buddha,</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ransition spd="med"/>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3_1*f*1"/>
  <p:tag name="KSO_WM_TEMPLATE_CATEGORY" val="diagram"/>
  <p:tag name="KSO_WM_TEMPLATE_INDEX" val="20211083"/>
  <p:tag name="KSO_WM_UNIT_LAYERLEVEL" val="1"/>
  <p:tag name="KSO_WM_TAG_VERSION" val="1.0"/>
  <p:tag name="KSO_WM_BEAUTIFY_FLAG" val="#wm#"/>
  <p:tag name="KSO_WM_UNIT_DEFAULT_FONT" val="14;20;2"/>
  <p:tag name="KSO_WM_UNIT_BLOCK" val="0"/>
  <p:tag name="KSO_WM_UNIT_VALUE" val="300"/>
  <p:tag name="KSO_WM_UNIT_SHOW_EDIT_AREA_INDICATION" val="1"/>
  <p:tag name="KSO_WM_CHIP_GROUPID" val="5e6b05596848fb12bee65ac8"/>
  <p:tag name="KSO_WM_CHIP_XID" val="5e6b05596848fb12bee65aca"/>
  <p:tag name="KSO_WM_UNIT_DEC_AREA_ID" val="70c8755b6f37472d840b2f40d7c25c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t&quot;,&quot;fill_mode&quot;:&quot;full&quot;,&quot;sacle_strategy&quot;:&quot;smart&quot;}"/>
  <p:tag name="KSO_WM_ASSEMBLE_CHIP_INDEX" val="078f4d704024496f9c40d775791a1fb9"/>
  <p:tag name="KSO_WM_UNIT_TEXT_FILL_FORE_SCHEMECOLOR_INDEX_BRIGHTNESS" val="0.25"/>
  <p:tag name="KSO_WM_UNIT_TEXT_FILL_FORE_SCHEMECOLOR_INDEX" val="13"/>
  <p:tag name="KSO_WM_UNIT_TEXT_FILL_TYPE" val="1"/>
  <p:tag name="KSO_WM_TEMPLATE_ASSEMBLE_XID" val="6130c4e08b5cc6c91112a57b"/>
  <p:tag name="KSO_WM_TEMPLATE_ASSEMBLE_GROUPID" val="6130c4e08b5cc6c91112a57b"/>
  <p:tag name="WM_BEAUTIFY_ZORDER_FLAG_TAG" val="3"/>
</p:tagLst>
</file>

<file path=ppt/tags/tag136.xml><?xml version="1.0" encoding="utf-8"?>
<p:tagLst xmlns:p="http://schemas.openxmlformats.org/presentationml/2006/main">
  <p:tag name="KSO_WM_UNIT_VALUE" val="508*635"/>
  <p:tag name="KSO_WM_UNIT_HIGHLIGHT" val="0"/>
  <p:tag name="KSO_WM_UNIT_COMPATIBLE" val="1"/>
  <p:tag name="KSO_WM_UNIT_DIAGRAM_ISNUMVISUAL" val="0"/>
  <p:tag name="KSO_WM_UNIT_DIAGRAM_ISREFERUNIT" val="0"/>
  <p:tag name="KSO_WM_UNIT_TYPE" val="d"/>
  <p:tag name="KSO_WM_UNIT_INDEX" val="1"/>
  <p:tag name="KSO_WM_UNIT_ID" val="diagram20211083_1*d*1"/>
  <p:tag name="KSO_WM_TEMPLATE_CATEGORY" val="diagram"/>
  <p:tag name="KSO_WM_TEMPLATE_INDEX" val="20211083"/>
  <p:tag name="KSO_WM_UNIT_LAYERLEVEL" val="1"/>
  <p:tag name="KSO_WM_TAG_VERSION" val="1.0"/>
  <p:tag name="KSO_WM_BEAUTIFY_FLAG" val="#wm#"/>
  <p:tag name="KSO_WM_CHIP_GROUPID" val="5e7310da9a230a26b9e88a19"/>
  <p:tag name="KSO_WM_CHIP_XID" val="5e7310da9a230a26b9e88a1a"/>
  <p:tag name="KSO_WM_UNIT_DEC_AREA_ID" val="e7f42cde7938431285b9c7a82f7bb6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ecba67177d7944619af1f1e77c11ebbe"/>
  <p:tag name="KSO_WM_UNIT_PLACING_PICTURE" val="ecba67177d7944619af1f1e77c11ebbe"/>
  <p:tag name="KSO_WM_TEMPLATE_ASSEMBLE_XID" val="6130c4e08b5cc6c91112a57b"/>
  <p:tag name="KSO_WM_TEMPLATE_ASSEMBLE_GROUPID" val="6130c4e08b5cc6c91112a57b"/>
  <p:tag name="WM_BEAUTIFY_ZORDER_FLAG_TAG" val="4"/>
</p:tagLst>
</file>

<file path=ppt/tags/tag13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4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4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4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4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4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4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4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5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5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5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5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5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5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5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6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6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6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6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6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7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7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7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7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8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8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8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8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8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8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9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9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9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9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9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9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202.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0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20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20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0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1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212.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1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3"/>
</p:tagLst>
</file>

<file path=ppt/tags/tag21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1.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222.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223.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224.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225.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22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227.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4-08-05T16:11:53&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 name="KSO_WM_UNIT_TEXT_FILL_FORE_SCHEMECOLOR_INDEX_BRIGHTNESS" val="0"/>
  <p:tag name="KSO_WM_UNIT_TEXT_FILL_FORE_SCHEMECOLOR_INDEX" val="5"/>
  <p:tag name="KSO_WM_UNIT_TEXT_FILL_TYPE" val="1"/>
</p:tagLst>
</file>

<file path=ppt/tags/tag229.xml><?xml version="1.0" encoding="utf-8"?>
<p:tagLst xmlns:p="http://schemas.openxmlformats.org/presentationml/2006/main">
  <p:tag name="KSO_WM_SLIDE_ID" val="custom20206915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6915"/>
  <p:tag name="KSO_WM_SLIDE_TYPE" val="endPage"/>
  <p:tag name="KSO_WM_SLIDE_SUBTYPE" val="pureTxt"/>
  <p:tag name="KSO_WM_SLIDE_LAYOUT" val="a"/>
  <p:tag name="KSO_WM_SLIDE_LAYOUT_CN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3877</Words>
  <Application>WPS 演示</Application>
  <PresentationFormat>宽屏</PresentationFormat>
  <Paragraphs>28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Arial</vt:lpstr>
      <vt:lpstr>宋体</vt:lpstr>
      <vt:lpstr>Wingdings</vt:lpstr>
      <vt:lpstr>Arial Black</vt:lpstr>
      <vt:lpstr>微软雅黑</vt:lpstr>
      <vt:lpstr>Segoe UI</vt:lpstr>
      <vt:lpstr>Office 主题​​</vt:lpstr>
      <vt:lpstr>1_Office 主题​​</vt:lpstr>
      <vt:lpstr>02-英文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2024-08-05T08:12:04Z</dcterms:created>
  <dcterms:modified xsi:type="dcterms:W3CDTF">2024-08-05T08:12:04Z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2052-11.1.0.11168</vt:lpwstr>
  </property>
  <property fmtid="{D5CDD505-2E9C-101B-9397-08002B2CF9AE}" pid="3" name="ICV">
    <vt:lpwstr/>
  </property>
</Properties>
</file>