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60309" cy="1069213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viewProps" Target="viewProps.xml"/><Relationship Id="rId6" Type="http://schemas.openxmlformats.org/officeDocument/2006/relationships/tableStyles" Target="tableStyle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43000" y="7046976"/>
            <a:ext cx="5010911" cy="2590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43000" y="1543811"/>
            <a:ext cx="4401311" cy="2505456"/>
          </a:xfrm>
          <a:prstGeom prst="rect">
            <a:avLst/>
          </a:prstGeom>
        </p:spPr>
      </p:pic>
      <p:sp>
        <p:nvSpPr>
          <p:cNvPr id="6" name="textbox 6"/>
          <p:cNvSpPr/>
          <p:nvPr/>
        </p:nvSpPr>
        <p:spPr>
          <a:xfrm>
            <a:off x="1136243" y="4095267"/>
            <a:ext cx="4134484" cy="7912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9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97509" algn="l" rtl="0" eaLnBrk="0">
              <a:lnSpc>
                <a:spcPct val="94000"/>
              </a:lnSpc>
              <a:tabLst/>
            </a:pPr>
            <a:r>
              <a:rPr sz="1200" b="1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（3）画轴对称图形</a:t>
            </a:r>
            <a:endParaRPr sz="12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ct val="94000"/>
              </a:lnSpc>
              <a:spcBef>
                <a:spcPts val="197"/>
              </a:spcBef>
              <a:tabLst/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方法：①描出关键点的对称点；②用线段按顺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序连接各关键点</a:t>
            </a:r>
            <a:endParaRPr sz="12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1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例：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画出图形的另一半，使它成为一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个轴对称图形。</a:t>
            </a:r>
            <a:endParaRPr sz="1200" dirty="0">
              <a:latin typeface="SimSun"/>
              <a:ea typeface="SimSun"/>
              <a:cs typeface="SimSun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143000" y="4919471"/>
            <a:ext cx="2311907" cy="110032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989832" y="4930140"/>
            <a:ext cx="2218944" cy="1091183"/>
          </a:xfrm>
          <a:prstGeom prst="rect">
            <a:avLst/>
          </a:prstGeom>
        </p:spPr>
      </p:pic>
      <p:sp>
        <p:nvSpPr>
          <p:cNvPr id="12" name="textbox 12"/>
          <p:cNvSpPr/>
          <p:nvPr/>
        </p:nvSpPr>
        <p:spPr>
          <a:xfrm>
            <a:off x="1135024" y="984847"/>
            <a:ext cx="4481829" cy="5353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5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004060" algn="l" rtl="0" eaLnBrk="0">
              <a:lnSpc>
                <a:spcPct val="99000"/>
              </a:lnSpc>
              <a:tabLst/>
            </a:pPr>
            <a:r>
              <a:rPr sz="1700" b="1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轴对称与平移</a:t>
            </a:r>
            <a:endParaRPr sz="17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4000"/>
              </a:lnSpc>
              <a:spcBef>
                <a:spcPts val="1"/>
              </a:spcBef>
              <a:tabLst/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请画出来下列各图的所有对称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轴，并填在</a:t>
            </a:r>
            <a:r>
              <a:rPr sz="1200" kern="0" spc="-1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</a:t>
            </a:r>
            <a:r>
              <a:rPr sz="1200" kern="0" spc="-1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里填上适当的数.</a:t>
            </a:r>
            <a:endParaRPr sz="1200" dirty="0">
              <a:latin typeface="SimSun"/>
              <a:ea typeface="SimSun"/>
              <a:cs typeface="SimSun"/>
            </a:endParaRPr>
          </a:p>
        </p:txBody>
      </p:sp>
      <p:sp>
        <p:nvSpPr>
          <p:cNvPr id="14" name="textbox 14"/>
          <p:cNvSpPr/>
          <p:nvPr/>
        </p:nvSpPr>
        <p:spPr>
          <a:xfrm>
            <a:off x="1140967" y="6273063"/>
            <a:ext cx="3190239" cy="3968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86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2859" algn="l" rtl="0" eaLnBrk="0">
              <a:lnSpc>
                <a:spcPct val="95000"/>
              </a:lnSpc>
              <a:tabLst/>
            </a:pPr>
            <a:r>
              <a:rPr sz="1200" b="1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同类型题</a:t>
            </a:r>
            <a:endParaRPr sz="1200" dirty="0">
              <a:latin typeface="SimSun"/>
              <a:ea typeface="SimSun"/>
              <a:cs typeface="SimSun"/>
            </a:endParaRPr>
          </a:p>
          <a:p>
            <a:pPr algn="r" rtl="0" eaLnBrk="0">
              <a:lnSpc>
                <a:spcPct val="94000"/>
              </a:lnSpc>
              <a:spcBef>
                <a:spcPts val="202"/>
              </a:spcBef>
              <a:tabLst/>
            </a:pP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画出图形的另一半，使它成为一个轴对称</a:t>
            </a:r>
            <a:r>
              <a:rPr sz="12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图形。</a:t>
            </a:r>
            <a:endParaRPr sz="1200" dirty="0">
              <a:latin typeface="SimSun"/>
              <a:ea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43000" y="4294632"/>
            <a:ext cx="4233671" cy="172212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43000" y="7438644"/>
            <a:ext cx="4009644" cy="1374647"/>
          </a:xfrm>
          <a:prstGeom prst="rect">
            <a:avLst/>
          </a:prstGeom>
        </p:spPr>
      </p:pic>
      <p:sp>
        <p:nvSpPr>
          <p:cNvPr id="20" name="textbox 20"/>
          <p:cNvSpPr/>
          <p:nvPr/>
        </p:nvSpPr>
        <p:spPr>
          <a:xfrm>
            <a:off x="1136243" y="6478803"/>
            <a:ext cx="5048884" cy="8921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67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92710" algn="l" rtl="0" eaLnBrk="0">
              <a:lnSpc>
                <a:spcPct val="95000"/>
              </a:lnSpc>
              <a:tabLst/>
            </a:pPr>
            <a:r>
              <a:rPr sz="1200" b="1" kern="0" spc="-90" dirty="0">
                <a:solidFill>
                  <a:srgbClr val="333333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（2）画平移图形</a:t>
            </a:r>
            <a:endParaRPr sz="12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ct val="94000"/>
              </a:lnSpc>
              <a:spcBef>
                <a:spcPts val="1347"/>
              </a:spcBef>
              <a:tabLst/>
            </a:pPr>
            <a:r>
              <a:rPr sz="1200" kern="0" spc="0" dirty="0">
                <a:solidFill>
                  <a:srgbClr val="333333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方法：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①</a:t>
            </a:r>
            <a:r>
              <a:rPr sz="1200" kern="0" spc="0" dirty="0">
                <a:solidFill>
                  <a:srgbClr val="333333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按平移方向和平移格数描出各个关键点；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②</a:t>
            </a:r>
            <a:r>
              <a:rPr sz="1200" kern="0" spc="0" dirty="0">
                <a:solidFill>
                  <a:srgbClr val="333333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用线段</a:t>
            </a:r>
            <a:r>
              <a:rPr sz="1200" kern="0" spc="-10" dirty="0">
                <a:solidFill>
                  <a:srgbClr val="333333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按顺序连接各点</a:t>
            </a:r>
            <a:endParaRPr sz="12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93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1200" b="1" kern="0" spc="-10" dirty="0">
                <a:solidFill>
                  <a:srgbClr val="333333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例：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先画出向右平移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8</a:t>
            </a:r>
            <a:r>
              <a:rPr sz="1200" kern="0" spc="-2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格的图形，再画出原图向上平移</a:t>
            </a:r>
            <a:r>
              <a:rPr sz="1200" kern="0" spc="-2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4</a:t>
            </a:r>
            <a:r>
              <a:rPr sz="1200" kern="0" spc="-2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格的图形。</a:t>
            </a:r>
            <a:endParaRPr sz="1200" dirty="0">
              <a:latin typeface="SimSun"/>
              <a:ea typeface="SimSun"/>
              <a:cs typeface="SimSun"/>
            </a:endParaRPr>
          </a:p>
        </p:txBody>
      </p:sp>
      <p:sp>
        <p:nvSpPr>
          <p:cNvPr id="22" name="textbox 22"/>
          <p:cNvSpPr/>
          <p:nvPr/>
        </p:nvSpPr>
        <p:spPr>
          <a:xfrm>
            <a:off x="1136243" y="1000023"/>
            <a:ext cx="4824729" cy="8178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67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ct val="95000"/>
              </a:lnSpc>
              <a:tabLst/>
            </a:pPr>
            <a:r>
              <a:rPr sz="1200" b="1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二、平移图形</a:t>
            </a:r>
            <a:endParaRPr sz="12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12700" indent="80010" algn="l" rtl="0" eaLnBrk="0">
              <a:lnSpc>
                <a:spcPct val="141000"/>
              </a:lnSpc>
              <a:spcBef>
                <a:spcPts val="3"/>
              </a:spcBef>
              <a:tabLst/>
            </a:pPr>
            <a:r>
              <a:rPr sz="1200" kern="0" spc="-20" dirty="0">
                <a:solidFill>
                  <a:srgbClr val="333333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（1）</a:t>
            </a:r>
            <a:r>
              <a:rPr sz="1200" b="1" kern="0" spc="-20" dirty="0">
                <a:solidFill>
                  <a:srgbClr val="333333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平移图形的性质：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①</a:t>
            </a:r>
            <a:r>
              <a:rPr sz="1200" kern="0" spc="-20" dirty="0">
                <a:solidFill>
                  <a:srgbClr val="333333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图形的位置发生改变；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②</a:t>
            </a:r>
            <a:r>
              <a:rPr sz="1200" kern="0" spc="-20" dirty="0">
                <a:solidFill>
                  <a:srgbClr val="333333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图形的</a:t>
            </a:r>
            <a:r>
              <a:rPr sz="1200" kern="0" spc="-30" dirty="0">
                <a:solidFill>
                  <a:srgbClr val="333333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形状大小不变</a:t>
            </a:r>
            <a:r>
              <a:rPr sz="1200" kern="0" spc="0" dirty="0">
                <a:solidFill>
                  <a:srgbClr val="333333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b="1" kern="0" spc="-10" dirty="0">
                <a:solidFill>
                  <a:srgbClr val="333333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例：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仔细观察，填一填</a:t>
            </a:r>
            <a:endParaRPr sz="1200" dirty="0">
              <a:latin typeface="SimSun"/>
              <a:ea typeface="SimSun"/>
              <a:cs typeface="SimSun"/>
            </a:endParaRP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143000" y="2058923"/>
            <a:ext cx="2763011" cy="1277111"/>
          </a:xfrm>
          <a:prstGeom prst="rect">
            <a:avLst/>
          </a:prstGeom>
        </p:spPr>
      </p:pic>
      <p:sp>
        <p:nvSpPr>
          <p:cNvPr id="26" name="textbox 26"/>
          <p:cNvSpPr/>
          <p:nvPr/>
        </p:nvSpPr>
        <p:spPr>
          <a:xfrm>
            <a:off x="1137462" y="3679203"/>
            <a:ext cx="5332095" cy="5949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86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6034" algn="l" rtl="0" eaLnBrk="0">
              <a:lnSpc>
                <a:spcPct val="95000"/>
              </a:lnSpc>
              <a:tabLst/>
            </a:pPr>
            <a:r>
              <a:rPr sz="1200" b="1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同类型题</a:t>
            </a:r>
            <a:endParaRPr sz="1200" dirty="0">
              <a:latin typeface="SimSun"/>
              <a:ea typeface="SimSun"/>
              <a:cs typeface="SimSun"/>
            </a:endParaRPr>
          </a:p>
          <a:p>
            <a:pPr algn="r" rtl="0" eaLnBrk="0">
              <a:lnSpc>
                <a:spcPct val="95000"/>
              </a:lnSpc>
              <a:spcBef>
                <a:spcPts val="192"/>
              </a:spcBef>
              <a:tabLst/>
            </a:pP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小鱼先向（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）平移了（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）格，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再向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平移了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格，</a:t>
            </a:r>
            <a:endParaRPr sz="12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ct val="95000"/>
              </a:lnSpc>
              <a:spcBef>
                <a:spcPts val="192"/>
              </a:spcBef>
              <a:tabLst/>
            </a:pP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又向</a:t>
            </a:r>
            <a:r>
              <a:rPr sz="12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</a:t>
            </a:r>
            <a:r>
              <a:rPr sz="12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平移了</a:t>
            </a:r>
            <a:r>
              <a:rPr sz="12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</a:t>
            </a:r>
            <a:r>
              <a:rPr sz="12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格</a:t>
            </a:r>
            <a:r>
              <a:rPr sz="1200" kern="0" spc="-3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，最后向</a:t>
            </a:r>
            <a:r>
              <a:rPr sz="12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</a:t>
            </a:r>
            <a:r>
              <a:rPr sz="12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平移了</a:t>
            </a:r>
            <a:r>
              <a:rPr sz="12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</a:t>
            </a:r>
            <a:r>
              <a:rPr sz="12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格。</a:t>
            </a:r>
            <a:endParaRPr sz="1200" dirty="0">
              <a:latin typeface="SimSun"/>
              <a:ea typeface="SimSun"/>
              <a:cs typeface="SimSun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156201" y="2115591"/>
            <a:ext cx="2482214" cy="5949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86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5000"/>
              </a:lnSpc>
              <a:tabLst/>
            </a:pP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(1)长方形向(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)平移了(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)格。</a:t>
            </a:r>
            <a:endParaRPr sz="1200" dirty="0">
              <a:latin typeface="SimSun"/>
              <a:ea typeface="SimSun"/>
              <a:cs typeface="SimSun"/>
            </a:endParaRPr>
          </a:p>
          <a:p>
            <a:pPr algn="r" rtl="0" eaLnBrk="0">
              <a:lnSpc>
                <a:spcPct val="95000"/>
              </a:lnSpc>
              <a:spcBef>
                <a:spcPts val="192"/>
              </a:spcBef>
              <a:tabLst/>
            </a:pP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(2)六边形向(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)平移了(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)格。</a:t>
            </a:r>
            <a:endParaRPr sz="1200" dirty="0">
              <a:latin typeface="SimSun"/>
              <a:ea typeface="SimSun"/>
              <a:cs typeface="SimSun"/>
            </a:endParaRPr>
          </a:p>
          <a:p>
            <a:pPr algn="r" rtl="0" eaLnBrk="0">
              <a:lnSpc>
                <a:spcPct val="94000"/>
              </a:lnSpc>
              <a:spcBef>
                <a:spcPts val="202"/>
              </a:spcBef>
              <a:tabLst/>
            </a:pP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(3)五角星向(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)平移了(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)格。</a:t>
            </a:r>
            <a:endParaRPr sz="1200" dirty="0">
              <a:latin typeface="SimSun"/>
              <a:ea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43000" y="1511808"/>
            <a:ext cx="3561588" cy="1182623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43000" y="3095243"/>
            <a:ext cx="2884932" cy="987552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1147521" y="1123467"/>
            <a:ext cx="5283200" cy="3968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86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ct val="95000"/>
              </a:lnSpc>
              <a:tabLst/>
            </a:pPr>
            <a:r>
              <a:rPr sz="1200" b="1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同类型题</a:t>
            </a:r>
            <a:endParaRPr sz="12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ct val="95000"/>
              </a:lnSpc>
              <a:spcBef>
                <a:spcPts val="192"/>
              </a:spcBef>
              <a:tabLst/>
            </a:pP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1.</a:t>
            </a:r>
            <a:r>
              <a:rPr sz="1200" kern="0" spc="2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画</a:t>
            </a:r>
            <a:r>
              <a:rPr sz="1200" kern="0" spc="1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一</a:t>
            </a:r>
            <a:r>
              <a:rPr sz="1200" kern="0" spc="2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画</a:t>
            </a:r>
            <a:r>
              <a:rPr sz="1200" kern="0" spc="2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r>
              <a:rPr sz="1200" kern="0" spc="1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房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子</a:t>
            </a:r>
            <a:r>
              <a:rPr sz="1200" kern="0" spc="2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向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右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平</a:t>
            </a:r>
            <a:r>
              <a:rPr sz="1200" kern="0" spc="1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移</a:t>
            </a:r>
            <a:r>
              <a:rPr sz="1200" kern="0" spc="4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5</a:t>
            </a:r>
            <a:r>
              <a:rPr sz="1200" kern="0" spc="4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格</a:t>
            </a:r>
            <a:r>
              <a:rPr sz="1200" kern="0" spc="2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1200" kern="0" spc="2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小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船</a:t>
            </a:r>
            <a:r>
              <a:rPr sz="1200" kern="0" spc="2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向</a:t>
            </a:r>
            <a:r>
              <a:rPr sz="1200" kern="0" spc="2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下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平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移</a:t>
            </a:r>
            <a:r>
              <a:rPr sz="1200" kern="0" spc="4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4</a:t>
            </a:r>
            <a:r>
              <a:rPr sz="1200" kern="0" spc="4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格</a:t>
            </a:r>
            <a:endParaRPr sz="1200" dirty="0">
              <a:latin typeface="SimSun"/>
              <a:ea typeface="SimSun"/>
              <a:cs typeface="SimSun"/>
            </a:endParaRPr>
          </a:p>
        </p:txBody>
      </p:sp>
      <p:sp>
        <p:nvSpPr>
          <p:cNvPr id="36" name="textbox 36"/>
          <p:cNvSpPr/>
          <p:nvPr/>
        </p:nvSpPr>
        <p:spPr>
          <a:xfrm>
            <a:off x="1138072" y="2906548"/>
            <a:ext cx="5265420" cy="1974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1351"/>
              </a:lnSpc>
              <a:tabLst/>
            </a:pP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2.</a:t>
            </a:r>
            <a:r>
              <a:rPr sz="1100" kern="0" spc="-1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</a:t>
            </a:r>
            <a:r>
              <a:rPr sz="1100" kern="0" spc="-1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方</a:t>
            </a:r>
            <a:r>
              <a:rPr sz="1100" kern="0" spc="-1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格</a:t>
            </a:r>
            <a:r>
              <a:rPr sz="1100" kern="0" spc="-1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里</a:t>
            </a:r>
            <a:r>
              <a:rPr sz="1100" kern="0" spc="-1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画 出</a:t>
            </a:r>
            <a:r>
              <a:rPr sz="1100" kern="0" spc="-1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先 向</a:t>
            </a:r>
            <a:r>
              <a:rPr sz="1100" kern="0" spc="-1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下</a:t>
            </a:r>
            <a:r>
              <a:rPr sz="1100" kern="0" spc="-1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平</a:t>
            </a:r>
            <a:r>
              <a:rPr sz="1100" kern="0" spc="-1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移</a:t>
            </a:r>
            <a:r>
              <a:rPr sz="1100" kern="0" spc="1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3</a:t>
            </a:r>
            <a:r>
              <a:rPr sz="1100" kern="0" spc="1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格 ，</a:t>
            </a:r>
            <a:r>
              <a:rPr sz="1100" kern="0" spc="-1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再 向</a:t>
            </a:r>
            <a:r>
              <a:rPr sz="1100" kern="0" spc="-1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右</a:t>
            </a:r>
            <a:r>
              <a:rPr sz="1100" kern="0" spc="-1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平</a:t>
            </a:r>
            <a:r>
              <a:rPr sz="1100" kern="0" spc="-1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移</a:t>
            </a:r>
            <a:r>
              <a:rPr sz="1100" kern="0" spc="1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4</a:t>
            </a:r>
            <a:r>
              <a:rPr sz="1100" kern="0" spc="1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格</a:t>
            </a:r>
            <a:r>
              <a:rPr sz="1100" kern="0" spc="-1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后 的 图</a:t>
            </a:r>
            <a:r>
              <a:rPr sz="1100" kern="0" spc="-1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形</a:t>
            </a:r>
            <a:r>
              <a:rPr sz="1100" kern="0" spc="-2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sz="1100" dirty="0">
              <a:latin typeface="SimSun"/>
              <a:ea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WPS 文字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轴对称与平移</dc:title>
  <dc:creator>Administrator</dc:creator>
  <dcterms:created xsi:type="dcterms:W3CDTF">2024-08-05T20:16:10Z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2024-08-05T20:16:57</vt:filetime>
  </property>
</Properties>
</file>