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6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062"/>
    <a:srgbClr val="AB212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02" autoAdjust="0"/>
    <p:restoredTop sz="96301" autoAdjust="0"/>
  </p:normalViewPr>
  <p:slideViewPr>
    <p:cSldViewPr>
      <p:cViewPr varScale="1">
        <p:scale>
          <a:sx n="26" d="100"/>
          <a:sy n="26" d="100"/>
        </p:scale>
        <p:origin x="1720" y="344"/>
      </p:cViewPr>
      <p:guideLst>
        <p:guide orient="horz" pos="10416"/>
        <p:guide pos="13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51054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439838"/>
            <a:ext cx="43822708" cy="44319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HYPERCAPNIC RESPIRATORY FAILURE IS INFREQUENTLY REPORTED AS AN ADVERSE EVENT IN CLINICAL TRIALS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Dustin Anderson-Bell MD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Brian W Locke MD MSc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,2</a:t>
            </a:r>
            <a:endParaRPr lang="en-US" sz="5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Utah Health, Division of Pulmonary and Critical Care; </a:t>
            </a: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Intermountain Medical Center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Division of Pulmonary and Critical Care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322647" y="5882666"/>
            <a:ext cx="12496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RESULTS/DISCUSSION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1054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579" y="5921403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5546" y="7029400"/>
            <a:ext cx="13040421" cy="7771358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medications cause respiratory depression.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has often </a:t>
            </a:r>
            <a:r>
              <a:rPr lang="en-US" sz="4600" dirty="0">
                <a:solidFill>
                  <a:schemeClr val="bg1"/>
                </a:solidFill>
              </a:rPr>
              <a:t>been recognized</a:t>
            </a: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chemeClr val="bg1"/>
                </a:solidFill>
                <a:effectLst/>
              </a:rPr>
              <a:t>only after their widespread adoption. </a:t>
            </a:r>
            <a:endParaRPr lang="en-US" sz="4600" b="1" dirty="0">
              <a:solidFill>
                <a:schemeClr val="bg1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Trials must report all detected life-threatening adverse events to clinicaltrials.gov.</a:t>
            </a:r>
          </a:p>
          <a:p>
            <a:endParaRPr lang="en-US" sz="4600" dirty="0">
              <a:solidFill>
                <a:schemeClr val="bg1"/>
              </a:solidFill>
            </a:endParaRPr>
          </a:p>
          <a:p>
            <a:r>
              <a:rPr lang="en-US" sz="4600" b="1" dirty="0">
                <a:solidFill>
                  <a:schemeClr val="bg1"/>
                </a:solidFill>
              </a:rPr>
              <a:t>Study Question: </a:t>
            </a:r>
          </a:p>
          <a:p>
            <a:pPr marL="571500" indent="-571500">
              <a:spcBef>
                <a:spcPts val="1800"/>
              </a:spcBef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How often do trials report adverse events plausibly related to respiratory depression, hypercapnia, or hypoventilation?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400" y="15458090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546" y="16535400"/>
            <a:ext cx="13035153" cy="11787842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Clinicaltrials.gov data through Dec 25th, 2022 parsed by Shi and Du (Scientific Data; 2024) who used BioBERT to extract trial elements from each registration.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Adverse events were classified as not related, possibly related, or definitively related to respiratory depression.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Studies were categorized by: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Condition under study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Class of medication or intervention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If they’ve reported final outcomes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Definite: Specific key words such as hypercapnia, hypercarbia, hypoventilation, respiratory acidosis.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Possible: More general key words such as acute respiratory failure, respiratory arrest, dependence on ventilator.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373446" y="7029400"/>
            <a:ext cx="13060553" cy="11079956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6,429 finished trials (4,863,170 participants</a:t>
            </a: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5,300 unfinished trials (4,097,827 participants)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At least one </a:t>
            </a:r>
            <a:r>
              <a:rPr lang="en-US" sz="4600" u="sng" dirty="0">
                <a:solidFill>
                  <a:schemeClr val="bg1"/>
                </a:solidFill>
              </a:rPr>
              <a:t>definite hypercapnia</a:t>
            </a:r>
            <a:r>
              <a:rPr lang="en-US" sz="4600" dirty="0">
                <a:solidFill>
                  <a:schemeClr val="bg1"/>
                </a:solidFill>
              </a:rPr>
              <a:t> event: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242 (3.8%) of completed trials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139 (2.6%) of unfinished trials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At least one </a:t>
            </a:r>
            <a:r>
              <a:rPr lang="en-US" sz="4600" u="sng" dirty="0">
                <a:solidFill>
                  <a:schemeClr val="bg1"/>
                </a:solidFill>
              </a:rPr>
              <a:t>possible hypercapnia</a:t>
            </a:r>
            <a:r>
              <a:rPr lang="en-US" sz="4600" dirty="0">
                <a:solidFill>
                  <a:schemeClr val="bg1"/>
                </a:solidFill>
              </a:rPr>
              <a:t> event: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663 (10.3%) completed trials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355 (6.6%) unfinished trials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Total definite: 815 (0.02% of all events)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Total possible: 3539 (0.1% of all events).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Benzodiazepine, Opioid, Gabapentinoids, Anesthetics: 91 definite, 0 possible events.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High-risk patients with low-risk medications (</a:t>
            </a:r>
            <a:r>
              <a:rPr lang="en-US" sz="4600" dirty="0" err="1">
                <a:solidFill>
                  <a:schemeClr val="bg1"/>
                </a:solidFill>
              </a:rPr>
              <a:t>ie</a:t>
            </a:r>
            <a:r>
              <a:rPr lang="en-US" sz="4600" dirty="0">
                <a:solidFill>
                  <a:schemeClr val="bg1"/>
                </a:solidFill>
              </a:rPr>
              <a:t> chemotherapeutics: 74 definite, 432 possible)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Placebo arms: 113 definite, 2107 possible events.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73447" y="19503662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CONCLUSIONS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22647" y="20611658"/>
            <a:ext cx="13035153" cy="7540526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Hypoventilation-related adverse events are sporadically reported in clinical trials.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Many reported adverse events are unlikely adverse drug reactions.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Possible explanations include: studying healthy patients, insensitivity of passive data monitoring, under-representation of respiratory depressants</a:t>
            </a:r>
          </a:p>
          <a:p>
            <a:pPr marL="571500" indent="-571500">
              <a:buFont typeface="Arial"/>
              <a:buChar char="•"/>
            </a:pPr>
            <a:r>
              <a:rPr lang="en-US" sz="4600" b="1" dirty="0">
                <a:solidFill>
                  <a:schemeClr val="bg1"/>
                </a:solidFill>
              </a:rPr>
              <a:t>Reliable capture of hypoventilation events in trials might allow earlier identification of risky medications.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4259155" y="14002998"/>
            <a:ext cx="26273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48 inches wide X 36 inches high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5943600" y="0"/>
            <a:ext cx="5562600" cy="106182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r>
              <a:rPr lang="en-US" sz="3600" dirty="0"/>
              <a:t>DO NOT SAVE TO A JPEG OR TIFF FROM POWERPOINT!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B098C-4CB3-C59D-62D3-0939FF70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467" y="30331640"/>
            <a:ext cx="6110533" cy="2247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5D3B6B-1DBD-395F-D3EE-912DDAE2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769" y="5658141"/>
            <a:ext cx="14683057" cy="10299115"/>
          </a:xfrm>
          <a:prstGeom prst="rect">
            <a:avLst/>
          </a:prstGeom>
          <a:ln w="9525"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7161AA-9BF1-0FE7-02A1-1E719F9E2C14}"/>
              </a:ext>
            </a:extLst>
          </p:cNvPr>
          <p:cNvSpPr txBox="1"/>
          <p:nvPr/>
        </p:nvSpPr>
        <p:spPr>
          <a:xfrm>
            <a:off x="16970677" y="16137682"/>
            <a:ext cx="9741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Figure 1: Source trials and event totals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D9B61-83A0-0147-55F1-0E341E1DD9B1}"/>
              </a:ext>
            </a:extLst>
          </p:cNvPr>
          <p:cNvSpPr txBox="1"/>
          <p:nvPr/>
        </p:nvSpPr>
        <p:spPr>
          <a:xfrm>
            <a:off x="15166778" y="26501048"/>
            <a:ext cx="13022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Figure 2: Relative contribution of </a:t>
            </a:r>
          </a:p>
          <a:p>
            <a:pPr algn="ctr"/>
            <a:r>
              <a:rPr lang="en-US" sz="3600" dirty="0"/>
              <a:t>anesthetics/opioids/benzodiazepines/gabapentinoids vs</a:t>
            </a:r>
          </a:p>
          <a:p>
            <a:pPr algn="ctr"/>
            <a:r>
              <a:rPr lang="en-US" sz="3600" dirty="0"/>
              <a:t>COPD inhalers, chemotherapeutics, placebo, and other interventions</a:t>
            </a:r>
          </a:p>
          <a:p>
            <a:pPr algn="ctr"/>
            <a:r>
              <a:rPr lang="en-US" sz="3600" dirty="0"/>
              <a:t>to reported hypercapnic events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1B5D3-574A-C8FD-25B5-C6EF7D1207FA}"/>
              </a:ext>
            </a:extLst>
          </p:cNvPr>
          <p:cNvSpPr txBox="1"/>
          <p:nvPr/>
        </p:nvSpPr>
        <p:spPr>
          <a:xfrm>
            <a:off x="9367427" y="30647012"/>
            <a:ext cx="25054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by the American Thoracic Society Academic Sleep Pulmonary Integrated Research/Clinical Fellowship (ASPIRE) Fellowship, the National Institutes of Health under Ruth L. Kirschstein National Research Service Award 5T32HL105321, and the Intermountain Fund (B.W.L.).</a:t>
            </a: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Disclosure: B.W.L claims an ownership in Mountain Biometrics (clinical machine learning unrelated to the current project)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A64D4C-3F76-A509-3845-8C3C79CA0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8554" y="18096175"/>
            <a:ext cx="16219368" cy="8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3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571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88</cp:revision>
  <cp:lastPrinted>2012-09-24T20:01:25Z</cp:lastPrinted>
  <dcterms:created xsi:type="dcterms:W3CDTF">2012-09-24T21:07:13Z</dcterms:created>
  <dcterms:modified xsi:type="dcterms:W3CDTF">2024-10-03T03:41:30Z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