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8E5D4F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A8296F-EF2C-52BB-5671-C78248FF887C}" name="Brian Locke" initials="BL" userId="0f5bdfad153c6e2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0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33" d="100"/>
          <a:sy n="33" d="100"/>
        </p:scale>
        <p:origin x="86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1_8E5D4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010811E-1624-6F45-87BD-341BC04F9178}" authorId="{D3A8296F-EF2C-52BB-5671-C78248FF887C}" created="2025-05-06T23:39:14.48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9279991" sldId="257"/>
      <ac:spMk id="9" creationId="{EA96C289-B737-2B8C-A711-FA0DD41A6E16}"/>
      <ac:txMk cp="459" len="10">
        <ac:context len="742" hash="1261052087"/>
      </ac:txMk>
    </ac:txMkLst>
    <p188:pos x="7221974" y="9184734"/>
    <p188:txBody>
      <a:bodyPr/>
      <a:lstStyle/>
      <a:p>
        <a:r>
          <a:rPr lang="en-US"/>
          <a:t>probably should mentioned where each group came from , as not identical and a major limitation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1BE6-B7D2-4B7D-A847-F4F92B4CA354}" type="datetimeFigureOut"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A469A6-53B5-47FC-BB8E-7D33CC18BB6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2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>
                <a:cs typeface="+mn-lt"/>
              </a:rPr>
            </a:b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4C66BA-529D-4833-A43C-DACC15D80EF4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591562"/>
            <a:ext cx="24688800" cy="76403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5471163"/>
            <a:ext cx="28392120" cy="912875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4686283"/>
            <a:ext cx="28392120" cy="48005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1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5379722"/>
            <a:ext cx="13926025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8016240"/>
            <a:ext cx="13926025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5379722"/>
            <a:ext cx="13994608" cy="26365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2"/>
            <a:ext cx="16664940" cy="15595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0" cy="5120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2"/>
            <a:ext cx="16664940" cy="155956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0" cy="121970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1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2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2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8E5D4F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00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E24466-4715-659B-8692-BCB910E56CB2}"/>
              </a:ext>
            </a:extLst>
          </p:cNvPr>
          <p:cNvSpPr/>
          <p:nvPr/>
        </p:nvSpPr>
        <p:spPr>
          <a:xfrm>
            <a:off x="22871705" y="3481676"/>
            <a:ext cx="10030106" cy="18463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B630C-642C-CA49-94D4-E753C7985D7B}"/>
              </a:ext>
            </a:extLst>
          </p:cNvPr>
          <p:cNvSpPr/>
          <p:nvPr/>
        </p:nvSpPr>
        <p:spPr>
          <a:xfrm>
            <a:off x="0" y="3469952"/>
            <a:ext cx="10030106" cy="184756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4">
            <a:extLst>
              <a:ext uri="{FF2B5EF4-FFF2-40B4-BE49-F238E27FC236}">
                <a16:creationId xmlns:a16="http://schemas.microsoft.com/office/drawing/2014/main" id="{38CB1BF7-E3A5-EE62-D15A-9FAE3D4BAB30}"/>
              </a:ext>
            </a:extLst>
          </p:cNvPr>
          <p:cNvSpPr txBox="1"/>
          <p:nvPr/>
        </p:nvSpPr>
        <p:spPr>
          <a:xfrm>
            <a:off x="420813" y="482438"/>
            <a:ext cx="32076773" cy="103386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6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Splenectomy Is Associated with Peripheral PE Location, Implications for CTEPH Pathogenesis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90" name="TextBox 5">
            <a:extLst>
              <a:ext uri="{FF2B5EF4-FFF2-40B4-BE49-F238E27FC236}">
                <a16:creationId xmlns:a16="http://schemas.microsoft.com/office/drawing/2014/main" id="{FBC68742-A38F-34FB-98E7-356AA1174B8C}"/>
              </a:ext>
            </a:extLst>
          </p:cNvPr>
          <p:cNvSpPr txBox="1"/>
          <p:nvPr/>
        </p:nvSpPr>
        <p:spPr>
          <a:xfrm>
            <a:off x="2179375" y="1668087"/>
            <a:ext cx="28217973" cy="1557083"/>
          </a:xfrm>
          <a:prstGeom prst="rect">
            <a:avLst/>
          </a:prstGeom>
          <a:noFill/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bg1"/>
                </a:solidFill>
              </a:rPr>
              <a:t>Darren White, MD (1), Brian Locke, MD MSc (2), </a:t>
            </a:r>
            <a:r>
              <a:rPr lang="en" sz="4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Kaan Raif, MD (3),</a:t>
            </a:r>
            <a:r>
              <a:rPr lang="en-US" sz="4000" dirty="0">
                <a:solidFill>
                  <a:schemeClr val="bg1"/>
                </a:solidFill>
              </a:rPr>
              <a:t> Mark Dodson, MD PhD (2).  </a:t>
            </a:r>
          </a:p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University of Utah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Pulmonary and Critical Care Fellowship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Aptos"/>
                <a:ea typeface="Calibri"/>
                <a:cs typeface="Calibri"/>
              </a:rPr>
              <a:t> </a:t>
            </a:r>
            <a:r>
              <a:rPr lang="e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Intermountain Medical Center Division of Pulmonology and Critical Care  </a:t>
            </a:r>
            <a:endParaRPr lang="en-US" sz="2000" dirty="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  <a:p>
            <a:pPr marL="457200" indent="-457200" algn="ctr">
              <a:buAutoNum type="arabicPeriod"/>
            </a:pPr>
            <a:r>
              <a:rPr lang="en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University of Utah Division of Internal Medicine Residency</a:t>
            </a:r>
            <a:endParaRPr lang="en-US" sz="2000" dirty="0">
              <a:solidFill>
                <a:schemeClr val="bg1"/>
              </a:solidFill>
              <a:latin typeface="Aptos" panose="020B0004020202020204"/>
              <a:ea typeface="Calibri"/>
              <a:cs typeface="Calibri"/>
            </a:endParaRP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A94FD7DA-2FCB-E58D-B991-1B0213CC258C}"/>
              </a:ext>
            </a:extLst>
          </p:cNvPr>
          <p:cNvSpPr txBox="1"/>
          <p:nvPr/>
        </p:nvSpPr>
        <p:spPr>
          <a:xfrm>
            <a:off x="10608694" y="3478618"/>
            <a:ext cx="11766603" cy="633753"/>
          </a:xfrm>
          <a:prstGeom prst="rect">
            <a:avLst/>
          </a:prstGeom>
          <a:solidFill>
            <a:schemeClr val="bg1"/>
          </a:solidFill>
        </p:spPr>
        <p:txBody>
          <a:bodyPr wrap="square" lIns="18025" tIns="9012" rIns="18025" bIns="9012" rtlCol="0" anchor="t"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000000"/>
                </a:solidFill>
                <a:ea typeface="Calibri"/>
                <a:cs typeface="Calibri"/>
              </a:rPr>
              <a:t>Independent Predictors of PE Location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96C289-B737-2B8C-A711-FA0DD41A6E16}"/>
              </a:ext>
            </a:extLst>
          </p:cNvPr>
          <p:cNvSpPr txBox="1"/>
          <p:nvPr/>
        </p:nvSpPr>
        <p:spPr>
          <a:xfrm>
            <a:off x="799013" y="4238386"/>
            <a:ext cx="8840305" cy="1602169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4000" b="1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Rationale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Splenectomy and Chronic </a:t>
            </a:r>
            <a:r>
              <a:rPr lang="en" sz="4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Thrombembolic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Pulmonary Hypertension (CTEPH) are associated beyond what would be explained by increased VTE risk alone.  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Differences in the location or clot burden at acute PE diagnosis might help explain the excess CTEPH risk, but have not been previously characterized.</a:t>
            </a:r>
          </a:p>
          <a:p>
            <a:pPr marL="457200" indent="-457200">
              <a:buFont typeface="Arial"/>
              <a:buChar char="•"/>
            </a:pPr>
            <a:endParaRPr lang="en" sz="40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r>
              <a:rPr lang="en" sz="4000" b="1" u="sng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Methods</a:t>
            </a:r>
            <a:endParaRPr lang="en-US" sz="4000" u="sng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Retrospective, matched cohort study: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Patients admitted for PE +/- </a:t>
            </a:r>
            <a:r>
              <a:rPr lang="en" sz="4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splen</a:t>
            </a:r>
            <a:r>
              <a:rPr lang="en-US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e</a:t>
            </a:r>
            <a:r>
              <a:rPr lang="en" sz="4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ctomy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(identified by natural language processing)  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Two Utah Hospitals 2003-2020.</a:t>
            </a:r>
          </a:p>
          <a:p>
            <a:pPr marL="456819" indent="-457200">
              <a:buFont typeface="Courier New"/>
              <a:buChar char="o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Duplicate, independent physician review of CT imaging.</a:t>
            </a:r>
          </a:p>
          <a:p>
            <a:pPr marL="1773555" lvl="1" indent="-457200">
              <a:buFont typeface="Courier New"/>
              <a:buChar char="o"/>
            </a:pPr>
            <a:r>
              <a:rPr lang="en" sz="4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Qanadli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index (burden) </a:t>
            </a:r>
          </a:p>
          <a:p>
            <a:pPr marL="1773555" lvl="1" indent="-457200">
              <a:buFont typeface="Courier New"/>
              <a:buChar char="o"/>
            </a:pPr>
            <a:r>
              <a:rPr lang="en-US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C</a:t>
            </a:r>
            <a:r>
              <a:rPr lang="en" sz="4000" dirty="0" err="1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lassified</a:t>
            </a: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peripheral or central. .  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Poisson &amp; Logistic regressions, controlling for Age, Sex, and BMI. 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Unadjusted comparisons of secondary data points (Wilcoxon Rank-sum &amp; Chi-Square tests)</a:t>
            </a:r>
            <a:endParaRPr lang="en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D1867E-7F3A-1FB0-5FF2-43512B4F8075}"/>
              </a:ext>
            </a:extLst>
          </p:cNvPr>
          <p:cNvSpPr txBox="1"/>
          <p:nvPr/>
        </p:nvSpPr>
        <p:spPr>
          <a:xfrm>
            <a:off x="23554832" y="4238386"/>
            <a:ext cx="8834595" cy="16637248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17145" tIns="8573" rIns="17145" bIns="8573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1673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3347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95020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66944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6583680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00416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217152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533888" algn="l" defTabSz="2633472" rtl="0" eaLnBrk="1" latinLnBrk="0" hangingPunct="1">
              <a:defRPr sz="51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u="sng" dirty="0">
                <a:latin typeface="Aptos"/>
                <a:ea typeface="Calibri"/>
                <a:cs typeface="Calibri"/>
              </a:rPr>
              <a:t>Results</a:t>
            </a:r>
            <a:endParaRPr lang="en-US" sz="4000" u="sng" dirty="0">
              <a:latin typeface="Aptos" panose="020B0004020202020204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High agreement between CT review (Kappa 0.71)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independently associated with peripheral PE (adjusted odds ratio: 3.05 [1.1-8.6])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No difference in PE burden between groups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group more like to have </a:t>
            </a:r>
          </a:p>
          <a:p>
            <a:pPr marL="1773936" lvl="1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2+ weeks of symptoms (p = .044)</a:t>
            </a:r>
          </a:p>
          <a:p>
            <a:pPr marL="1773936" lvl="1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no DVT at PE </a:t>
            </a:r>
            <a:r>
              <a:rPr lang="en" sz="4000" dirty="0" err="1">
                <a:latin typeface="Calibri"/>
                <a:ea typeface="Calibri"/>
                <a:cs typeface="Calibri"/>
              </a:rPr>
              <a:t>diag</a:t>
            </a:r>
            <a:r>
              <a:rPr lang="en-US" sz="4000" dirty="0">
                <a:latin typeface="Calibri"/>
                <a:ea typeface="Calibri"/>
                <a:cs typeface="Calibri"/>
              </a:rPr>
              <a:t>no</a:t>
            </a:r>
            <a:r>
              <a:rPr lang="en" sz="4000" dirty="0">
                <a:latin typeface="Calibri"/>
                <a:ea typeface="Calibri"/>
                <a:cs typeface="Calibri"/>
              </a:rPr>
              <a:t>sis (p = .002)</a:t>
            </a:r>
            <a:endParaRPr lang="en" sz="4000" dirty="0">
              <a:latin typeface="Aptos" panose="020B0004020202020204"/>
              <a:ea typeface="Calibri"/>
              <a:cs typeface="Calibri"/>
            </a:endParaRPr>
          </a:p>
          <a:p>
            <a:endParaRPr lang="en-US" sz="4000" b="1" dirty="0">
              <a:latin typeface="Aptos"/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4000" b="1" u="sng" dirty="0">
                <a:latin typeface="Aptos"/>
                <a:ea typeface="Calibri"/>
                <a:cs typeface="Calibri"/>
              </a:rPr>
              <a:t>Discussion</a:t>
            </a: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Patients with splenectomy had more peripheral PEs, but similar clot burden and RV strain.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Splenectomy may predispose to CTEPH due to: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" sz="4000" dirty="0">
                <a:latin typeface="Calibri"/>
                <a:ea typeface="Calibri"/>
                <a:cs typeface="Calibri"/>
              </a:rPr>
              <a:t>recurrent small volume venous thromboembolism </a:t>
            </a:r>
            <a:endParaRPr lang="en-US" sz="4000" dirty="0">
              <a:latin typeface="Calibri"/>
              <a:ea typeface="Calibri"/>
              <a:cs typeface="Calibri"/>
            </a:endParaRPr>
          </a:p>
          <a:p>
            <a:pPr marL="1773555" lvl="1" indent="-457200">
              <a:buFont typeface="Courier New"/>
              <a:buChar char="o"/>
            </a:pPr>
            <a:r>
              <a:rPr lang="en-US" sz="4000" dirty="0">
                <a:latin typeface="Calibri"/>
                <a:ea typeface="Calibri"/>
                <a:cs typeface="Calibri"/>
              </a:rPr>
              <a:t>N</a:t>
            </a:r>
            <a:r>
              <a:rPr lang="en" sz="4000" dirty="0">
                <a:latin typeface="Calibri"/>
                <a:ea typeface="Calibri"/>
                <a:cs typeface="Calibri"/>
              </a:rPr>
              <a:t>on-lower extremity thrombosis ( e.g. in-situ?) </a:t>
            </a:r>
          </a:p>
          <a:p>
            <a:pPr marL="456819" indent="-457200">
              <a:buFont typeface="Courier New"/>
              <a:buChar char="o"/>
            </a:pPr>
            <a:r>
              <a:rPr lang="en" sz="4000" dirty="0">
                <a:latin typeface="Calibri"/>
                <a:ea typeface="Calibri"/>
                <a:cs typeface="Calibri"/>
              </a:rPr>
              <a:t>Limitations: unblinded review</a:t>
            </a:r>
          </a:p>
          <a:p>
            <a:endParaRPr lang="en" sz="4000" dirty="0">
              <a:latin typeface="Calibri"/>
              <a:ea typeface="Calibri"/>
              <a:cs typeface="Calibri"/>
            </a:endParaRPr>
          </a:p>
          <a:p>
            <a:r>
              <a:rPr lang="en" sz="4000" b="1" u="sng" dirty="0">
                <a:latin typeface="Calibri"/>
                <a:ea typeface="Calibri"/>
                <a:cs typeface="Calibri"/>
              </a:rPr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sz="4000" dirty="0">
                <a:latin typeface="Calibri"/>
                <a:ea typeface="Calibri"/>
                <a:cs typeface="Calibri"/>
              </a:rPr>
              <a:t>***</a:t>
            </a:r>
          </a:p>
          <a:p>
            <a:endParaRPr lang="en" sz="4000" b="1" u="sng" dirty="0">
              <a:latin typeface="Calibri"/>
              <a:ea typeface="Calibri"/>
              <a:cs typeface="Calibri"/>
            </a:endParaRPr>
          </a:p>
        </p:txBody>
      </p:sp>
      <p:pic>
        <p:nvPicPr>
          <p:cNvPr id="20" name="Picture 19" descr="Picture, Picture">
            <a:extLst>
              <a:ext uri="{FF2B5EF4-FFF2-40B4-BE49-F238E27FC236}">
                <a16:creationId xmlns:a16="http://schemas.microsoft.com/office/drawing/2014/main" id="{4AE4628C-90E6-A30D-F304-486DE01E5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5044" y="4115681"/>
            <a:ext cx="11762425" cy="6792954"/>
          </a:xfrm>
          <a:prstGeom prst="rect">
            <a:avLst/>
          </a:prstGeom>
        </p:spPr>
      </p:pic>
      <p:pic>
        <p:nvPicPr>
          <p:cNvPr id="2" name="Picture 1" descr="A logo with text on it&#10;&#10;AI-generated content may be incorrect.">
            <a:extLst>
              <a:ext uri="{FF2B5EF4-FFF2-40B4-BE49-F238E27FC236}">
                <a16:creationId xmlns:a16="http://schemas.microsoft.com/office/drawing/2014/main" id="{71A771CA-8965-95E1-6474-DA5DAD16D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13" y="1466253"/>
            <a:ext cx="4798353" cy="2069449"/>
          </a:xfrm>
          <a:prstGeom prst="rect">
            <a:avLst/>
          </a:prstGeom>
        </p:spPr>
      </p:pic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C9CBA86D-3A68-4CE1-E606-F3C91B40F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37880" y="1840716"/>
            <a:ext cx="5081855" cy="1209483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896A251-9E8A-1B06-F659-D67EE1528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638764"/>
              </p:ext>
            </p:extLst>
          </p:nvPr>
        </p:nvGraphicFramePr>
        <p:xfrm>
          <a:off x="10585042" y="12167179"/>
          <a:ext cx="11755084" cy="8064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38771">
                  <a:extLst>
                    <a:ext uri="{9D8B030D-6E8A-4147-A177-3AD203B41FA5}">
                      <a16:colId xmlns:a16="http://schemas.microsoft.com/office/drawing/2014/main" val="2254328929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2189250708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988298726"/>
                    </a:ext>
                  </a:extLst>
                </a:gridCol>
                <a:gridCol w="2938771">
                  <a:extLst>
                    <a:ext uri="{9D8B030D-6E8A-4147-A177-3AD203B41FA5}">
                      <a16:colId xmlns:a16="http://schemas.microsoft.com/office/drawing/2014/main" val="2814192939"/>
                    </a:ext>
                  </a:extLst>
                </a:gridCol>
              </a:tblGrid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 Splenectomy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Splenectomy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p-value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283965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863557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 at index PE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 (52,73)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 (41,66)</a:t>
                      </a:r>
                      <a:endParaRPr lang="en-US"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0.013</a:t>
                      </a:r>
                      <a:endParaRPr lang="en-US" sz="2400" b="1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428856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Male Sex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48% (48)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 (14)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605040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 severity index (PESI)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 (75,120)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 (66,111)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994162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 Enlargement (CT)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 (71)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68% (27)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86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RV to LV ratio (CT)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1.07 (0.88,1.31)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1.07 (0.94,1.35)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81919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RV to LV ratio abnormal (&gt;1 by CT)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55% (55)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70% (28)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786120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Troponin (max)  (ng/mL)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 (0.01,0.08)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0.01 (0.01,0.03)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0.067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66670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BNP (max)  (</a:t>
                      </a:r>
                      <a:r>
                        <a:rPr lang="en-US" sz="2400" b="1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pg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 (18,306)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 (24,110)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9378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Peripheral PE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37% (37)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 (21)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0.093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376563"/>
                  </a:ext>
                </a:extLst>
              </a:tr>
              <a:tr h="43051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Qanadli</a:t>
                      </a: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 Score (Avg)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 (0.08,0.48)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0.13 (0.06,0.34)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811276"/>
                  </a:ext>
                </a:extLst>
              </a:tr>
              <a:tr h="10906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Duration of Symptoms ≥ 2 weeks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 (8)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20% (8)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217089"/>
                  </a:ext>
                </a:extLst>
              </a:tr>
              <a:tr h="7749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DVT found within 2 weeks 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71% (48)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35% (8)</a:t>
                      </a:r>
                      <a:endParaRPr lang="en-US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0.002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4389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59B4ED3-3D36-8878-E726-AF2871EBB885}"/>
              </a:ext>
            </a:extLst>
          </p:cNvPr>
          <p:cNvSpPr txBox="1"/>
          <p:nvPr/>
        </p:nvSpPr>
        <p:spPr>
          <a:xfrm>
            <a:off x="10585042" y="10914356"/>
            <a:ext cx="11755084" cy="1077218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Splenectomy patients have higher odds of peripheral PE compared with patients who have not had splenectomy.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191FED-E7CE-846B-C299-9D6E6D902961}"/>
              </a:ext>
            </a:extLst>
          </p:cNvPr>
          <p:cNvSpPr txBox="1"/>
          <p:nvPr/>
        </p:nvSpPr>
        <p:spPr>
          <a:xfrm>
            <a:off x="10573525" y="20392002"/>
            <a:ext cx="11773943" cy="1077218"/>
          </a:xfrm>
          <a:prstGeom prst="rect">
            <a:avLst/>
          </a:prstGeom>
          <a:solidFill>
            <a:srgbClr val="120057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Splenectomy patients are yopunger, more likely to have &gt;2 weeks of symptoms, less likely to have DVT found within 2 weeks of PE. </a:t>
            </a:r>
          </a:p>
        </p:txBody>
      </p:sp>
    </p:spTree>
    <p:extLst>
      <p:ext uri="{BB962C8B-B14F-4D97-AF65-F5344CB8AC3E}">
        <p14:creationId xmlns:p14="http://schemas.microsoft.com/office/powerpoint/2010/main" val="14927999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550</Words>
  <Application>Microsoft Macintosh PowerPoint</Application>
  <PresentationFormat>Custom</PresentationFormat>
  <Paragraphs>94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Brian Locke</cp:lastModifiedBy>
  <cp:revision>375</cp:revision>
  <dcterms:created xsi:type="dcterms:W3CDTF">2025-05-05T00:53:22Z</dcterms:created>
  <dcterms:modified xsi:type="dcterms:W3CDTF">2025-05-06T23:52:52Z</dcterms:modified>
</cp:coreProperties>
</file>