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A8296F-EF2C-52BB-5671-C78248FF887C}" name="Brian Locke" initials="BL" userId="0f5bdfad153c6e2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37" d="100"/>
          <a:sy n="37" d="100"/>
        </p:scale>
        <p:origin x="4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1BE6-B7D2-4B7D-A847-F4F92B4CA354}" type="datetimeFigureOut"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469A6-53B5-47FC-BB8E-7D33CC18BB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C66BA-529D-4833-A43C-DACC15D80EF4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E24466-4715-659B-8692-BCB910E56CB2}"/>
              </a:ext>
            </a:extLst>
          </p:cNvPr>
          <p:cNvSpPr/>
          <p:nvPr/>
        </p:nvSpPr>
        <p:spPr>
          <a:xfrm>
            <a:off x="22871705" y="3481676"/>
            <a:ext cx="10030106" cy="18463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B630C-642C-CA49-94D4-E753C7985D7B}"/>
              </a:ext>
            </a:extLst>
          </p:cNvPr>
          <p:cNvSpPr/>
          <p:nvPr/>
        </p:nvSpPr>
        <p:spPr>
          <a:xfrm>
            <a:off x="0" y="3469952"/>
            <a:ext cx="10030106" cy="1847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4">
            <a:extLst>
              <a:ext uri="{FF2B5EF4-FFF2-40B4-BE49-F238E27FC236}">
                <a16:creationId xmlns:a16="http://schemas.microsoft.com/office/drawing/2014/main" id="{38CB1BF7-E3A5-EE62-D15A-9FAE3D4BAB30}"/>
              </a:ext>
            </a:extLst>
          </p:cNvPr>
          <p:cNvSpPr txBox="1"/>
          <p:nvPr/>
        </p:nvSpPr>
        <p:spPr>
          <a:xfrm>
            <a:off x="420813" y="482438"/>
            <a:ext cx="32076773" cy="1033863"/>
          </a:xfrm>
          <a:prstGeom prst="rect">
            <a:avLst/>
          </a:prstGeom>
          <a:noFill/>
        </p:spPr>
        <p:txBody>
          <a:bodyPr wrap="square" lIns="18025" tIns="9012" rIns="18025" bIns="9012" rtlCol="0" anchor="t"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66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Splenectomy Is Associated with Peripheral PE Location, Implications for CTEPH Pathogenesis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90" name="TextBox 5">
            <a:extLst>
              <a:ext uri="{FF2B5EF4-FFF2-40B4-BE49-F238E27FC236}">
                <a16:creationId xmlns:a16="http://schemas.microsoft.com/office/drawing/2014/main" id="{FBC68742-A38F-34FB-98E7-356AA1174B8C}"/>
              </a:ext>
            </a:extLst>
          </p:cNvPr>
          <p:cNvSpPr txBox="1"/>
          <p:nvPr/>
        </p:nvSpPr>
        <p:spPr>
          <a:xfrm>
            <a:off x="2179375" y="1668087"/>
            <a:ext cx="28217973" cy="1557083"/>
          </a:xfrm>
          <a:prstGeom prst="rect">
            <a:avLst/>
          </a:prstGeom>
          <a:noFill/>
        </p:spPr>
        <p:txBody>
          <a:bodyPr wrap="square" lIns="18025" tIns="9012" rIns="18025" bIns="9012" rtlCol="0" anchor="t"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Darren White, MD</a:t>
            </a:r>
            <a:r>
              <a:rPr lang="en-US" sz="4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Brian W Locke, MD MSc</a:t>
            </a:r>
            <a:r>
              <a:rPr lang="en-US" sz="4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" sz="44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Kaan Raif, MD</a:t>
            </a:r>
            <a:r>
              <a:rPr lang="en" sz="44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3</a:t>
            </a:r>
            <a:r>
              <a:rPr lang="en" sz="44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,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Mark Dodson, MD PhD</a:t>
            </a:r>
            <a:r>
              <a:rPr lang="en-US" sz="4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 </a:t>
            </a:r>
          </a:p>
          <a:p>
            <a:pPr algn="ctr"/>
            <a:r>
              <a:rPr lang="en-US" sz="28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Utah 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Pulmonary and Critical Care Fellowship, </a:t>
            </a:r>
            <a:r>
              <a:rPr lang="en-US" sz="28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2 </a:t>
            </a:r>
            <a:r>
              <a:rPr lang="en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Intermountain Medical Center Department of Pulmonology and Critical Care 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algn="ctr"/>
            <a:r>
              <a:rPr lang="en" sz="28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3 </a:t>
            </a:r>
            <a:r>
              <a:rPr lang="en" sz="2800" dirty="0">
                <a:solidFill>
                  <a:schemeClr val="bg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University of Utah Division of Internal Medicine Residency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4FD7DA-2FCB-E58D-B991-1B0213CC258C}"/>
              </a:ext>
            </a:extLst>
          </p:cNvPr>
          <p:cNvSpPr txBox="1"/>
          <p:nvPr/>
        </p:nvSpPr>
        <p:spPr>
          <a:xfrm>
            <a:off x="10608694" y="3529418"/>
            <a:ext cx="11766603" cy="695308"/>
          </a:xfrm>
          <a:prstGeom prst="rect">
            <a:avLst/>
          </a:prstGeom>
          <a:solidFill>
            <a:schemeClr val="bg1"/>
          </a:solidFill>
        </p:spPr>
        <p:txBody>
          <a:bodyPr wrap="square" lIns="18025" tIns="9012" rIns="18025" bIns="9012" rtlCol="0" anchor="t"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Independent Predictors of PE Location</a:t>
            </a:r>
            <a:r>
              <a:rPr lang="en-US" sz="4000" b="1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6C289-B737-2B8C-A711-FA0DD41A6E16}"/>
              </a:ext>
            </a:extLst>
          </p:cNvPr>
          <p:cNvSpPr txBox="1"/>
          <p:nvPr/>
        </p:nvSpPr>
        <p:spPr>
          <a:xfrm>
            <a:off x="799013" y="4238386"/>
            <a:ext cx="8840305" cy="1663724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17145" tIns="8573" rIns="17145" bIns="8573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4000" b="1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Rationale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Splenectomy associates with chronic thrombembolic pulmonary hypertension (CTEPH) more strongly than with venous thromboembolism (VTE).   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Differences in the location or clot burden at acute PE diagnosis might help explain the excess CTEPH risk associated with splenectomy, but have not been previously characterized.</a:t>
            </a:r>
          </a:p>
          <a:p>
            <a:endParaRPr lang="en" sz="40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r>
              <a:rPr lang="en" sz="4000" b="1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Methods</a:t>
            </a:r>
            <a:endParaRPr lang="en-US" sz="4000" u="sng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Retrospective, matched cohort study of patients admitted for PE ± prior splen</a:t>
            </a:r>
            <a:r>
              <a:rPr lang="en-US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</a:t>
            </a: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ctomy at a quaternary referral center in Utah. 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Independent, duplicate physician review of CT imaging to determine:</a:t>
            </a:r>
          </a:p>
          <a:p>
            <a:pPr marL="1773555" lvl="1" indent="-457200">
              <a:buFont typeface="Courier New"/>
              <a:buChar char="o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Qanadli index (measure of clot burden) </a:t>
            </a:r>
          </a:p>
          <a:p>
            <a:pPr marL="1773555" lvl="1" indent="-457200">
              <a:buFont typeface="Courier New"/>
              <a:buChar char="o"/>
            </a:pPr>
            <a:r>
              <a:rPr lang="en-US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Central (lobar or main PA) vs. peripheral (segmental or subsegmental PA) location of most proximal clot. </a:t>
            </a: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 </a:t>
            </a:r>
          </a:p>
          <a:p>
            <a:pPr marL="571119" indent="-571500">
              <a:buFont typeface="Arial" panose="020B0604020202020204" pitchFamily="34" charset="0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High agreement between CT reviewers (Cohen’s </a:t>
            </a:r>
            <a:r>
              <a:rPr lang="el-GR" sz="4000" dirty="0">
                <a:latin typeface="Calibri"/>
                <a:ea typeface="Calibri"/>
                <a:cs typeface="Calibri"/>
              </a:rPr>
              <a:t>κ</a:t>
            </a:r>
            <a:r>
              <a:rPr lang="en" sz="4000" dirty="0">
                <a:latin typeface="Calibri"/>
                <a:ea typeface="Calibri"/>
                <a:cs typeface="Calibri"/>
              </a:rPr>
              <a:t> = 0.71).</a:t>
            </a:r>
            <a:endParaRPr lang="en" sz="40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1867E-7F3A-1FB0-5FF2-43512B4F8075}"/>
              </a:ext>
            </a:extLst>
          </p:cNvPr>
          <p:cNvSpPr txBox="1"/>
          <p:nvPr/>
        </p:nvSpPr>
        <p:spPr>
          <a:xfrm>
            <a:off x="23554832" y="4238386"/>
            <a:ext cx="8834595" cy="1663724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17145" tIns="8573" rIns="17145" bIns="8573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latin typeface="Aptos"/>
                <a:ea typeface="Calibri"/>
                <a:cs typeface="Calibri"/>
              </a:rPr>
              <a:t>Results</a:t>
            </a:r>
            <a:endParaRPr lang="en-US" sz="4000" u="sng" dirty="0">
              <a:latin typeface="Aptos" panose="020B0004020202020204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Splenectomy independently associated with peripheral PE (adjusted odds ratio: 3.05 [1.1-8.6], </a:t>
            </a:r>
            <a:r>
              <a:rPr lang="en" sz="4000" i="1" dirty="0">
                <a:latin typeface="Calibri"/>
                <a:ea typeface="Calibri"/>
                <a:cs typeface="Calibri"/>
              </a:rPr>
              <a:t>P</a:t>
            </a:r>
            <a:r>
              <a:rPr lang="en" sz="4000" dirty="0">
                <a:latin typeface="Calibri"/>
                <a:ea typeface="Calibri"/>
                <a:cs typeface="Calibri"/>
              </a:rPr>
              <a:t> = .035).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No difference in PE burden (based on </a:t>
            </a:r>
            <a:r>
              <a:rPr lang="en" sz="4000" dirty="0" err="1">
                <a:latin typeface="Calibri"/>
                <a:ea typeface="Calibri"/>
                <a:cs typeface="Calibri"/>
              </a:rPr>
              <a:t>Qanadli</a:t>
            </a:r>
            <a:r>
              <a:rPr lang="en" sz="4000" dirty="0">
                <a:latin typeface="Calibri"/>
                <a:ea typeface="Calibri"/>
                <a:cs typeface="Calibri"/>
              </a:rPr>
              <a:t> score, </a:t>
            </a:r>
            <a:r>
              <a:rPr lang="en" sz="4000" i="1" dirty="0">
                <a:latin typeface="Calibri"/>
                <a:ea typeface="Calibri"/>
                <a:cs typeface="Calibri"/>
              </a:rPr>
              <a:t>P</a:t>
            </a:r>
            <a:r>
              <a:rPr lang="en" sz="4000" dirty="0">
                <a:latin typeface="Calibri"/>
                <a:ea typeface="Calibri"/>
                <a:cs typeface="Calibri"/>
              </a:rPr>
              <a:t> = .65) between groups.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Splenectomy group more like to have </a:t>
            </a:r>
          </a:p>
          <a:p>
            <a:pPr marL="1773936" lvl="1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2+ weeks of symptoms (</a:t>
            </a:r>
            <a:r>
              <a:rPr lang="en" sz="4000" i="1" dirty="0">
                <a:latin typeface="Calibri"/>
                <a:ea typeface="Calibri"/>
                <a:cs typeface="Calibri"/>
              </a:rPr>
              <a:t>P</a:t>
            </a:r>
            <a:r>
              <a:rPr lang="en" sz="4000" dirty="0">
                <a:latin typeface="Calibri"/>
                <a:ea typeface="Calibri"/>
                <a:cs typeface="Calibri"/>
              </a:rPr>
              <a:t> = .044)</a:t>
            </a:r>
          </a:p>
          <a:p>
            <a:pPr marL="1773936" lvl="1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no DVT at PE </a:t>
            </a:r>
            <a:r>
              <a:rPr lang="en" sz="4000" dirty="0" err="1">
                <a:latin typeface="Calibri"/>
                <a:ea typeface="Calibri"/>
                <a:cs typeface="Calibri"/>
              </a:rPr>
              <a:t>diag</a:t>
            </a:r>
            <a:r>
              <a:rPr lang="en-US" sz="4000" dirty="0">
                <a:latin typeface="Calibri"/>
                <a:ea typeface="Calibri"/>
                <a:cs typeface="Calibri"/>
              </a:rPr>
              <a:t>no</a:t>
            </a:r>
            <a:r>
              <a:rPr lang="en" sz="4000" dirty="0">
                <a:latin typeface="Calibri"/>
                <a:ea typeface="Calibri"/>
                <a:cs typeface="Calibri"/>
              </a:rPr>
              <a:t>sis (</a:t>
            </a:r>
            <a:r>
              <a:rPr lang="en" sz="4000" i="1" dirty="0">
                <a:latin typeface="Calibri"/>
                <a:ea typeface="Calibri"/>
                <a:cs typeface="Calibri"/>
              </a:rPr>
              <a:t>P</a:t>
            </a:r>
            <a:r>
              <a:rPr lang="en" sz="4000" dirty="0">
                <a:latin typeface="Calibri"/>
                <a:ea typeface="Calibri"/>
                <a:cs typeface="Calibri"/>
              </a:rPr>
              <a:t> = .002)</a:t>
            </a:r>
            <a:endParaRPr lang="en" sz="4000" dirty="0">
              <a:latin typeface="Aptos" panose="020B0004020202020204"/>
              <a:ea typeface="Calibri"/>
              <a:cs typeface="Calibri"/>
            </a:endParaRPr>
          </a:p>
          <a:p>
            <a:endParaRPr lang="en-US" sz="4000" b="1" dirty="0">
              <a:latin typeface="Aptos"/>
              <a:ea typeface="Calibri"/>
              <a:cs typeface="Calibri"/>
            </a:endParaRPr>
          </a:p>
          <a:p>
            <a:endParaRPr lang="en-US" sz="4000" b="1" dirty="0">
              <a:latin typeface="Aptos"/>
              <a:ea typeface="Calibri"/>
              <a:cs typeface="Calibri"/>
            </a:endParaRPr>
          </a:p>
          <a:p>
            <a:pPr>
              <a:buFont typeface="Arial"/>
            </a:pPr>
            <a:r>
              <a:rPr lang="en-US" sz="4000" b="1" u="sng" dirty="0">
                <a:latin typeface="Aptos"/>
                <a:ea typeface="Calibri"/>
                <a:cs typeface="Calibri"/>
              </a:rPr>
              <a:t>Discussion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Patients with splenectomy had more peripheral PEs, but similar clot burden and RV strain.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Patients with splenectomy more likely to present with longer PE symptom duration (&gt;2 weeks), and less likely to have DVT found at PE presentation. </a:t>
            </a:r>
            <a:endParaRPr lang="en-US" sz="4000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Splenectomy may predispose to:</a:t>
            </a:r>
            <a:endParaRPr lang="en-US" sz="4000" dirty="0">
              <a:latin typeface="Calibri"/>
              <a:ea typeface="Calibri"/>
              <a:cs typeface="Calibri"/>
            </a:endParaRPr>
          </a:p>
          <a:p>
            <a:pPr marL="1773555" lvl="1" indent="-457200">
              <a:buFont typeface="Courier New"/>
              <a:buChar char="o"/>
            </a:pPr>
            <a:r>
              <a:rPr lang="en" sz="4000" dirty="0">
                <a:latin typeface="Calibri"/>
                <a:ea typeface="Calibri"/>
                <a:cs typeface="Calibri"/>
              </a:rPr>
              <a:t>Recurrent small volume venous thromboembolism </a:t>
            </a:r>
            <a:endParaRPr lang="en-US" sz="4000" dirty="0">
              <a:latin typeface="Calibri"/>
              <a:ea typeface="Calibri"/>
              <a:cs typeface="Calibri"/>
            </a:endParaRPr>
          </a:p>
          <a:p>
            <a:pPr marL="1773555" lvl="1" indent="-457200">
              <a:buFont typeface="Courier New"/>
              <a:buChar char="o"/>
            </a:pPr>
            <a:r>
              <a:rPr lang="en-US" sz="4000" dirty="0">
                <a:latin typeface="Calibri"/>
                <a:ea typeface="Calibri"/>
                <a:cs typeface="Calibri"/>
              </a:rPr>
              <a:t>Origination of clot elsewhere than in deep veins of the extremities </a:t>
            </a:r>
            <a:endParaRPr lang="en" sz="4000" dirty="0">
              <a:latin typeface="Calibri"/>
              <a:ea typeface="Calibri"/>
              <a:cs typeface="Calibri"/>
            </a:endParaRPr>
          </a:p>
          <a:p>
            <a:endParaRPr lang="en" sz="4000" b="1" u="sng" dirty="0">
              <a:latin typeface="Calibri"/>
              <a:ea typeface="Calibri"/>
              <a:cs typeface="Calibri"/>
            </a:endParaRPr>
          </a:p>
        </p:txBody>
      </p:sp>
      <p:pic>
        <p:nvPicPr>
          <p:cNvPr id="20" name="Picture 19" descr="Picture, Picture">
            <a:extLst>
              <a:ext uri="{FF2B5EF4-FFF2-40B4-BE49-F238E27FC236}">
                <a16:creationId xmlns:a16="http://schemas.microsoft.com/office/drawing/2014/main" id="{4AE4628C-90E6-A30D-F304-486DE01E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444" y="4150850"/>
            <a:ext cx="11762425" cy="6425319"/>
          </a:xfrm>
          <a:prstGeom prst="rect">
            <a:avLst/>
          </a:prstGeom>
        </p:spPr>
      </p:pic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71A771CA-8965-95E1-6474-DA5DAD16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13" y="1466253"/>
            <a:ext cx="4798353" cy="2069449"/>
          </a:xfrm>
          <a:prstGeom prst="rect">
            <a:avLst/>
          </a:prstGeom>
        </p:spPr>
      </p:pic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C9CBA86D-3A68-4CE1-E606-F3C91B40F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7880" y="1840716"/>
            <a:ext cx="5081855" cy="1209483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896A251-9E8A-1B06-F659-D67EE1528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2490"/>
              </p:ext>
            </p:extLst>
          </p:nvPr>
        </p:nvGraphicFramePr>
        <p:xfrm>
          <a:off x="10526514" y="12284645"/>
          <a:ext cx="11755084" cy="7449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8771">
                  <a:extLst>
                    <a:ext uri="{9D8B030D-6E8A-4147-A177-3AD203B41FA5}">
                      <a16:colId xmlns:a16="http://schemas.microsoft.com/office/drawing/2014/main" val="2254328929"/>
                    </a:ext>
                  </a:extLst>
                </a:gridCol>
                <a:gridCol w="2938771">
                  <a:extLst>
                    <a:ext uri="{9D8B030D-6E8A-4147-A177-3AD203B41FA5}">
                      <a16:colId xmlns:a16="http://schemas.microsoft.com/office/drawing/2014/main" val="2189250708"/>
                    </a:ext>
                  </a:extLst>
                </a:gridCol>
                <a:gridCol w="2938771">
                  <a:extLst>
                    <a:ext uri="{9D8B030D-6E8A-4147-A177-3AD203B41FA5}">
                      <a16:colId xmlns:a16="http://schemas.microsoft.com/office/drawing/2014/main" val="988298726"/>
                    </a:ext>
                  </a:extLst>
                </a:gridCol>
                <a:gridCol w="2938771">
                  <a:extLst>
                    <a:ext uri="{9D8B030D-6E8A-4147-A177-3AD203B41FA5}">
                      <a16:colId xmlns:a16="http://schemas.microsoft.com/office/drawing/2014/main" val="2814192939"/>
                    </a:ext>
                  </a:extLst>
                </a:gridCol>
              </a:tblGrid>
              <a:tr h="411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 Splenectomy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Splenectomy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83965"/>
                  </a:ext>
                </a:extLst>
              </a:tr>
              <a:tr h="411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63557"/>
                  </a:ext>
                </a:extLst>
              </a:tr>
              <a:tr h="411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 at index 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 (52,73)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 (41,66)</a:t>
                      </a:r>
                      <a:endParaRPr 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0.013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428856"/>
                  </a:ext>
                </a:extLst>
              </a:tr>
              <a:tr h="411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Male Sex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48% (48)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 (14)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05040"/>
                  </a:ext>
                </a:extLst>
              </a:tr>
              <a:tr h="7493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 severity index (PESI)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 (75,120)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 (66,111)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94162"/>
                  </a:ext>
                </a:extLst>
              </a:tr>
              <a:tr h="411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 Enlargement (CT)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71% (71)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68% (27)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6863"/>
                  </a:ext>
                </a:extLst>
              </a:tr>
              <a:tr h="411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RV to LV ratio (CT)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1.07 (0.88,1.31)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1.07 (0.94,1.35)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81919"/>
                  </a:ext>
                </a:extLst>
              </a:tr>
              <a:tr h="7493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RV to LV ratio abnormal (&gt;1 by CT)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55% (55)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70% (28)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86120"/>
                  </a:ext>
                </a:extLst>
              </a:tr>
              <a:tr h="7493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Troponin (max)  (ng/mL)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 (0.01,0.08)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 (0.01,0.03)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66670"/>
                  </a:ext>
                </a:extLst>
              </a:tr>
              <a:tr h="411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BNP (max)  (</a:t>
                      </a:r>
                      <a:r>
                        <a:rPr lang="en-US" sz="2400" b="1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pg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/mL)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 (18,306)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 (24,110)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93783"/>
                  </a:ext>
                </a:extLst>
              </a:tr>
              <a:tr h="411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Peripheral PE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37% (37)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52% (21)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76563"/>
                  </a:ext>
                </a:extLst>
              </a:tr>
              <a:tr h="4117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Qanadli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Score (Avg)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 (0.08,0.48)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 (0.06,0.34)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1276"/>
                  </a:ext>
                </a:extLst>
              </a:tr>
              <a:tr h="254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Duration of Symptoms ≥ 2 weeks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 (8)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20% (8)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17089"/>
                  </a:ext>
                </a:extLst>
              </a:tr>
              <a:tr h="741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DVT  within 2 weeks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71% (48)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 (8)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438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59B4ED3-3D36-8878-E726-AF2871EBB885}"/>
              </a:ext>
            </a:extLst>
          </p:cNvPr>
          <p:cNvSpPr txBox="1"/>
          <p:nvPr/>
        </p:nvSpPr>
        <p:spPr>
          <a:xfrm>
            <a:off x="10585042" y="10507956"/>
            <a:ext cx="11755084" cy="1661993"/>
          </a:xfrm>
          <a:prstGeom prst="rect">
            <a:avLst/>
          </a:prstGeom>
          <a:solidFill>
            <a:srgbClr val="12005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Splenectomy patients have higher odds of peripheral PE compared with patients who have not had splenectomy (logistic regression controlling for relevant covariates).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91FED-E7CE-846B-C299-9D6E6D902961}"/>
              </a:ext>
            </a:extLst>
          </p:cNvPr>
          <p:cNvSpPr txBox="1"/>
          <p:nvPr/>
        </p:nvSpPr>
        <p:spPr>
          <a:xfrm>
            <a:off x="10573525" y="19708157"/>
            <a:ext cx="11773943" cy="2185214"/>
          </a:xfrm>
          <a:prstGeom prst="rect">
            <a:avLst/>
          </a:prstGeom>
          <a:solidFill>
            <a:srgbClr val="12005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Splenectomy patients are younger, more likely to have &gt;2 weeks of symptoms, and less likely to have DVT found within 2 weeks of PE (unadjusted comparisons using Wilcoxon rank sum for continuous variables and Chi-square for binary variables). </a:t>
            </a:r>
          </a:p>
        </p:txBody>
      </p:sp>
    </p:spTree>
    <p:extLst>
      <p:ext uri="{BB962C8B-B14F-4D97-AF65-F5344CB8AC3E}">
        <p14:creationId xmlns:p14="http://schemas.microsoft.com/office/powerpoint/2010/main" val="14927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a229230-59b3-4fd8-af36-138931aade8d}" enabled="1" method="Standard" siteId="{a79016de-bdd0-4e47-91f4-79416ab912a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593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Dodson</dc:creator>
  <cp:lastModifiedBy>Brian Locke</cp:lastModifiedBy>
  <cp:revision>380</cp:revision>
  <dcterms:created xsi:type="dcterms:W3CDTF">2025-05-05T00:53:22Z</dcterms:created>
  <dcterms:modified xsi:type="dcterms:W3CDTF">2025-05-07T16:31:50Z</dcterms:modified>
</cp:coreProperties>
</file>