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B0CF7-41FC-4AD8-570E-86E45B83DD64}" v="653" dt="2025-05-05T02:06:48.761"/>
    <p1510:client id="{3F73C2FD-0B91-D328-F335-283DEBFEDEAF}" v="3083" dt="2025-05-06T22:52:53.425"/>
    <p1510:client id="{7AE18E22-855F-30A0-5ABF-964AC3A5A0AA}" v="1096" dt="2025-05-06T15:38:50.958"/>
    <p1510:client id="{E38D5662-5CB4-D0B7-972B-342AED55F97E}" v="1073" dt="2025-05-06T16:03:1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33" d="100"/>
          <a:sy n="33" d="100"/>
        </p:scale>
        <p:origin x="20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1BE6-B7D2-4B7D-A847-F4F92B4CA354}" type="datetimeFigureOut"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469A6-53B5-47FC-BB8E-7D33CC18BB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C66BA-529D-4833-A43C-DACC15D80EF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4">
            <a:extLst>
              <a:ext uri="{FF2B5EF4-FFF2-40B4-BE49-F238E27FC236}">
                <a16:creationId xmlns:a16="http://schemas.microsoft.com/office/drawing/2014/main" id="{38CB1BF7-E3A5-EE62-D15A-9FAE3D4BAB30}"/>
              </a:ext>
            </a:extLst>
          </p:cNvPr>
          <p:cNvSpPr txBox="1"/>
          <p:nvPr/>
        </p:nvSpPr>
        <p:spPr>
          <a:xfrm>
            <a:off x="1437414" y="681223"/>
            <a:ext cx="29688979" cy="815983"/>
          </a:xfrm>
          <a:prstGeom prst="rect">
            <a:avLst/>
          </a:prstGeom>
          <a:noFill/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515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Pulmonary Embolism location following splenectomy: a potential model for CTEPH development. 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0" name="TextBox 5">
            <a:extLst>
              <a:ext uri="{FF2B5EF4-FFF2-40B4-BE49-F238E27FC236}">
                <a16:creationId xmlns:a16="http://schemas.microsoft.com/office/drawing/2014/main" id="{FBC68742-A38F-34FB-98E7-356AA1174B8C}"/>
              </a:ext>
            </a:extLst>
          </p:cNvPr>
          <p:cNvSpPr txBox="1"/>
          <p:nvPr/>
        </p:nvSpPr>
        <p:spPr>
          <a:xfrm>
            <a:off x="2179375" y="1787358"/>
            <a:ext cx="28217973" cy="1557083"/>
          </a:xfrm>
          <a:prstGeom prst="rect">
            <a:avLst/>
          </a:prstGeom>
          <a:noFill/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>
                <a:solidFill>
                  <a:schemeClr val="bg1"/>
                </a:solidFill>
              </a:rPr>
              <a:t>Darren White, MD (1).  Mark Dodson, MD (2).  Brian Locke, MD (2). </a:t>
            </a:r>
            <a: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Kaan Raif, MD (3). </a:t>
            </a:r>
            <a:endParaRPr lang="en-US" sz="4000">
              <a:solidFill>
                <a:schemeClr val="bg1"/>
              </a:solidFill>
            </a:endParaRPr>
          </a:p>
          <a:p>
            <a:pPr marL="457200" indent="-457200" algn="ctr"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University of Utah 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Division of Respiratory, Critical Care, and Occupational Pulmonary Medicine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ptos"/>
                <a:ea typeface="Calibri"/>
                <a:cs typeface="Calibri"/>
              </a:rPr>
              <a:t> </a:t>
            </a:r>
            <a:r>
              <a:rPr lang="en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Intermountain Medical Center Division of Pulmonology and Critical Care  </a:t>
            </a:r>
            <a:endParaRPr lang="en-US" sz="2000" dirty="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pPr marL="457200" indent="-457200" algn="ctr">
              <a:buAutoNum type="arabicPeriod"/>
            </a:pPr>
            <a:r>
              <a:rPr lang="en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University of Utah Division of Internal Medicine</a:t>
            </a:r>
            <a:endParaRPr lang="en-US" sz="200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4FD7DA-2FCB-E58D-B991-1B0213CC258C}"/>
              </a:ext>
            </a:extLst>
          </p:cNvPr>
          <p:cNvSpPr txBox="1"/>
          <p:nvPr/>
        </p:nvSpPr>
        <p:spPr>
          <a:xfrm>
            <a:off x="10573525" y="3935815"/>
            <a:ext cx="11766603" cy="387532"/>
          </a:xfrm>
          <a:prstGeom prst="rect">
            <a:avLst/>
          </a:prstGeom>
          <a:solidFill>
            <a:schemeClr val="bg1"/>
          </a:solidFill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rgbClr val="000000"/>
                </a:solidFill>
                <a:ea typeface="Calibri"/>
                <a:cs typeface="Calibri"/>
              </a:rPr>
              <a:t>Central vs Peripheral PE in Splenectomy vs all PE patients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6C289-B737-2B8C-A711-FA0DD41A6E16}"/>
              </a:ext>
            </a:extLst>
          </p:cNvPr>
          <p:cNvSpPr txBox="1"/>
          <p:nvPr/>
        </p:nvSpPr>
        <p:spPr>
          <a:xfrm>
            <a:off x="1195470" y="4249912"/>
            <a:ext cx="8537834" cy="1282081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7145" tIns="8573" rIns="17145" bIns="8573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3200" b="1" u="sng">
                <a:latin typeface="Calibri"/>
                <a:ea typeface="Calibri"/>
                <a:cs typeface="Calibri"/>
              </a:rPr>
              <a:t>Rationale</a:t>
            </a:r>
            <a:endParaRPr lang="en" sz="3200" b="1" u="sng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A link between splenectomy and Chronic </a:t>
            </a:r>
            <a:r>
              <a:rPr lang="en" sz="3200" err="1">
                <a:latin typeface="Calibri"/>
                <a:ea typeface="Calibri"/>
                <a:cs typeface="Calibri"/>
              </a:rPr>
              <a:t>Thrombembolic</a:t>
            </a:r>
            <a:r>
              <a:rPr lang="en" sz="3200" dirty="0">
                <a:latin typeface="Calibri"/>
                <a:ea typeface="Calibri"/>
                <a:cs typeface="Calibri"/>
              </a:rPr>
              <a:t> Pulmonary Hypertension (CTEPH) </a:t>
            </a:r>
            <a:r>
              <a:rPr lang="en" sz="3200">
                <a:latin typeface="Calibri"/>
                <a:ea typeface="Calibri"/>
                <a:cs typeface="Calibri"/>
              </a:rPr>
              <a:t>has been reported.</a:t>
            </a:r>
            <a:endParaRPr lang="en" sz="515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The risk of CTEPH in splenectomy patients is </a:t>
            </a:r>
            <a:r>
              <a:rPr lang="en" sz="3200" dirty="0">
                <a:latin typeface="Calibri"/>
                <a:ea typeface="Calibri"/>
                <a:cs typeface="Calibri"/>
              </a:rPr>
              <a:t>higher than would be explained by </a:t>
            </a:r>
            <a:r>
              <a:rPr lang="en" sz="3200">
                <a:latin typeface="Calibri"/>
                <a:ea typeface="Calibri"/>
                <a:cs typeface="Calibri"/>
              </a:rPr>
              <a:t>increased VTE risk alone.  </a:t>
            </a:r>
            <a:endParaRPr lang="en" sz="515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Understanding clot location and clot burden may allow further insights into the mechanism by which patients develop CTEPH. </a:t>
            </a:r>
          </a:p>
          <a:p>
            <a:pPr marL="457200" indent="-457200">
              <a:buFont typeface="Arial"/>
              <a:buChar char="•"/>
            </a:pPr>
            <a:endParaRPr lang="en" sz="3200" dirty="0">
              <a:latin typeface="Calibri"/>
              <a:ea typeface="Calibri"/>
              <a:cs typeface="Calibri"/>
            </a:endParaRPr>
          </a:p>
          <a:p>
            <a:r>
              <a:rPr lang="en" sz="3200" b="1" u="sng">
                <a:latin typeface="Calibri"/>
                <a:ea typeface="Calibri"/>
                <a:cs typeface="Calibri"/>
              </a:rPr>
              <a:t>Methods</a:t>
            </a:r>
            <a:endParaRPr lang="en-US" sz="3200" u="sng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Retrospective review of CT imaging from patients with splenectomy and PE vs control group with PE and no splenectomy.</a:t>
            </a:r>
            <a:endParaRPr lang="en" sz="5150">
              <a:latin typeface="Aptos" panose="020B0004020202020204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3200">
                <a:latin typeface="Calibri"/>
                <a:ea typeface="Calibri"/>
                <a:cs typeface="Calibri"/>
              </a:rPr>
              <a:t>Two physicians independently analyzed clot burden based on the Qanadli index and characterized PE as peripheral or central. </a:t>
            </a:r>
            <a:endParaRPr lang="en" sz="3200" dirty="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3200">
                <a:latin typeface="Calibri"/>
                <a:ea typeface="Calibri"/>
                <a:cs typeface="Calibri"/>
              </a:rPr>
              <a:t>Patients admitted for PE in two Utah Hospitals between 2003 and 2020.  </a:t>
            </a:r>
            <a:endParaRPr lang="en" sz="515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Logistic regression to evaluate odds ratio for central PE </a:t>
            </a:r>
            <a:endParaRPr lang="en" sz="515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Secondary data points compared with Wilcoxon Rank-sum for continuous measures and Chi-Square for categorical measures.</a:t>
            </a:r>
            <a:endParaRPr lang="en" sz="51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1867E-7F3A-1FB0-5FF2-43512B4F8075}"/>
              </a:ext>
            </a:extLst>
          </p:cNvPr>
          <p:cNvSpPr txBox="1"/>
          <p:nvPr/>
        </p:nvSpPr>
        <p:spPr>
          <a:xfrm>
            <a:off x="23203142" y="4238386"/>
            <a:ext cx="8834595" cy="1331326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7145" tIns="8573" rIns="17145" bIns="8573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>
                <a:latin typeface="Aptos"/>
                <a:ea typeface="Calibri"/>
                <a:cs typeface="Calibri"/>
              </a:rPr>
              <a:t>Results</a:t>
            </a:r>
            <a:endParaRPr lang="en-US" u="sng" dirty="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No difference in </a:t>
            </a:r>
            <a:r>
              <a:rPr lang="en" sz="3200" err="1">
                <a:latin typeface="Calibri"/>
                <a:ea typeface="Calibri"/>
                <a:cs typeface="Calibri"/>
              </a:rPr>
              <a:t>Qanadli</a:t>
            </a:r>
            <a:r>
              <a:rPr lang="en" sz="3200">
                <a:latin typeface="Calibri"/>
                <a:ea typeface="Calibri"/>
                <a:cs typeface="Calibri"/>
              </a:rPr>
              <a:t> score between the groups, high agreement between authors (Kappa 0.71)</a:t>
            </a:r>
            <a:r>
              <a:rPr lang="en" sz="3200" dirty="0">
                <a:latin typeface="Calibri"/>
                <a:ea typeface="Calibri"/>
                <a:cs typeface="Calibri"/>
              </a:rPr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Patients with PE and splenectomy more likely </a:t>
            </a:r>
            <a:r>
              <a:rPr lang="en" sz="3200" dirty="0">
                <a:latin typeface="Calibri"/>
                <a:ea typeface="Calibri"/>
                <a:cs typeface="Calibri"/>
              </a:rPr>
              <a:t>to have duration of symptoms &gt; 2 weeks (p 0.044) and </a:t>
            </a:r>
            <a:r>
              <a:rPr lang="en" sz="3200">
                <a:latin typeface="Calibri"/>
                <a:ea typeface="Calibri"/>
                <a:cs typeface="Calibri"/>
              </a:rPr>
              <a:t>less likely to have DVT found during their workup (p 0.002).</a:t>
            </a:r>
            <a:endParaRPr lang="en">
              <a:latin typeface="Aptos" panose="020B0004020202020204"/>
              <a:ea typeface="Calibri"/>
              <a:cs typeface="Calibri"/>
            </a:endParaRPr>
          </a:p>
          <a:p>
            <a:endParaRPr lang="en-US" sz="3200" b="1" dirty="0">
              <a:latin typeface="Aptos"/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3200" b="1" u="sng">
                <a:latin typeface="Aptos"/>
                <a:ea typeface="Calibri"/>
                <a:cs typeface="Calibri"/>
              </a:rPr>
              <a:t>Discussion</a:t>
            </a: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PE following splenectomy occurs in a more peripheral distribution than PE in all comers.  </a:t>
            </a: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Overall clot burden and signs of RV strain not different suggesting not playing a role in CTEPH </a:t>
            </a:r>
            <a:r>
              <a:rPr lang="en" sz="3200" dirty="0">
                <a:latin typeface="Calibri"/>
                <a:ea typeface="Calibri"/>
                <a:cs typeface="Calibri"/>
              </a:rPr>
              <a:t>development.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CTEPH association with splenectomy may be due to:</a:t>
            </a:r>
            <a:r>
              <a:rPr lang="en" sz="3200" dirty="0">
                <a:latin typeface="Calibri"/>
                <a:ea typeface="Calibri"/>
                <a:cs typeface="Calibri"/>
              </a:rPr>
              <a:t>  </a:t>
            </a:r>
            <a:endParaRPr lang="en-US" sz="320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3200">
                <a:latin typeface="Calibri"/>
                <a:ea typeface="Calibri"/>
                <a:cs typeface="Calibri"/>
              </a:rPr>
              <a:t>recurrent small volume venous thromboembolism </a:t>
            </a:r>
            <a:endParaRPr lang="en-US" sz="320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3200">
                <a:latin typeface="Calibri"/>
                <a:ea typeface="Calibri"/>
                <a:cs typeface="Calibri"/>
              </a:rPr>
              <a:t>clot in locations other than lower extremities</a:t>
            </a:r>
            <a:endParaRPr lang="en-US" sz="320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3200">
                <a:latin typeface="Calibri"/>
                <a:ea typeface="Calibri"/>
                <a:cs typeface="Calibri"/>
              </a:rPr>
              <a:t>in situ thrombosis of the pulmonary artery</a:t>
            </a:r>
            <a:endParaRPr lang="en-US" sz="3200">
              <a:latin typeface="Calibri"/>
              <a:ea typeface="Calibri"/>
              <a:cs typeface="Calibri"/>
            </a:endParaRPr>
          </a:p>
          <a:p>
            <a:endParaRPr lang="en" sz="3200" dirty="0">
              <a:latin typeface="Calibri"/>
              <a:ea typeface="Calibri"/>
              <a:cs typeface="Calibri"/>
            </a:endParaRPr>
          </a:p>
          <a:p>
            <a:r>
              <a:rPr lang="en" sz="3200" b="1" u="sng">
                <a:latin typeface="Calibri"/>
                <a:ea typeface="Calibri"/>
                <a:cs typeface="Calibri"/>
              </a:rPr>
              <a:t>Limitations</a:t>
            </a:r>
            <a:endParaRPr lang="en" sz="3200" b="1" u="sng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Retrospective Review</a:t>
            </a: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Unblinded as spleen visible on CT images</a:t>
            </a:r>
          </a:p>
          <a:p>
            <a:pPr marL="457200" indent="-457200">
              <a:buFont typeface="Arial"/>
              <a:buChar char="•"/>
            </a:pPr>
            <a:r>
              <a:rPr lang="en" sz="3200">
                <a:latin typeface="Calibri"/>
                <a:ea typeface="Calibri"/>
                <a:cs typeface="Calibri"/>
              </a:rPr>
              <a:t>Single center only</a:t>
            </a:r>
            <a:endParaRPr lang="en" sz="3200" dirty="0">
              <a:latin typeface="Calibri"/>
              <a:ea typeface="Calibri"/>
              <a:cs typeface="Calibri"/>
            </a:endParaRPr>
          </a:p>
        </p:txBody>
      </p:sp>
      <p:pic>
        <p:nvPicPr>
          <p:cNvPr id="20" name="Picture 19" descr="Picture, Picture">
            <a:extLst>
              <a:ext uri="{FF2B5EF4-FFF2-40B4-BE49-F238E27FC236}">
                <a16:creationId xmlns:a16="http://schemas.microsoft.com/office/drawing/2014/main" id="{4AE4628C-90E6-A30D-F304-486DE01E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044" y="4326695"/>
            <a:ext cx="11762425" cy="6792954"/>
          </a:xfrm>
          <a:prstGeom prst="rect">
            <a:avLst/>
          </a:prstGeom>
        </p:spPr>
      </p:pic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71A771CA-8965-95E1-6474-DA5DAD16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3" y="1506010"/>
            <a:ext cx="4798353" cy="2069449"/>
          </a:xfrm>
          <a:prstGeom prst="rect">
            <a:avLst/>
          </a:prstGeom>
        </p:spPr>
      </p:pic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C9CBA86D-3A68-4CE1-E606-F3C91B40F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7880" y="1840716"/>
            <a:ext cx="5081855" cy="120948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96A251-9E8A-1B06-F659-D67EE1528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43538"/>
              </p:ext>
            </p:extLst>
          </p:nvPr>
        </p:nvGraphicFramePr>
        <p:xfrm>
          <a:off x="11343502" y="12132010"/>
          <a:ext cx="10215392" cy="849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3848">
                  <a:extLst>
                    <a:ext uri="{9D8B030D-6E8A-4147-A177-3AD203B41FA5}">
                      <a16:colId xmlns:a16="http://schemas.microsoft.com/office/drawing/2014/main" val="2254328929"/>
                    </a:ext>
                  </a:extLst>
                </a:gridCol>
                <a:gridCol w="2553848">
                  <a:extLst>
                    <a:ext uri="{9D8B030D-6E8A-4147-A177-3AD203B41FA5}">
                      <a16:colId xmlns:a16="http://schemas.microsoft.com/office/drawing/2014/main" val="2189250708"/>
                    </a:ext>
                  </a:extLst>
                </a:gridCol>
                <a:gridCol w="2553848">
                  <a:extLst>
                    <a:ext uri="{9D8B030D-6E8A-4147-A177-3AD203B41FA5}">
                      <a16:colId xmlns:a16="http://schemas.microsoft.com/office/drawing/2014/main" val="988298726"/>
                    </a:ext>
                  </a:extLst>
                </a:gridCol>
                <a:gridCol w="2553848">
                  <a:extLst>
                    <a:ext uri="{9D8B030D-6E8A-4147-A177-3AD203B41FA5}">
                      <a16:colId xmlns:a16="http://schemas.microsoft.com/office/drawing/2014/main" val="2814192939"/>
                    </a:ext>
                  </a:extLst>
                </a:gridCol>
              </a:tblGrid>
              <a:tr h="430511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 Key clinical characteristics of patients </a:t>
                      </a:r>
                      <a:endParaRPr lang="en-US" sz="240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9250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No Splenectomy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Splenectomy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p-value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83965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3557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Age at index PE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61 (52,73)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56 (41,66)</a:t>
                      </a:r>
                      <a:endParaRPr lang="en-US"/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0.013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28856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Male Sex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48% (48)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35% (14)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0.16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05040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PE severity index (PESI)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97 (75,120)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89 (66,111)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0.097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94162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PA Enlargement (CT)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71% (71)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68% (27)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0.68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6863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RV to LV ratio (CT)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1.07 (0.88,1.31)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1.07 (0.94,1.35)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0.31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81919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RV to LV ratio abnormal (&gt;1 by CT)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55% (55)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70% (28)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86120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Troponin (max) 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(ng/mL)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0.01 (0.01,0.08)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0.01 (0.01,0.03)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0.067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66670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BNP (max) 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</a:t>
                      </a:r>
                      <a:r>
                        <a:rPr lang="en-US" b="1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pg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/mL)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62 (18,306)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49 (24,110)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0.70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93783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Peripheral PE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37% (37)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52% (21)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0.093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76563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Qanadli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 Score (Avg)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0.22 (0.08,0.48)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0.13 (0.06,0.34)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0.32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1276"/>
                  </a:ext>
                </a:extLst>
              </a:tr>
              <a:tr h="10906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Duration of Symptoms ≥ 2 weeks 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8% (8)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20% (8)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0.044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17089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DVT found within 2 weeks 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71% (48)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35% (8)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0.002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438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9B4ED3-3D36-8878-E726-AF2871EBB885}"/>
              </a:ext>
            </a:extLst>
          </p:cNvPr>
          <p:cNvSpPr txBox="1"/>
          <p:nvPr/>
        </p:nvSpPr>
        <p:spPr>
          <a:xfrm>
            <a:off x="12210590" y="11125370"/>
            <a:ext cx="8519467" cy="830997"/>
          </a:xfrm>
          <a:prstGeom prst="rect">
            <a:avLst/>
          </a:prstGeom>
          <a:solidFill>
            <a:srgbClr val="12005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Splenectomy patients have higher odds of peripheral PE compared with patients who have not had splenectomy.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91FED-E7CE-846B-C299-9D6E6D902961}"/>
              </a:ext>
            </a:extLst>
          </p:cNvPr>
          <p:cNvSpPr txBox="1"/>
          <p:nvPr/>
        </p:nvSpPr>
        <p:spPr>
          <a:xfrm>
            <a:off x="12045994" y="20621368"/>
            <a:ext cx="8837212" cy="830997"/>
          </a:xfrm>
          <a:prstGeom prst="rect">
            <a:avLst/>
          </a:prstGeom>
          <a:solidFill>
            <a:srgbClr val="12005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Splenectomy patients are yopunger, more likely to have &gt;2 weeks </a:t>
            </a:r>
            <a:r>
              <a:rPr lang="en-US" sz="2400">
                <a:solidFill>
                  <a:schemeClr val="bg1"/>
                </a:solidFill>
              </a:rPr>
              <a:t>of symptoms, less likely to have </a:t>
            </a:r>
            <a:r>
              <a:rPr lang="en-US" sz="2400" dirty="0">
                <a:solidFill>
                  <a:schemeClr val="bg1"/>
                </a:solidFill>
              </a:rPr>
              <a:t>DVT found within 2 weeks of PE. </a:t>
            </a:r>
          </a:p>
        </p:txBody>
      </p:sp>
    </p:spTree>
    <p:extLst>
      <p:ext uri="{BB962C8B-B14F-4D97-AF65-F5344CB8AC3E}">
        <p14:creationId xmlns:p14="http://schemas.microsoft.com/office/powerpoint/2010/main" val="14927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591</Words>
  <Application>Microsoft Macintosh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Brian Locke</cp:lastModifiedBy>
  <cp:revision>369</cp:revision>
  <dcterms:created xsi:type="dcterms:W3CDTF">2025-05-05T00:53:22Z</dcterms:created>
  <dcterms:modified xsi:type="dcterms:W3CDTF">2025-05-06T23:16:18Z</dcterms:modified>
</cp:coreProperties>
</file>