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96" r:id="rId4"/>
  </p:sldMasterIdLst>
  <p:notesMasterIdLst>
    <p:notesMasterId r:id="rId7"/>
  </p:notesMasterIdLst>
  <p:sldIdLst>
    <p:sldId id="319" r:id="rId5"/>
    <p:sldId id="320" r:id="rId6"/>
  </p:sldIdLst>
  <p:sldSz cx="43891200" cy="32918400"/>
  <p:notesSz cx="9601200" cy="7315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3845" userDrawn="1">
          <p15:clr>
            <a:srgbClr val="A4A3A4"/>
          </p15:clr>
        </p15:guide>
        <p15:guide id="3" pos="5355" userDrawn="1">
          <p15:clr>
            <a:srgbClr val="A4A3A4"/>
          </p15:clr>
        </p15:guide>
        <p15:guide id="4" pos="235" userDrawn="1">
          <p15:clr>
            <a:srgbClr val="A4A3A4"/>
          </p15:clr>
        </p15:guide>
        <p15:guide id="5" pos="661" userDrawn="1">
          <p15:clr>
            <a:srgbClr val="A4A3A4"/>
          </p15:clr>
        </p15:guide>
        <p15:guide id="6" orient="horz" pos="10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03B609A-6AA3-4E8B-59CD-D1968C84643E}" name="Emily Beck" initials="EB" userId="S::u6001055@umail.utah.edu::cb5aa4ec-bbb7-46cf-b892-8adef06e9603" providerId="AD"/>
  <p188:author id="{2026A8D1-4C24-B808-92D7-302917EBFB50}" name="Ryden, Alexander G." initials="RAG" userId="S::Alexander.Ryden@va.gov::ceda9e7c-57b6-4146-b2bc-7461cedf0f7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indsay Herr" initials="LH" lastIdx="1" clrIdx="0">
    <p:extLst>
      <p:ext uri="{19B8F6BF-5375-455C-9EA6-DF929625EA0E}">
        <p15:presenceInfo xmlns:p15="http://schemas.microsoft.com/office/powerpoint/2012/main" userId="S::Lindsay.Herr@asco.org::2d679bad-8c1c-43f8-9b76-32e18ee1ec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3238"/>
    <a:srgbClr val="EEEBE9"/>
    <a:srgbClr val="EA4C89"/>
    <a:srgbClr val="FFF59D"/>
    <a:srgbClr val="EFF8F3"/>
    <a:srgbClr val="874A4C"/>
    <a:srgbClr val="FFA726"/>
    <a:srgbClr val="80DEEA"/>
    <a:srgbClr val="FFD5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0" autoAdjust="0"/>
    <p:restoredTop sz="96327" autoAdjust="0"/>
  </p:normalViewPr>
  <p:slideViewPr>
    <p:cSldViewPr snapToGrid="0" showGuides="1">
      <p:cViewPr varScale="1">
        <p:scale>
          <a:sx n="34" d="100"/>
          <a:sy n="34" d="100"/>
        </p:scale>
        <p:origin x="2184" y="108"/>
      </p:cViewPr>
      <p:guideLst>
        <p:guide pos="13845"/>
        <p:guide pos="5355"/>
        <p:guide pos="235"/>
        <p:guide pos="661"/>
        <p:guide orient="horz" pos="10368"/>
      </p:guideLst>
    </p:cSldViewPr>
  </p:slideViewPr>
  <p:outlineViewPr>
    <p:cViewPr>
      <p:scale>
        <a:sx n="100" d="100"/>
        <a:sy n="100"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160520" cy="36703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1"/>
            <a:ext cx="4160520" cy="367030"/>
          </a:xfrm>
          <a:prstGeom prst="rect">
            <a:avLst/>
          </a:prstGeom>
        </p:spPr>
        <p:txBody>
          <a:bodyPr vert="horz" lIns="96661" tIns="48331" rIns="96661" bIns="48331" rtlCol="0"/>
          <a:lstStyle>
            <a:lvl1pPr algn="r">
              <a:defRPr sz="1300"/>
            </a:lvl1pPr>
          </a:lstStyle>
          <a:p>
            <a:fld id="{BD1CB04D-1C75-43E0-9B64-B7DDAA42BB2C}" type="datetimeFigureOut">
              <a:rPr lang="en-US" smtClean="0"/>
              <a:t>5/13/2025</a:t>
            </a:fld>
            <a:endParaRPr lang="en-US"/>
          </a:p>
        </p:txBody>
      </p:sp>
      <p:sp>
        <p:nvSpPr>
          <p:cNvPr id="4" name="Slide Image Placeholder 3"/>
          <p:cNvSpPr>
            <a:spLocks noGrp="1" noRot="1" noChangeAspect="1"/>
          </p:cNvSpPr>
          <p:nvPr>
            <p:ph type="sldImg" idx="2"/>
          </p:nvPr>
        </p:nvSpPr>
        <p:spPr>
          <a:xfrm>
            <a:off x="3154363" y="914400"/>
            <a:ext cx="3292475" cy="2468563"/>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520439"/>
            <a:ext cx="7680960" cy="2880361"/>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7029"/>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7029"/>
          </a:xfrm>
          <a:prstGeom prst="rect">
            <a:avLst/>
          </a:prstGeom>
        </p:spPr>
        <p:txBody>
          <a:bodyPr vert="horz" lIns="96661" tIns="48331" rIns="96661" bIns="48331" rtlCol="0" anchor="b"/>
          <a:lstStyle>
            <a:lvl1pPr algn="r">
              <a:defRPr sz="1300"/>
            </a:lvl1pPr>
          </a:lstStyle>
          <a:p>
            <a:fld id="{E26C2670-3342-473C-969D-FDFF399F2050}" type="slidenum">
              <a:rPr lang="en-US" smtClean="0"/>
              <a:t>‹#›</a:t>
            </a:fld>
            <a:endParaRPr lang="en-US"/>
          </a:p>
        </p:txBody>
      </p:sp>
    </p:spTree>
    <p:extLst>
      <p:ext uri="{BB962C8B-B14F-4D97-AF65-F5344CB8AC3E}">
        <p14:creationId xmlns:p14="http://schemas.microsoft.com/office/powerpoint/2010/main" val="831749695"/>
      </p:ext>
    </p:extLst>
  </p:cSld>
  <p:clrMap bg1="lt1" tx1="dk1" bg2="lt2" tx2="dk2" accent1="accent1" accent2="accent2" accent3="accent3" accent4="accent4" accent5="accent5" accent6="accent6" hlink="hlink" folHlink="folHlink"/>
  <p:notesStyle>
    <a:lvl1pPr marL="0" algn="l" defTabSz="834752" rtl="0" eaLnBrk="1" latinLnBrk="0" hangingPunct="1">
      <a:defRPr sz="1095" kern="1200">
        <a:solidFill>
          <a:schemeClr val="tx1"/>
        </a:solidFill>
        <a:latin typeface="+mn-lt"/>
        <a:ea typeface="+mn-ea"/>
        <a:cs typeface="+mn-cs"/>
      </a:defRPr>
    </a:lvl1pPr>
    <a:lvl2pPr marL="417375" algn="l" defTabSz="834752" rtl="0" eaLnBrk="1" latinLnBrk="0" hangingPunct="1">
      <a:defRPr sz="1095" kern="1200">
        <a:solidFill>
          <a:schemeClr val="tx1"/>
        </a:solidFill>
        <a:latin typeface="+mn-lt"/>
        <a:ea typeface="+mn-ea"/>
        <a:cs typeface="+mn-cs"/>
      </a:defRPr>
    </a:lvl2pPr>
    <a:lvl3pPr marL="834752" algn="l" defTabSz="834752" rtl="0" eaLnBrk="1" latinLnBrk="0" hangingPunct="1">
      <a:defRPr sz="1095" kern="1200">
        <a:solidFill>
          <a:schemeClr val="tx1"/>
        </a:solidFill>
        <a:latin typeface="+mn-lt"/>
        <a:ea typeface="+mn-ea"/>
        <a:cs typeface="+mn-cs"/>
      </a:defRPr>
    </a:lvl3pPr>
    <a:lvl4pPr marL="1252127" algn="l" defTabSz="834752" rtl="0" eaLnBrk="1" latinLnBrk="0" hangingPunct="1">
      <a:defRPr sz="1095" kern="1200">
        <a:solidFill>
          <a:schemeClr val="tx1"/>
        </a:solidFill>
        <a:latin typeface="+mn-lt"/>
        <a:ea typeface="+mn-ea"/>
        <a:cs typeface="+mn-cs"/>
      </a:defRPr>
    </a:lvl4pPr>
    <a:lvl5pPr marL="1669503" algn="l" defTabSz="834752" rtl="0" eaLnBrk="1" latinLnBrk="0" hangingPunct="1">
      <a:defRPr sz="1095" kern="1200">
        <a:solidFill>
          <a:schemeClr val="tx1"/>
        </a:solidFill>
        <a:latin typeface="+mn-lt"/>
        <a:ea typeface="+mn-ea"/>
        <a:cs typeface="+mn-cs"/>
      </a:defRPr>
    </a:lvl5pPr>
    <a:lvl6pPr marL="2086878" algn="l" defTabSz="834752" rtl="0" eaLnBrk="1" latinLnBrk="0" hangingPunct="1">
      <a:defRPr sz="1095" kern="1200">
        <a:solidFill>
          <a:schemeClr val="tx1"/>
        </a:solidFill>
        <a:latin typeface="+mn-lt"/>
        <a:ea typeface="+mn-ea"/>
        <a:cs typeface="+mn-cs"/>
      </a:defRPr>
    </a:lvl6pPr>
    <a:lvl7pPr marL="2504254" algn="l" defTabSz="834752" rtl="0" eaLnBrk="1" latinLnBrk="0" hangingPunct="1">
      <a:defRPr sz="1095" kern="1200">
        <a:solidFill>
          <a:schemeClr val="tx1"/>
        </a:solidFill>
        <a:latin typeface="+mn-lt"/>
        <a:ea typeface="+mn-ea"/>
        <a:cs typeface="+mn-cs"/>
      </a:defRPr>
    </a:lvl7pPr>
    <a:lvl8pPr marL="2921630" algn="l" defTabSz="834752" rtl="0" eaLnBrk="1" latinLnBrk="0" hangingPunct="1">
      <a:defRPr sz="1095" kern="1200">
        <a:solidFill>
          <a:schemeClr val="tx1"/>
        </a:solidFill>
        <a:latin typeface="+mn-lt"/>
        <a:ea typeface="+mn-ea"/>
        <a:cs typeface="+mn-cs"/>
      </a:defRPr>
    </a:lvl8pPr>
    <a:lvl9pPr marL="3339005" algn="l" defTabSz="834752" rtl="0" eaLnBrk="1" latinLnBrk="0" hangingPunct="1">
      <a:defRPr sz="109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154363" y="914400"/>
            <a:ext cx="3292475" cy="2468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6C2670-3342-473C-969D-FDFF399F2050}" type="slidenum">
              <a:rPr lang="en-US" smtClean="0"/>
              <a:t>1</a:t>
            </a:fld>
            <a:endParaRPr lang="en-US"/>
          </a:p>
        </p:txBody>
      </p:sp>
    </p:spTree>
    <p:extLst>
      <p:ext uri="{BB962C8B-B14F-4D97-AF65-F5344CB8AC3E}">
        <p14:creationId xmlns:p14="http://schemas.microsoft.com/office/powerpoint/2010/main" val="1483857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97832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966468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39846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45701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499454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096531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89501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42635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40065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61831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5589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F135061-2F74-46D4-9F8F-C77EF304855D}" type="datetimeFigureOut">
              <a:rPr lang="en-US" smtClean="0"/>
              <a:t>5/13/2025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12016877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https://doi.org/10.1016/j.chest.2018.08.489" TargetMode="External"/><Relationship Id="rId7" Type="http://schemas.openxmlformats.org/officeDocument/2006/relationships/image" Target="../media/image2.png"/><Relationship Id="rId12" Type="http://schemas.openxmlformats.org/officeDocument/2006/relationships/image" Target="../media/image7.png"/><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emf"/><Relationship Id="rId11" Type="http://schemas.openxmlformats.org/officeDocument/2006/relationships/image" Target="../media/image6.png"/><Relationship Id="rId5" Type="http://schemas.openxmlformats.org/officeDocument/2006/relationships/hyperlink" Target="https://doi.org/10.1016/j.chest.2024.05.011" TargetMode="External"/><Relationship Id="rId1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hyperlink" Target="https://doi.org/10.1016/j.chest.2024.10.055" TargetMode="External"/><Relationship Id="rId9" Type="http://schemas.openxmlformats.org/officeDocument/2006/relationships/image" Target="../media/image4.png"/><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2AD944-7D57-4665-971F-668A33F598C8}"/>
              </a:ext>
            </a:extLst>
          </p:cNvPr>
          <p:cNvSpPr txBox="1"/>
          <p:nvPr/>
        </p:nvSpPr>
        <p:spPr>
          <a:xfrm>
            <a:off x="0" y="0"/>
            <a:ext cx="43891200" cy="3580147"/>
          </a:xfrm>
          <a:prstGeom prst="rect">
            <a:avLst/>
          </a:prstGeom>
          <a:solidFill>
            <a:schemeClr val="accent1"/>
          </a:solidFill>
        </p:spPr>
        <p:txBody>
          <a:bodyPr wrap="square" rtlCol="0">
            <a:spAutoFit/>
          </a:bodyPr>
          <a:lstStyle/>
          <a:p>
            <a:pPr algn="ctr"/>
            <a:r>
              <a:rPr lang="en-US" sz="4533" dirty="0">
                <a:solidFill>
                  <a:schemeClr val="bg1"/>
                </a:solidFill>
              </a:rPr>
              <a:t>  </a:t>
            </a:r>
          </a:p>
          <a:p>
            <a:pPr algn="ctr"/>
            <a:endParaRPr lang="en-US" sz="4533" dirty="0">
              <a:solidFill>
                <a:schemeClr val="bg1"/>
              </a:solidFill>
            </a:endParaRPr>
          </a:p>
          <a:p>
            <a:pPr algn="ctr"/>
            <a:endParaRPr lang="en-US" sz="4533" dirty="0">
              <a:solidFill>
                <a:schemeClr val="bg1"/>
              </a:solidFill>
            </a:endParaRPr>
          </a:p>
          <a:p>
            <a:pPr algn="ctr"/>
            <a:endParaRPr lang="en-US" sz="4533" dirty="0">
              <a:solidFill>
                <a:schemeClr val="bg1"/>
              </a:solidFill>
            </a:endParaRPr>
          </a:p>
          <a:p>
            <a:pPr algn="ctr"/>
            <a:endParaRPr lang="en-US" sz="4533" dirty="0">
              <a:solidFill>
                <a:schemeClr val="bg1"/>
              </a:solidFill>
            </a:endParaRPr>
          </a:p>
        </p:txBody>
      </p:sp>
      <p:sp>
        <p:nvSpPr>
          <p:cNvPr id="3" name="TextBox 2">
            <a:extLst>
              <a:ext uri="{FF2B5EF4-FFF2-40B4-BE49-F238E27FC236}">
                <a16:creationId xmlns:a16="http://schemas.microsoft.com/office/drawing/2014/main" id="{48DEC3DA-1C54-4FCA-8123-728A6D0DC052}"/>
              </a:ext>
            </a:extLst>
          </p:cNvPr>
          <p:cNvSpPr txBox="1"/>
          <p:nvPr/>
        </p:nvSpPr>
        <p:spPr>
          <a:xfrm>
            <a:off x="13937225" y="3584109"/>
            <a:ext cx="29981304" cy="11679311"/>
          </a:xfrm>
          <a:prstGeom prst="rect">
            <a:avLst/>
          </a:prstGeom>
          <a:solidFill>
            <a:schemeClr val="tx2">
              <a:lumMod val="20000"/>
              <a:lumOff val="80000"/>
            </a:schemeClr>
          </a:solidFill>
          <a:ln>
            <a:noFill/>
          </a:ln>
          <a:effectLst/>
        </p:spPr>
        <p:txBody>
          <a:bodyPr wrap="square" lIns="60960" tIns="0" rIns="60960" bIns="0" rtlCol="0">
            <a:noAutofit/>
          </a:bodyPr>
          <a:lstStyle/>
          <a:p>
            <a:pPr algn="ctr"/>
            <a:r>
              <a:rPr lang="en-US" sz="5333" b="1" u="sng" dirty="0"/>
              <a:t>Results</a:t>
            </a:r>
          </a:p>
        </p:txBody>
      </p:sp>
      <p:sp>
        <p:nvSpPr>
          <p:cNvPr id="19" name="TextBox 18">
            <a:extLst>
              <a:ext uri="{FF2B5EF4-FFF2-40B4-BE49-F238E27FC236}">
                <a16:creationId xmlns:a16="http://schemas.microsoft.com/office/drawing/2014/main" id="{1B6713FF-C6DB-4698-B882-4355010F06E4}"/>
              </a:ext>
            </a:extLst>
          </p:cNvPr>
          <p:cNvSpPr txBox="1"/>
          <p:nvPr/>
        </p:nvSpPr>
        <p:spPr>
          <a:xfrm>
            <a:off x="7722637" y="-75008"/>
            <a:ext cx="28445923" cy="2554545"/>
          </a:xfrm>
          <a:prstGeom prst="rect">
            <a:avLst/>
          </a:prstGeom>
          <a:noFill/>
        </p:spPr>
        <p:txBody>
          <a:bodyPr wrap="square" rtlCol="0">
            <a:spAutoFit/>
          </a:bodyPr>
          <a:lstStyle/>
          <a:p>
            <a:pPr algn="ctr"/>
            <a:r>
              <a:rPr lang="en-US" sz="8000" dirty="0">
                <a:solidFill>
                  <a:schemeClr val="bg1"/>
                </a:solidFill>
              </a:rPr>
              <a:t>Enhancing Intern Leadership of Inpatient Emergencies: </a:t>
            </a:r>
            <a:br>
              <a:rPr lang="en-US" sz="8000" dirty="0">
                <a:solidFill>
                  <a:schemeClr val="bg1"/>
                </a:solidFill>
              </a:rPr>
            </a:br>
            <a:r>
              <a:rPr lang="en-US" sz="8000" dirty="0">
                <a:solidFill>
                  <a:schemeClr val="bg1"/>
                </a:solidFill>
              </a:rPr>
              <a:t>Evaluating the Impact of a Seminar Addressing Team Dynamics</a:t>
            </a:r>
            <a:endParaRPr lang="en-US" sz="8000" b="1" dirty="0">
              <a:solidFill>
                <a:schemeClr val="bg1"/>
              </a:solidFill>
              <a:latin typeface="+mj-lt"/>
            </a:endParaRPr>
          </a:p>
        </p:txBody>
      </p:sp>
      <p:sp>
        <p:nvSpPr>
          <p:cNvPr id="22" name="TextBox 21">
            <a:extLst>
              <a:ext uri="{FF2B5EF4-FFF2-40B4-BE49-F238E27FC236}">
                <a16:creationId xmlns:a16="http://schemas.microsoft.com/office/drawing/2014/main" id="{8C780A02-477D-4B24-A093-E57DCC411712}"/>
              </a:ext>
            </a:extLst>
          </p:cNvPr>
          <p:cNvSpPr txBox="1"/>
          <p:nvPr/>
        </p:nvSpPr>
        <p:spPr>
          <a:xfrm>
            <a:off x="8416409" y="2220458"/>
            <a:ext cx="27058375" cy="1579984"/>
          </a:xfrm>
          <a:prstGeom prst="rect">
            <a:avLst/>
          </a:prstGeom>
          <a:noFill/>
        </p:spPr>
        <p:txBody>
          <a:bodyPr wrap="square" rtlCol="0">
            <a:spAutoFit/>
          </a:bodyPr>
          <a:lstStyle/>
          <a:p>
            <a:pPr algn="ctr"/>
            <a:r>
              <a:rPr lang="en-US" sz="3800" b="1" dirty="0">
                <a:solidFill>
                  <a:schemeClr val="accent5">
                    <a:lumMod val="40000"/>
                    <a:lumOff val="60000"/>
                  </a:schemeClr>
                </a:solidFill>
                <a:latin typeface="+mj-lt"/>
              </a:rPr>
              <a:t>Alex Ryden, MD</a:t>
            </a:r>
            <a:r>
              <a:rPr lang="en-US" sz="3800" b="1" baseline="30000" dirty="0">
                <a:solidFill>
                  <a:schemeClr val="accent5">
                    <a:lumMod val="40000"/>
                    <a:lumOff val="60000"/>
                  </a:schemeClr>
                </a:solidFill>
                <a:latin typeface="+mj-lt"/>
              </a:rPr>
              <a:t>1,2,4</a:t>
            </a:r>
            <a:r>
              <a:rPr lang="en-US" sz="3800" b="1" dirty="0">
                <a:solidFill>
                  <a:schemeClr val="accent5">
                    <a:lumMod val="40000"/>
                    <a:lumOff val="60000"/>
                  </a:schemeClr>
                </a:solidFill>
                <a:latin typeface="+mj-lt"/>
              </a:rPr>
              <a:t>; Ethan </a:t>
            </a:r>
            <a:r>
              <a:rPr lang="en-US" sz="3800" b="1" dirty="0" err="1">
                <a:solidFill>
                  <a:schemeClr val="accent5">
                    <a:lumMod val="40000"/>
                    <a:lumOff val="60000"/>
                  </a:schemeClr>
                </a:solidFill>
                <a:latin typeface="+mj-lt"/>
              </a:rPr>
              <a:t>Krauspe</a:t>
            </a:r>
            <a:r>
              <a:rPr lang="en-US" sz="3800" b="1" dirty="0">
                <a:solidFill>
                  <a:schemeClr val="accent5">
                    <a:lumMod val="40000"/>
                    <a:lumOff val="60000"/>
                  </a:schemeClr>
                </a:solidFill>
                <a:latin typeface="+mj-lt"/>
              </a:rPr>
              <a:t>, MD</a:t>
            </a:r>
            <a:r>
              <a:rPr lang="en-US" sz="3800" b="1" baseline="30000" dirty="0">
                <a:solidFill>
                  <a:schemeClr val="accent5">
                    <a:lumMod val="40000"/>
                    <a:lumOff val="60000"/>
                  </a:schemeClr>
                </a:solidFill>
                <a:latin typeface="+mj-lt"/>
              </a:rPr>
              <a:t>1,3</a:t>
            </a:r>
            <a:r>
              <a:rPr lang="en-US" sz="3800" b="1" dirty="0">
                <a:solidFill>
                  <a:schemeClr val="accent5">
                    <a:lumMod val="40000"/>
                    <a:lumOff val="60000"/>
                  </a:schemeClr>
                </a:solidFill>
                <a:latin typeface="+mj-lt"/>
              </a:rPr>
              <a:t>; Sumit Patel, MD</a:t>
            </a:r>
            <a:r>
              <a:rPr lang="en-US" sz="3800" b="1" baseline="30000" dirty="0">
                <a:solidFill>
                  <a:schemeClr val="accent5">
                    <a:lumMod val="40000"/>
                    <a:lumOff val="60000"/>
                  </a:schemeClr>
                </a:solidFill>
                <a:latin typeface="+mj-lt"/>
              </a:rPr>
              <a:t>1,2</a:t>
            </a:r>
            <a:r>
              <a:rPr lang="en-US" sz="3800" b="1" dirty="0">
                <a:solidFill>
                  <a:schemeClr val="accent5">
                    <a:lumMod val="40000"/>
                    <a:lumOff val="60000"/>
                  </a:schemeClr>
                </a:solidFill>
                <a:latin typeface="+mj-lt"/>
              </a:rPr>
              <a:t>; Rodney Wayne, RN</a:t>
            </a:r>
            <a:r>
              <a:rPr lang="en-US" sz="3800" b="1" baseline="30000" dirty="0">
                <a:solidFill>
                  <a:schemeClr val="accent5">
                    <a:lumMod val="40000"/>
                    <a:lumOff val="60000"/>
                  </a:schemeClr>
                </a:solidFill>
                <a:latin typeface="+mj-lt"/>
              </a:rPr>
              <a:t>4</a:t>
            </a:r>
            <a:r>
              <a:rPr lang="en-US" sz="3800" b="1" dirty="0">
                <a:solidFill>
                  <a:schemeClr val="accent5">
                    <a:lumMod val="40000"/>
                    <a:lumOff val="60000"/>
                  </a:schemeClr>
                </a:solidFill>
                <a:latin typeface="+mj-lt"/>
              </a:rPr>
              <a:t>; Mark Davis, RN</a:t>
            </a:r>
            <a:r>
              <a:rPr lang="en-US" sz="3800" b="1" baseline="30000" dirty="0">
                <a:solidFill>
                  <a:schemeClr val="accent5">
                    <a:lumMod val="40000"/>
                    <a:lumOff val="60000"/>
                  </a:schemeClr>
                </a:solidFill>
                <a:latin typeface="+mj-lt"/>
              </a:rPr>
              <a:t>4</a:t>
            </a:r>
            <a:r>
              <a:rPr lang="en-US" sz="3800" b="1" dirty="0">
                <a:solidFill>
                  <a:schemeClr val="accent5">
                    <a:lumMod val="40000"/>
                    <a:lumOff val="60000"/>
                  </a:schemeClr>
                </a:solidFill>
                <a:latin typeface="+mj-lt"/>
              </a:rPr>
              <a:t>; Brian Locke, MD, MSc</a:t>
            </a:r>
            <a:r>
              <a:rPr lang="en-US" sz="3800" b="1" baseline="30000" dirty="0">
                <a:solidFill>
                  <a:schemeClr val="accent5">
                    <a:lumMod val="40000"/>
                    <a:lumOff val="60000"/>
                  </a:schemeClr>
                </a:solidFill>
                <a:latin typeface="+mj-lt"/>
              </a:rPr>
              <a:t>1,2,5</a:t>
            </a:r>
            <a:endParaRPr lang="en-US" sz="3800" b="1" dirty="0">
              <a:solidFill>
                <a:schemeClr val="accent5">
                  <a:lumMod val="40000"/>
                  <a:lumOff val="60000"/>
                </a:schemeClr>
              </a:solidFill>
              <a:latin typeface="+mj-lt"/>
            </a:endParaRPr>
          </a:p>
          <a:p>
            <a:endParaRPr lang="en-US" sz="5867" dirty="0"/>
          </a:p>
        </p:txBody>
      </p:sp>
      <p:sp>
        <p:nvSpPr>
          <p:cNvPr id="59" name="TextBox 58">
            <a:extLst>
              <a:ext uri="{FF2B5EF4-FFF2-40B4-BE49-F238E27FC236}">
                <a16:creationId xmlns:a16="http://schemas.microsoft.com/office/drawing/2014/main" id="{2576A08F-7830-4ACC-8902-F904A0C58552}"/>
              </a:ext>
            </a:extLst>
          </p:cNvPr>
          <p:cNvSpPr txBox="1"/>
          <p:nvPr/>
        </p:nvSpPr>
        <p:spPr>
          <a:xfrm>
            <a:off x="1" y="10915649"/>
            <a:ext cx="14103070" cy="6706815"/>
          </a:xfrm>
          <a:prstGeom prst="rect">
            <a:avLst/>
          </a:prstGeom>
          <a:solidFill>
            <a:schemeClr val="accent1"/>
          </a:solidFill>
        </p:spPr>
        <p:txBody>
          <a:bodyPr wrap="square" lIns="60960" tIns="0" rIns="60960" bIns="0" rtlCol="0" anchor="t">
            <a:noAutofit/>
          </a:bodyPr>
          <a:lstStyle/>
          <a:p>
            <a:pPr algn="ctr"/>
            <a:r>
              <a:rPr lang="en-US" sz="5333" b="1" u="sng" dirty="0">
                <a:solidFill>
                  <a:schemeClr val="bg1"/>
                </a:solidFill>
              </a:rPr>
              <a:t>Method and Format</a:t>
            </a:r>
            <a:r>
              <a:rPr lang="en-US" sz="5333" b="1" dirty="0">
                <a:solidFill>
                  <a:schemeClr val="bg1"/>
                </a:solidFill>
              </a:rPr>
              <a:t>: </a:t>
            </a:r>
          </a:p>
          <a:p>
            <a:pPr marL="457200" indent="-457200">
              <a:buFont typeface="Arial" panose="020B0604020202020204" pitchFamily="34" charset="0"/>
              <a:buChar char="•"/>
            </a:pPr>
            <a:r>
              <a:rPr lang="en-US" sz="4000" dirty="0">
                <a:solidFill>
                  <a:schemeClr val="bg1"/>
                </a:solidFill>
              </a:rPr>
              <a:t>2-hour seminar to end-of-year categorical interns</a:t>
            </a:r>
          </a:p>
          <a:p>
            <a:pPr marL="457200" indent="-457200">
              <a:buFont typeface="Arial" panose="020B0604020202020204" pitchFamily="34" charset="0"/>
              <a:buChar char="•"/>
            </a:pPr>
            <a:r>
              <a:rPr lang="en-US" sz="4000" dirty="0">
                <a:solidFill>
                  <a:schemeClr val="bg1"/>
                </a:solidFill>
              </a:rPr>
              <a:t>5 ~15 minute modules on leadership </a:t>
            </a:r>
            <a:r>
              <a:rPr lang="en-US" sz="4000" dirty="0" err="1">
                <a:solidFill>
                  <a:schemeClr val="bg1"/>
                </a:solidFill>
              </a:rPr>
              <a:t>microskills</a:t>
            </a:r>
            <a:r>
              <a:rPr lang="en-US" sz="4000" dirty="0">
                <a:solidFill>
                  <a:schemeClr val="bg1"/>
                </a:solidFill>
              </a:rPr>
              <a:t>, 1-hands on session with equipment. </a:t>
            </a:r>
          </a:p>
          <a:p>
            <a:pPr marL="457200" indent="-457200">
              <a:buFont typeface="Arial" panose="020B0604020202020204" pitchFamily="34" charset="0"/>
              <a:buChar char="•"/>
            </a:pPr>
            <a:r>
              <a:rPr lang="en-US" sz="4000" dirty="0">
                <a:solidFill>
                  <a:schemeClr val="bg1"/>
                </a:solidFill>
              </a:rPr>
              <a:t>Pre- and post- test surveys on prior experiences, confidence and nervousness. </a:t>
            </a:r>
          </a:p>
          <a:p>
            <a:pPr marL="457200" indent="-457200">
              <a:buFont typeface="Arial" panose="020B0604020202020204" pitchFamily="34" charset="0"/>
              <a:buChar char="•"/>
            </a:pPr>
            <a:r>
              <a:rPr lang="en-US" sz="4000" dirty="0">
                <a:solidFill>
                  <a:schemeClr val="bg1"/>
                </a:solidFill>
              </a:rPr>
              <a:t>Paired t-test and separate linear regressions to relate number of prior experiences and confidence/nervousness</a:t>
            </a:r>
            <a:endParaRPr lang="en-US" sz="3200" dirty="0">
              <a:solidFill>
                <a:schemeClr val="bg1"/>
              </a:solidFill>
            </a:endParaRPr>
          </a:p>
        </p:txBody>
      </p:sp>
      <p:sp>
        <p:nvSpPr>
          <p:cNvPr id="33" name="TextBox 32">
            <a:extLst>
              <a:ext uri="{FF2B5EF4-FFF2-40B4-BE49-F238E27FC236}">
                <a16:creationId xmlns:a16="http://schemas.microsoft.com/office/drawing/2014/main" id="{47E36D4F-47FF-4290-AA7C-6AF0214DFCBD}"/>
              </a:ext>
            </a:extLst>
          </p:cNvPr>
          <p:cNvSpPr txBox="1"/>
          <p:nvPr/>
        </p:nvSpPr>
        <p:spPr>
          <a:xfrm>
            <a:off x="-57148" y="3580147"/>
            <a:ext cx="14160219" cy="7335503"/>
          </a:xfrm>
          <a:prstGeom prst="rect">
            <a:avLst/>
          </a:prstGeom>
          <a:solidFill>
            <a:schemeClr val="tx2"/>
          </a:solidFill>
        </p:spPr>
        <p:txBody>
          <a:bodyPr wrap="square" lIns="228600" tIns="228600" rIns="228600" bIns="0" rtlCol="0" anchor="t">
            <a:noAutofit/>
          </a:bodyPr>
          <a:lstStyle/>
          <a:p>
            <a:pPr algn="ctr"/>
            <a:r>
              <a:rPr lang="en-US" sz="5333" b="1" u="sng" dirty="0">
                <a:solidFill>
                  <a:schemeClr val="bg1"/>
                </a:solidFill>
              </a:rPr>
              <a:t>Background: </a:t>
            </a:r>
            <a:endParaRPr lang="en-US" sz="3200" dirty="0">
              <a:solidFill>
                <a:schemeClr val="bg1"/>
              </a:solidFill>
            </a:endParaRPr>
          </a:p>
          <a:p>
            <a:pPr marL="761981" indent="-761981">
              <a:buFont typeface="Arial" panose="020B0604020202020204" pitchFamily="34" charset="0"/>
              <a:buChar char="•"/>
            </a:pPr>
            <a:r>
              <a:rPr lang="en-US" sz="4000" dirty="0">
                <a:solidFill>
                  <a:schemeClr val="bg1"/>
                </a:solidFill>
              </a:rPr>
              <a:t>Training residents to lead in-hospital emergency and cardiac arrest responses is challenging due to event rarity, high stress, and complex, difficult-to-simulate team dynamics</a:t>
            </a:r>
            <a:r>
              <a:rPr lang="en-US" sz="4000" baseline="30000" dirty="0">
                <a:solidFill>
                  <a:schemeClr val="bg1"/>
                </a:solidFill>
              </a:rPr>
              <a:t>1,2,3</a:t>
            </a:r>
            <a:r>
              <a:rPr lang="en-US" sz="4000" dirty="0">
                <a:solidFill>
                  <a:schemeClr val="bg1"/>
                </a:solidFill>
              </a:rPr>
              <a:t>.</a:t>
            </a:r>
          </a:p>
          <a:p>
            <a:pPr marL="761981" indent="-761981">
              <a:buFont typeface="Arial" panose="020B0604020202020204" pitchFamily="34" charset="0"/>
              <a:buChar char="•"/>
            </a:pPr>
            <a:r>
              <a:rPr lang="en-US" sz="4000" dirty="0">
                <a:solidFill>
                  <a:schemeClr val="bg1"/>
                </a:solidFill>
              </a:rPr>
              <a:t>A needs assessment across our three hospitals (University of Utah, Salt Lake City VA, Intermountain Medical Center) identified poor team dynamics, rather than knowledge gaps, as the main contributor to ineffective responses.</a:t>
            </a:r>
          </a:p>
          <a:p>
            <a:pPr marL="761981" indent="-761981">
              <a:buFont typeface="Arial" panose="020B0604020202020204" pitchFamily="34" charset="0"/>
              <a:buChar char="•"/>
            </a:pPr>
            <a:r>
              <a:rPr lang="en-US" sz="4000" dirty="0">
                <a:solidFill>
                  <a:schemeClr val="bg1"/>
                </a:solidFill>
              </a:rPr>
              <a:t>We developed a targeted curriculum to enhance residents’ leadership skills and improve patient care.</a:t>
            </a:r>
          </a:p>
        </p:txBody>
      </p:sp>
      <p:sp>
        <p:nvSpPr>
          <p:cNvPr id="36" name="TextBox 35">
            <a:extLst>
              <a:ext uri="{FF2B5EF4-FFF2-40B4-BE49-F238E27FC236}">
                <a16:creationId xmlns:a16="http://schemas.microsoft.com/office/drawing/2014/main" id="{CB1E9519-84C9-46B3-BC8A-060D54226041}"/>
              </a:ext>
            </a:extLst>
          </p:cNvPr>
          <p:cNvSpPr txBox="1"/>
          <p:nvPr/>
        </p:nvSpPr>
        <p:spPr>
          <a:xfrm>
            <a:off x="14103070" y="29947923"/>
            <a:ext cx="16803650" cy="2970477"/>
          </a:xfrm>
          <a:prstGeom prst="rect">
            <a:avLst/>
          </a:prstGeom>
          <a:solidFill>
            <a:schemeClr val="accent3"/>
          </a:solidFill>
        </p:spPr>
        <p:txBody>
          <a:bodyPr wrap="square" lIns="60960" tIns="0" rIns="60960" bIns="0" rtlCol="0">
            <a:noAutofit/>
          </a:bodyPr>
          <a:lstStyle/>
          <a:p>
            <a:pPr algn="ctr"/>
            <a:r>
              <a:rPr lang="en-US" sz="4000" b="1" u="sng" dirty="0">
                <a:solidFill>
                  <a:schemeClr val="bg1"/>
                </a:solidFill>
              </a:rPr>
              <a:t>Limitations:</a:t>
            </a:r>
          </a:p>
          <a:p>
            <a:pPr marL="914377" indent="-914377">
              <a:buFont typeface="Arial" panose="020B0604020202020204" pitchFamily="34" charset="0"/>
              <a:buChar char="•"/>
            </a:pPr>
            <a:r>
              <a:rPr lang="en-US" sz="4000" dirty="0">
                <a:solidFill>
                  <a:schemeClr val="bg1"/>
                </a:solidFill>
              </a:rPr>
              <a:t>One residency program; some constraints may be unique to our program</a:t>
            </a:r>
          </a:p>
          <a:p>
            <a:pPr marL="914377" indent="-914377">
              <a:buFont typeface="Arial" panose="020B0604020202020204" pitchFamily="34" charset="0"/>
              <a:buChar char="•"/>
            </a:pPr>
            <a:r>
              <a:rPr lang="en-US" sz="4000" dirty="0">
                <a:solidFill>
                  <a:schemeClr val="bg1"/>
                </a:solidFill>
              </a:rPr>
              <a:t>Attitudes rather than outcomes assessed</a:t>
            </a:r>
          </a:p>
          <a:p>
            <a:pPr marL="914377" indent="-914377">
              <a:buFont typeface="Arial" panose="020B0604020202020204" pitchFamily="34" charset="0"/>
              <a:buChar char="•"/>
            </a:pPr>
            <a:r>
              <a:rPr lang="en-US" sz="4000" dirty="0">
                <a:solidFill>
                  <a:schemeClr val="bg1"/>
                </a:solidFill>
              </a:rPr>
              <a:t>The survey, knowledge questions, and lecture materials were designed by the study authors and are not validated instruments.</a:t>
            </a:r>
          </a:p>
        </p:txBody>
      </p:sp>
      <p:sp>
        <p:nvSpPr>
          <p:cNvPr id="35" name="TextBox 34">
            <a:extLst>
              <a:ext uri="{FF2B5EF4-FFF2-40B4-BE49-F238E27FC236}">
                <a16:creationId xmlns:a16="http://schemas.microsoft.com/office/drawing/2014/main" id="{33FECFB8-C1C5-4390-B056-3EB9B637018A}"/>
              </a:ext>
            </a:extLst>
          </p:cNvPr>
          <p:cNvSpPr txBox="1"/>
          <p:nvPr/>
        </p:nvSpPr>
        <p:spPr>
          <a:xfrm>
            <a:off x="-84479" y="17610967"/>
            <a:ext cx="14160219" cy="15382024"/>
          </a:xfrm>
          <a:prstGeom prst="rect">
            <a:avLst/>
          </a:prstGeom>
          <a:solidFill>
            <a:schemeClr val="accent1">
              <a:lumMod val="40000"/>
              <a:lumOff val="60000"/>
            </a:schemeClr>
          </a:solidFill>
        </p:spPr>
        <p:txBody>
          <a:bodyPr wrap="square" lIns="60960" tIns="0" rIns="60960" bIns="0" rtlCol="0">
            <a:noAutofit/>
          </a:bodyPr>
          <a:lstStyle/>
          <a:p>
            <a:pPr algn="ctr"/>
            <a:r>
              <a:rPr lang="en-US" sz="7200" b="1" u="sng" dirty="0"/>
              <a:t>Seminar Format</a:t>
            </a:r>
          </a:p>
        </p:txBody>
      </p:sp>
      <p:sp>
        <p:nvSpPr>
          <p:cNvPr id="40" name="TextBox 39">
            <a:extLst>
              <a:ext uri="{FF2B5EF4-FFF2-40B4-BE49-F238E27FC236}">
                <a16:creationId xmlns:a16="http://schemas.microsoft.com/office/drawing/2014/main" id="{E571EAE0-EF89-42A1-A6F5-4C8E48D1F84B}"/>
              </a:ext>
            </a:extLst>
          </p:cNvPr>
          <p:cNvSpPr txBox="1"/>
          <p:nvPr/>
        </p:nvSpPr>
        <p:spPr>
          <a:xfrm>
            <a:off x="14103070" y="15086236"/>
            <a:ext cx="29815459" cy="9101373"/>
          </a:xfrm>
          <a:prstGeom prst="rect">
            <a:avLst/>
          </a:prstGeom>
          <a:solidFill>
            <a:schemeClr val="tx2">
              <a:lumMod val="20000"/>
              <a:lumOff val="80000"/>
            </a:schemeClr>
          </a:solidFill>
        </p:spPr>
        <p:txBody>
          <a:bodyPr wrap="square" lIns="60960" tIns="0" rIns="60960" bIns="0" rtlCol="0">
            <a:noAutofit/>
          </a:bodyPr>
          <a:lstStyle/>
          <a:p>
            <a:endParaRPr lang="en-US" sz="4800" b="1" u="sng" dirty="0"/>
          </a:p>
        </p:txBody>
      </p:sp>
      <p:sp>
        <p:nvSpPr>
          <p:cNvPr id="41" name="TextBox 40">
            <a:extLst>
              <a:ext uri="{FF2B5EF4-FFF2-40B4-BE49-F238E27FC236}">
                <a16:creationId xmlns:a16="http://schemas.microsoft.com/office/drawing/2014/main" id="{EF2F3703-A694-438B-AF85-F1BE0871D1C5}"/>
              </a:ext>
            </a:extLst>
          </p:cNvPr>
          <p:cNvSpPr txBox="1"/>
          <p:nvPr/>
        </p:nvSpPr>
        <p:spPr>
          <a:xfrm>
            <a:off x="30906721" y="29947923"/>
            <a:ext cx="5574520" cy="2970476"/>
          </a:xfrm>
          <a:prstGeom prst="rect">
            <a:avLst/>
          </a:prstGeom>
          <a:solidFill>
            <a:schemeClr val="accent1"/>
          </a:solidFill>
        </p:spPr>
        <p:txBody>
          <a:bodyPr wrap="square" lIns="60960" tIns="0" rIns="60960" bIns="0" rtlCol="0">
            <a:noAutofit/>
          </a:bodyPr>
          <a:lstStyle/>
          <a:p>
            <a:r>
              <a:rPr lang="en-US" sz="1867" b="1" dirty="0">
                <a:solidFill>
                  <a:schemeClr val="bg1"/>
                </a:solidFill>
              </a:rPr>
              <a:t>References</a:t>
            </a:r>
            <a:r>
              <a:rPr lang="en-US" sz="1867" dirty="0">
                <a:solidFill>
                  <a:schemeClr val="bg1"/>
                </a:solidFill>
              </a:rPr>
              <a:t>:</a:t>
            </a:r>
          </a:p>
          <a:p>
            <a:pPr marL="342900" indent="-342900">
              <a:buAutoNum type="arabicPeriod"/>
            </a:pPr>
            <a:r>
              <a:rPr lang="en-US" sz="1400" dirty="0">
                <a:solidFill>
                  <a:schemeClr val="bg1"/>
                </a:solidFill>
              </a:rPr>
              <a:t>EPERJESIOVA, B., MIKRUT, K., &amp; KATZMAN, D. (2018). Improving 	internal medicine residents’ preparedness and confidence levels in 	responding to rapid response calls through targeted education tool. 	Chest, 154(4). </a:t>
            </a:r>
            <a:r>
              <a:rPr lang="en-US" sz="1400" dirty="0">
                <a:solidFill>
                  <a:schemeClr val="bg1"/>
                </a:solidFill>
                <a:hlinkClick r:id="rId3"/>
              </a:rPr>
              <a:t>https://doi.org/10.1016/j.chest.2018.08.489</a:t>
            </a:r>
            <a:r>
              <a:rPr lang="en-US" sz="1400" dirty="0">
                <a:solidFill>
                  <a:schemeClr val="bg1"/>
                </a:solidFill>
              </a:rPr>
              <a:t> </a:t>
            </a:r>
          </a:p>
          <a:p>
            <a:pPr marL="342900" indent="-342900">
              <a:buAutoNum type="arabicPeriod"/>
            </a:pPr>
            <a:r>
              <a:rPr lang="en-US" sz="1400" dirty="0" err="1">
                <a:solidFill>
                  <a:schemeClr val="bg1"/>
                </a:solidFill>
              </a:rPr>
              <a:t>Ghantarchyan</a:t>
            </a:r>
            <a:r>
              <a:rPr lang="en-US" sz="1400" dirty="0">
                <a:solidFill>
                  <a:schemeClr val="bg1"/>
                </a:solidFill>
              </a:rPr>
              <a:t>, H., Phan, A. T., Toor, J., Qadir, A., </a:t>
            </a:r>
            <a:r>
              <a:rPr lang="en-US" sz="1400" dirty="0" err="1">
                <a:solidFill>
                  <a:schemeClr val="bg1"/>
                </a:solidFill>
              </a:rPr>
              <a:t>Malkoc</a:t>
            </a:r>
            <a:r>
              <a:rPr lang="en-US" sz="1400" dirty="0">
                <a:solidFill>
                  <a:schemeClr val="bg1"/>
                </a:solidFill>
              </a:rPr>
              <a:t>, A., Gukasyan, 	J., &amp; Arabian, S. (2024). Improving a rapid response system at a 	teaching hospital. CHEST.	</a:t>
            </a:r>
            <a:r>
              <a:rPr lang="en-US" sz="1400" dirty="0">
                <a:solidFill>
                  <a:schemeClr val="bg1"/>
                </a:solidFill>
                <a:hlinkClick r:id="rId4"/>
              </a:rPr>
              <a:t>h</a:t>
            </a:r>
            <a:r>
              <a:rPr lang="en-US" sz="1400" dirty="0">
                <a:solidFill>
                  <a:schemeClr val="bg1"/>
                </a:solidFill>
                <a:hlinkClick r:id="rId4"/>
              </a:rPr>
              <a:t>tt</a:t>
            </a:r>
            <a:r>
              <a:rPr lang="en-US" sz="1400" dirty="0">
                <a:solidFill>
                  <a:schemeClr val="bg1"/>
                </a:solidFill>
                <a:hlinkClick r:id="rId4"/>
              </a:rPr>
              <a:t>ps://doi.org/10.1016/j.chest.2024.10.055</a:t>
            </a:r>
            <a:endParaRPr lang="en-US" sz="1400" dirty="0">
              <a:solidFill>
                <a:schemeClr val="bg1"/>
              </a:solidFill>
            </a:endParaRPr>
          </a:p>
          <a:p>
            <a:pPr marL="342900" indent="-342900">
              <a:buAutoNum type="arabicPeriod"/>
            </a:pPr>
            <a:r>
              <a:rPr lang="en-US" sz="1400" dirty="0">
                <a:solidFill>
                  <a:schemeClr val="bg1"/>
                </a:solidFill>
              </a:rPr>
              <a:t>Steinbach, T. C., Jennerich, A. L., &amp; </a:t>
            </a:r>
            <a:r>
              <a:rPr lang="en-US" sz="1400" dirty="0" err="1">
                <a:solidFill>
                  <a:schemeClr val="bg1"/>
                </a:solidFill>
              </a:rPr>
              <a:t>Çoruh</a:t>
            </a:r>
            <a:r>
              <a:rPr lang="en-US" sz="1400" dirty="0">
                <a:solidFill>
                  <a:schemeClr val="bg1"/>
                </a:solidFill>
              </a:rPr>
              <a:t>, B. (2024). Effective 	behaviors of leaders during clinical emergencies. CHEST, 166(5), 	1141–1150. </a:t>
            </a:r>
            <a:r>
              <a:rPr lang="en-US" sz="1400" dirty="0">
                <a:solidFill>
                  <a:schemeClr val="bg1"/>
                </a:solidFill>
                <a:hlinkClick r:id="rId5"/>
              </a:rPr>
              <a:t>https://doi.org/10.1016/j.chest.2024.05.011</a:t>
            </a:r>
            <a:r>
              <a:rPr lang="en-US" sz="1400" dirty="0">
                <a:solidFill>
                  <a:schemeClr val="bg1"/>
                </a:solidFill>
              </a:rPr>
              <a:t> </a:t>
            </a:r>
          </a:p>
          <a:p>
            <a:pPr marL="342900" indent="-342900">
              <a:buAutoNum type="arabicPeriod"/>
            </a:pPr>
            <a:endParaRPr lang="en-US" sz="1400" dirty="0">
              <a:solidFill>
                <a:schemeClr val="bg1"/>
              </a:solidFill>
            </a:endParaRPr>
          </a:p>
          <a:p>
            <a:pPr algn="ctr"/>
            <a:endParaRPr lang="en-US" sz="1867" dirty="0">
              <a:solidFill>
                <a:schemeClr val="bg1"/>
              </a:solidFill>
            </a:endParaRPr>
          </a:p>
        </p:txBody>
      </p:sp>
      <p:sp>
        <p:nvSpPr>
          <p:cNvPr id="5" name="Rectangle 4">
            <a:extLst>
              <a:ext uri="{FF2B5EF4-FFF2-40B4-BE49-F238E27FC236}">
                <a16:creationId xmlns:a16="http://schemas.microsoft.com/office/drawing/2014/main" id="{B640DE9A-2617-CE24-48B0-51442C23CE66}"/>
              </a:ext>
            </a:extLst>
          </p:cNvPr>
          <p:cNvSpPr/>
          <p:nvPr/>
        </p:nvSpPr>
        <p:spPr>
          <a:xfrm>
            <a:off x="0" y="1"/>
            <a:ext cx="7382620" cy="35761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FDF87AD-8D51-A85E-6821-BB49E9B29F4C}"/>
              </a:ext>
            </a:extLst>
          </p:cNvPr>
          <p:cNvSpPr/>
          <p:nvPr/>
        </p:nvSpPr>
        <p:spPr>
          <a:xfrm>
            <a:off x="36508574" y="1"/>
            <a:ext cx="7382620" cy="35761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20D767A7-AA70-479A-8660-8A91123697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3635" y="972853"/>
            <a:ext cx="6547233" cy="1718228"/>
          </a:xfrm>
          <a:prstGeom prst="rect">
            <a:avLst/>
          </a:prstGeom>
          <a:solidFill>
            <a:schemeClr val="bg1"/>
          </a:solidFill>
        </p:spPr>
      </p:pic>
      <p:sp>
        <p:nvSpPr>
          <p:cNvPr id="30" name="TextBox 29">
            <a:extLst>
              <a:ext uri="{FF2B5EF4-FFF2-40B4-BE49-F238E27FC236}">
                <a16:creationId xmlns:a16="http://schemas.microsoft.com/office/drawing/2014/main" id="{2977CF90-2E48-4C53-B3A8-5EE34DB261F4}"/>
              </a:ext>
            </a:extLst>
          </p:cNvPr>
          <p:cNvSpPr txBox="1"/>
          <p:nvPr/>
        </p:nvSpPr>
        <p:spPr>
          <a:xfrm>
            <a:off x="14130400" y="24042834"/>
            <a:ext cx="29815459" cy="5905089"/>
          </a:xfrm>
          <a:prstGeom prst="rect">
            <a:avLst/>
          </a:prstGeom>
          <a:solidFill>
            <a:schemeClr val="tx2"/>
          </a:solidFill>
        </p:spPr>
        <p:txBody>
          <a:bodyPr wrap="square" lIns="60960" tIns="0" rIns="60960" bIns="0" rtlCol="0" anchor="t">
            <a:noAutofit/>
          </a:bodyPr>
          <a:lstStyle/>
          <a:p>
            <a:pPr algn="ctr"/>
            <a:r>
              <a:rPr lang="en-US" sz="5330" b="1" u="sng" dirty="0">
                <a:solidFill>
                  <a:schemeClr val="bg1"/>
                </a:solidFill>
              </a:rPr>
              <a:t>Discussion</a:t>
            </a:r>
            <a:r>
              <a:rPr lang="en-US" sz="5330" b="1" dirty="0">
                <a:solidFill>
                  <a:schemeClr val="bg1"/>
                </a:solidFill>
              </a:rPr>
              <a:t>:</a:t>
            </a:r>
          </a:p>
          <a:p>
            <a:pPr marL="914377" indent="-914377">
              <a:buFont typeface="Arial" panose="020B0604020202020204" pitchFamily="34" charset="0"/>
              <a:buChar char="•"/>
            </a:pPr>
            <a:r>
              <a:rPr lang="en-US" sz="4000" dirty="0">
                <a:solidFill>
                  <a:schemeClr val="bg1"/>
                </a:solidFill>
              </a:rPr>
              <a:t>Interns at our program were exposed to few code blue events, with real or simulated exposure associated with more confidence and less nervousness. </a:t>
            </a:r>
          </a:p>
          <a:p>
            <a:pPr marL="914377" indent="-914377">
              <a:buFont typeface="Arial" panose="020B0604020202020204" pitchFamily="34" charset="0"/>
              <a:buChar char="•"/>
            </a:pPr>
            <a:r>
              <a:rPr lang="en-US" sz="4000" dirty="0">
                <a:solidFill>
                  <a:schemeClr val="bg1"/>
                </a:solidFill>
              </a:rPr>
              <a:t>Targeted modules on leadership </a:t>
            </a:r>
            <a:r>
              <a:rPr lang="en-US" sz="4000" dirty="0" err="1">
                <a:solidFill>
                  <a:schemeClr val="bg1"/>
                </a:solidFill>
              </a:rPr>
              <a:t>microskills</a:t>
            </a:r>
            <a:r>
              <a:rPr lang="en-US" sz="4000" dirty="0">
                <a:solidFill>
                  <a:schemeClr val="bg1"/>
                </a:solidFill>
              </a:rPr>
              <a:t> had a positive impact on resident perception of their confidence in delivering care and on their nervousness in taking on leadership during code blues and rapid responses</a:t>
            </a:r>
          </a:p>
          <a:p>
            <a:pPr marL="914377" indent="-914377">
              <a:buFont typeface="Arial" panose="020B0604020202020204" pitchFamily="34" charset="0"/>
              <a:buChar char="•"/>
            </a:pPr>
            <a:r>
              <a:rPr lang="en-US" sz="4000" dirty="0">
                <a:solidFill>
                  <a:schemeClr val="bg1"/>
                </a:solidFill>
              </a:rPr>
              <a:t>This indicates that appropriately developed educational material can improve resident attitudes towards leadership if the appropriate barriers are addressed. </a:t>
            </a:r>
          </a:p>
          <a:p>
            <a:pPr marL="914377" indent="-914377">
              <a:buFont typeface="Arial" panose="020B0604020202020204" pitchFamily="34" charset="0"/>
              <a:buChar char="•"/>
            </a:pPr>
            <a:r>
              <a:rPr lang="en-US" sz="4000" dirty="0">
                <a:solidFill>
                  <a:schemeClr val="bg1"/>
                </a:solidFill>
              </a:rPr>
              <a:t>Our pre-seminar data also offers some support towards the benefit of simulation training in health education</a:t>
            </a:r>
          </a:p>
          <a:p>
            <a:pPr marL="914377" indent="-914377">
              <a:buFont typeface="Arial" panose="020B0604020202020204" pitchFamily="34" charset="0"/>
              <a:buChar char="•"/>
            </a:pPr>
            <a:r>
              <a:rPr lang="en-US" sz="4000" dirty="0">
                <a:solidFill>
                  <a:schemeClr val="bg1"/>
                </a:solidFill>
              </a:rPr>
              <a:t>Future studies should aim to examine how this improvement in attitude correlates with leadership performance during events.</a:t>
            </a:r>
          </a:p>
        </p:txBody>
      </p:sp>
      <p:sp>
        <p:nvSpPr>
          <p:cNvPr id="11" name="TextBox 10">
            <a:extLst>
              <a:ext uri="{FF2B5EF4-FFF2-40B4-BE49-F238E27FC236}">
                <a16:creationId xmlns:a16="http://schemas.microsoft.com/office/drawing/2014/main" id="{25A5B90A-1FCC-44C6-E5A8-7682797D011C}"/>
              </a:ext>
            </a:extLst>
          </p:cNvPr>
          <p:cNvSpPr txBox="1"/>
          <p:nvPr/>
        </p:nvSpPr>
        <p:spPr>
          <a:xfrm>
            <a:off x="5465328" y="2970477"/>
            <a:ext cx="32960538" cy="984885"/>
          </a:xfrm>
          <a:prstGeom prst="rect">
            <a:avLst/>
          </a:prstGeom>
          <a:noFill/>
        </p:spPr>
        <p:txBody>
          <a:bodyPr wrap="square" rtlCol="0">
            <a:spAutoFit/>
          </a:bodyPr>
          <a:lstStyle/>
          <a:p>
            <a:pPr algn="ctr"/>
            <a:r>
              <a:rPr lang="en-US" sz="2400" dirty="0">
                <a:solidFill>
                  <a:schemeClr val="bg1"/>
                </a:solidFill>
              </a:rPr>
              <a:t>1- </a:t>
            </a:r>
            <a:r>
              <a:rPr lang="en-US" sz="2000" dirty="0">
                <a:solidFill>
                  <a:schemeClr val="bg1"/>
                </a:solidFill>
              </a:rPr>
              <a:t>University of Utah School of Medicine, 2- Division of Pulmonary, Critical Care, and Occupational Medicine, 3- Internal Medicine Residency, University of Utah, 4- Salt Lake City Veterans Affairs, 5- Intermountain Medical Center, Department of Pulmonary and Critical Care</a:t>
            </a:r>
          </a:p>
          <a:p>
            <a:pPr algn="ctr"/>
            <a:endParaRPr lang="en-US" sz="3400" dirty="0">
              <a:solidFill>
                <a:schemeClr val="bg1"/>
              </a:solidFill>
            </a:endParaRPr>
          </a:p>
        </p:txBody>
      </p:sp>
      <p:pic>
        <p:nvPicPr>
          <p:cNvPr id="9" name="Picture 8">
            <a:extLst>
              <a:ext uri="{FF2B5EF4-FFF2-40B4-BE49-F238E27FC236}">
                <a16:creationId xmlns:a16="http://schemas.microsoft.com/office/drawing/2014/main" id="{2F8AC665-863C-E863-89C1-119EDED4CA06}"/>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16682126" y="14396038"/>
            <a:ext cx="24180730" cy="10418243"/>
          </a:xfrm>
          <a:prstGeom prst="rect">
            <a:avLst/>
          </a:prstGeom>
        </p:spPr>
      </p:pic>
      <p:sp>
        <p:nvSpPr>
          <p:cNvPr id="15" name="TextBox 14">
            <a:extLst>
              <a:ext uri="{FF2B5EF4-FFF2-40B4-BE49-F238E27FC236}">
                <a16:creationId xmlns:a16="http://schemas.microsoft.com/office/drawing/2014/main" id="{A7B91589-4C4A-D8AE-9CC7-A7C9D0F3B54F}"/>
              </a:ext>
            </a:extLst>
          </p:cNvPr>
          <p:cNvSpPr txBox="1"/>
          <p:nvPr/>
        </p:nvSpPr>
        <p:spPr>
          <a:xfrm>
            <a:off x="14390626" y="13272966"/>
            <a:ext cx="14103076" cy="1446550"/>
          </a:xfrm>
          <a:prstGeom prst="rect">
            <a:avLst/>
          </a:prstGeom>
          <a:noFill/>
        </p:spPr>
        <p:txBody>
          <a:bodyPr wrap="square" rtlCol="0">
            <a:spAutoFit/>
          </a:bodyPr>
          <a:lstStyle/>
          <a:p>
            <a:pPr algn="ctr"/>
            <a:r>
              <a:rPr lang="en-US" sz="4400" dirty="0"/>
              <a:t>Image 2: Pre-Seminar and Post-Seminar Changes in </a:t>
            </a:r>
          </a:p>
          <a:p>
            <a:pPr algn="ctr"/>
            <a:r>
              <a:rPr lang="en-US" sz="4400" dirty="0"/>
              <a:t>Nervousness and Confidence, Paired T-test</a:t>
            </a:r>
          </a:p>
        </p:txBody>
      </p:sp>
      <p:pic>
        <p:nvPicPr>
          <p:cNvPr id="1030" name="Picture 6" descr="QR Code Image">
            <a:extLst>
              <a:ext uri="{FF2B5EF4-FFF2-40B4-BE49-F238E27FC236}">
                <a16:creationId xmlns:a16="http://schemas.microsoft.com/office/drawing/2014/main" id="{5D18F545-9D54-CC62-F352-BF0D277632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8778" y="29714815"/>
            <a:ext cx="3162300" cy="31623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6CACADA-9349-5BF6-57AB-B347638EB452}"/>
              </a:ext>
            </a:extLst>
          </p:cNvPr>
          <p:cNvSpPr txBox="1"/>
          <p:nvPr/>
        </p:nvSpPr>
        <p:spPr>
          <a:xfrm>
            <a:off x="159870" y="29947923"/>
            <a:ext cx="6390126" cy="2123658"/>
          </a:xfrm>
          <a:prstGeom prst="rect">
            <a:avLst/>
          </a:prstGeom>
          <a:noFill/>
        </p:spPr>
        <p:txBody>
          <a:bodyPr wrap="square" rtlCol="0">
            <a:spAutoFit/>
          </a:bodyPr>
          <a:lstStyle/>
          <a:p>
            <a:r>
              <a:rPr lang="en-US" sz="4400" dirty="0"/>
              <a:t>Link to </a:t>
            </a:r>
          </a:p>
          <a:p>
            <a:r>
              <a:rPr lang="en-US" sz="4400" dirty="0"/>
              <a:t>Seminar </a:t>
            </a:r>
          </a:p>
          <a:p>
            <a:r>
              <a:rPr lang="en-US" sz="4400" dirty="0"/>
              <a:t>Materials:</a:t>
            </a:r>
          </a:p>
        </p:txBody>
      </p:sp>
      <p:sp>
        <p:nvSpPr>
          <p:cNvPr id="23" name="TextBox 22">
            <a:extLst>
              <a:ext uri="{FF2B5EF4-FFF2-40B4-BE49-F238E27FC236}">
                <a16:creationId xmlns:a16="http://schemas.microsoft.com/office/drawing/2014/main" id="{6F33DB1A-7FF8-9F42-E1FC-4C828882C249}"/>
              </a:ext>
            </a:extLst>
          </p:cNvPr>
          <p:cNvSpPr txBox="1"/>
          <p:nvPr/>
        </p:nvSpPr>
        <p:spPr>
          <a:xfrm>
            <a:off x="2526457" y="18739774"/>
            <a:ext cx="9054702" cy="769441"/>
          </a:xfrm>
          <a:prstGeom prst="rect">
            <a:avLst/>
          </a:prstGeom>
          <a:noFill/>
        </p:spPr>
        <p:txBody>
          <a:bodyPr wrap="square" rtlCol="0">
            <a:spAutoFit/>
          </a:bodyPr>
          <a:lstStyle/>
          <a:p>
            <a:pPr algn="ctr"/>
            <a:r>
              <a:rPr lang="en-US" sz="4400" dirty="0"/>
              <a:t>Table 1: Seminar Modules</a:t>
            </a:r>
          </a:p>
        </p:txBody>
      </p:sp>
      <p:graphicFrame>
        <p:nvGraphicFramePr>
          <p:cNvPr id="24" name="Table 2">
            <a:extLst>
              <a:ext uri="{FF2B5EF4-FFF2-40B4-BE49-F238E27FC236}">
                <a16:creationId xmlns:a16="http://schemas.microsoft.com/office/drawing/2014/main" id="{664720DD-B21E-91A6-22A0-CC8586B0DCA4}"/>
              </a:ext>
            </a:extLst>
          </p:cNvPr>
          <p:cNvGraphicFramePr>
            <a:graphicFrameLocks noGrp="1"/>
          </p:cNvGraphicFramePr>
          <p:nvPr>
            <p:extLst>
              <p:ext uri="{D42A27DB-BD31-4B8C-83A1-F6EECF244321}">
                <p14:modId xmlns:p14="http://schemas.microsoft.com/office/powerpoint/2010/main" val="3313076755"/>
              </p:ext>
            </p:extLst>
          </p:nvPr>
        </p:nvGraphicFramePr>
        <p:xfrm>
          <a:off x="1001150" y="19527355"/>
          <a:ext cx="12146340" cy="4206240"/>
        </p:xfrm>
        <a:graphic>
          <a:graphicData uri="http://schemas.openxmlformats.org/drawingml/2006/table">
            <a:tbl>
              <a:tblPr firstCol="1" bandRow="1">
                <a:tableStyleId>{5C22544A-7EE6-4342-B048-85BDC9FD1C3A}</a:tableStyleId>
              </a:tblPr>
              <a:tblGrid>
                <a:gridCol w="3570850">
                  <a:extLst>
                    <a:ext uri="{9D8B030D-6E8A-4147-A177-3AD203B41FA5}">
                      <a16:colId xmlns:a16="http://schemas.microsoft.com/office/drawing/2014/main" val="2595067167"/>
                    </a:ext>
                  </a:extLst>
                </a:gridCol>
                <a:gridCol w="8575490">
                  <a:extLst>
                    <a:ext uri="{9D8B030D-6E8A-4147-A177-3AD203B41FA5}">
                      <a16:colId xmlns:a16="http://schemas.microsoft.com/office/drawing/2014/main" val="994878327"/>
                    </a:ext>
                  </a:extLst>
                </a:gridCol>
              </a:tblGrid>
              <a:tr h="671238">
                <a:tc>
                  <a:txBody>
                    <a:bodyPr/>
                    <a:lstStyle/>
                    <a:p>
                      <a:pPr algn="ctr"/>
                      <a:r>
                        <a:rPr lang="en-US" sz="4000" dirty="0"/>
                        <a:t>Module 1</a:t>
                      </a:r>
                    </a:p>
                  </a:txBody>
                  <a:tcPr/>
                </a:tc>
                <a:tc>
                  <a:txBody>
                    <a:bodyPr/>
                    <a:lstStyle/>
                    <a:p>
                      <a:pPr algn="ctr"/>
                      <a:r>
                        <a:rPr lang="en-US" sz="4000" dirty="0"/>
                        <a:t>Leadership Style and Team Dynamics</a:t>
                      </a:r>
                    </a:p>
                  </a:txBody>
                  <a:tcPr/>
                </a:tc>
                <a:extLst>
                  <a:ext uri="{0D108BD9-81ED-4DB2-BD59-A6C34878D82A}">
                    <a16:rowId xmlns:a16="http://schemas.microsoft.com/office/drawing/2014/main" val="2830621965"/>
                  </a:ext>
                </a:extLst>
              </a:tr>
              <a:tr h="671238">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4000" dirty="0"/>
                        <a:t>Module 2</a:t>
                      </a:r>
                    </a:p>
                  </a:txBody>
                  <a:tcPr/>
                </a:tc>
                <a:tc>
                  <a:txBody>
                    <a:bodyPr/>
                    <a:lstStyle/>
                    <a:p>
                      <a:pPr algn="ctr"/>
                      <a:r>
                        <a:rPr lang="en-US" sz="4000" dirty="0"/>
                        <a:t>Pulse-Check Decisions</a:t>
                      </a:r>
                    </a:p>
                  </a:txBody>
                  <a:tcPr/>
                </a:tc>
                <a:extLst>
                  <a:ext uri="{0D108BD9-81ED-4DB2-BD59-A6C34878D82A}">
                    <a16:rowId xmlns:a16="http://schemas.microsoft.com/office/drawing/2014/main" val="3175240351"/>
                  </a:ext>
                </a:extLst>
              </a:tr>
              <a:tr h="671238">
                <a:tc>
                  <a:txBody>
                    <a:bodyPr/>
                    <a:lstStyle/>
                    <a:p>
                      <a:pPr algn="ctr"/>
                      <a:r>
                        <a:rPr lang="en-US" sz="4000" dirty="0"/>
                        <a:t>Module 3</a:t>
                      </a:r>
                    </a:p>
                  </a:txBody>
                  <a:tcPr/>
                </a:tc>
                <a:tc>
                  <a:txBody>
                    <a:bodyPr/>
                    <a:lstStyle/>
                    <a:p>
                      <a:pPr algn="ctr"/>
                      <a:r>
                        <a:rPr lang="en-US" sz="4000" dirty="0"/>
                        <a:t>Equipment and Personnel Organization</a:t>
                      </a:r>
                    </a:p>
                  </a:txBody>
                  <a:tcPr/>
                </a:tc>
                <a:extLst>
                  <a:ext uri="{0D108BD9-81ED-4DB2-BD59-A6C34878D82A}">
                    <a16:rowId xmlns:a16="http://schemas.microsoft.com/office/drawing/2014/main" val="4066197865"/>
                  </a:ext>
                </a:extLst>
              </a:tr>
              <a:tr h="671238">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4000" dirty="0"/>
                        <a:t>Module 4</a:t>
                      </a:r>
                    </a:p>
                  </a:txBody>
                  <a:tcPr/>
                </a:tc>
                <a:tc>
                  <a:txBody>
                    <a:bodyPr/>
                    <a:lstStyle/>
                    <a:p>
                      <a:pPr algn="ctr"/>
                      <a:r>
                        <a:rPr lang="en-US" sz="4000" dirty="0"/>
                        <a:t>Identifying the Cause: Decision Making</a:t>
                      </a:r>
                    </a:p>
                  </a:txBody>
                  <a:tcPr/>
                </a:tc>
                <a:extLst>
                  <a:ext uri="{0D108BD9-81ED-4DB2-BD59-A6C34878D82A}">
                    <a16:rowId xmlns:a16="http://schemas.microsoft.com/office/drawing/2014/main" val="565472327"/>
                  </a:ext>
                </a:extLst>
              </a:tr>
              <a:tr h="671238">
                <a:tc>
                  <a:txBody>
                    <a:bodyPr/>
                    <a:lstStyle/>
                    <a:p>
                      <a:pPr algn="ctr"/>
                      <a:r>
                        <a:rPr lang="en-US" sz="4000" dirty="0"/>
                        <a:t>Module 5</a:t>
                      </a:r>
                    </a:p>
                  </a:txBody>
                  <a:tcPr/>
                </a:tc>
                <a:tc>
                  <a:txBody>
                    <a:bodyPr/>
                    <a:lstStyle/>
                    <a:p>
                      <a:pPr algn="ctr"/>
                      <a:r>
                        <a:rPr lang="en-US" sz="4000" dirty="0"/>
                        <a:t>Ending the Code</a:t>
                      </a:r>
                    </a:p>
                  </a:txBody>
                  <a:tcPr/>
                </a:tc>
                <a:extLst>
                  <a:ext uri="{0D108BD9-81ED-4DB2-BD59-A6C34878D82A}">
                    <a16:rowId xmlns:a16="http://schemas.microsoft.com/office/drawing/2014/main" val="2232257068"/>
                  </a:ext>
                </a:extLst>
              </a:tr>
              <a:tr h="671238">
                <a:tc>
                  <a:txBody>
                    <a:bodyPr/>
                    <a:lstStyle/>
                    <a:p>
                      <a:pPr algn="ctr"/>
                      <a:r>
                        <a:rPr lang="en-US" sz="4000" dirty="0"/>
                        <a:t>Module 6</a:t>
                      </a:r>
                    </a:p>
                  </a:txBody>
                  <a:tcPr/>
                </a:tc>
                <a:tc>
                  <a:txBody>
                    <a:bodyPr/>
                    <a:lstStyle/>
                    <a:p>
                      <a:pPr algn="ctr"/>
                      <a:r>
                        <a:rPr lang="en-US" sz="4000" dirty="0"/>
                        <a:t>Defibrillator Simulation and Debrief</a:t>
                      </a:r>
                    </a:p>
                  </a:txBody>
                  <a:tcPr/>
                </a:tc>
                <a:extLst>
                  <a:ext uri="{0D108BD9-81ED-4DB2-BD59-A6C34878D82A}">
                    <a16:rowId xmlns:a16="http://schemas.microsoft.com/office/drawing/2014/main" val="1590647793"/>
                  </a:ext>
                </a:extLst>
              </a:tr>
            </a:tbl>
          </a:graphicData>
        </a:graphic>
      </p:graphicFrame>
      <p:sp>
        <p:nvSpPr>
          <p:cNvPr id="28" name="AutoShape 10">
            <a:extLst>
              <a:ext uri="{FF2B5EF4-FFF2-40B4-BE49-F238E27FC236}">
                <a16:creationId xmlns:a16="http://schemas.microsoft.com/office/drawing/2014/main" id="{D2AC400F-4757-1714-53F3-F00AFE8AF47C}"/>
              </a:ext>
            </a:extLst>
          </p:cNvPr>
          <p:cNvSpPr>
            <a:spLocks noChangeAspect="1" noChangeArrowheads="1"/>
          </p:cNvSpPr>
          <p:nvPr/>
        </p:nvSpPr>
        <p:spPr bwMode="auto">
          <a:xfrm>
            <a:off x="217932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TextBox 49">
            <a:extLst>
              <a:ext uri="{FF2B5EF4-FFF2-40B4-BE49-F238E27FC236}">
                <a16:creationId xmlns:a16="http://schemas.microsoft.com/office/drawing/2014/main" id="{F1CFAC82-2411-6AAB-BBF3-D7F3A4849B75}"/>
              </a:ext>
            </a:extLst>
          </p:cNvPr>
          <p:cNvSpPr txBox="1"/>
          <p:nvPr/>
        </p:nvSpPr>
        <p:spPr>
          <a:xfrm>
            <a:off x="29114561" y="4381079"/>
            <a:ext cx="13309071" cy="1446550"/>
          </a:xfrm>
          <a:prstGeom prst="rect">
            <a:avLst/>
          </a:prstGeom>
          <a:noFill/>
        </p:spPr>
        <p:txBody>
          <a:bodyPr wrap="square" rtlCol="0">
            <a:spAutoFit/>
          </a:bodyPr>
          <a:lstStyle/>
          <a:p>
            <a:pPr algn="ctr"/>
            <a:r>
              <a:rPr lang="en-US" sz="4400" dirty="0"/>
              <a:t>Images 1-4: Association between Pre-Seminar Confidence and Event Attendance, Linear Regression</a:t>
            </a:r>
          </a:p>
        </p:txBody>
      </p:sp>
      <p:pic>
        <p:nvPicPr>
          <p:cNvPr id="8" name="Graphic 7">
            <a:extLst>
              <a:ext uri="{FF2B5EF4-FFF2-40B4-BE49-F238E27FC236}">
                <a16:creationId xmlns:a16="http://schemas.microsoft.com/office/drawing/2014/main" id="{D5F21F55-C00B-E74C-0D0A-2DD51377D34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6692652" y="32410"/>
            <a:ext cx="7014463" cy="3159668"/>
          </a:xfrm>
          <a:prstGeom prst="rect">
            <a:avLst/>
          </a:prstGeom>
        </p:spPr>
      </p:pic>
      <p:graphicFrame>
        <p:nvGraphicFramePr>
          <p:cNvPr id="10" name="Table 2">
            <a:extLst>
              <a:ext uri="{FF2B5EF4-FFF2-40B4-BE49-F238E27FC236}">
                <a16:creationId xmlns:a16="http://schemas.microsoft.com/office/drawing/2014/main" id="{3E3F4597-391A-142B-4740-CDB06E504696}"/>
              </a:ext>
            </a:extLst>
          </p:cNvPr>
          <p:cNvGraphicFramePr>
            <a:graphicFrameLocks noGrp="1"/>
          </p:cNvGraphicFramePr>
          <p:nvPr>
            <p:extLst>
              <p:ext uri="{D42A27DB-BD31-4B8C-83A1-F6EECF244321}">
                <p14:modId xmlns:p14="http://schemas.microsoft.com/office/powerpoint/2010/main" val="1077043041"/>
              </p:ext>
            </p:extLst>
          </p:nvPr>
        </p:nvGraphicFramePr>
        <p:xfrm>
          <a:off x="14390626" y="6532573"/>
          <a:ext cx="12146340" cy="5032299"/>
        </p:xfrm>
        <a:graphic>
          <a:graphicData uri="http://schemas.openxmlformats.org/drawingml/2006/table">
            <a:tbl>
              <a:tblPr firstCol="1" bandRow="1">
                <a:tableStyleId>{5C22544A-7EE6-4342-B048-85BDC9FD1C3A}</a:tableStyleId>
              </a:tblPr>
              <a:tblGrid>
                <a:gridCol w="8841515">
                  <a:extLst>
                    <a:ext uri="{9D8B030D-6E8A-4147-A177-3AD203B41FA5}">
                      <a16:colId xmlns:a16="http://schemas.microsoft.com/office/drawing/2014/main" val="2595067167"/>
                    </a:ext>
                  </a:extLst>
                </a:gridCol>
                <a:gridCol w="3304825">
                  <a:extLst>
                    <a:ext uri="{9D8B030D-6E8A-4147-A177-3AD203B41FA5}">
                      <a16:colId xmlns:a16="http://schemas.microsoft.com/office/drawing/2014/main" val="994878327"/>
                    </a:ext>
                  </a:extLst>
                </a:gridCol>
              </a:tblGrid>
              <a:tr h="671238">
                <a:tc>
                  <a:txBody>
                    <a:bodyPr/>
                    <a:lstStyle/>
                    <a:p>
                      <a:pPr algn="l"/>
                      <a:r>
                        <a:rPr lang="en-US" sz="4000" dirty="0"/>
                        <a:t>Total Number of Residents in Attendance</a:t>
                      </a:r>
                    </a:p>
                  </a:txBody>
                  <a:tcPr/>
                </a:tc>
                <a:tc>
                  <a:txBody>
                    <a:bodyPr/>
                    <a:lstStyle/>
                    <a:p>
                      <a:pPr algn="ctr"/>
                      <a:r>
                        <a:rPr lang="en-US" sz="4000" dirty="0"/>
                        <a:t>28</a:t>
                      </a:r>
                    </a:p>
                  </a:txBody>
                  <a:tcPr/>
                </a:tc>
                <a:extLst>
                  <a:ext uri="{0D108BD9-81ED-4DB2-BD59-A6C34878D82A}">
                    <a16:rowId xmlns:a16="http://schemas.microsoft.com/office/drawing/2014/main" val="2830621965"/>
                  </a:ext>
                </a:extLst>
              </a:tr>
              <a:tr h="917499">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4000" dirty="0"/>
                        <a:t>          -  Pre-Lecture Survey Completion</a:t>
                      </a:r>
                    </a:p>
                  </a:txBody>
                  <a:tcPr/>
                </a:tc>
                <a:tc>
                  <a:txBody>
                    <a:bodyPr/>
                    <a:lstStyle/>
                    <a:p>
                      <a:pPr algn="ctr"/>
                      <a:r>
                        <a:rPr lang="en-US" sz="4000" dirty="0"/>
                        <a:t>100%</a:t>
                      </a:r>
                    </a:p>
                  </a:txBody>
                  <a:tcPr>
                    <a:solidFill>
                      <a:schemeClr val="accent1">
                        <a:tint val="20000"/>
                      </a:schemeClr>
                    </a:solidFill>
                  </a:tcPr>
                </a:tc>
                <a:extLst>
                  <a:ext uri="{0D108BD9-81ED-4DB2-BD59-A6C34878D82A}">
                    <a16:rowId xmlns:a16="http://schemas.microsoft.com/office/drawing/2014/main" val="3175240351"/>
                  </a:ext>
                </a:extLst>
              </a:tr>
              <a:tr h="671238">
                <a:tc>
                  <a:txBody>
                    <a:bodyPr/>
                    <a:lstStyle/>
                    <a:p>
                      <a:pPr algn="l"/>
                      <a:r>
                        <a:rPr lang="en-US" sz="4000" dirty="0"/>
                        <a:t>          - Post-Lecture Survey Completion</a:t>
                      </a:r>
                    </a:p>
                  </a:txBody>
                  <a:tcPr/>
                </a:tc>
                <a:tc>
                  <a:txBody>
                    <a:bodyPr/>
                    <a:lstStyle/>
                    <a:p>
                      <a:pPr algn="ctr"/>
                      <a:r>
                        <a:rPr lang="en-US" sz="4000" dirty="0"/>
                        <a:t>64%</a:t>
                      </a:r>
                    </a:p>
                  </a:txBody>
                  <a:tcPr/>
                </a:tc>
                <a:extLst>
                  <a:ext uri="{0D108BD9-81ED-4DB2-BD59-A6C34878D82A}">
                    <a16:rowId xmlns:a16="http://schemas.microsoft.com/office/drawing/2014/main" val="4066197865"/>
                  </a:ext>
                </a:extLst>
              </a:tr>
              <a:tr h="671238">
                <a:tc>
                  <a:txBody>
                    <a:bodyPr/>
                    <a:lstStyle/>
                    <a:p>
                      <a:pPr algn="l"/>
                      <a:r>
                        <a:rPr lang="en-US" sz="4000" dirty="0"/>
                        <a:t>Simulation Exposure (average)</a:t>
                      </a:r>
                    </a:p>
                  </a:txBody>
                  <a:tcPr/>
                </a:tc>
                <a:tc>
                  <a:txBody>
                    <a:bodyPr/>
                    <a:lstStyle/>
                    <a:p>
                      <a:pPr algn="ctr"/>
                      <a:r>
                        <a:rPr lang="en-US" sz="4000" dirty="0"/>
                        <a:t>1 (IQR 0-1.25)</a:t>
                      </a:r>
                    </a:p>
                  </a:txBody>
                  <a:tcPr/>
                </a:tc>
                <a:extLst>
                  <a:ext uri="{0D108BD9-81ED-4DB2-BD59-A6C34878D82A}">
                    <a16:rowId xmlns:a16="http://schemas.microsoft.com/office/drawing/2014/main" val="565472327"/>
                  </a:ext>
                </a:extLst>
              </a:tr>
              <a:tr h="671238">
                <a:tc>
                  <a:txBody>
                    <a:bodyPr/>
                    <a:lstStyle/>
                    <a:p>
                      <a:pPr algn="l"/>
                      <a:r>
                        <a:rPr lang="en-US" sz="4000" dirty="0"/>
                        <a:t>Rapid Response Exposure (average)</a:t>
                      </a:r>
                    </a:p>
                  </a:txBody>
                  <a:tcPr/>
                </a:tc>
                <a:tc>
                  <a:txBody>
                    <a:bodyPr/>
                    <a:lstStyle/>
                    <a:p>
                      <a:pPr algn="ctr"/>
                      <a:r>
                        <a:rPr lang="en-US" sz="4000" dirty="0"/>
                        <a:t>10 (IQR 7-16.25)</a:t>
                      </a:r>
                    </a:p>
                  </a:txBody>
                  <a:tcPr/>
                </a:tc>
                <a:extLst>
                  <a:ext uri="{0D108BD9-81ED-4DB2-BD59-A6C34878D82A}">
                    <a16:rowId xmlns:a16="http://schemas.microsoft.com/office/drawing/2014/main" val="2232257068"/>
                  </a:ext>
                </a:extLst>
              </a:tr>
              <a:tr h="671238">
                <a:tc>
                  <a:txBody>
                    <a:bodyPr/>
                    <a:lstStyle/>
                    <a:p>
                      <a:pPr algn="l"/>
                      <a:r>
                        <a:rPr lang="en-US" sz="4000" dirty="0"/>
                        <a:t>Code Blue Exposure (average)</a:t>
                      </a:r>
                    </a:p>
                  </a:txBody>
                  <a:tcPr/>
                </a:tc>
                <a:tc>
                  <a:txBody>
                    <a:bodyPr/>
                    <a:lstStyle/>
                    <a:p>
                      <a:pPr algn="ctr"/>
                      <a:r>
                        <a:rPr lang="en-US" sz="4000" dirty="0"/>
                        <a:t>2 (IQR 1-3.25)</a:t>
                      </a:r>
                    </a:p>
                  </a:txBody>
                  <a:tcPr/>
                </a:tc>
                <a:extLst>
                  <a:ext uri="{0D108BD9-81ED-4DB2-BD59-A6C34878D82A}">
                    <a16:rowId xmlns:a16="http://schemas.microsoft.com/office/drawing/2014/main" val="2094897607"/>
                  </a:ext>
                </a:extLst>
              </a:tr>
            </a:tbl>
          </a:graphicData>
        </a:graphic>
      </p:graphicFrame>
      <p:sp>
        <p:nvSpPr>
          <p:cNvPr id="12" name="TextBox 11">
            <a:extLst>
              <a:ext uri="{FF2B5EF4-FFF2-40B4-BE49-F238E27FC236}">
                <a16:creationId xmlns:a16="http://schemas.microsoft.com/office/drawing/2014/main" id="{A6D54A5E-ED5F-C039-FF82-BD3995911BDC}"/>
              </a:ext>
            </a:extLst>
          </p:cNvPr>
          <p:cNvSpPr txBox="1"/>
          <p:nvPr/>
        </p:nvSpPr>
        <p:spPr>
          <a:xfrm>
            <a:off x="13937225" y="5033607"/>
            <a:ext cx="12224520" cy="1446550"/>
          </a:xfrm>
          <a:prstGeom prst="rect">
            <a:avLst/>
          </a:prstGeom>
          <a:noFill/>
        </p:spPr>
        <p:txBody>
          <a:bodyPr wrap="square" rtlCol="0">
            <a:spAutoFit/>
          </a:bodyPr>
          <a:lstStyle/>
          <a:p>
            <a:pPr algn="ctr"/>
            <a:r>
              <a:rPr lang="en-US" sz="4400" dirty="0"/>
              <a:t>Table 2: Seminar Participation and Pre-Seminar Exposures</a:t>
            </a:r>
          </a:p>
        </p:txBody>
      </p:sp>
      <p:grpSp>
        <p:nvGrpSpPr>
          <p:cNvPr id="4" name="Group 3">
            <a:extLst>
              <a:ext uri="{FF2B5EF4-FFF2-40B4-BE49-F238E27FC236}">
                <a16:creationId xmlns:a16="http://schemas.microsoft.com/office/drawing/2014/main" id="{78B167D1-FE94-BFBA-DC55-992AFD8C3682}"/>
              </a:ext>
            </a:extLst>
          </p:cNvPr>
          <p:cNvGrpSpPr/>
          <p:nvPr/>
        </p:nvGrpSpPr>
        <p:grpSpPr>
          <a:xfrm>
            <a:off x="27895622" y="5796642"/>
            <a:ext cx="15746953" cy="8894157"/>
            <a:chOff x="4200440" y="5074633"/>
            <a:chExt cx="13336862" cy="8074439"/>
          </a:xfrm>
        </p:grpSpPr>
        <p:pic>
          <p:nvPicPr>
            <p:cNvPr id="7" name="Picture 6" descr="A graph with a line and numbers&#10;&#10;AI-generated content may be incorrect.">
              <a:extLst>
                <a:ext uri="{FF2B5EF4-FFF2-40B4-BE49-F238E27FC236}">
                  <a16:creationId xmlns:a16="http://schemas.microsoft.com/office/drawing/2014/main" id="{F8B94CCB-A878-A18D-F088-E9329E9A6AC8}"/>
                </a:ext>
              </a:extLst>
            </p:cNvPr>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00440" y="5074633"/>
              <a:ext cx="6668431" cy="4115374"/>
            </a:xfrm>
            <a:prstGeom prst="rect">
              <a:avLst/>
            </a:prstGeom>
          </p:spPr>
        </p:pic>
        <p:pic>
          <p:nvPicPr>
            <p:cNvPr id="14" name="Picture 13" descr="A graph of a graph showing a number of people&#10;&#10;AI-generated content may be incorrect.">
              <a:extLst>
                <a:ext uri="{FF2B5EF4-FFF2-40B4-BE49-F238E27FC236}">
                  <a16:creationId xmlns:a16="http://schemas.microsoft.com/office/drawing/2014/main" id="{AAA82365-027A-2E29-0FC5-F54780637C28}"/>
                </a:ext>
              </a:extLst>
            </p:cNvPr>
            <p:cNvPicPr>
              <a:picLocks noChangeAspect="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868871" y="5074633"/>
              <a:ext cx="6668431" cy="4115374"/>
            </a:xfrm>
            <a:prstGeom prst="rect">
              <a:avLst/>
            </a:prstGeom>
          </p:spPr>
        </p:pic>
        <p:pic>
          <p:nvPicPr>
            <p:cNvPr id="17" name="Picture 16" descr="A graph with a line and numbers&#10;&#10;AI-generated content may be incorrect.">
              <a:extLst>
                <a:ext uri="{FF2B5EF4-FFF2-40B4-BE49-F238E27FC236}">
                  <a16:creationId xmlns:a16="http://schemas.microsoft.com/office/drawing/2014/main" id="{139EC8D1-75C9-4384-96C1-CC50D51FA8F0}"/>
                </a:ext>
              </a:extLst>
            </p:cNvPr>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200440" y="9033698"/>
              <a:ext cx="6668431" cy="4115374"/>
            </a:xfrm>
            <a:prstGeom prst="rect">
              <a:avLst/>
            </a:prstGeom>
          </p:spPr>
        </p:pic>
        <p:pic>
          <p:nvPicPr>
            <p:cNvPr id="27" name="Picture 26" descr="A graph of a line graph&#10;&#10;AI-generated content may be incorrect.">
              <a:extLst>
                <a:ext uri="{FF2B5EF4-FFF2-40B4-BE49-F238E27FC236}">
                  <a16:creationId xmlns:a16="http://schemas.microsoft.com/office/drawing/2014/main" id="{6FD464D8-2519-7F8E-BA76-E15B60D289C0}"/>
                </a:ext>
              </a:extLst>
            </p:cNvPr>
            <p:cNvPicPr>
              <a:picLocks noChangeAspect="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868870" y="9033698"/>
              <a:ext cx="6668431" cy="4115374"/>
            </a:xfrm>
            <a:prstGeom prst="rect">
              <a:avLst/>
            </a:prstGeom>
          </p:spPr>
        </p:pic>
      </p:grpSp>
      <p:sp>
        <p:nvSpPr>
          <p:cNvPr id="32" name="TextBox 31">
            <a:extLst>
              <a:ext uri="{FF2B5EF4-FFF2-40B4-BE49-F238E27FC236}">
                <a16:creationId xmlns:a16="http://schemas.microsoft.com/office/drawing/2014/main" id="{B06A7A2F-77BA-BFB0-DA49-D8C7DA5CD042}"/>
              </a:ext>
            </a:extLst>
          </p:cNvPr>
          <p:cNvSpPr txBox="1"/>
          <p:nvPr/>
        </p:nvSpPr>
        <p:spPr>
          <a:xfrm>
            <a:off x="6162842" y="29947923"/>
            <a:ext cx="6390126" cy="1446550"/>
          </a:xfrm>
          <a:prstGeom prst="rect">
            <a:avLst/>
          </a:prstGeom>
          <a:noFill/>
        </p:spPr>
        <p:txBody>
          <a:bodyPr wrap="square" rtlCol="0">
            <a:spAutoFit/>
          </a:bodyPr>
          <a:lstStyle/>
          <a:p>
            <a:r>
              <a:rPr lang="en-US" sz="4400" dirty="0"/>
              <a:t>Link to </a:t>
            </a:r>
          </a:p>
          <a:p>
            <a:r>
              <a:rPr lang="en-US" sz="4400" dirty="0"/>
              <a:t>Code Base:</a:t>
            </a:r>
          </a:p>
        </p:txBody>
      </p:sp>
      <p:pic>
        <p:nvPicPr>
          <p:cNvPr id="2050" name="Picture 2" descr="QR Code Image">
            <a:extLst>
              <a:ext uri="{FF2B5EF4-FFF2-40B4-BE49-F238E27FC236}">
                <a16:creationId xmlns:a16="http://schemas.microsoft.com/office/drawing/2014/main" id="{E7D5BF7B-827F-A427-8863-AB003139A76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60318" y="29690212"/>
            <a:ext cx="316230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0A18E160-519B-2779-9C20-EC8723F462D1}"/>
              </a:ext>
            </a:extLst>
          </p:cNvPr>
          <p:cNvPicPr>
            <a:picLocks noChangeAspect="1"/>
          </p:cNvPicPr>
          <p:nvPr/>
        </p:nvPicPr>
        <p:blipFill>
          <a:blip r:embed="rId16"/>
          <a:stretch>
            <a:fillRect/>
          </a:stretch>
        </p:blipFill>
        <p:spPr>
          <a:xfrm>
            <a:off x="36508571" y="30574047"/>
            <a:ext cx="7382623" cy="1718228"/>
          </a:xfrm>
          <a:prstGeom prst="rect">
            <a:avLst/>
          </a:prstGeom>
        </p:spPr>
      </p:pic>
      <p:sp>
        <p:nvSpPr>
          <p:cNvPr id="37" name="TextBox 36">
            <a:extLst>
              <a:ext uri="{FF2B5EF4-FFF2-40B4-BE49-F238E27FC236}">
                <a16:creationId xmlns:a16="http://schemas.microsoft.com/office/drawing/2014/main" id="{8D34123A-1147-5C8D-5546-6BC1881929BB}"/>
              </a:ext>
            </a:extLst>
          </p:cNvPr>
          <p:cNvSpPr txBox="1"/>
          <p:nvPr/>
        </p:nvSpPr>
        <p:spPr>
          <a:xfrm>
            <a:off x="632835" y="26117484"/>
            <a:ext cx="6390126" cy="1446550"/>
          </a:xfrm>
          <a:prstGeom prst="rect">
            <a:avLst/>
          </a:prstGeom>
          <a:noFill/>
        </p:spPr>
        <p:txBody>
          <a:bodyPr wrap="square" rtlCol="0">
            <a:spAutoFit/>
          </a:bodyPr>
          <a:lstStyle/>
          <a:p>
            <a:r>
              <a:rPr lang="en-US" sz="4400" dirty="0"/>
              <a:t>Example </a:t>
            </a:r>
          </a:p>
          <a:p>
            <a:r>
              <a:rPr lang="en-US" sz="4400" dirty="0"/>
              <a:t>Material:</a:t>
            </a:r>
          </a:p>
        </p:txBody>
      </p:sp>
      <p:pic>
        <p:nvPicPr>
          <p:cNvPr id="13" name="Picture 12">
            <a:extLst>
              <a:ext uri="{FF2B5EF4-FFF2-40B4-BE49-F238E27FC236}">
                <a16:creationId xmlns:a16="http://schemas.microsoft.com/office/drawing/2014/main" id="{DE18FF80-F63A-126E-CAA4-FD998E81BE10}"/>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4169928" y="24563003"/>
            <a:ext cx="8098686" cy="4555511"/>
          </a:xfrm>
          <a:prstGeom prst="rect">
            <a:avLst/>
          </a:prstGeom>
          <a:ln>
            <a:solidFill>
              <a:schemeClr val="tx1">
                <a:lumMod val="95000"/>
                <a:lumOff val="5000"/>
              </a:schemeClr>
            </a:solidFill>
          </a:ln>
        </p:spPr>
      </p:pic>
    </p:spTree>
    <p:extLst>
      <p:ext uri="{BB962C8B-B14F-4D97-AF65-F5344CB8AC3E}">
        <p14:creationId xmlns:p14="http://schemas.microsoft.com/office/powerpoint/2010/main" val="1912921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6EBC4B-91F3-64C5-2A94-A5B43078375C}"/>
              </a:ext>
            </a:extLst>
          </p:cNvPr>
          <p:cNvPicPr>
            <a:picLocks noChangeAspect="1"/>
          </p:cNvPicPr>
          <p:nvPr/>
        </p:nvPicPr>
        <p:blipFill>
          <a:blip r:embed="rId2"/>
          <a:stretch>
            <a:fillRect/>
          </a:stretch>
        </p:blipFill>
        <p:spPr>
          <a:xfrm>
            <a:off x="14325600" y="12172950"/>
            <a:ext cx="15240000" cy="8572500"/>
          </a:xfrm>
          <a:prstGeom prst="rect">
            <a:avLst/>
          </a:prstGeom>
        </p:spPr>
      </p:pic>
      <p:pic>
        <p:nvPicPr>
          <p:cNvPr id="31" name="Picture 30">
            <a:extLst>
              <a:ext uri="{FF2B5EF4-FFF2-40B4-BE49-F238E27FC236}">
                <a16:creationId xmlns:a16="http://schemas.microsoft.com/office/drawing/2014/main" id="{C879F1D4-02B8-19C7-0A70-F6FA4D5BCD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28925" y="24187609"/>
            <a:ext cx="9212616" cy="5182097"/>
          </a:xfrm>
          <a:prstGeom prst="rect">
            <a:avLst/>
          </a:prstGeom>
        </p:spPr>
      </p:pic>
    </p:spTree>
    <p:extLst>
      <p:ext uri="{BB962C8B-B14F-4D97-AF65-F5344CB8AC3E}">
        <p14:creationId xmlns:p14="http://schemas.microsoft.com/office/powerpoint/2010/main" val="12450849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7c3013fe-70f9-4ff4-8610-8d1cdb634c0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C24C4ACFCE9A48B8FB24D317AF858B" ma:contentTypeVersion="14" ma:contentTypeDescription="Create a new document." ma:contentTypeScope="" ma:versionID="68c0127e6e57a44049a397b87912b0b9">
  <xsd:schema xmlns:xsd="http://www.w3.org/2001/XMLSchema" xmlns:xs="http://www.w3.org/2001/XMLSchema" xmlns:p="http://schemas.microsoft.com/office/2006/metadata/properties" xmlns:ns2="7c3013fe-70f9-4ff4-8610-8d1cdb634c0d" xmlns:ns3="c358cfc3-f71e-41a5-9d77-25d9b3a30863" targetNamespace="http://schemas.microsoft.com/office/2006/metadata/properties" ma:root="true" ma:fieldsID="c1d59cc68b7d24a7e0c1034c94f3ed8a" ns2:_="" ns3:_="">
    <xsd:import namespace="7c3013fe-70f9-4ff4-8610-8d1cdb634c0d"/>
    <xsd:import namespace="c358cfc3-f71e-41a5-9d77-25d9b3a3086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_Flow_SignoffStatu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3013fe-70f9-4ff4-8610-8d1cdb634c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_Flow_SignoffStatus" ma:index="20" nillable="true" ma:displayName="Sign-off status" ma:internalName="Sign_x002d_off_x0020_status">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358cfc3-f71e-41a5-9d77-25d9b3a3086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3943FB-B30E-4EA8-AC49-4555611B5CF2}">
  <ds:schemaRefs>
    <ds:schemaRef ds:uri="http://schemas.microsoft.com/sharepoint/v3/contenttype/forms"/>
  </ds:schemaRefs>
</ds:datastoreItem>
</file>

<file path=customXml/itemProps2.xml><?xml version="1.0" encoding="utf-8"?>
<ds:datastoreItem xmlns:ds="http://schemas.openxmlformats.org/officeDocument/2006/customXml" ds:itemID="{8FDF4B4D-E2FB-4D27-8E56-E0FB6F9C2260}">
  <ds:schemaRefs>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elements/1.1/"/>
    <ds:schemaRef ds:uri="http://schemas.microsoft.com/office/infopath/2007/PartnerControls"/>
    <ds:schemaRef ds:uri="c358cfc3-f71e-41a5-9d77-25d9b3a30863"/>
    <ds:schemaRef ds:uri="7c3013fe-70f9-4ff4-8610-8d1cdb634c0d"/>
    <ds:schemaRef ds:uri="http://www.w3.org/XML/1998/namespace"/>
    <ds:schemaRef ds:uri="http://purl.org/dc/dcmitype/"/>
  </ds:schemaRefs>
</ds:datastoreItem>
</file>

<file path=customXml/itemProps3.xml><?xml version="1.0" encoding="utf-8"?>
<ds:datastoreItem xmlns:ds="http://schemas.openxmlformats.org/officeDocument/2006/customXml" ds:itemID="{73F768C3-CF63-4D6F-84AE-9C79B3595A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c3013fe-70f9-4ff4-8610-8d1cdb634c0d"/>
    <ds:schemaRef ds:uri="c358cfc3-f71e-41a5-9d77-25d9b3a308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16133</TotalTime>
  <Words>702</Words>
  <Application>Microsoft Office PowerPoint</Application>
  <PresentationFormat>Custom</PresentationFormat>
  <Paragraphs>68</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Calibri Light</vt: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finding goes here, translated into plain English. Emphasize the important words.</dc:title>
  <dc:creator>Lisa Greaves</dc:creator>
  <cp:lastModifiedBy>Alex Ryden</cp:lastModifiedBy>
  <cp:revision>286</cp:revision>
  <dcterms:created xsi:type="dcterms:W3CDTF">2019-07-25T20:43:26Z</dcterms:created>
  <dcterms:modified xsi:type="dcterms:W3CDTF">2025-05-14T01:08:07Z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0x010100B1C24C4ACFCE9A48B8FB24D317AF858B</vt:lpwstr>
  </property>
</Properties>
</file>